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heme/theme2.xml" ContentType="application/vnd.openxmlformats-officedocument.them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1.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2.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notesSlides/notesSlide3.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notesSlides/notesSlide4.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notesSlides/notesSlide5.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notesSlides/notesSlide6.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notesSlides/notesSlide7.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notesSlides/notesSlide8.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notesSlides/notesSlide9.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notesSlides/notesSlide10.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notesSlides/notesSlide11.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notesSlides/notesSlide12.xml" ContentType="application/vnd.openxmlformats-officedocument.presentationml.notesSlide+xml"/>
  <Override PartName="/ppt/tags/tag52.xml" ContentType="application/vnd.openxmlformats-officedocument.presentationml.tags+xml"/>
  <Override PartName="/ppt/tags/tag53.xml" ContentType="application/vnd.openxmlformats-officedocument.presentationml.tags+xml"/>
  <Override PartName="/ppt/notesSlides/notesSlide13.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notesSlides/notesSlide14.xml" ContentType="application/vnd.openxmlformats-officedocument.presentationml.notesSlide+xml"/>
  <Override PartName="/ppt/tags/tag57.xml" ContentType="application/vnd.openxmlformats-officedocument.presentationml.tags+xml"/>
  <Override PartName="/ppt/tags/tag58.xml" ContentType="application/vnd.openxmlformats-officedocument.presentationml.tags+xml"/>
  <Override PartName="/ppt/notesSlides/notesSlide15.xml" ContentType="application/vnd.openxmlformats-officedocument.presentationml.notesSlide+xml"/>
  <Override PartName="/ppt/tags/tag59.xml" ContentType="application/vnd.openxmlformats-officedocument.presentationml.tags+xml"/>
  <Override PartName="/ppt/tags/tag60.xml" ContentType="application/vnd.openxmlformats-officedocument.presentationml.tags+xml"/>
  <Override PartName="/ppt/notesSlides/notesSlide16.xml" ContentType="application/vnd.openxmlformats-officedocument.presentationml.notesSlide+xml"/>
  <Override PartName="/ppt/tags/tag61.xml" ContentType="application/vnd.openxmlformats-officedocument.presentationml.tags+xml"/>
  <Override PartName="/ppt/tags/tag62.xml" ContentType="application/vnd.openxmlformats-officedocument.presentationml.tags+xml"/>
  <Override PartName="/ppt/notesSlides/notesSlide17.xml" ContentType="application/vnd.openxmlformats-officedocument.presentationml.notesSlide+xml"/>
  <Override PartName="/ppt/tags/tag63.xml" ContentType="application/vnd.openxmlformats-officedocument.presentationml.tags+xml"/>
  <Override PartName="/ppt/tags/tag64.xml" ContentType="application/vnd.openxmlformats-officedocument.presentationml.tags+xml"/>
  <Override PartName="/ppt/notesSlides/notesSlide18.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notesSlides/notesSlide19.xml" ContentType="application/vnd.openxmlformats-officedocument.presentationml.notesSlide+xml"/>
  <Override PartName="/ppt/tags/tag67.xml" ContentType="application/vnd.openxmlformats-officedocument.presentationml.tags+xml"/>
  <Override PartName="/ppt/tags/tag68.xml" ContentType="application/vnd.openxmlformats-officedocument.presentationml.tags+xml"/>
  <Override PartName="/ppt/notesSlides/notesSlide20.xml" ContentType="application/vnd.openxmlformats-officedocument.presentationml.notesSlide+xml"/>
  <Override PartName="/ppt/tags/tag69.xml" ContentType="application/vnd.openxmlformats-officedocument.presentationml.tags+xml"/>
  <Override PartName="/ppt/tags/tag70.xml" ContentType="application/vnd.openxmlformats-officedocument.presentationml.tags+xml"/>
  <Override PartName="/ppt/notesSlides/notesSlide21.xml" ContentType="application/vnd.openxmlformats-officedocument.presentationml.notesSlide+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notesSlides/notesSlide22.xml" ContentType="application/vnd.openxmlformats-officedocument.presentationml.notesSlide+xml"/>
  <Override PartName="/ppt/tags/tag74.xml" ContentType="application/vnd.openxmlformats-officedocument.presentationml.tags+xml"/>
  <Override PartName="/ppt/tags/tag75.xml" ContentType="application/vnd.openxmlformats-officedocument.presentationml.tags+xml"/>
  <Override PartName="/ppt/notesSlides/notesSlide23.xml" ContentType="application/vnd.openxmlformats-officedocument.presentationml.notesSlide+xml"/>
  <Override PartName="/ppt/tags/tag76.xml" ContentType="application/vnd.openxmlformats-officedocument.presentationml.tags+xml"/>
  <Override PartName="/ppt/tags/tag77.xml" ContentType="application/vnd.openxmlformats-officedocument.presentationml.tags+xml"/>
  <Override PartName="/ppt/notesSlides/notesSlide24.xml" ContentType="application/vnd.openxmlformats-officedocument.presentationml.notesSlide+xml"/>
  <Override PartName="/ppt/tags/tag78.xml" ContentType="application/vnd.openxmlformats-officedocument.presentationml.tags+xml"/>
  <Override PartName="/ppt/tags/tag79.xml" ContentType="application/vnd.openxmlformats-officedocument.presentationml.tags+xml"/>
  <Override PartName="/ppt/notesSlides/notesSlide25.xml" ContentType="application/vnd.openxmlformats-officedocument.presentationml.notesSlide+xml"/>
  <Override PartName="/ppt/tags/tag80.xml" ContentType="application/vnd.openxmlformats-officedocument.presentationml.tags+xml"/>
  <Override PartName="/ppt/tags/tag81.xml" ContentType="application/vnd.openxmlformats-officedocument.presentationml.tags+xml"/>
  <Override PartName="/ppt/notesSlides/notesSlide26.xml" ContentType="application/vnd.openxmlformats-officedocument.presentationml.notesSlide+xml"/>
  <Override PartName="/ppt/tags/tag82.xml" ContentType="application/vnd.openxmlformats-officedocument.presentationml.tags+xml"/>
  <Override PartName="/ppt/tags/tag83.xml" ContentType="application/vnd.openxmlformats-officedocument.presentationml.tags+xml"/>
  <Override PartName="/ppt/notesSlides/notesSlide27.xml" ContentType="application/vnd.openxmlformats-officedocument.presentationml.notesSlide+xml"/>
  <Override PartName="/ppt/tags/tag84.xml" ContentType="application/vnd.openxmlformats-officedocument.presentationml.tags+xml"/>
  <Override PartName="/ppt/tags/tag85.xml" ContentType="application/vnd.openxmlformats-officedocument.presentationml.tags+xml"/>
  <Override PartName="/ppt/notesSlides/notesSlide28.xml" ContentType="application/vnd.openxmlformats-officedocument.presentationml.notesSlide+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notesSlides/notesSlide29.xml" ContentType="application/vnd.openxmlformats-officedocument.presentationml.notesSlide+xml"/>
  <Override PartName="/ppt/tags/tag90.xml" ContentType="application/vnd.openxmlformats-officedocument.presentationml.tags+xml"/>
  <Override PartName="/ppt/tags/tag91.xml" ContentType="application/vnd.openxmlformats-officedocument.presentationml.tags+xml"/>
  <Override PartName="/ppt/notesSlides/notesSlide30.xml" ContentType="application/vnd.openxmlformats-officedocument.presentationml.notesSlide+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notesSlides/notesSlide31.xml" ContentType="application/vnd.openxmlformats-officedocument.presentationml.notesSlide+xml"/>
  <Override PartName="/ppt/tags/tag95.xml" ContentType="application/vnd.openxmlformats-officedocument.presentationml.tags+xml"/>
  <Override PartName="/ppt/tags/tag96.xml" ContentType="application/vnd.openxmlformats-officedocument.presentationml.tags+xml"/>
  <Override PartName="/ppt/notesSlides/notesSlide32.xml" ContentType="application/vnd.openxmlformats-officedocument.presentationml.notesSlide+xml"/>
  <Override PartName="/ppt/tags/tag97.xml" ContentType="application/vnd.openxmlformats-officedocument.presentationml.tags+xml"/>
  <Override PartName="/ppt/tags/tag98.xml" ContentType="application/vnd.openxmlformats-officedocument.presentationml.tags+xml"/>
  <Override PartName="/ppt/notesSlides/notesSlide33.xml" ContentType="application/vnd.openxmlformats-officedocument.presentationml.notesSlide+xml"/>
  <Override PartName="/ppt/tags/tag99.xml" ContentType="application/vnd.openxmlformats-officedocument.presentationml.tags+xml"/>
  <Override PartName="/ppt/tags/tag100.xml" ContentType="application/vnd.openxmlformats-officedocument.presentationml.tags+xml"/>
  <Override PartName="/ppt/notesSlides/notesSlide34.xml" ContentType="application/vnd.openxmlformats-officedocument.presentationml.notesSlide+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notesSlides/notesSlide35.xml" ContentType="application/vnd.openxmlformats-officedocument.presentationml.notesSlide+xml"/>
  <Override PartName="/ppt/tags/tag104.xml" ContentType="application/vnd.openxmlformats-officedocument.presentationml.tags+xml"/>
  <Override PartName="/ppt/tags/tag105.xml" ContentType="application/vnd.openxmlformats-officedocument.presentationml.tags+xml"/>
  <Override PartName="/ppt/notesSlides/notesSlide36.xml" ContentType="application/vnd.openxmlformats-officedocument.presentationml.notesSlide+xml"/>
  <Override PartName="/ppt/tags/tag106.xml" ContentType="application/vnd.openxmlformats-officedocument.presentationml.tags+xml"/>
  <Override PartName="/ppt/tags/tag107.xml" ContentType="application/vnd.openxmlformats-officedocument.presentationml.tags+xml"/>
  <Override PartName="/ppt/notesSlides/notesSlide37.xml" ContentType="application/vnd.openxmlformats-officedocument.presentationml.notesSlide+xml"/>
  <Override PartName="/ppt/tags/tag108.xml" ContentType="application/vnd.openxmlformats-officedocument.presentationml.tags+xml"/>
  <Override PartName="/ppt/tags/tag109.xml" ContentType="application/vnd.openxmlformats-officedocument.presentationml.tags+xml"/>
  <Override PartName="/ppt/notesSlides/notesSlide38.xml" ContentType="application/vnd.openxmlformats-officedocument.presentationml.notesSlide+xml"/>
  <Override PartName="/ppt/tags/tag110.xml" ContentType="application/vnd.openxmlformats-officedocument.presentationml.tags+xml"/>
  <Override PartName="/ppt/tags/tag111.xml" ContentType="application/vnd.openxmlformats-officedocument.presentationml.tags+xml"/>
  <Override PartName="/ppt/notesSlides/notesSlide39.xml" ContentType="application/vnd.openxmlformats-officedocument.presentationml.notesSlide+xml"/>
  <Override PartName="/ppt/tags/tag112.xml" ContentType="application/vnd.openxmlformats-officedocument.presentationml.tags+xml"/>
  <Override PartName="/ppt/tags/tag113.xml" ContentType="application/vnd.openxmlformats-officedocument.presentationml.tags+xml"/>
  <Override PartName="/ppt/notesSlides/notesSlide40.xml" ContentType="application/vnd.openxmlformats-officedocument.presentationml.notesSlide+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notesSlides/notesSlide41.xml" ContentType="application/vnd.openxmlformats-officedocument.presentationml.notesSlide+xml"/>
  <Override PartName="/ppt/tags/tag117.xml" ContentType="application/vnd.openxmlformats-officedocument.presentationml.tags+xml"/>
  <Override PartName="/ppt/tags/tag118.xml" ContentType="application/vnd.openxmlformats-officedocument.presentationml.tags+xml"/>
  <Override PartName="/ppt/notesSlides/notesSlide42.xml" ContentType="application/vnd.openxmlformats-officedocument.presentationml.notesSlide+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notesSlides/notesSlide43.xml" ContentType="application/vnd.openxmlformats-officedocument.presentationml.notesSlide+xml"/>
  <Override PartName="/ppt/tags/tag122.xml" ContentType="application/vnd.openxmlformats-officedocument.presentationml.tags+xml"/>
  <Override PartName="/ppt/tags/tag123.xml" ContentType="application/vnd.openxmlformats-officedocument.presentationml.tags+xml"/>
  <Override PartName="/ppt/notesSlides/notesSlide44.xml" ContentType="application/vnd.openxmlformats-officedocument.presentationml.notesSlide+xml"/>
  <Override PartName="/ppt/tags/tag124.xml" ContentType="application/vnd.openxmlformats-officedocument.presentationml.tags+xml"/>
  <Override PartName="/ppt/tags/tag125.xml" ContentType="application/vnd.openxmlformats-officedocument.presentationml.tags+xml"/>
  <Override PartName="/ppt/notesSlides/notesSlide45.xml" ContentType="application/vnd.openxmlformats-officedocument.presentationml.notesSlide+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notesSlides/notesSlide46.xml" ContentType="application/vnd.openxmlformats-officedocument.presentationml.notesSlide+xml"/>
  <Override PartName="/ppt/tags/tag130.xml" ContentType="application/vnd.openxmlformats-officedocument.presentationml.tags+xml"/>
  <Override PartName="/ppt/tags/tag131.xml" ContentType="application/vnd.openxmlformats-officedocument.presentationml.tags+xml"/>
  <Override PartName="/ppt/notesSlides/notesSlide47.xml" ContentType="application/vnd.openxmlformats-officedocument.presentationml.notesSlide+xml"/>
  <Override PartName="/ppt/tags/tag132.xml" ContentType="application/vnd.openxmlformats-officedocument.presentationml.tags+xml"/>
  <Override PartName="/ppt/tags/tag133.xml" ContentType="application/vnd.openxmlformats-officedocument.presentationml.tags+xml"/>
  <Override PartName="/ppt/notesSlides/notesSlide48.xml" ContentType="application/vnd.openxmlformats-officedocument.presentationml.notesSlide+xml"/>
  <Override PartName="/ppt/tags/tag134.xml" ContentType="application/vnd.openxmlformats-officedocument.presentationml.tags+xml"/>
  <Override PartName="/ppt/tags/tag135.xml" ContentType="application/vnd.openxmlformats-officedocument.presentationml.tags+xml"/>
  <Override PartName="/ppt/notesSlides/notesSlide49.xml" ContentType="application/vnd.openxmlformats-officedocument.presentationml.notesSlide+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notesSlides/notesSlide50.xml" ContentType="application/vnd.openxmlformats-officedocument.presentationml.notesSlide+xml"/>
  <Override PartName="/ppt/tags/tag139.xml" ContentType="application/vnd.openxmlformats-officedocument.presentationml.tags+xml"/>
  <Override PartName="/ppt/tags/tag140.xml" ContentType="application/vnd.openxmlformats-officedocument.presentationml.tags+xml"/>
  <Override PartName="/ppt/notesSlides/notesSlide51.xml" ContentType="application/vnd.openxmlformats-officedocument.presentationml.notesSlide+xml"/>
  <Override PartName="/ppt/tags/tag141.xml" ContentType="application/vnd.openxmlformats-officedocument.presentationml.tags+xml"/>
  <Override PartName="/ppt/tags/tag142.xml" ContentType="application/vnd.openxmlformats-officedocument.presentationml.tags+xml"/>
  <Override PartName="/ppt/notesSlides/notesSlide52.xml" ContentType="application/vnd.openxmlformats-officedocument.presentationml.notesSlide+xml"/>
  <Override PartName="/ppt/tags/tag143.xml" ContentType="application/vnd.openxmlformats-officedocument.presentationml.tags+xml"/>
  <Override PartName="/ppt/tags/tag144.xml" ContentType="application/vnd.openxmlformats-officedocument.presentationml.tags+xml"/>
  <Override PartName="/ppt/notesSlides/notesSlide53.xml" ContentType="application/vnd.openxmlformats-officedocument.presentationml.notesSlide+xml"/>
  <Override PartName="/ppt/tags/tag145.xml" ContentType="application/vnd.openxmlformats-officedocument.presentationml.tags+xml"/>
  <Override PartName="/ppt/tags/tag146.xml" ContentType="application/vnd.openxmlformats-officedocument.presentationml.tags+xml"/>
  <Override PartName="/ppt/notesSlides/notesSlide54.xml" ContentType="application/vnd.openxmlformats-officedocument.presentationml.notesSlide+xml"/>
  <Override PartName="/ppt/tags/tag147.xml" ContentType="application/vnd.openxmlformats-officedocument.presentationml.tags+xml"/>
  <Override PartName="/ppt/tags/tag148.xml" ContentType="application/vnd.openxmlformats-officedocument.presentationml.tags+xml"/>
  <Override PartName="/ppt/notesSlides/notesSlide55.xml" ContentType="application/vnd.openxmlformats-officedocument.presentationml.notesSlide+xml"/>
  <Override PartName="/ppt/tags/tag149.xml" ContentType="application/vnd.openxmlformats-officedocument.presentationml.tags+xml"/>
  <Override PartName="/ppt/tags/tag150.xml" ContentType="application/vnd.openxmlformats-officedocument.presentationml.tags+xml"/>
  <Override PartName="/ppt/notesSlides/notesSlide56.xml" ContentType="application/vnd.openxmlformats-officedocument.presentationml.notesSlide+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notesSlides/notesSlide57.xml" ContentType="application/vnd.openxmlformats-officedocument.presentationml.notesSlide+xml"/>
  <Override PartName="/ppt/tags/tag155.xml" ContentType="application/vnd.openxmlformats-officedocument.presentationml.tags+xml"/>
  <Override PartName="/ppt/tags/tag156.xml" ContentType="application/vnd.openxmlformats-officedocument.presentationml.tags+xml"/>
  <Override PartName="/ppt/notesSlides/notesSlide58.xml" ContentType="application/vnd.openxmlformats-officedocument.presentationml.notesSlide+xml"/>
  <Override PartName="/ppt/tags/tag157.xml" ContentType="application/vnd.openxmlformats-officedocument.presentationml.tags+xml"/>
  <Override PartName="/ppt/tags/tag158.xml" ContentType="application/vnd.openxmlformats-officedocument.presentationml.tags+xml"/>
  <Override PartName="/ppt/notesSlides/notesSlide59.xml" ContentType="application/vnd.openxmlformats-officedocument.presentationml.notesSlide+xml"/>
  <Override PartName="/ppt/tags/tag159.xml" ContentType="application/vnd.openxmlformats-officedocument.presentationml.tags+xml"/>
  <Override PartName="/ppt/tags/tag160.xml" ContentType="application/vnd.openxmlformats-officedocument.presentationml.tags+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3"/>
  </p:notesMasterIdLst>
  <p:sldIdLst>
    <p:sldId id="256" r:id="rId2"/>
    <p:sldId id="394" r:id="rId3"/>
    <p:sldId id="393" r:id="rId4"/>
    <p:sldId id="306" r:id="rId5"/>
    <p:sldId id="386" r:id="rId6"/>
    <p:sldId id="395" r:id="rId7"/>
    <p:sldId id="266" r:id="rId8"/>
    <p:sldId id="361" r:id="rId9"/>
    <p:sldId id="270" r:id="rId10"/>
    <p:sldId id="362" r:id="rId11"/>
    <p:sldId id="387" r:id="rId12"/>
    <p:sldId id="396" r:id="rId13"/>
    <p:sldId id="397" r:id="rId14"/>
    <p:sldId id="304" r:id="rId15"/>
    <p:sldId id="281" r:id="rId16"/>
    <p:sldId id="363" r:id="rId17"/>
    <p:sldId id="297" r:id="rId18"/>
    <p:sldId id="298" r:id="rId19"/>
    <p:sldId id="293" r:id="rId20"/>
    <p:sldId id="364" r:id="rId21"/>
    <p:sldId id="280" r:id="rId22"/>
    <p:sldId id="388" r:id="rId23"/>
    <p:sldId id="295" r:id="rId24"/>
    <p:sldId id="398" r:id="rId25"/>
    <p:sldId id="338" r:id="rId26"/>
    <p:sldId id="389" r:id="rId27"/>
    <p:sldId id="339" r:id="rId28"/>
    <p:sldId id="365" r:id="rId29"/>
    <p:sldId id="341" r:id="rId30"/>
    <p:sldId id="342" r:id="rId31"/>
    <p:sldId id="343" r:id="rId32"/>
    <p:sldId id="366" r:id="rId33"/>
    <p:sldId id="345" r:id="rId34"/>
    <p:sldId id="346" r:id="rId35"/>
    <p:sldId id="347" r:id="rId36"/>
    <p:sldId id="367" r:id="rId37"/>
    <p:sldId id="349" r:id="rId38"/>
    <p:sldId id="350" r:id="rId39"/>
    <p:sldId id="399" r:id="rId40"/>
    <p:sldId id="279" r:id="rId41"/>
    <p:sldId id="299" r:id="rId42"/>
    <p:sldId id="400" r:id="rId43"/>
    <p:sldId id="309" r:id="rId44"/>
    <p:sldId id="310" r:id="rId45"/>
    <p:sldId id="368" r:id="rId46"/>
    <p:sldId id="311" r:id="rId47"/>
    <p:sldId id="382" r:id="rId48"/>
    <p:sldId id="383" r:id="rId49"/>
    <p:sldId id="313" r:id="rId50"/>
    <p:sldId id="379" r:id="rId51"/>
    <p:sldId id="314" r:id="rId52"/>
    <p:sldId id="390" r:id="rId53"/>
    <p:sldId id="391" r:id="rId54"/>
    <p:sldId id="392" r:id="rId55"/>
    <p:sldId id="358" r:id="rId56"/>
    <p:sldId id="401" r:id="rId57"/>
    <p:sldId id="357" r:id="rId58"/>
    <p:sldId id="312" r:id="rId59"/>
    <p:sldId id="318" r:id="rId60"/>
    <p:sldId id="384" r:id="rId61"/>
    <p:sldId id="402" r:id="rId62"/>
  </p:sldIdLst>
  <p:sldSz cx="9144000" cy="6858000" type="screen4x3"/>
  <p:notesSz cx="6858000" cy="9144000"/>
  <p:custDataLst>
    <p:tags r:id="rId6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ristine M Moncada" initials="KMM" lastIdx="107" clrIdx="0">
    <p:extLst/>
  </p:cmAuthor>
  <p:cmAuthor id="2" name="Adria Fernandez" initials="AF" lastIdx="15" clrIdx="1">
    <p:extLst/>
  </p:cmAuthor>
  <p:cmAuthor id="3" name="Craig C Sheaffer" initials="CCS"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DBCE"/>
    <a:srgbClr val="CEA285"/>
    <a:srgbClr val="800000"/>
    <a:srgbClr val="F8E180"/>
    <a:srgbClr val="5F7E95"/>
    <a:srgbClr val="A6CAFC"/>
    <a:srgbClr val="B4D5FD"/>
    <a:srgbClr val="E2E6BC"/>
    <a:srgbClr val="FAEAA8"/>
    <a:srgbClr val="F9E69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824" autoAdjust="0"/>
    <p:restoredTop sz="68568" autoAdjust="0"/>
  </p:normalViewPr>
  <p:slideViewPr>
    <p:cSldViewPr>
      <p:cViewPr varScale="1">
        <p:scale>
          <a:sx n="50" d="100"/>
          <a:sy n="50" d="100"/>
        </p:scale>
        <p:origin x="1224" y="29"/>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gs" Target="tags/tag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4AE66BE-791C-41E0-B860-D0765BCA0DFE}" type="datetimeFigureOut">
              <a:rPr lang="en-US" smtClean="0"/>
              <a:t>6/26/2018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1608847-16BB-4EEE-A0D2-583A44F23D8A}" type="slidenum">
              <a:rPr lang="en-US" smtClean="0"/>
              <a:t>‹#›</a:t>
            </a:fld>
            <a:endParaRPr lang="en-US"/>
          </a:p>
        </p:txBody>
      </p:sp>
    </p:spTree>
    <p:extLst>
      <p:ext uri="{BB962C8B-B14F-4D97-AF65-F5344CB8AC3E}">
        <p14:creationId xmlns:p14="http://schemas.microsoft.com/office/powerpoint/2010/main" val="1739108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Welcome to the Alternative Crops module in our Transitioning to Organic series.
</a:t>
            </a:r>
            <a:r>
              <a:rPr lang="en-US" b="1" dirty="0" smtClean="0"/>
              <a:t>Image</a:t>
            </a:r>
            <a:r>
              <a:rPr lang="en-US" dirty="0" smtClean="0"/>
              <a:t>: University</a:t>
            </a:r>
            <a:r>
              <a:rPr lang="en-US" baseline="0" dirty="0" smtClean="0"/>
              <a:t> of Minnesota</a:t>
            </a:r>
            <a:r>
              <a:rPr lang="en-US" dirty="0" smtClean="0"/>
              <a:t> </a:t>
            </a:r>
            <a:r>
              <a:rPr lang="en-US" dirty="0" smtClean="0"/>
              <a:t>Extension</a:t>
            </a:r>
            <a:endParaRPr lang="en-US" dirty="0" smtClean="0"/>
          </a:p>
        </p:txBody>
      </p:sp>
      <p:sp>
        <p:nvSpPr>
          <p:cNvPr id="4" name="Slide Number Placeholder 3"/>
          <p:cNvSpPr>
            <a:spLocks noGrp="1"/>
          </p:cNvSpPr>
          <p:nvPr>
            <p:ph type="sldNum" sz="quarter" idx="10"/>
          </p:nvPr>
        </p:nvSpPr>
        <p:spPr/>
        <p:txBody>
          <a:bodyPr/>
          <a:lstStyle/>
          <a:p>
            <a:fld id="{C1608847-16BB-4EEE-A0D2-583A44F23D8A}" type="slidenum">
              <a:rPr lang="en-US" smtClean="0"/>
              <a:t>1</a:t>
            </a:fld>
            <a:endParaRPr lang="en-US"/>
          </a:p>
        </p:txBody>
      </p:sp>
    </p:spTree>
    <p:extLst>
      <p:ext uri="{BB962C8B-B14F-4D97-AF65-F5344CB8AC3E}">
        <p14:creationId xmlns:p14="http://schemas.microsoft.com/office/powerpoint/2010/main" val="28532814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There are several steps you can take to mitigate the risks involved in making the leap to less common crops. Try starting with a test plot, to see how a crop works on your farm before making a bigger investment. In some cases, grants may be available from Sustainable Agriculture Research and Education (SARE), state agencies, or other organizations for farmers who want to add infrastructure or experiment with new crop enterprises. 
</a:t>
            </a:r>
            <a:r>
              <a:rPr lang="en-US" b="1" dirty="0" smtClean="0"/>
              <a:t>Image</a:t>
            </a:r>
            <a:r>
              <a:rPr lang="en-US" dirty="0" smtClean="0"/>
              <a:t>: Adria Fernandez, University of Minnesota</a:t>
            </a:r>
            <a:endParaRPr lang="en-US" b="1" dirty="0">
              <a:solidFill>
                <a:srgbClr val="FF0000"/>
              </a:solidFill>
            </a:endParaRPr>
          </a:p>
        </p:txBody>
      </p:sp>
      <p:sp>
        <p:nvSpPr>
          <p:cNvPr id="4" name="Slide Number Placeholder 3"/>
          <p:cNvSpPr>
            <a:spLocks noGrp="1"/>
          </p:cNvSpPr>
          <p:nvPr>
            <p:ph type="sldNum" sz="quarter" idx="10"/>
          </p:nvPr>
        </p:nvSpPr>
        <p:spPr/>
        <p:txBody>
          <a:bodyPr/>
          <a:lstStyle/>
          <a:p>
            <a:fld id="{C1608847-16BB-4EEE-A0D2-583A44F23D8A}" type="slidenum">
              <a:rPr lang="en-US" smtClean="0"/>
              <a:t>10</a:t>
            </a:fld>
            <a:endParaRPr lang="en-US"/>
          </a:p>
        </p:txBody>
      </p:sp>
    </p:spTree>
    <p:extLst>
      <p:ext uri="{BB962C8B-B14F-4D97-AF65-F5344CB8AC3E}">
        <p14:creationId xmlns:p14="http://schemas.microsoft.com/office/powerpoint/2010/main" val="10953921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smtClean="0"/>
              <a:t>Narration</a:t>
            </a:r>
            <a:r>
              <a:rPr lang="en-US" baseline="0" dirty="0" smtClean="0"/>
              <a:t>: Insurance options for diversified operations are not always straightforward. Getting adequate insurance coverage can be difficult for organic crops that do not have a well-established history on your farm or in your region. Nonetheless, you may want to look into whether the USDA’s Risk Management Agency’s Whole Farm Revenue Protection program would be advantageous to your farm.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smtClean="0"/>
              <a:t>Image</a:t>
            </a:r>
            <a:r>
              <a:rPr lang="en-US" baseline="0" dirty="0" smtClean="0"/>
              <a:t>: USDA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11</a:t>
            </a:fld>
            <a:endParaRPr lang="en-US"/>
          </a:p>
        </p:txBody>
      </p:sp>
    </p:spTree>
    <p:extLst>
      <p:ext uri="{BB962C8B-B14F-4D97-AF65-F5344CB8AC3E}">
        <p14:creationId xmlns:p14="http://schemas.microsoft.com/office/powerpoint/2010/main" val="18431605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In this section of our module, we will discuss specific alternative crops that you may want to consider.</a:t>
            </a:r>
          </a:p>
          <a:p>
            <a:endParaRPr lang="en-US" dirty="0" smtClean="0"/>
          </a:p>
          <a:p>
            <a:r>
              <a:rPr lang="en-US" b="1" dirty="0" smtClean="0"/>
              <a:t>Image</a:t>
            </a:r>
            <a:r>
              <a:rPr lang="en-US" dirty="0" smtClean="0"/>
              <a:t>: David</a:t>
            </a:r>
            <a:r>
              <a:rPr lang="en-US" baseline="0" dirty="0" smtClean="0"/>
              <a:t> L. Hansen, University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12</a:t>
            </a:fld>
            <a:endParaRPr lang="en-US"/>
          </a:p>
        </p:txBody>
      </p:sp>
    </p:spTree>
    <p:extLst>
      <p:ext uri="{BB962C8B-B14F-4D97-AF65-F5344CB8AC3E}">
        <p14:creationId xmlns:p14="http://schemas.microsoft.com/office/powerpoint/2010/main" val="3338441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We will cover four main categories of crops: grain legumes, processing crops, alternative small grains, and other grains.</a:t>
            </a:r>
          </a:p>
          <a:p>
            <a:endParaRPr lang="en-US" dirty="0" smtClean="0"/>
          </a:p>
          <a:p>
            <a:r>
              <a:rPr lang="en-US" b="1" dirty="0" smtClean="0"/>
              <a:t>Image</a:t>
            </a:r>
            <a:r>
              <a:rPr lang="en-US" dirty="0" smtClean="0"/>
              <a:t>: David</a:t>
            </a:r>
            <a:r>
              <a:rPr lang="en-US" baseline="0" dirty="0" smtClean="0"/>
              <a:t> L. Hansen, University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13</a:t>
            </a:fld>
            <a:endParaRPr lang="en-US"/>
          </a:p>
        </p:txBody>
      </p:sp>
    </p:spTree>
    <p:extLst>
      <p:ext uri="{BB962C8B-B14F-4D97-AF65-F5344CB8AC3E}">
        <p14:creationId xmlns:p14="http://schemas.microsoft.com/office/powerpoint/2010/main" val="1906335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One potentially valuable category of crops is grain legumes. These include dry pea and field bean (also called dry bean).</a:t>
            </a:r>
          </a:p>
          <a:p>
            <a:endParaRPr lang="en-US" b="1" dirty="0" smtClean="0"/>
          </a:p>
          <a:p>
            <a:r>
              <a:rPr lang="en-US" b="1" dirty="0" smtClean="0"/>
              <a:t>Images</a:t>
            </a:r>
            <a:r>
              <a:rPr lang="en-US" dirty="0" smtClean="0"/>
              <a:t>: Adria</a:t>
            </a:r>
            <a:r>
              <a:rPr lang="en-US" baseline="0" dirty="0" smtClean="0"/>
              <a:t> Fernandez, University of Minnesota </a:t>
            </a:r>
            <a:r>
              <a:rPr lang="en-US" dirty="0" smtClean="0"/>
              <a:t>(pea); Kristine </a:t>
            </a:r>
            <a:r>
              <a:rPr lang="en-US" dirty="0" err="1" smtClean="0"/>
              <a:t>Moncada</a:t>
            </a:r>
            <a:r>
              <a:rPr lang="en-US" dirty="0" smtClean="0"/>
              <a:t>, University</a:t>
            </a:r>
            <a:r>
              <a:rPr lang="en-US" baseline="0" dirty="0" smtClean="0"/>
              <a:t> of Minnesota (field bean)</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14</a:t>
            </a:fld>
            <a:endParaRPr lang="en-US"/>
          </a:p>
        </p:txBody>
      </p:sp>
    </p:spTree>
    <p:extLst>
      <p:ext uri="{BB962C8B-B14F-4D97-AF65-F5344CB8AC3E}">
        <p14:creationId xmlns:p14="http://schemas.microsoft.com/office/powerpoint/2010/main" val="5391866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Dry pea is an early-planted, cool-season legume crop. Generally peas in Minnesota can be harvested in July, leaving the remainder of the season open for cover or winter crop planting. Peas can be particularly beneficial in your rotations because their biomass can contribute to soil nitrogen stocks, if the peas are well </a:t>
            </a:r>
            <a:r>
              <a:rPr lang="en-US" dirty="0" err="1" smtClean="0"/>
              <a:t>nodulated</a:t>
            </a:r>
            <a:r>
              <a:rPr lang="en-US" dirty="0" smtClean="0"/>
              <a:t> with appropriate rhizobium strains. Field peas come in a variety of colors and are used as both food and livestock feed. Only the green and yellow seed colors are used for food, while any color may be used for feed.</a:t>
            </a:r>
          </a:p>
          <a:p>
            <a:endParaRPr lang="en-US" dirty="0" smtClean="0"/>
          </a:p>
          <a:p>
            <a:r>
              <a:rPr lang="en-US" b="1" dirty="0" smtClean="0"/>
              <a:t>Images</a:t>
            </a:r>
            <a:r>
              <a:rPr lang="en-US" dirty="0" smtClean="0"/>
              <a:t>: USDA-GIPSA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15</a:t>
            </a:fld>
            <a:endParaRPr lang="en-US"/>
          </a:p>
        </p:txBody>
      </p:sp>
    </p:spTree>
    <p:extLst>
      <p:ext uri="{BB962C8B-B14F-4D97-AF65-F5344CB8AC3E}">
        <p14:creationId xmlns:p14="http://schemas.microsoft.com/office/powerpoint/2010/main" val="12258180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Narration</a:t>
            </a:r>
            <a:r>
              <a:rPr lang="en-US" dirty="0" smtClean="0"/>
              <a:t>: Dry pea should be planted as early as possible, and not after May 15. Breeding work is underway on fall-planted, winter-hardy field peas, but none of the currently available winter varieties are reliably hardy in Minnesota. Seed should be inoculated with an appropriate strain of Rhizobium bacteria to ensure that the peas will </a:t>
            </a:r>
            <a:r>
              <a:rPr lang="en-US" dirty="0" err="1" smtClean="0"/>
              <a:t>nodulate</a:t>
            </a:r>
            <a:r>
              <a:rPr lang="en-US" dirty="0" smtClean="0"/>
              <a:t> and fix nitrogen. The seedlings can survive some frost after emergence. However, the plant is sensitive to excess heat and moisture during flowering, which can damage yields. Weeds can be controlled with pre-emergence or early post-emergence tine weeding. Dry pea is harvested either by direct combining, or by swathing followed by combining.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b="1" dirty="0" smtClean="0"/>
              <a:t>Image</a:t>
            </a:r>
            <a:r>
              <a:rPr lang="en-US" dirty="0" smtClean="0"/>
              <a:t>: Carmen </a:t>
            </a:r>
            <a:r>
              <a:rPr lang="en-US" dirty="0" err="1" smtClean="0"/>
              <a:t>Fernholz</a:t>
            </a:r>
            <a:endParaRPr lang="en-US" baseline="0" dirty="0"/>
          </a:p>
        </p:txBody>
      </p:sp>
      <p:sp>
        <p:nvSpPr>
          <p:cNvPr id="4" name="Slide Number Placeholder 3"/>
          <p:cNvSpPr>
            <a:spLocks noGrp="1"/>
          </p:cNvSpPr>
          <p:nvPr>
            <p:ph type="sldNum" sz="quarter" idx="10"/>
          </p:nvPr>
        </p:nvSpPr>
        <p:spPr/>
        <p:txBody>
          <a:bodyPr/>
          <a:lstStyle/>
          <a:p>
            <a:fld id="{C1608847-16BB-4EEE-A0D2-583A44F23D8A}" type="slidenum">
              <a:rPr lang="en-US" smtClean="0"/>
              <a:t>16</a:t>
            </a:fld>
            <a:endParaRPr lang="en-US"/>
          </a:p>
        </p:txBody>
      </p:sp>
    </p:spTree>
    <p:extLst>
      <p:ext uri="{BB962C8B-B14F-4D97-AF65-F5344CB8AC3E}">
        <p14:creationId xmlns:p14="http://schemas.microsoft.com/office/powerpoint/2010/main" val="18131146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Pea varieties may be either vining (also called leafy) or semi-leafless. For Minnesota environments, the determinate semi-leafless varieties are preferable to the indeterminate vining types because they will have more uniform seed maturity at harvest. There are many pea varieties that are resistant to one or more of the diseases that peas are susceptible to.</a:t>
            </a:r>
          </a:p>
          <a:p>
            <a:endParaRPr lang="en-US" dirty="0" smtClean="0"/>
          </a:p>
          <a:p>
            <a:r>
              <a:rPr lang="en-US" b="1" dirty="0" smtClean="0"/>
              <a:t>Image</a:t>
            </a:r>
            <a:r>
              <a:rPr lang="en-US" dirty="0" smtClean="0"/>
              <a:t>:</a:t>
            </a:r>
            <a:r>
              <a:rPr lang="en-US" baseline="0" dirty="0" smtClean="0"/>
              <a:t> Carmen </a:t>
            </a:r>
            <a:r>
              <a:rPr lang="en-US" baseline="0" dirty="0" err="1" smtClean="0"/>
              <a:t>Fernholz</a:t>
            </a:r>
            <a:endParaRPr lang="en-US" dirty="0" smtClean="0"/>
          </a:p>
          <a:p>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17</a:t>
            </a:fld>
            <a:endParaRPr lang="en-US"/>
          </a:p>
        </p:txBody>
      </p:sp>
    </p:spTree>
    <p:extLst>
      <p:ext uri="{BB962C8B-B14F-4D97-AF65-F5344CB8AC3E}">
        <p14:creationId xmlns:p14="http://schemas.microsoft.com/office/powerpoint/2010/main" val="12098149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baseline="0" dirty="0" smtClean="0"/>
              <a:t>Narration</a:t>
            </a:r>
            <a:r>
              <a:rPr lang="en-US" i="0" baseline="0" dirty="0" smtClean="0"/>
              <a:t>: There are some challenges involved in harvesting peas. Their prostrate growth habit and tendency to lodge can make them difficult to pick up with the combine, and the pods are also prone to shattering.</a:t>
            </a:r>
          </a:p>
          <a:p>
            <a:endParaRPr lang="en-US" i="0" baseline="0" dirty="0" smtClean="0"/>
          </a:p>
          <a:p>
            <a:r>
              <a:rPr lang="en-US" b="1" i="0" baseline="0" dirty="0" smtClean="0"/>
              <a:t>Image</a:t>
            </a:r>
            <a:r>
              <a:rPr lang="en-US" i="0" baseline="0" dirty="0" smtClean="0"/>
              <a:t>: Adria Fernandez, University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18</a:t>
            </a:fld>
            <a:endParaRPr lang="en-US"/>
          </a:p>
        </p:txBody>
      </p:sp>
    </p:spTree>
    <p:extLst>
      <p:ext uri="{BB962C8B-B14F-4D97-AF65-F5344CB8AC3E}">
        <p14:creationId xmlns:p14="http://schemas.microsoft.com/office/powerpoint/2010/main" val="7521513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Another alternative grain legume to consider is field bean, also known as dry bean or dry edible bean. These come in a wide range of market classes; common ones include black, pinto, navy, and Great Northern. </a:t>
            </a:r>
          </a:p>
          <a:p>
            <a:endParaRPr lang="en-US" dirty="0" smtClean="0"/>
          </a:p>
          <a:p>
            <a:r>
              <a:rPr lang="en-US" b="1" dirty="0" smtClean="0"/>
              <a:t>Image</a:t>
            </a:r>
            <a:r>
              <a:rPr lang="en-US" dirty="0" smtClean="0"/>
              <a:t>: University</a:t>
            </a:r>
            <a:r>
              <a:rPr lang="en-US" baseline="0" dirty="0" smtClean="0"/>
              <a:t> of </a:t>
            </a:r>
            <a:r>
              <a:rPr lang="en-US" dirty="0" smtClean="0"/>
              <a:t>Minnesota Extension</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19</a:t>
            </a:fld>
            <a:endParaRPr lang="en-US"/>
          </a:p>
        </p:txBody>
      </p:sp>
    </p:spTree>
    <p:extLst>
      <p:ext uri="{BB962C8B-B14F-4D97-AF65-F5344CB8AC3E}">
        <p14:creationId xmlns:p14="http://schemas.microsoft.com/office/powerpoint/2010/main" val="21568946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a:t>
            </a:r>
            <a:r>
              <a:rPr lang="en-US" b="0" dirty="0" smtClean="0"/>
              <a:t>For the purposes of this module, we can define alternative crops as any crop that is not one of Minnesota’s major crops. 74% of agricultural land is devoted to corn, soybean, hay, and wheat. Many other </a:t>
            </a:r>
            <a:r>
              <a:rPr lang="en-US" dirty="0" smtClean="0"/>
              <a:t>crops are grown, but no other crop claims even 1% of the state’s total acreage. For this module, we will consider any crop other than corn, soy, hay, and wheat to be alternative crops. These crops represent important opportunities to add diversity to your organic rotation.
</a:t>
            </a:r>
            <a:r>
              <a:rPr lang="en-US" b="1" dirty="0" smtClean="0"/>
              <a:t>Image</a:t>
            </a:r>
            <a:r>
              <a:rPr lang="en-US" dirty="0" smtClean="0"/>
              <a:t>: Southwest Research</a:t>
            </a:r>
            <a:r>
              <a:rPr lang="en-US" baseline="0" dirty="0" smtClean="0"/>
              <a:t> and </a:t>
            </a:r>
            <a:r>
              <a:rPr lang="en-US" dirty="0" smtClean="0"/>
              <a:t>Outreach</a:t>
            </a:r>
            <a:r>
              <a:rPr lang="en-US" baseline="0" dirty="0" smtClean="0"/>
              <a:t> </a:t>
            </a:r>
            <a:r>
              <a:rPr lang="en-US" dirty="0" smtClean="0"/>
              <a:t>Center,</a:t>
            </a:r>
            <a:r>
              <a:rPr lang="en-US" baseline="0" dirty="0" smtClean="0"/>
              <a:t> University of Minnesota</a:t>
            </a:r>
            <a:endParaRPr lang="en-US" baseline="0" dirty="0"/>
          </a:p>
        </p:txBody>
      </p:sp>
      <p:sp>
        <p:nvSpPr>
          <p:cNvPr id="4" name="Slide Number Placeholder 3"/>
          <p:cNvSpPr>
            <a:spLocks noGrp="1"/>
          </p:cNvSpPr>
          <p:nvPr>
            <p:ph type="sldNum" sz="quarter" idx="10"/>
          </p:nvPr>
        </p:nvSpPr>
        <p:spPr/>
        <p:txBody>
          <a:bodyPr/>
          <a:lstStyle/>
          <a:p>
            <a:fld id="{C1608847-16BB-4EEE-A0D2-583A44F23D8A}" type="slidenum">
              <a:rPr lang="en-US" smtClean="0"/>
              <a:t>2</a:t>
            </a:fld>
            <a:endParaRPr lang="en-US"/>
          </a:p>
        </p:txBody>
      </p:sp>
    </p:spTree>
    <p:extLst>
      <p:ext uri="{BB962C8B-B14F-4D97-AF65-F5344CB8AC3E}">
        <p14:creationId xmlns:p14="http://schemas.microsoft.com/office/powerpoint/2010/main" val="28015532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Organic field beans should be planted late May to early June in Minnesota. Weeds can be controlled with cultivation before flowering, but once the beans flower, they are susceptible to damage from cultivation. Field beans are harvested by direct combining or by windrowing followed by combining. Appropriate equipment and settings are crucial, as damage to the seed coat during harvest will lead to steep price discounts.</a:t>
            </a:r>
          </a:p>
          <a:p>
            <a:endParaRPr lang="en-US" dirty="0" smtClean="0"/>
          </a:p>
          <a:p>
            <a:r>
              <a:rPr lang="en-US" b="1" dirty="0" smtClean="0"/>
              <a:t>Image</a:t>
            </a:r>
            <a:r>
              <a:rPr lang="en-US" dirty="0" smtClean="0"/>
              <a:t>: Kristine </a:t>
            </a:r>
            <a:r>
              <a:rPr lang="en-US" dirty="0" err="1" smtClean="0"/>
              <a:t>Moncada</a:t>
            </a:r>
            <a:r>
              <a:rPr lang="en-US" dirty="0" smtClean="0"/>
              <a:t>, University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20</a:t>
            </a:fld>
            <a:endParaRPr lang="en-US"/>
          </a:p>
        </p:txBody>
      </p:sp>
    </p:spTree>
    <p:extLst>
      <p:ext uri="{BB962C8B-B14F-4D97-AF65-F5344CB8AC3E}">
        <p14:creationId xmlns:p14="http://schemas.microsoft.com/office/powerpoint/2010/main" val="13988913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Research at the University of Minnesota suggests that the least risky market classes of dry bean for Minnesota organic growers are black, pinto, and navy. Larger sized bean such as kidney and cranberry beans may be lower in profitability due to reduced yields and so may be higher risk, especially for less experienced growers.  </a:t>
            </a:r>
          </a:p>
          <a:p>
            <a:endParaRPr lang="en-US" b="1" dirty="0" smtClean="0"/>
          </a:p>
          <a:p>
            <a:r>
              <a:rPr lang="en-US" b="1" dirty="0" smtClean="0"/>
              <a:t>Image</a:t>
            </a:r>
            <a:r>
              <a:rPr lang="en-US" dirty="0" smtClean="0"/>
              <a:t>: Hannah </a:t>
            </a:r>
            <a:r>
              <a:rPr lang="en-US" dirty="0" err="1" smtClean="0"/>
              <a:t>Swegarden</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21</a:t>
            </a:fld>
            <a:endParaRPr lang="en-US"/>
          </a:p>
        </p:txBody>
      </p:sp>
    </p:spTree>
    <p:extLst>
      <p:ext uri="{BB962C8B-B14F-4D97-AF65-F5344CB8AC3E}">
        <p14:creationId xmlns:p14="http://schemas.microsoft.com/office/powerpoint/2010/main" val="19246955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smtClean="0"/>
              <a:t>Narration</a:t>
            </a:r>
            <a:r>
              <a:rPr lang="en-US" baseline="0" dirty="0" smtClean="0"/>
              <a:t>: Disease resistance is another important consideration when selecting varieties. Especially in humid or poorly drained conditions, beans are vulnerable to a range of diseases including rust, anthracnose, mosaic virus, root rots, and bacterial blights. You will want to choose cultivars resistant to the pathogens most problematic on your farm and in your area.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smtClean="0"/>
              <a:t>Image</a:t>
            </a:r>
            <a:r>
              <a:rPr lang="en-US" baseline="0" dirty="0" smtClean="0"/>
              <a:t>: Michelle Grabowski, University of Minnesota Extension</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22</a:t>
            </a:fld>
            <a:endParaRPr lang="en-US"/>
          </a:p>
        </p:txBody>
      </p:sp>
    </p:spTree>
    <p:extLst>
      <p:ext uri="{BB962C8B-B14F-4D97-AF65-F5344CB8AC3E}">
        <p14:creationId xmlns:p14="http://schemas.microsoft.com/office/powerpoint/2010/main" val="7983099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Even with genetically resistant varieties, disease is a major constraint on dry bean production in Minnesota. To minimize the impact of diseases, bean residues should be buried rather than left on the soil surface after harvest, and the frequency of beans in the rotation should be kept low to prevent the buildup of pathogens. You can also reduce bean losses to disease by sourcing only high quality, disease free seed.</a:t>
            </a:r>
          </a:p>
          <a:p>
            <a:endParaRPr lang="en-US" dirty="0" smtClean="0"/>
          </a:p>
          <a:p>
            <a:r>
              <a:rPr lang="en-US" b="1" dirty="0" smtClean="0"/>
              <a:t>Image</a:t>
            </a:r>
            <a:r>
              <a:rPr lang="en-US" dirty="0" smtClean="0"/>
              <a:t>: University</a:t>
            </a:r>
            <a:r>
              <a:rPr lang="en-US" baseline="0" dirty="0" smtClean="0"/>
              <a:t> of </a:t>
            </a:r>
            <a:r>
              <a:rPr lang="en-US" dirty="0" smtClean="0"/>
              <a:t>Minnesota Extension</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23</a:t>
            </a:fld>
            <a:endParaRPr lang="en-US"/>
          </a:p>
        </p:txBody>
      </p:sp>
    </p:spTree>
    <p:extLst>
      <p:ext uri="{BB962C8B-B14F-4D97-AF65-F5344CB8AC3E}">
        <p14:creationId xmlns:p14="http://schemas.microsoft.com/office/powerpoint/2010/main" val="18251730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Another type of alternative crop to consider is processing crops.</a:t>
            </a:r>
          </a:p>
          <a:p>
            <a:endParaRPr lang="en-US" dirty="0" smtClean="0"/>
          </a:p>
          <a:p>
            <a:r>
              <a:rPr lang="en-US" b="1" dirty="0" smtClean="0"/>
              <a:t>Image</a:t>
            </a:r>
            <a:r>
              <a:rPr lang="en-US" dirty="0" smtClean="0"/>
              <a:t>: David</a:t>
            </a:r>
            <a:r>
              <a:rPr lang="en-US" baseline="0" dirty="0" smtClean="0"/>
              <a:t> L. Hansen, University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24</a:t>
            </a:fld>
            <a:endParaRPr lang="en-US"/>
          </a:p>
        </p:txBody>
      </p:sp>
    </p:spTree>
    <p:extLst>
      <p:ext uri="{BB962C8B-B14F-4D97-AF65-F5344CB8AC3E}">
        <p14:creationId xmlns:p14="http://schemas.microsoft.com/office/powerpoint/2010/main" val="32847251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This category of crops are harvested while seed is still immature, and used for freezing or canning. Processing crops in Minnesota include peas, snap beans (also known as green beans), and sweet corn.</a:t>
            </a:r>
          </a:p>
          <a:p>
            <a:endParaRPr lang="en-US" dirty="0" smtClean="0"/>
          </a:p>
          <a:p>
            <a:r>
              <a:rPr lang="en-US" b="1" dirty="0" smtClean="0"/>
              <a:t>Image</a:t>
            </a:r>
            <a:r>
              <a:rPr lang="en-US" dirty="0" smtClean="0"/>
              <a:t>: Doug Wilson,</a:t>
            </a:r>
            <a:r>
              <a:rPr lang="en-US" baseline="0" dirty="0" smtClean="0"/>
              <a:t> </a:t>
            </a:r>
            <a:r>
              <a:rPr lang="en-US" dirty="0" smtClean="0"/>
              <a:t>USDA-ARS</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25</a:t>
            </a:fld>
            <a:endParaRPr lang="en-US"/>
          </a:p>
        </p:txBody>
      </p:sp>
    </p:spTree>
    <p:extLst>
      <p:ext uri="{BB962C8B-B14F-4D97-AF65-F5344CB8AC3E}">
        <p14:creationId xmlns:p14="http://schemas.microsoft.com/office/powerpoint/2010/main" val="11339470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These crops are generally grown under contract with a particular broker or processor. The availability of these contracts may be geographically limited, but there are opportunities in southern Minnesota, which is a major center of processing crop production. The processor generally harvests and transports the crop, and will schedule your planting and harvest times to meet their needs and capacity.</a:t>
            </a:r>
          </a:p>
          <a:p>
            <a:endParaRPr lang="en-US" dirty="0" smtClean="0"/>
          </a:p>
          <a:p>
            <a:r>
              <a:rPr lang="en-US" b="1" dirty="0" smtClean="0"/>
              <a:t>Image</a:t>
            </a:r>
            <a:r>
              <a:rPr lang="en-US" dirty="0" smtClean="0"/>
              <a:t>: Pixabay</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26</a:t>
            </a:fld>
            <a:endParaRPr lang="en-US"/>
          </a:p>
        </p:txBody>
      </p:sp>
    </p:spTree>
    <p:extLst>
      <p:ext uri="{BB962C8B-B14F-4D97-AF65-F5344CB8AC3E}">
        <p14:creationId xmlns:p14="http://schemas.microsoft.com/office/powerpoint/2010/main" val="40329966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Processing pea is sometimes called green pea or canning pea. It is the immature seed of the pea plant. Southern Minnesota is the largest center of processing pea production in the nation; however, only a small portion of this crop is organic.</a:t>
            </a:r>
          </a:p>
          <a:p>
            <a:endParaRPr lang="en-US" dirty="0" smtClean="0"/>
          </a:p>
          <a:p>
            <a:r>
              <a:rPr lang="en-US" b="1" dirty="0" smtClean="0"/>
              <a:t>Image</a:t>
            </a:r>
            <a:r>
              <a:rPr lang="en-US" dirty="0" smtClean="0"/>
              <a:t>: University of Minnesota Extension</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27</a:t>
            </a:fld>
            <a:endParaRPr lang="en-US"/>
          </a:p>
        </p:txBody>
      </p:sp>
    </p:spTree>
    <p:extLst>
      <p:ext uri="{BB962C8B-B14F-4D97-AF65-F5344CB8AC3E}">
        <p14:creationId xmlns:p14="http://schemas.microsoft.com/office/powerpoint/2010/main" val="40615756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Processing pea can be planted from late March through early May, though yields will be highest when it is planted early. Seed should be inoculated with appropriate Rhizobium strains. Weed control in processing pea is similar to field pea, as described earlier. Processing peas are harvested using a specialized combine that shells the peas in the field.
</a:t>
            </a:r>
            <a:r>
              <a:rPr lang="en-US" b="1" dirty="0" smtClean="0"/>
              <a:t>Image</a:t>
            </a:r>
            <a:r>
              <a:rPr lang="en-US" dirty="0" smtClean="0"/>
              <a:t>: David</a:t>
            </a:r>
            <a:r>
              <a:rPr lang="en-US" baseline="0" dirty="0" smtClean="0"/>
              <a:t> L. Hansen, University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28</a:t>
            </a:fld>
            <a:endParaRPr lang="en-US"/>
          </a:p>
        </p:txBody>
      </p:sp>
    </p:spTree>
    <p:extLst>
      <p:ext uri="{BB962C8B-B14F-4D97-AF65-F5344CB8AC3E}">
        <p14:creationId xmlns:p14="http://schemas.microsoft.com/office/powerpoint/2010/main" val="36648679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Variety selection in processing pea will depend on their intended end use; varieties may be different for canning vs. freezing. Other variety selection considerations are similar to those in dry pea, particularly disease resistance. As with dry pea, semi-leafless varieties are generally preferable to vining types for Minnesota environments.</a:t>
            </a:r>
          </a:p>
          <a:p>
            <a:endParaRPr lang="en-US" dirty="0" smtClean="0"/>
          </a:p>
          <a:p>
            <a:r>
              <a:rPr lang="en-US" b="1" dirty="0" smtClean="0"/>
              <a:t>Images</a:t>
            </a:r>
            <a:r>
              <a:rPr lang="en-US" dirty="0" smtClean="0"/>
              <a:t>: </a:t>
            </a:r>
            <a:r>
              <a:rPr lang="en-US" dirty="0" err="1" smtClean="0"/>
              <a:t>ForeverGreen</a:t>
            </a:r>
            <a:r>
              <a:rPr lang="en-US" dirty="0" smtClean="0"/>
              <a:t>,</a:t>
            </a:r>
            <a:r>
              <a:rPr lang="en-US" baseline="0" dirty="0" smtClean="0"/>
              <a:t> University of Minnesota </a:t>
            </a:r>
            <a:r>
              <a:rPr lang="en-US" dirty="0" smtClean="0"/>
              <a:t>(leafy); Adria Fernandez, University</a:t>
            </a:r>
            <a:r>
              <a:rPr lang="en-US" baseline="0" dirty="0" smtClean="0"/>
              <a:t> of Minnesota </a:t>
            </a:r>
            <a:r>
              <a:rPr lang="en-US" dirty="0" smtClean="0"/>
              <a:t>(semi-leafless)</a:t>
            </a:r>
            <a:endParaRPr lang="en-US" baseline="0" dirty="0"/>
          </a:p>
        </p:txBody>
      </p:sp>
      <p:sp>
        <p:nvSpPr>
          <p:cNvPr id="4" name="Slide Number Placeholder 3"/>
          <p:cNvSpPr>
            <a:spLocks noGrp="1"/>
          </p:cNvSpPr>
          <p:nvPr>
            <p:ph type="sldNum" sz="quarter" idx="10"/>
          </p:nvPr>
        </p:nvSpPr>
        <p:spPr/>
        <p:txBody>
          <a:bodyPr/>
          <a:lstStyle/>
          <a:p>
            <a:fld id="{C1608847-16BB-4EEE-A0D2-583A44F23D8A}" type="slidenum">
              <a:rPr lang="en-US" smtClean="0"/>
              <a:t>29</a:t>
            </a:fld>
            <a:endParaRPr lang="en-US"/>
          </a:p>
        </p:txBody>
      </p:sp>
    </p:spTree>
    <p:extLst>
      <p:ext uri="{BB962C8B-B14F-4D97-AF65-F5344CB8AC3E}">
        <p14:creationId xmlns:p14="http://schemas.microsoft.com/office/powerpoint/2010/main" val="32751969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In this module, we’re going to explore less common alternative crops that may be suitable for organic systems in Minnesota and surrounding regions. First we’ll discuss the potential roles of alternative crops in your rotation, including some reasons to consider alternative crops, and some general considerations for their use. Then we’ll look at several categories of alternative crops and how to grow them, including grain legumes, processing crops, alternative small grains, and other grains.
</a:t>
            </a:r>
            <a:r>
              <a:rPr lang="en-US" b="1" dirty="0" smtClean="0"/>
              <a:t>Image</a:t>
            </a:r>
            <a:r>
              <a:rPr lang="en-US" dirty="0" smtClean="0"/>
              <a:t>: David</a:t>
            </a:r>
            <a:r>
              <a:rPr lang="en-US" baseline="0" dirty="0" smtClean="0"/>
              <a:t> L. Hansen, University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3</a:t>
            </a:fld>
            <a:endParaRPr lang="en-US"/>
          </a:p>
        </p:txBody>
      </p:sp>
    </p:spTree>
    <p:extLst>
      <p:ext uri="{BB962C8B-B14F-4D97-AF65-F5344CB8AC3E}">
        <p14:creationId xmlns:p14="http://schemas.microsoft.com/office/powerpoint/2010/main" val="26939550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Considerations for growing green pea are similar to those of dry pea. In particular, its prostrate growth habit can complicate weed control and harvest, and its biomass can contribute to soil nitrogen if the plants are well-</a:t>
            </a:r>
            <a:r>
              <a:rPr lang="en-US" dirty="0" err="1" smtClean="0"/>
              <a:t>nodulated</a:t>
            </a:r>
            <a:r>
              <a:rPr lang="en-US" dirty="0" smtClean="0"/>
              <a:t>.</a:t>
            </a:r>
          </a:p>
          <a:p>
            <a:endParaRPr lang="en-US" b="1" dirty="0" smtClean="0"/>
          </a:p>
          <a:p>
            <a:r>
              <a:rPr lang="en-US" b="1" dirty="0" smtClean="0"/>
              <a:t>Image</a:t>
            </a:r>
            <a:r>
              <a:rPr lang="en-US" dirty="0" smtClean="0"/>
              <a:t>: University</a:t>
            </a:r>
            <a:r>
              <a:rPr lang="en-US" baseline="0" dirty="0" smtClean="0"/>
              <a:t> of M</a:t>
            </a:r>
            <a:r>
              <a:rPr lang="en-US" dirty="0" smtClean="0"/>
              <a:t>innesota Extension</a:t>
            </a:r>
            <a:endParaRPr lang="en-US" b="1" dirty="0"/>
          </a:p>
        </p:txBody>
      </p:sp>
      <p:sp>
        <p:nvSpPr>
          <p:cNvPr id="4" name="Slide Number Placeholder 3"/>
          <p:cNvSpPr>
            <a:spLocks noGrp="1"/>
          </p:cNvSpPr>
          <p:nvPr>
            <p:ph type="sldNum" sz="quarter" idx="10"/>
          </p:nvPr>
        </p:nvSpPr>
        <p:spPr/>
        <p:txBody>
          <a:bodyPr/>
          <a:lstStyle/>
          <a:p>
            <a:fld id="{C1608847-16BB-4EEE-A0D2-583A44F23D8A}" type="slidenum">
              <a:rPr lang="en-US" smtClean="0"/>
              <a:t>30</a:t>
            </a:fld>
            <a:endParaRPr lang="en-US"/>
          </a:p>
        </p:txBody>
      </p:sp>
    </p:spTree>
    <p:extLst>
      <p:ext uri="{BB962C8B-B14F-4D97-AF65-F5344CB8AC3E}">
        <p14:creationId xmlns:p14="http://schemas.microsoft.com/office/powerpoint/2010/main" val="9115986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Sweet corn is another crop to consider. It can be grown for fresh market, meaning that it is sold as whole ears or corn on the cob; or for processing, meaning that it will be canned or frozen. Various genetic types of sweet corn have been developed. Normal sugary varieties are standard for processing. </a:t>
            </a:r>
            <a:r>
              <a:rPr lang="en-US" dirty="0" err="1" smtClean="0"/>
              <a:t>Supersweet</a:t>
            </a:r>
            <a:r>
              <a:rPr lang="en-US" dirty="0" smtClean="0"/>
              <a:t> and sugary enhanced types are preferred for fresh market.</a:t>
            </a:r>
          </a:p>
          <a:p>
            <a:endParaRPr lang="en-US" dirty="0" smtClean="0"/>
          </a:p>
          <a:p>
            <a:r>
              <a:rPr lang="en-US" b="1" dirty="0" smtClean="0"/>
              <a:t>Image</a:t>
            </a:r>
            <a:r>
              <a:rPr lang="en-US" dirty="0" smtClean="0"/>
              <a:t>: University</a:t>
            </a:r>
            <a:r>
              <a:rPr lang="en-US" baseline="0" dirty="0" smtClean="0"/>
              <a:t> of Minnesota</a:t>
            </a:r>
            <a:r>
              <a:rPr lang="en-US" dirty="0" smtClean="0"/>
              <a:t> Extension</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31</a:t>
            </a:fld>
            <a:endParaRPr lang="en-US"/>
          </a:p>
        </p:txBody>
      </p:sp>
    </p:spTree>
    <p:extLst>
      <p:ext uri="{BB962C8B-B14F-4D97-AF65-F5344CB8AC3E}">
        <p14:creationId xmlns:p14="http://schemas.microsoft.com/office/powerpoint/2010/main" val="25347639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Sweet corn should be planted when soil temperatures are appropriate. That means between 55 and 60 degrees for normal sugary and sugary enhanced varieties, and over 60 degrees for </a:t>
            </a:r>
            <a:r>
              <a:rPr lang="en-US" dirty="0" err="1" smtClean="0"/>
              <a:t>supersweet</a:t>
            </a:r>
            <a:r>
              <a:rPr lang="en-US" dirty="0" smtClean="0"/>
              <a:t>. Weed control options in sweet corn include cultivation, flame weeding, and cover crop mulches. Sweet corn is harvested using specialized machinery.  Whole ears in husks are transported to processing facilities.  </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32</a:t>
            </a:fld>
            <a:endParaRPr lang="en-US"/>
          </a:p>
        </p:txBody>
      </p:sp>
    </p:spTree>
    <p:extLst>
      <p:ext uri="{BB962C8B-B14F-4D97-AF65-F5344CB8AC3E}">
        <p14:creationId xmlns:p14="http://schemas.microsoft.com/office/powerpoint/2010/main" val="22703584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Sweet corn varieties on the market include white, yellow, and bicolor kernel colors. Yellow corn is generally desired for processing uses. Universities in several states conduct and publish sweet corn variety trials, although most are conducted in conventional systems. Results from organic trials in Wisconsin, focused on fresh market varieties, can be accessed on the </a:t>
            </a:r>
            <a:r>
              <a:rPr lang="en-US" dirty="0" err="1" smtClean="0"/>
              <a:t>eOrganic</a:t>
            </a:r>
            <a:r>
              <a:rPr lang="en-US" dirty="0" smtClean="0"/>
              <a:t> website. When choosing sweet corn varieties, bear in mind that there are GMO varieties on the market, which are not suitable for organic production.</a:t>
            </a:r>
          </a:p>
          <a:p>
            <a:endParaRPr lang="en-US" b="1" dirty="0" smtClean="0"/>
          </a:p>
          <a:p>
            <a:r>
              <a:rPr lang="en-US" b="1" dirty="0" smtClean="0"/>
              <a:t>Image</a:t>
            </a:r>
            <a:r>
              <a:rPr lang="en-US" dirty="0" smtClean="0"/>
              <a:t>: Pixabay</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33</a:t>
            </a:fld>
            <a:endParaRPr lang="en-US"/>
          </a:p>
        </p:txBody>
      </p:sp>
    </p:spTree>
    <p:extLst>
      <p:ext uri="{BB962C8B-B14F-4D97-AF65-F5344CB8AC3E}">
        <p14:creationId xmlns:p14="http://schemas.microsoft.com/office/powerpoint/2010/main" val="23871265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a:t>
            </a:r>
            <a:r>
              <a:rPr lang="en-US" b="0" dirty="0" smtClean="0"/>
              <a:t>Because corn pollen is windborne and can travel from field to field, sweet corn crops have to be protected from cross-pollination by other corn varieties on your farm or neighboring farms. Organic corn can be contaminated by pollen from neighboring plantings of GMO varieties. Sweet corn can also be cross-pollinated by field corn or popcorn, resulting in some starchy kernels, or by sweet corn of a different color, producing off-color kernels. A separation of 660 feet is generally considered sufficient to prevent most corn cross-pollination, or a difference in pollination date of at least 1 </a:t>
            </a:r>
            <a:r>
              <a:rPr lang="en-US" dirty="0" smtClean="0"/>
              <a:t>week, preferably 3-4 weeks. The “Preventing GMO Contamination” module in this series has more information on protecting organic corn.</a:t>
            </a:r>
          </a:p>
          <a:p>
            <a:endParaRPr lang="en-US" dirty="0" smtClean="0"/>
          </a:p>
          <a:p>
            <a:r>
              <a:rPr lang="en-US" b="1" dirty="0" smtClean="0"/>
              <a:t>Image</a:t>
            </a:r>
            <a:r>
              <a:rPr lang="en-US" dirty="0" smtClean="0"/>
              <a:t>: University</a:t>
            </a:r>
            <a:r>
              <a:rPr lang="en-US" baseline="0" dirty="0" smtClean="0"/>
              <a:t> of Minnesota</a:t>
            </a:r>
            <a:r>
              <a:rPr lang="en-US" dirty="0" smtClean="0"/>
              <a:t> Extension</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34</a:t>
            </a:fld>
            <a:endParaRPr lang="en-US"/>
          </a:p>
        </p:txBody>
      </p:sp>
    </p:spTree>
    <p:extLst>
      <p:ext uri="{BB962C8B-B14F-4D97-AF65-F5344CB8AC3E}">
        <p14:creationId xmlns:p14="http://schemas.microsoft.com/office/powerpoint/2010/main" val="26341542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a:t>
            </a:r>
            <a:r>
              <a:rPr lang="en-US" b="0" dirty="0" smtClean="0"/>
              <a:t>Another major processing crop in Minnesota is snap bean, also known as French bean or haricot bean. These are common bean varieties that have been selected for their edible immature pods. Processors of snap beans </a:t>
            </a:r>
            <a:r>
              <a:rPr lang="en-US" dirty="0" smtClean="0"/>
              <a:t>will have tight specifications for pod and seed characteristics, which may differ for canning vs. freezing use.</a:t>
            </a:r>
          </a:p>
          <a:p>
            <a:endParaRPr lang="en-US" dirty="0" smtClean="0"/>
          </a:p>
          <a:p>
            <a:r>
              <a:rPr lang="en-US" b="1" dirty="0" smtClean="0"/>
              <a:t>Image</a:t>
            </a:r>
            <a:r>
              <a:rPr lang="en-US" dirty="0" smtClean="0"/>
              <a:t>: University</a:t>
            </a:r>
            <a:r>
              <a:rPr lang="en-US" baseline="0" dirty="0" smtClean="0"/>
              <a:t> of Minnesota</a:t>
            </a:r>
            <a:r>
              <a:rPr lang="en-US" dirty="0" smtClean="0"/>
              <a:t> Extension</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35</a:t>
            </a:fld>
            <a:endParaRPr lang="en-US"/>
          </a:p>
        </p:txBody>
      </p:sp>
    </p:spTree>
    <p:extLst>
      <p:ext uri="{BB962C8B-B14F-4D97-AF65-F5344CB8AC3E}">
        <p14:creationId xmlns:p14="http://schemas.microsoft.com/office/powerpoint/2010/main" val="29250033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Narration</a:t>
            </a:r>
            <a:r>
              <a:rPr lang="en-US" baseline="0" dirty="0" smtClean="0"/>
              <a:t>: Plantings of snap bean should not immediately precede or follow soybean, dry bean, or other legumes in your rotation, in order to prevent the buildup of pathogens. Weed control options for snap bean include stale seedbed, tine or flame weeding, and inter-row cultivation. The beans are harvested using specialized mechanical pickers.</a:t>
            </a:r>
          </a:p>
          <a:p>
            <a:endParaRPr lang="en-US" baseline="0" dirty="0" smtClean="0"/>
          </a:p>
          <a:p>
            <a:r>
              <a:rPr lang="en-US" b="1" baseline="0" dirty="0" smtClean="0"/>
              <a:t>Image</a:t>
            </a:r>
            <a:r>
              <a:rPr lang="en-US" baseline="0" dirty="0" smtClean="0"/>
              <a:t>: </a:t>
            </a:r>
            <a:r>
              <a:rPr lang="en-US" baseline="0" dirty="0" err="1" smtClean="0"/>
              <a:t>annawaldl</a:t>
            </a:r>
            <a:r>
              <a:rPr lang="en-US" baseline="0" dirty="0" smtClean="0"/>
              <a:t>, Pixabay</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36</a:t>
            </a:fld>
            <a:endParaRPr lang="en-US"/>
          </a:p>
        </p:txBody>
      </p:sp>
    </p:spTree>
    <p:extLst>
      <p:ext uri="{BB962C8B-B14F-4D97-AF65-F5344CB8AC3E}">
        <p14:creationId xmlns:p14="http://schemas.microsoft.com/office/powerpoint/2010/main" val="29045083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In choosing snap bean varieties, you will want to look for resistance to root rot and other pathogens, which can present the same challenge to snap bean production that we discussed for dry bean. For organic systems, you will also want to choose fast-canopying bush type snap beans to maximize the crop’s ability to compete with and suppress weeds.</a:t>
            </a:r>
          </a:p>
          <a:p>
            <a:endParaRPr lang="en-US" b="1" dirty="0" smtClean="0"/>
          </a:p>
          <a:p>
            <a:r>
              <a:rPr lang="en-US" b="1" dirty="0" smtClean="0"/>
              <a:t>Image</a:t>
            </a:r>
            <a:r>
              <a:rPr lang="en-US" dirty="0" smtClean="0"/>
              <a:t>: University</a:t>
            </a:r>
            <a:r>
              <a:rPr lang="en-US" baseline="0" dirty="0" smtClean="0"/>
              <a:t> of Minnesota</a:t>
            </a:r>
            <a:r>
              <a:rPr lang="en-US" dirty="0" smtClean="0"/>
              <a:t> Extension</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37</a:t>
            </a:fld>
            <a:endParaRPr lang="en-US"/>
          </a:p>
        </p:txBody>
      </p:sp>
    </p:spTree>
    <p:extLst>
      <p:ext uri="{BB962C8B-B14F-4D97-AF65-F5344CB8AC3E}">
        <p14:creationId xmlns:p14="http://schemas.microsoft.com/office/powerpoint/2010/main" val="38522343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Narration</a:t>
            </a:r>
            <a:r>
              <a:rPr lang="en-US" baseline="0" dirty="0" smtClean="0"/>
              <a:t>: There are unique considerations involved in growing processing crops. Contracts with processors will dictate varieties planted, timing of operations, and other practices. Quality standards are highly specific and very exacting, and the window for harvest and transport is very short. You should be sure to know what the terms of your contract specify in case of production or harvest difficulties or quality issues.</a:t>
            </a:r>
          </a:p>
          <a:p>
            <a:endParaRPr lang="en-US" b="1" baseline="0" dirty="0" smtClean="0"/>
          </a:p>
          <a:p>
            <a:r>
              <a:rPr lang="en-US" b="1" baseline="0" dirty="0" smtClean="0"/>
              <a:t>Image</a:t>
            </a:r>
            <a:r>
              <a:rPr lang="en-US" baseline="0" dirty="0" smtClean="0"/>
              <a:t>: </a:t>
            </a:r>
            <a:r>
              <a:rPr lang="en-US" baseline="0" dirty="0" err="1" smtClean="0"/>
              <a:t>LeoNeoBoy</a:t>
            </a:r>
            <a:r>
              <a:rPr lang="en-US" baseline="0" dirty="0" smtClean="0"/>
              <a:t>, Pixabay</a:t>
            </a:r>
          </a:p>
          <a:p>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38</a:t>
            </a:fld>
            <a:endParaRPr lang="en-US"/>
          </a:p>
        </p:txBody>
      </p:sp>
    </p:spTree>
    <p:extLst>
      <p:ext uri="{BB962C8B-B14F-4D97-AF65-F5344CB8AC3E}">
        <p14:creationId xmlns:p14="http://schemas.microsoft.com/office/powerpoint/2010/main" val="10896183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Another category of alternative crops for Minnesota organic systems is the alternative small grains.</a:t>
            </a:r>
          </a:p>
          <a:p>
            <a:endParaRPr lang="en-US" dirty="0" smtClean="0"/>
          </a:p>
          <a:p>
            <a:r>
              <a:rPr lang="en-US" b="1" dirty="0" smtClean="0"/>
              <a:t>Image</a:t>
            </a:r>
            <a:r>
              <a:rPr lang="en-US" dirty="0" smtClean="0"/>
              <a:t>: David</a:t>
            </a:r>
            <a:r>
              <a:rPr lang="en-US" baseline="0" dirty="0" smtClean="0"/>
              <a:t> L. Hansen, University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39</a:t>
            </a:fld>
            <a:endParaRPr lang="en-US"/>
          </a:p>
        </p:txBody>
      </p:sp>
    </p:spTree>
    <p:extLst>
      <p:ext uri="{BB962C8B-B14F-4D97-AF65-F5344CB8AC3E}">
        <p14:creationId xmlns:p14="http://schemas.microsoft.com/office/powerpoint/2010/main" val="13257012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First, let’s look at why you might want to consider including alternative crops in your rotations.  Diverse rotations have many economic and ecological advantages over shorter, less diverse rotations. Expanding rotations beyond the major crops can discourage pest and disease buildup by varying the timing and types of disturbance and plant hosts present. Diverse crop rotations can make more efficient use of soil, water, and sunlight resources. They can also improve soil health, including protecting from erosion and nutrient leaching, and promoting a diverse and active soil microbial community. 
</a:t>
            </a:r>
            <a:r>
              <a:rPr lang="en-US" b="1" dirty="0" smtClean="0"/>
              <a:t>Image</a:t>
            </a:r>
            <a:r>
              <a:rPr lang="en-US" dirty="0" smtClean="0"/>
              <a:t>: Carmen </a:t>
            </a:r>
            <a:r>
              <a:rPr lang="en-US" dirty="0" err="1" smtClean="0"/>
              <a:t>Fernholz</a:t>
            </a:r>
            <a:endParaRPr lang="en-US" baseline="0" dirty="0"/>
          </a:p>
        </p:txBody>
      </p:sp>
      <p:sp>
        <p:nvSpPr>
          <p:cNvPr id="4" name="Slide Number Placeholder 3"/>
          <p:cNvSpPr>
            <a:spLocks noGrp="1"/>
          </p:cNvSpPr>
          <p:nvPr>
            <p:ph type="sldNum" sz="quarter" idx="10"/>
          </p:nvPr>
        </p:nvSpPr>
        <p:spPr/>
        <p:txBody>
          <a:bodyPr/>
          <a:lstStyle/>
          <a:p>
            <a:fld id="{C1608847-16BB-4EEE-A0D2-583A44F23D8A}" type="slidenum">
              <a:rPr lang="en-US" smtClean="0"/>
              <a:t>4</a:t>
            </a:fld>
            <a:endParaRPr lang="en-US"/>
          </a:p>
        </p:txBody>
      </p:sp>
    </p:spTree>
    <p:extLst>
      <p:ext uri="{BB962C8B-B14F-4D97-AF65-F5344CB8AC3E}">
        <p14:creationId xmlns:p14="http://schemas.microsoft.com/office/powerpoint/2010/main" val="380991832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Alternative small grains for Minnesota range from the more familiar oat, barley, and cereal rye to emerging specialty grains such as specialty wheat varieties including einkorn, emmer, and spelt; and triticale, a rye x wheat hybrid.</a:t>
            </a:r>
          </a:p>
          <a:p>
            <a:endParaRPr lang="en-US" dirty="0" smtClean="0"/>
          </a:p>
          <a:p>
            <a:r>
              <a:rPr lang="en-US" b="1" dirty="0" smtClean="0"/>
              <a:t>Image</a:t>
            </a:r>
            <a:r>
              <a:rPr lang="en-US" dirty="0" smtClean="0"/>
              <a:t>: Kristine </a:t>
            </a:r>
            <a:r>
              <a:rPr lang="en-US" dirty="0" err="1" smtClean="0"/>
              <a:t>Moncada</a:t>
            </a:r>
            <a:r>
              <a:rPr lang="en-US" dirty="0" smtClean="0"/>
              <a:t>, University</a:t>
            </a:r>
            <a:r>
              <a:rPr lang="en-US" baseline="0" dirty="0" smtClean="0"/>
              <a:t>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40</a:t>
            </a:fld>
            <a:endParaRPr lang="en-US"/>
          </a:p>
        </p:txBody>
      </p:sp>
    </p:spTree>
    <p:extLst>
      <p:ext uri="{BB962C8B-B14F-4D97-AF65-F5344CB8AC3E}">
        <p14:creationId xmlns:p14="http://schemas.microsoft.com/office/powerpoint/2010/main" val="9020234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smtClean="0"/>
              <a:t>Narration</a:t>
            </a:r>
            <a:r>
              <a:rPr lang="en-US" baseline="0" dirty="0" smtClean="0"/>
              <a:t>: Small grains can be divided into spring-planted, winter-planted, and types. Spring-planted small grains include oat, barley, spring wheats, spring ryes and spring triticale. The fall-planted types include winter wheat and spelt, winter rye, and winter triticale. There are growing markets for specialty and so-called “ancient” grains, as processors incorporate these grains into new products for health-oriented consumers. Each of these crops will have its own unique moisture, nutrient, and management needs. You can find more complete information on growing and marketing small grains in the Small Grains module in this series.</a:t>
            </a:r>
          </a:p>
          <a:p>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41</a:t>
            </a:fld>
            <a:endParaRPr lang="en-US"/>
          </a:p>
        </p:txBody>
      </p:sp>
    </p:spTree>
    <p:extLst>
      <p:ext uri="{BB962C8B-B14F-4D97-AF65-F5344CB8AC3E}">
        <p14:creationId xmlns:p14="http://schemas.microsoft.com/office/powerpoint/2010/main" val="22639328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There are several other grain crops that may be suitable alternatives for some organic systems in Minnesota.</a:t>
            </a:r>
          </a:p>
          <a:p>
            <a:endParaRPr lang="en-US" dirty="0" smtClean="0"/>
          </a:p>
          <a:p>
            <a:r>
              <a:rPr lang="en-US" b="1" dirty="0" smtClean="0"/>
              <a:t>Image</a:t>
            </a:r>
            <a:r>
              <a:rPr lang="en-US" dirty="0" smtClean="0"/>
              <a:t>: David</a:t>
            </a:r>
            <a:r>
              <a:rPr lang="en-US" baseline="0" dirty="0" smtClean="0"/>
              <a:t> L. Hansen, University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42</a:t>
            </a:fld>
            <a:endParaRPr lang="en-US"/>
          </a:p>
        </p:txBody>
      </p:sp>
    </p:spTree>
    <p:extLst>
      <p:ext uri="{BB962C8B-B14F-4D97-AF65-F5344CB8AC3E}">
        <p14:creationId xmlns:p14="http://schemas.microsoft.com/office/powerpoint/2010/main" val="42142643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These other grains include buckwheat, millet, sorghum, sunflower, and flax.</a:t>
            </a:r>
          </a:p>
          <a:p>
            <a:endParaRPr lang="en-US" dirty="0" smtClean="0"/>
          </a:p>
          <a:p>
            <a:r>
              <a:rPr lang="en-US" b="1" dirty="0" smtClean="0"/>
              <a:t>Images</a:t>
            </a:r>
            <a:r>
              <a:rPr lang="en-US" dirty="0" smtClean="0"/>
              <a:t>:</a:t>
            </a:r>
            <a:r>
              <a:rPr lang="en-US" baseline="0" dirty="0" smtClean="0"/>
              <a:t> Kristine </a:t>
            </a:r>
            <a:r>
              <a:rPr lang="en-US" baseline="0" dirty="0" err="1" smtClean="0"/>
              <a:t>Moncada</a:t>
            </a:r>
            <a:r>
              <a:rPr lang="en-US" baseline="0" dirty="0" smtClean="0"/>
              <a:t>, University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43</a:t>
            </a:fld>
            <a:endParaRPr lang="en-US"/>
          </a:p>
        </p:txBody>
      </p:sp>
    </p:spTree>
    <p:extLst>
      <p:ext uri="{BB962C8B-B14F-4D97-AF65-F5344CB8AC3E}">
        <p14:creationId xmlns:p14="http://schemas.microsoft.com/office/powerpoint/2010/main" val="4184894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Buckwheat is a fast-growing annual that can be harvested for grain or tilled down for green manure. It is valued for its ability to rapidly produce a large amount of readily decomposable biomass, making it a valuable green manure for adding organic matter to soils. This rapid growth also makes it a useful smother crop for weed control. It’s a great rotation crop, since its growth period is very short, only about 10-12 weeks, allowing a wide range of potential planting and harvesting times.</a:t>
            </a:r>
          </a:p>
          <a:p>
            <a:endParaRPr lang="en-US" dirty="0" smtClean="0"/>
          </a:p>
          <a:p>
            <a:r>
              <a:rPr lang="en-US" b="1" dirty="0" smtClean="0"/>
              <a:t>Image</a:t>
            </a:r>
            <a:r>
              <a:rPr lang="en-US" dirty="0" smtClean="0"/>
              <a:t>:</a:t>
            </a:r>
            <a:r>
              <a:rPr lang="en-US" baseline="0" dirty="0" smtClean="0"/>
              <a:t> David L. Hansen, University of Minnesota</a:t>
            </a:r>
            <a:endParaRPr lang="en-US" dirty="0" smtClean="0"/>
          </a:p>
        </p:txBody>
      </p:sp>
      <p:sp>
        <p:nvSpPr>
          <p:cNvPr id="4" name="Slide Number Placeholder 3"/>
          <p:cNvSpPr>
            <a:spLocks noGrp="1"/>
          </p:cNvSpPr>
          <p:nvPr>
            <p:ph type="sldNum" sz="quarter" idx="10"/>
          </p:nvPr>
        </p:nvSpPr>
        <p:spPr/>
        <p:txBody>
          <a:bodyPr/>
          <a:lstStyle/>
          <a:p>
            <a:fld id="{C1608847-16BB-4EEE-A0D2-583A44F23D8A}" type="slidenum">
              <a:rPr lang="en-US" smtClean="0"/>
              <a:t>44</a:t>
            </a:fld>
            <a:endParaRPr lang="en-US"/>
          </a:p>
        </p:txBody>
      </p:sp>
    </p:spTree>
    <p:extLst>
      <p:ext uri="{BB962C8B-B14F-4D97-AF65-F5344CB8AC3E}">
        <p14:creationId xmlns:p14="http://schemas.microsoft.com/office/powerpoint/2010/main" val="38171310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Narration</a:t>
            </a:r>
            <a:r>
              <a:rPr lang="en-US" baseline="0" dirty="0" smtClean="0"/>
              <a:t>: Buckwheat grain yield will be highest if it is planted early, as soon as the danger of frost has passed. Weeds in buckwheat can be minimized with pre-planting tillage. Buckwheat canopies quickly, and can exclude weeds quite effectively. Buckwheat is very sensitive to frost. If you’re harvesting before a frost, you’ll want to swath it before combining. The grain can be direct combined if the crop has already been frost-killed. One thing to note in growing buckwheat is that the crop requires adequate phosphorus, and will not thrive in P-deficient soils.</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Image</a:t>
            </a:r>
            <a:r>
              <a:rPr lang="en-US" dirty="0" smtClean="0"/>
              <a:t>:</a:t>
            </a:r>
            <a:r>
              <a:rPr lang="en-US" baseline="0" dirty="0" smtClean="0"/>
              <a:t> David L. Hansen, University of Minnesota</a:t>
            </a:r>
            <a:endParaRPr lang="en-US" dirty="0" smtClean="0"/>
          </a:p>
          <a:p>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45</a:t>
            </a:fld>
            <a:endParaRPr lang="en-US"/>
          </a:p>
        </p:txBody>
      </p:sp>
    </p:spTree>
    <p:extLst>
      <p:ext uri="{BB962C8B-B14F-4D97-AF65-F5344CB8AC3E}">
        <p14:creationId xmlns:p14="http://schemas.microsoft.com/office/powerpoint/2010/main" val="322339032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Narration</a:t>
            </a:r>
            <a:r>
              <a:rPr lang="en-US" baseline="0" dirty="0" smtClean="0"/>
              <a:t>: Although buckwheat is highly beneficial in crop rotations, markets for buckwheat grain are small and may be difficult to access. It is not recommended to plant buckwheat following small grains or flax, as volunteer seed of these crops is difficult to clean from buckwheat grain.</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Images</a:t>
            </a:r>
            <a:r>
              <a:rPr lang="en-US" dirty="0" smtClean="0"/>
              <a:t>:</a:t>
            </a:r>
            <a:r>
              <a:rPr lang="en-US" baseline="0" dirty="0" smtClean="0"/>
              <a:t> Kristine </a:t>
            </a:r>
            <a:r>
              <a:rPr lang="en-US" baseline="0" dirty="0" err="1" smtClean="0"/>
              <a:t>Moncada</a:t>
            </a:r>
            <a:r>
              <a:rPr lang="en-US" baseline="0" dirty="0" smtClean="0"/>
              <a:t>, University of Minnesota</a:t>
            </a:r>
            <a:endParaRPr lang="en-US"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46</a:t>
            </a:fld>
            <a:endParaRPr lang="en-US"/>
          </a:p>
        </p:txBody>
      </p:sp>
    </p:spTree>
    <p:extLst>
      <p:ext uri="{BB962C8B-B14F-4D97-AF65-F5344CB8AC3E}">
        <p14:creationId xmlns:p14="http://schemas.microsoft.com/office/powerpoint/2010/main" val="99319640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Sorghum is a relative of corn, also known as milo. Sorghum grain is generally used in the US as a livestock feed, and is also a food grain, although it is not widely consumed in this country. Sorghum thrives in hot weather, and suffers from few disease or insect problems.</a:t>
            </a:r>
          </a:p>
          <a:p>
            <a:endParaRPr lang="en-US" dirty="0" smtClean="0"/>
          </a:p>
          <a:p>
            <a:r>
              <a:rPr lang="en-US" b="1" i="0" dirty="0" smtClean="0"/>
              <a:t>Image</a:t>
            </a:r>
            <a:r>
              <a:rPr lang="en-US" dirty="0" smtClean="0"/>
              <a:t>: University</a:t>
            </a:r>
            <a:r>
              <a:rPr lang="en-US" baseline="0" dirty="0" smtClean="0"/>
              <a:t>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47</a:t>
            </a:fld>
            <a:endParaRPr lang="en-US"/>
          </a:p>
        </p:txBody>
      </p:sp>
    </p:spTree>
    <p:extLst>
      <p:ext uri="{BB962C8B-B14F-4D97-AF65-F5344CB8AC3E}">
        <p14:creationId xmlns:p14="http://schemas.microsoft.com/office/powerpoint/2010/main" val="42510973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Sorghum should be planted in mid-May to early June, when soil temperatures have reached 60-65 degrees. Sorghum performs best in warm temperatures and, like millet, maturity dates vary. Some varieties will not mature in Minnesota growing seasons, so be sure to choose varieties with suitable maturities. Sorghum’s fertility requirements are similar to those of corn; it is considered a heavy feeder. Weeds in sorghum can be minimized with a stale seedbed, and the crop can be cultivated until it reaches six inches tall. Sorghum is harvested by combining.</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Image</a:t>
            </a:r>
            <a:r>
              <a:rPr lang="en-US" dirty="0" smtClean="0"/>
              <a:t>: David</a:t>
            </a:r>
            <a:r>
              <a:rPr lang="en-US" baseline="0" dirty="0" smtClean="0"/>
              <a:t> L. Hansen, University of Minnesota</a:t>
            </a:r>
            <a:endParaRPr lang="en-US" dirty="0" smtClean="0"/>
          </a:p>
          <a:p>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48</a:t>
            </a:fld>
            <a:endParaRPr lang="en-US"/>
          </a:p>
        </p:txBody>
      </p:sp>
    </p:spTree>
    <p:extLst>
      <p:ext uri="{BB962C8B-B14F-4D97-AF65-F5344CB8AC3E}">
        <p14:creationId xmlns:p14="http://schemas.microsoft.com/office/powerpoint/2010/main" val="341681646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Sunflowers are a crop that can make a striking addition to your farm. The major market types of sunflower are oilseed and confectionary. Most commercial sunflower varieties are hybrids. Some varieties require insect pollination for good seed set.  </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Image</a:t>
            </a:r>
            <a:r>
              <a:rPr lang="en-US" dirty="0" smtClean="0"/>
              <a:t>: David</a:t>
            </a:r>
            <a:r>
              <a:rPr lang="en-US" baseline="0" dirty="0" smtClean="0"/>
              <a:t> L. Hansen, University of Minnesota</a:t>
            </a:r>
            <a:endParaRPr lang="en-US" dirty="0" smtClean="0"/>
          </a:p>
        </p:txBody>
      </p:sp>
      <p:sp>
        <p:nvSpPr>
          <p:cNvPr id="4" name="Slide Number Placeholder 3"/>
          <p:cNvSpPr>
            <a:spLocks noGrp="1"/>
          </p:cNvSpPr>
          <p:nvPr>
            <p:ph type="sldNum" sz="quarter" idx="10"/>
          </p:nvPr>
        </p:nvSpPr>
        <p:spPr/>
        <p:txBody>
          <a:bodyPr/>
          <a:lstStyle/>
          <a:p>
            <a:fld id="{C1608847-16BB-4EEE-A0D2-583A44F23D8A}" type="slidenum">
              <a:rPr lang="en-US" smtClean="0"/>
              <a:t>49</a:t>
            </a:fld>
            <a:endParaRPr lang="en-US"/>
          </a:p>
        </p:txBody>
      </p:sp>
    </p:spTree>
    <p:extLst>
      <p:ext uri="{BB962C8B-B14F-4D97-AF65-F5344CB8AC3E}">
        <p14:creationId xmlns:p14="http://schemas.microsoft.com/office/powerpoint/2010/main" val="690097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smtClean="0"/>
              <a:t>Narration</a:t>
            </a:r>
            <a:r>
              <a:rPr lang="en-US" baseline="0" dirty="0" smtClean="0"/>
              <a:t>: Diverse rotations may be helpful to you as a farm manager by distributing management and labor needs across the season. Alternative crops can also give you an entry into diverse and potentially lucrative markets. All of these benefits are explored more fully in the Rotations module in this series (link).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r>
              <a:rPr lang="en-US" b="1" dirty="0" smtClean="0"/>
              <a:t>Image</a:t>
            </a:r>
            <a:r>
              <a:rPr lang="en-US" dirty="0" smtClean="0"/>
              <a:t>: Carmen </a:t>
            </a:r>
            <a:r>
              <a:rPr lang="en-US" dirty="0" err="1" smtClean="0"/>
              <a:t>Fernholz</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5</a:t>
            </a:fld>
            <a:endParaRPr lang="en-US"/>
          </a:p>
        </p:txBody>
      </p:sp>
    </p:spTree>
    <p:extLst>
      <p:ext uri="{BB962C8B-B14F-4D97-AF65-F5344CB8AC3E}">
        <p14:creationId xmlns:p14="http://schemas.microsoft.com/office/powerpoint/2010/main" val="368518256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Sunflowers should be planted when soil temperatures are above 50 degrees to ensure uniform emergence. Weeds can be controlled using pre-plant and pre-emergence harrowing, and inter-row cultivation after emergence. </a:t>
            </a:r>
            <a:r>
              <a:rPr lang="en-US" b="1" dirty="0" smtClean="0"/>
              <a:t>The critical period for weed control in sunflower is the first four weeks;</a:t>
            </a:r>
            <a:r>
              <a:rPr lang="en-US" b="1" baseline="0" dirty="0" smtClean="0"/>
              <a:t> </a:t>
            </a:r>
            <a:r>
              <a:rPr lang="en-US" b="1" dirty="0" smtClean="0"/>
              <a:t>after that, newly emerged weeds have little ability to damage the crop. </a:t>
            </a:r>
            <a:r>
              <a:rPr lang="en-US" dirty="0" smtClean="0"/>
              <a:t>Sunflowers are harvested by combining, using a sunflower head attachment and a seed pan to catch shattering seed.</a:t>
            </a:r>
          </a:p>
          <a:p>
            <a:endParaRPr lang="en-US" dirty="0" smtClean="0"/>
          </a:p>
          <a:p>
            <a:r>
              <a:rPr lang="en-US" b="1" dirty="0" smtClean="0"/>
              <a:t>Image</a:t>
            </a:r>
            <a:r>
              <a:rPr lang="en-US" dirty="0" smtClean="0"/>
              <a:t>: University</a:t>
            </a:r>
            <a:r>
              <a:rPr lang="en-US" baseline="0" dirty="0" smtClean="0"/>
              <a:t> of Minnesota</a:t>
            </a:r>
            <a:r>
              <a:rPr lang="en-US" dirty="0" smtClean="0"/>
              <a:t> Extension</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50</a:t>
            </a:fld>
            <a:endParaRPr lang="en-US"/>
          </a:p>
        </p:txBody>
      </p:sp>
    </p:spTree>
    <p:extLst>
      <p:ext uri="{BB962C8B-B14F-4D97-AF65-F5344CB8AC3E}">
        <p14:creationId xmlns:p14="http://schemas.microsoft.com/office/powerpoint/2010/main" val="265387484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One thing to note with sunflower is that bird and insect predation can be significant issues. It is sometimes possible to reduce bird predation using fright methods such as aluminum strips or owl decoys.</a:t>
            </a:r>
          </a:p>
          <a:p>
            <a:endParaRPr lang="en-US" dirty="0" smtClean="0"/>
          </a:p>
          <a:p>
            <a:r>
              <a:rPr lang="en-US" b="1" dirty="0" smtClean="0"/>
              <a:t>Image</a:t>
            </a:r>
            <a:r>
              <a:rPr lang="en-US" dirty="0" smtClean="0"/>
              <a:t>: Carmen </a:t>
            </a:r>
            <a:r>
              <a:rPr lang="en-US" dirty="0" err="1" smtClean="0"/>
              <a:t>Fernholz</a:t>
            </a:r>
            <a:endParaRPr lang="en-US" baseline="0" dirty="0"/>
          </a:p>
        </p:txBody>
      </p:sp>
      <p:sp>
        <p:nvSpPr>
          <p:cNvPr id="4" name="Slide Number Placeholder 3"/>
          <p:cNvSpPr>
            <a:spLocks noGrp="1"/>
          </p:cNvSpPr>
          <p:nvPr>
            <p:ph type="sldNum" sz="quarter" idx="10"/>
          </p:nvPr>
        </p:nvSpPr>
        <p:spPr/>
        <p:txBody>
          <a:bodyPr/>
          <a:lstStyle/>
          <a:p>
            <a:fld id="{C1608847-16BB-4EEE-A0D2-583A44F23D8A}" type="slidenum">
              <a:rPr lang="en-US" smtClean="0"/>
              <a:t>51</a:t>
            </a:fld>
            <a:endParaRPr lang="en-US"/>
          </a:p>
        </p:txBody>
      </p:sp>
    </p:spTree>
    <p:extLst>
      <p:ext uri="{BB962C8B-B14F-4D97-AF65-F5344CB8AC3E}">
        <p14:creationId xmlns:p14="http://schemas.microsoft.com/office/powerpoint/2010/main" val="168132831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Another less common crop option is flax. Flax is a cool season annual crop that is used as an oilseed and sold as a health food product. Generally, golden-seeded varieties are grown for food use, while brown-seeded varieties are used for oil.</a:t>
            </a:r>
          </a:p>
          <a:p>
            <a:endParaRPr lang="en-US" dirty="0" smtClean="0"/>
          </a:p>
          <a:p>
            <a:r>
              <a:rPr lang="en-US" b="1" dirty="0" smtClean="0"/>
              <a:t>Image</a:t>
            </a:r>
            <a:r>
              <a:rPr lang="en-US" dirty="0" smtClean="0"/>
              <a:t>: University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52</a:t>
            </a:fld>
            <a:endParaRPr lang="en-US"/>
          </a:p>
        </p:txBody>
      </p:sp>
    </p:spTree>
    <p:extLst>
      <p:ext uri="{BB962C8B-B14F-4D97-AF65-F5344CB8AC3E}">
        <p14:creationId xmlns:p14="http://schemas.microsoft.com/office/powerpoint/2010/main" val="50883712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For best yield, flax in Minnesota should be planted in late April to early May, around the same time as oats. Its fertility requirements are relatively modest, similar to small grains. Weed control is a major challenge in flax</a:t>
            </a:r>
            <a:r>
              <a:rPr lang="en-US" b="0" dirty="0" smtClean="0"/>
              <a:t>. The seedbed should be cultivated two or more times before planting. </a:t>
            </a:r>
            <a:r>
              <a:rPr lang="en-US" b="0" baseline="0" dirty="0" smtClean="0"/>
              <a:t> Y</a:t>
            </a:r>
            <a:r>
              <a:rPr lang="en-US" b="0" dirty="0" smtClean="0"/>
              <a:t>ou may want to consider </a:t>
            </a:r>
            <a:r>
              <a:rPr lang="en-US" b="0" dirty="0" err="1" smtClean="0"/>
              <a:t>underseeding</a:t>
            </a:r>
            <a:r>
              <a:rPr lang="en-US" b="0" dirty="0" smtClean="0"/>
              <a:t> the crop with clover or another forage to smother weeds. </a:t>
            </a:r>
            <a:r>
              <a:rPr lang="en-US" dirty="0" smtClean="0"/>
              <a:t>Flax is generally windrowed and allowed to dry before being combined.</a:t>
            </a:r>
          </a:p>
          <a:p>
            <a:endParaRPr lang="en-US" dirty="0" smtClean="0"/>
          </a:p>
          <a:p>
            <a:r>
              <a:rPr lang="en-US" b="1" dirty="0" smtClean="0"/>
              <a:t>Image</a:t>
            </a:r>
            <a:r>
              <a:rPr lang="en-US" dirty="0" smtClean="0"/>
              <a:t>:</a:t>
            </a:r>
            <a:r>
              <a:rPr lang="en-US" baseline="0" dirty="0" smtClean="0"/>
              <a:t> Jim </a:t>
            </a:r>
            <a:r>
              <a:rPr lang="en-US" baseline="0" dirty="0" err="1" smtClean="0"/>
              <a:t>Stordahl</a:t>
            </a:r>
            <a:r>
              <a:rPr lang="en-US" baseline="0" dirty="0" smtClean="0"/>
              <a:t>, University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53</a:t>
            </a:fld>
            <a:endParaRPr lang="en-US"/>
          </a:p>
        </p:txBody>
      </p:sp>
    </p:spTree>
    <p:extLst>
      <p:ext uri="{BB962C8B-B14F-4D97-AF65-F5344CB8AC3E}">
        <p14:creationId xmlns:p14="http://schemas.microsoft.com/office/powerpoint/2010/main" val="388254347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 </a:t>
            </a:r>
            <a:r>
              <a:rPr lang="en-US" dirty="0" smtClean="0"/>
              <a:t>Flax can be quite a difficult crop to grow. It is very sensitive to adverse conditions, including poor drainage, excess moisture, and drought. It is also extremely vulnerable to weed competition, so it’s very important to plant it in a weed-free seedbed in a field with relatively low weed pressure.</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Image</a:t>
            </a:r>
            <a:r>
              <a:rPr lang="en-US" dirty="0" smtClean="0"/>
              <a:t>: David</a:t>
            </a:r>
            <a:r>
              <a:rPr lang="en-US" baseline="0" dirty="0" smtClean="0"/>
              <a:t> L. Hansen, University of Minnesota</a:t>
            </a:r>
            <a:endParaRPr lang="en-US" dirty="0" smtClean="0"/>
          </a:p>
          <a:p>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54</a:t>
            </a:fld>
            <a:endParaRPr lang="en-US"/>
          </a:p>
        </p:txBody>
      </p:sp>
    </p:spTree>
    <p:extLst>
      <p:ext uri="{BB962C8B-B14F-4D97-AF65-F5344CB8AC3E}">
        <p14:creationId xmlns:p14="http://schemas.microsoft.com/office/powerpoint/2010/main" val="337882871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Alternative crops can be particularly challenging to those newly transitioning to organic. Market access is a major challenge, and again, you should NOT plant a crop unless you know how you will sell it. Many less common crops are susceptible to weed competition, and can easily be completely overtaken if weed pressure is strong. Some of these crops are vulnerable to weather, particularly to high temperatures or excessive or deficient moisture at critical flowering times. </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55</a:t>
            </a:fld>
            <a:endParaRPr lang="en-US"/>
          </a:p>
        </p:txBody>
      </p:sp>
    </p:spTree>
    <p:extLst>
      <p:ext uri="{BB962C8B-B14F-4D97-AF65-F5344CB8AC3E}">
        <p14:creationId xmlns:p14="http://schemas.microsoft.com/office/powerpoint/2010/main" val="72392050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However, there can be strong consumer demand for these products, and few certified organic growers producing them. If you are able to successfully grow these crops and connect with buyers, they may be quite high-value. They can also help you build a rotation that best suits your farm, including options for soil protection, for optimizing labor schedules, and for low-fertility or droughty conditions.</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56</a:t>
            </a:fld>
            <a:endParaRPr lang="en-US"/>
          </a:p>
        </p:txBody>
      </p:sp>
    </p:spTree>
    <p:extLst>
      <p:ext uri="{BB962C8B-B14F-4D97-AF65-F5344CB8AC3E}">
        <p14:creationId xmlns:p14="http://schemas.microsoft.com/office/powerpoint/2010/main" val="54113821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Narration</a:t>
            </a:r>
            <a:r>
              <a:rPr lang="en-US" baseline="0" dirty="0" smtClean="0"/>
              <a:t>: When planting a new crop, it’s a good idea to start with a small-scale experiment. Rather than making a large investment, consider planting a small test plot. That way, if you have to plow down a crop that is overrun with weeds, or the grain is not of marketable quality, you won’t be facing a major loss. It’s very important to get input from growers who have firsthand experience with these crops, even if it means seeking out farmers from outside your region. This can give you a better sense of the potential and the pitfalls of the crop you’re considering, and save you from making preventable mistakes. Finally, if you choose to experiment with potentially high-value, high-risk crops, it’s worth choosing good land for your test plots. It may be tempting to use a spot where your usual crops don’t do well anyway, but many of these crops are very susceptible to weed pressure and excessive moisture. If you try them out on well-drained ground with lower weed pressure, you can get a more accurate idea of the potential productivity and quality of these grains, so that you can decide whether it’s worth experimenting more with them.
</a:t>
            </a:r>
            <a:r>
              <a:rPr lang="en-US" b="1" baseline="0" dirty="0" smtClean="0"/>
              <a:t>Image</a:t>
            </a:r>
            <a:r>
              <a:rPr lang="en-US" baseline="0" dirty="0" smtClean="0"/>
              <a:t>: University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57</a:t>
            </a:fld>
            <a:endParaRPr lang="en-US"/>
          </a:p>
        </p:txBody>
      </p:sp>
    </p:spTree>
    <p:extLst>
      <p:ext uri="{BB962C8B-B14F-4D97-AF65-F5344CB8AC3E}">
        <p14:creationId xmlns:p14="http://schemas.microsoft.com/office/powerpoint/2010/main" val="89498053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Many published resources are available to help you decide how to fit alternative crops into your rotations and how best to manage them. Production guides for individual crops are available from a variety of sources. The Alternative Field Crops Manual is also an excellent resource for a wide range of crops.</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58</a:t>
            </a:fld>
            <a:endParaRPr lang="en-US"/>
          </a:p>
        </p:txBody>
      </p:sp>
    </p:spTree>
    <p:extLst>
      <p:ext uri="{BB962C8B-B14F-4D97-AF65-F5344CB8AC3E}">
        <p14:creationId xmlns:p14="http://schemas.microsoft.com/office/powerpoint/2010/main" val="110227004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Organic variety trial results can be accessed through </a:t>
            </a:r>
            <a:r>
              <a:rPr lang="en-US" dirty="0" err="1" smtClean="0"/>
              <a:t>eOrganic’s</a:t>
            </a:r>
            <a:r>
              <a:rPr lang="en-US" dirty="0" smtClean="0"/>
              <a:t> searchable database. The Non-GMO Project has complied a list of companies offering organic grain production contracts, though this is time-sensitive information that is likely to change. Information on the USDA’s pilot offering of the Whole Farm Revenue Protection Program is available from the Risk management Agency’s website. And we encourage you to refer to other modules in this series that may be helpful, including Marketing, Small Grains, Economics of New Crops, Rotations, and Preventing GMO Contamination.</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59</a:t>
            </a:fld>
            <a:endParaRPr lang="en-US"/>
          </a:p>
        </p:txBody>
      </p:sp>
    </p:spTree>
    <p:extLst>
      <p:ext uri="{BB962C8B-B14F-4D97-AF65-F5344CB8AC3E}">
        <p14:creationId xmlns:p14="http://schemas.microsoft.com/office/powerpoint/2010/main" val="1662210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There are several steps to take as you prepare to incorporate alternative crops into your rotation. </a:t>
            </a:r>
          </a:p>
          <a:p>
            <a:endParaRPr lang="en-US" dirty="0" smtClean="0"/>
          </a:p>
          <a:p>
            <a:r>
              <a:rPr lang="en-US" b="1" dirty="0" smtClean="0"/>
              <a:t>Image</a:t>
            </a:r>
            <a:r>
              <a:rPr lang="en-US" dirty="0" smtClean="0"/>
              <a:t>: David</a:t>
            </a:r>
            <a:r>
              <a:rPr lang="en-US" baseline="0" dirty="0" smtClean="0"/>
              <a:t> L. Hansen, University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6</a:t>
            </a:fld>
            <a:endParaRPr lang="en-US"/>
          </a:p>
        </p:txBody>
      </p:sp>
    </p:spTree>
    <p:extLst>
      <p:ext uri="{BB962C8B-B14F-4D97-AF65-F5344CB8AC3E}">
        <p14:creationId xmlns:p14="http://schemas.microsoft.com/office/powerpoint/2010/main" val="368990896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This material is based upon work that is supported by the National Institute of Food and Agriculture.</a:t>
            </a:r>
          </a:p>
          <a:p>
            <a:endParaRPr lang="en-US" dirty="0" smtClean="0"/>
          </a:p>
          <a:p>
            <a:r>
              <a:rPr lang="en-US" b="1" dirty="0" smtClean="0"/>
              <a:t>Image</a:t>
            </a:r>
            <a:r>
              <a:rPr lang="en-US" dirty="0" smtClean="0"/>
              <a:t>: Constance</a:t>
            </a:r>
            <a:r>
              <a:rPr lang="en-US" baseline="0" dirty="0" smtClean="0"/>
              <a:t> Carlson, University </a:t>
            </a:r>
            <a:r>
              <a:rPr lang="en-US" baseline="0" smtClean="0"/>
              <a:t>of </a:t>
            </a:r>
            <a:r>
              <a:rPr lang="en-US" baseline="0" smtClean="0"/>
              <a:t>Minnesota</a:t>
            </a:r>
            <a:endParaRPr lang="en-US" baseline="0" dirty="0" smtClean="0"/>
          </a:p>
        </p:txBody>
      </p:sp>
      <p:sp>
        <p:nvSpPr>
          <p:cNvPr id="4" name="Slide Number Placeholder 3"/>
          <p:cNvSpPr>
            <a:spLocks noGrp="1"/>
          </p:cNvSpPr>
          <p:nvPr>
            <p:ph type="sldNum" sz="quarter" idx="10"/>
          </p:nvPr>
        </p:nvSpPr>
        <p:spPr/>
        <p:txBody>
          <a:bodyPr/>
          <a:lstStyle/>
          <a:p>
            <a:fld id="{C1608847-16BB-4EEE-A0D2-583A44F23D8A}" type="slidenum">
              <a:rPr lang="en-US" smtClean="0"/>
              <a:t>60</a:t>
            </a:fld>
            <a:endParaRPr lang="en-US"/>
          </a:p>
        </p:txBody>
      </p:sp>
    </p:spTree>
    <p:extLst>
      <p:ext uri="{BB962C8B-B14F-4D97-AF65-F5344CB8AC3E}">
        <p14:creationId xmlns:p14="http://schemas.microsoft.com/office/powerpoint/2010/main" val="21123839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Narration</a:t>
            </a:r>
            <a:r>
              <a:rPr lang="en-US" baseline="0" dirty="0" smtClean="0"/>
              <a:t>: You’ll need to begin by exploring markets for these crops, as well as planning for the management they will need, and taking steps to reduce the expenses and potential losses associated with them. We’ll discuss each of these in a little more detail. </a:t>
            </a:r>
          </a:p>
          <a:p>
            <a:endParaRPr lang="en-US" baseline="0" dirty="0" smtClean="0"/>
          </a:p>
          <a:p>
            <a:r>
              <a:rPr lang="en-US" b="1" baseline="0" dirty="0" smtClean="0"/>
              <a:t>Image</a:t>
            </a:r>
            <a:r>
              <a:rPr lang="en-US" baseline="0" dirty="0" smtClean="0"/>
              <a:t>: Pixabay</a:t>
            </a:r>
          </a:p>
          <a:p>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7</a:t>
            </a:fld>
            <a:endParaRPr lang="en-US"/>
          </a:p>
        </p:txBody>
      </p:sp>
    </p:spTree>
    <p:extLst>
      <p:ext uri="{BB962C8B-B14F-4D97-AF65-F5344CB8AC3E}">
        <p14:creationId xmlns:p14="http://schemas.microsoft.com/office/powerpoint/2010/main" val="42751813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In general, when growing less common crops, you should expect to put more time and effort into marketing your products. Your best bet, if at all possible, is to seek out growers in your area who have experience with the crops you are considering, and learn from their experiences. Definitely don’t just plant a crop assuming you can sell it later—do the marketing legwork first. You can find more details on how to approach marketing of alternative crops in the “Marketing” and “Economics of New Crops” modules in this series.</a:t>
            </a:r>
          </a:p>
          <a:p>
            <a:endParaRPr lang="en-US" dirty="0" smtClean="0"/>
          </a:p>
          <a:p>
            <a:r>
              <a:rPr lang="en-US" b="1" dirty="0" smtClean="0"/>
              <a:t>Image</a:t>
            </a:r>
            <a:r>
              <a:rPr lang="en-US" dirty="0" smtClean="0"/>
              <a:t>: University</a:t>
            </a:r>
            <a:r>
              <a:rPr lang="en-US" baseline="0" dirty="0" smtClean="0"/>
              <a:t> of Minnesota</a:t>
            </a:r>
            <a:r>
              <a:rPr lang="en-US" dirty="0" smtClean="0"/>
              <a:t> Extension</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8</a:t>
            </a:fld>
            <a:endParaRPr lang="en-US"/>
          </a:p>
        </p:txBody>
      </p:sp>
    </p:spTree>
    <p:extLst>
      <p:ext uri="{BB962C8B-B14F-4D97-AF65-F5344CB8AC3E}">
        <p14:creationId xmlns:p14="http://schemas.microsoft.com/office/powerpoint/2010/main" val="12604467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Narration</a:t>
            </a:r>
            <a:r>
              <a:rPr lang="en-US" baseline="0" dirty="0" smtClean="0"/>
              <a:t>: Managing additional diversity in your rotation requires some planning. You’ll want to make a schedule of the different field operations that will be needed during the season. Consider the equipment that will be needed for each operation, so you have plenty of time to find a source for any specialized equipment that you may need to buy, borrow, or hire. And be aware, when planning your operations, of crop-specific quality standards that may require special handling, transportation, or storage.</a:t>
            </a:r>
          </a:p>
          <a:p>
            <a:endParaRPr lang="en-US" baseline="0" dirty="0" smtClean="0"/>
          </a:p>
          <a:p>
            <a:r>
              <a:rPr lang="en-US" b="1" dirty="0" smtClean="0"/>
              <a:t>Image</a:t>
            </a:r>
            <a:r>
              <a:rPr lang="en-US" dirty="0" smtClean="0"/>
              <a:t>: Carmen </a:t>
            </a:r>
            <a:r>
              <a:rPr lang="en-US" dirty="0" err="1" smtClean="0"/>
              <a:t>Fernholz</a:t>
            </a:r>
            <a:endParaRPr lang="en-US" baseline="0" dirty="0"/>
          </a:p>
        </p:txBody>
      </p:sp>
      <p:sp>
        <p:nvSpPr>
          <p:cNvPr id="4" name="Slide Number Placeholder 3"/>
          <p:cNvSpPr>
            <a:spLocks noGrp="1"/>
          </p:cNvSpPr>
          <p:nvPr>
            <p:ph type="sldNum" sz="quarter" idx="10"/>
          </p:nvPr>
        </p:nvSpPr>
        <p:spPr/>
        <p:txBody>
          <a:bodyPr/>
          <a:lstStyle/>
          <a:p>
            <a:fld id="{C1608847-16BB-4EEE-A0D2-583A44F23D8A}" type="slidenum">
              <a:rPr lang="en-US" smtClean="0"/>
              <a:t>9</a:t>
            </a:fld>
            <a:endParaRPr lang="en-US"/>
          </a:p>
        </p:txBody>
      </p:sp>
    </p:spTree>
    <p:extLst>
      <p:ext uri="{BB962C8B-B14F-4D97-AF65-F5344CB8AC3E}">
        <p14:creationId xmlns:p14="http://schemas.microsoft.com/office/powerpoint/2010/main" val="8350189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1.xml"/><Relationship Id="rId5" Type="http://schemas.openxmlformats.org/officeDocument/2006/relationships/tags" Target="../tags/tag16.xml"/><Relationship Id="rId4" Type="http://schemas.openxmlformats.org/officeDocument/2006/relationships/tags" Target="../tags/tag1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19.xml"/><Relationship Id="rId7" Type="http://schemas.openxmlformats.org/officeDocument/2006/relationships/slideMaster" Target="../slideMasters/slideMaster1.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custDataLst>
              <p:tags r:id="rId1"/>
            </p:custDataLst>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custDataLst>
              <p:tags r:id="rId2"/>
            </p:custDataLst>
          </p:nvPr>
        </p:nvSpPr>
        <p:spPr>
          <a:xfrm>
            <a:off x="1371600" y="3886200"/>
            <a:ext cx="6400800" cy="1752600"/>
          </a:xfrm>
        </p:spPr>
        <p:txBody>
          <a:bodyPr/>
          <a:lstStyle>
            <a:lvl1pPr marL="0" indent="0" algn="ctr">
              <a:buNone/>
              <a:defRPr>
                <a:solidFill>
                  <a:srgbClr val="8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custDataLst>
              <p:tags r:id="rId3"/>
            </p:custDataLst>
          </p:nvPr>
        </p:nvSpPr>
        <p:spPr/>
        <p:txBody>
          <a:bodyPr/>
          <a:lstStyle/>
          <a:p>
            <a:fld id="{5D7A4A43-55BD-44EB-9729-49601AE8D0BD}" type="datetimeFigureOut">
              <a:rPr lang="en-US" smtClean="0"/>
              <a:t>6/26/2018</a:t>
            </a:fld>
            <a:endParaRPr lang="en-US"/>
          </a:p>
        </p:txBody>
      </p:sp>
      <p:sp>
        <p:nvSpPr>
          <p:cNvPr id="5" name="Footer Placeholder 4"/>
          <p:cNvSpPr>
            <a:spLocks noGrp="1"/>
          </p:cNvSpPr>
          <p:nvPr>
            <p:ph type="ftr" sz="quarter" idx="11"/>
            <p:custDataLst>
              <p:tags r:id="rId4"/>
            </p:custDataLst>
          </p:nvPr>
        </p:nvSpPr>
        <p:spPr/>
        <p:txBody>
          <a:bodyPr/>
          <a:lstStyle/>
          <a:p>
            <a:endParaRPr lang="en-US"/>
          </a:p>
        </p:txBody>
      </p:sp>
      <p:sp>
        <p:nvSpPr>
          <p:cNvPr id="6" name="Slide Number Placeholder 5"/>
          <p:cNvSpPr>
            <a:spLocks noGrp="1"/>
          </p:cNvSpPr>
          <p:nvPr>
            <p:ph type="sldNum" sz="quarter" idx="12"/>
            <p:custDataLst>
              <p:tags r:id="rId5"/>
            </p:custDataLst>
          </p:nvPr>
        </p:nvSpPr>
        <p:spPr/>
        <p:txBody>
          <a:bodyPr/>
          <a:lstStyle/>
          <a:p>
            <a:fld id="{A16B21DD-04FE-4E03-8962-3AD9D6A28477}" type="slidenum">
              <a:rPr lang="en-US" smtClean="0"/>
              <a:t>‹#›</a:t>
            </a:fld>
            <a:endParaRPr lang="en-US"/>
          </a:p>
        </p:txBody>
      </p:sp>
    </p:spTree>
    <p:extLst>
      <p:ext uri="{BB962C8B-B14F-4D97-AF65-F5344CB8AC3E}">
        <p14:creationId xmlns:p14="http://schemas.microsoft.com/office/powerpoint/2010/main" val="299379611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7A4A43-55BD-44EB-9729-49601AE8D0BD}" type="datetimeFigureOut">
              <a:rPr lang="en-US" smtClean="0"/>
              <a:t>6/26/2018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6B21DD-04FE-4E03-8962-3AD9D6A28477}" type="slidenum">
              <a:rPr lang="en-US" smtClean="0"/>
              <a:t>‹#›</a:t>
            </a:fld>
            <a:endParaRPr lang="en-US"/>
          </a:p>
        </p:txBody>
      </p:sp>
    </p:spTree>
    <p:extLst>
      <p:ext uri="{BB962C8B-B14F-4D97-AF65-F5344CB8AC3E}">
        <p14:creationId xmlns:p14="http://schemas.microsoft.com/office/powerpoint/2010/main" val="22880711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7A4A43-55BD-44EB-9729-49601AE8D0BD}" type="datetimeFigureOut">
              <a:rPr lang="en-US" smtClean="0"/>
              <a:t>6/26/2018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6B21DD-04FE-4E03-8962-3AD9D6A28477}" type="slidenum">
              <a:rPr lang="en-US" smtClean="0"/>
              <a:t>‹#›</a:t>
            </a:fld>
            <a:endParaRPr lang="en-US"/>
          </a:p>
        </p:txBody>
      </p:sp>
    </p:spTree>
    <p:extLst>
      <p:ext uri="{BB962C8B-B14F-4D97-AF65-F5344CB8AC3E}">
        <p14:creationId xmlns:p14="http://schemas.microsoft.com/office/powerpoint/2010/main" val="1957573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t>Click to edit Master title style</a:t>
            </a:r>
          </a:p>
        </p:txBody>
      </p:sp>
      <p:sp>
        <p:nvSpPr>
          <p:cNvPr id="3" name="Content Placeholder 2"/>
          <p:cNvSpPr>
            <a:spLocks noGrp="1"/>
          </p:cNvSpPr>
          <p:nvPr>
            <p:ph idx="1"/>
            <p:custDataLst>
              <p:tags r:id="rId2"/>
            </p:custDataLst>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3"/>
            </p:custDataLst>
          </p:nvPr>
        </p:nvSpPr>
        <p:spPr/>
        <p:txBody>
          <a:bodyPr/>
          <a:lstStyle/>
          <a:p>
            <a:fld id="{5D7A4A43-55BD-44EB-9729-49601AE8D0BD}" type="datetimeFigureOut">
              <a:rPr lang="en-US" smtClean="0"/>
              <a:t>6/26/2018</a:t>
            </a:fld>
            <a:endParaRPr lang="en-US"/>
          </a:p>
        </p:txBody>
      </p:sp>
      <p:sp>
        <p:nvSpPr>
          <p:cNvPr id="5" name="Footer Placeholder 4"/>
          <p:cNvSpPr>
            <a:spLocks noGrp="1"/>
          </p:cNvSpPr>
          <p:nvPr>
            <p:ph type="ftr" sz="quarter" idx="11"/>
            <p:custDataLst>
              <p:tags r:id="rId4"/>
            </p:custDataLst>
          </p:nvPr>
        </p:nvSpPr>
        <p:spPr/>
        <p:txBody>
          <a:bodyPr/>
          <a:lstStyle/>
          <a:p>
            <a:endParaRPr lang="en-US"/>
          </a:p>
        </p:txBody>
      </p:sp>
      <p:sp>
        <p:nvSpPr>
          <p:cNvPr id="6" name="Slide Number Placeholder 5"/>
          <p:cNvSpPr>
            <a:spLocks noGrp="1"/>
          </p:cNvSpPr>
          <p:nvPr>
            <p:ph type="sldNum" sz="quarter" idx="12"/>
            <p:custDataLst>
              <p:tags r:id="rId5"/>
            </p:custDataLst>
          </p:nvPr>
        </p:nvSpPr>
        <p:spPr/>
        <p:txBody>
          <a:bodyPr/>
          <a:lstStyle/>
          <a:p>
            <a:fld id="{A16B21DD-04FE-4E03-8962-3AD9D6A28477}" type="slidenum">
              <a:rPr lang="en-US" smtClean="0"/>
              <a:t>‹#›</a:t>
            </a:fld>
            <a:endParaRPr lang="en-US"/>
          </a:p>
        </p:txBody>
      </p:sp>
    </p:spTree>
    <p:extLst>
      <p:ext uri="{BB962C8B-B14F-4D97-AF65-F5344CB8AC3E}">
        <p14:creationId xmlns:p14="http://schemas.microsoft.com/office/powerpoint/2010/main" val="20927522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8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5D7A4A43-55BD-44EB-9729-49601AE8D0BD}" type="datetimeFigureOut">
              <a:rPr lang="en-US" smtClean="0"/>
              <a:t>6/26/2018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6B21DD-04FE-4E03-8962-3AD9D6A28477}" type="slidenum">
              <a:rPr lang="en-US" smtClean="0"/>
              <a:t>‹#›</a:t>
            </a:fld>
            <a:endParaRPr lang="en-US"/>
          </a:p>
        </p:txBody>
      </p:sp>
    </p:spTree>
    <p:extLst>
      <p:ext uri="{BB962C8B-B14F-4D97-AF65-F5344CB8AC3E}">
        <p14:creationId xmlns:p14="http://schemas.microsoft.com/office/powerpoint/2010/main" val="9526499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t>Click to edit Master title style</a:t>
            </a:r>
          </a:p>
        </p:txBody>
      </p:sp>
      <p:sp>
        <p:nvSpPr>
          <p:cNvPr id="3" name="Content Placeholder 2"/>
          <p:cNvSpPr>
            <a:spLocks noGrp="1"/>
          </p:cNvSpPr>
          <p:nvPr>
            <p:ph sz="half" idx="1"/>
            <p:custDataLst>
              <p:tags r:id="rId2"/>
            </p:custDataLst>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custDataLst>
              <p:tags r:id="rId3"/>
            </p:custDataLst>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custDataLst>
              <p:tags r:id="rId4"/>
            </p:custDataLst>
          </p:nvPr>
        </p:nvSpPr>
        <p:spPr/>
        <p:txBody>
          <a:bodyPr/>
          <a:lstStyle/>
          <a:p>
            <a:fld id="{5D7A4A43-55BD-44EB-9729-49601AE8D0BD}" type="datetimeFigureOut">
              <a:rPr lang="en-US" smtClean="0"/>
              <a:t>6/26/2018</a:t>
            </a:fld>
            <a:endParaRPr lang="en-US"/>
          </a:p>
        </p:txBody>
      </p:sp>
      <p:sp>
        <p:nvSpPr>
          <p:cNvPr id="6" name="Footer Placeholder 5"/>
          <p:cNvSpPr>
            <a:spLocks noGrp="1"/>
          </p:cNvSpPr>
          <p:nvPr>
            <p:ph type="ftr" sz="quarter" idx="11"/>
            <p:custDataLst>
              <p:tags r:id="rId5"/>
            </p:custDataLst>
          </p:nvPr>
        </p:nvSpPr>
        <p:spPr/>
        <p:txBody>
          <a:bodyPr/>
          <a:lstStyle/>
          <a:p>
            <a:endParaRPr lang="en-US"/>
          </a:p>
        </p:txBody>
      </p:sp>
      <p:sp>
        <p:nvSpPr>
          <p:cNvPr id="7" name="Slide Number Placeholder 6"/>
          <p:cNvSpPr>
            <a:spLocks noGrp="1"/>
          </p:cNvSpPr>
          <p:nvPr>
            <p:ph type="sldNum" sz="quarter" idx="12"/>
            <p:custDataLst>
              <p:tags r:id="rId6"/>
            </p:custDataLst>
          </p:nvPr>
        </p:nvSpPr>
        <p:spPr/>
        <p:txBody>
          <a:bodyPr/>
          <a:lstStyle/>
          <a:p>
            <a:fld id="{A16B21DD-04FE-4E03-8962-3AD9D6A28477}" type="slidenum">
              <a:rPr lang="en-US" smtClean="0"/>
              <a:t>‹#›</a:t>
            </a:fld>
            <a:endParaRPr lang="en-US"/>
          </a:p>
        </p:txBody>
      </p:sp>
    </p:spTree>
    <p:extLst>
      <p:ext uri="{BB962C8B-B14F-4D97-AF65-F5344CB8AC3E}">
        <p14:creationId xmlns:p14="http://schemas.microsoft.com/office/powerpoint/2010/main" val="421573408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D7A4A43-55BD-44EB-9729-49601AE8D0BD}" type="datetimeFigureOut">
              <a:rPr lang="en-US" smtClean="0"/>
              <a:t>6/26/2018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16B21DD-04FE-4E03-8962-3AD9D6A28477}" type="slidenum">
              <a:rPr lang="en-US" smtClean="0"/>
              <a:t>‹#›</a:t>
            </a:fld>
            <a:endParaRPr lang="en-US"/>
          </a:p>
        </p:txBody>
      </p:sp>
    </p:spTree>
    <p:extLst>
      <p:ext uri="{BB962C8B-B14F-4D97-AF65-F5344CB8AC3E}">
        <p14:creationId xmlns:p14="http://schemas.microsoft.com/office/powerpoint/2010/main" val="6476718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D7A4A43-55BD-44EB-9729-49601AE8D0BD}" type="datetimeFigureOut">
              <a:rPr lang="en-US" smtClean="0"/>
              <a:t>6/26/2018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16B21DD-04FE-4E03-8962-3AD9D6A28477}" type="slidenum">
              <a:rPr lang="en-US" smtClean="0"/>
              <a:t>‹#›</a:t>
            </a:fld>
            <a:endParaRPr lang="en-US"/>
          </a:p>
        </p:txBody>
      </p:sp>
    </p:spTree>
    <p:extLst>
      <p:ext uri="{BB962C8B-B14F-4D97-AF65-F5344CB8AC3E}">
        <p14:creationId xmlns:p14="http://schemas.microsoft.com/office/powerpoint/2010/main" val="41260483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7A4A43-55BD-44EB-9729-49601AE8D0BD}" type="datetimeFigureOut">
              <a:rPr lang="en-US" smtClean="0"/>
              <a:t>6/26/2018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16B21DD-04FE-4E03-8962-3AD9D6A28477}" type="slidenum">
              <a:rPr lang="en-US" smtClean="0"/>
              <a:t>‹#›</a:t>
            </a:fld>
            <a:endParaRPr lang="en-US"/>
          </a:p>
        </p:txBody>
      </p:sp>
    </p:spTree>
    <p:extLst>
      <p:ext uri="{BB962C8B-B14F-4D97-AF65-F5344CB8AC3E}">
        <p14:creationId xmlns:p14="http://schemas.microsoft.com/office/powerpoint/2010/main" val="21466951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D7A4A43-55BD-44EB-9729-49601AE8D0BD}" type="datetimeFigureOut">
              <a:rPr lang="en-US" smtClean="0"/>
              <a:t>6/26/2018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6B21DD-04FE-4E03-8962-3AD9D6A28477}" type="slidenum">
              <a:rPr lang="en-US" smtClean="0"/>
              <a:t>‹#›</a:t>
            </a:fld>
            <a:endParaRPr lang="en-US"/>
          </a:p>
        </p:txBody>
      </p:sp>
    </p:spTree>
    <p:extLst>
      <p:ext uri="{BB962C8B-B14F-4D97-AF65-F5344CB8AC3E}">
        <p14:creationId xmlns:p14="http://schemas.microsoft.com/office/powerpoint/2010/main" val="39547150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D7A4A43-55BD-44EB-9729-49601AE8D0BD}" type="datetimeFigureOut">
              <a:rPr lang="en-US" smtClean="0"/>
              <a:t>6/26/2018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6B21DD-04FE-4E03-8962-3AD9D6A28477}" type="slidenum">
              <a:rPr lang="en-US" smtClean="0"/>
              <a:t>‹#›</a:t>
            </a:fld>
            <a:endParaRPr lang="en-US"/>
          </a:p>
        </p:txBody>
      </p:sp>
    </p:spTree>
    <p:extLst>
      <p:ext uri="{BB962C8B-B14F-4D97-AF65-F5344CB8AC3E}">
        <p14:creationId xmlns:p14="http://schemas.microsoft.com/office/powerpoint/2010/main" val="39450624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6.xml"/><Relationship Id="rId2" Type="http://schemas.openxmlformats.org/officeDocument/2006/relationships/slideLayout" Target="../slideLayouts/slideLayout2.xml"/><Relationship Id="rId16" Type="http://schemas.openxmlformats.org/officeDocument/2006/relationships/tags" Target="../tags/tag5.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4.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custDataLst>
              <p:tags r:id="rId13"/>
            </p:custDataLst>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custDataLst>
              <p:tags r:id="rId14"/>
            </p:custDataLst>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custDataLst>
              <p:tags r:id="rId15"/>
            </p:custDataLst>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7A4A43-55BD-44EB-9729-49601AE8D0BD}" type="datetimeFigureOut">
              <a:rPr lang="en-US" smtClean="0"/>
              <a:t>6/26/2018</a:t>
            </a:fld>
            <a:endParaRPr lang="en-US" dirty="0"/>
          </a:p>
        </p:txBody>
      </p:sp>
      <p:sp>
        <p:nvSpPr>
          <p:cNvPr id="5" name="Footer Placeholder 4"/>
          <p:cNvSpPr>
            <a:spLocks noGrp="1"/>
          </p:cNvSpPr>
          <p:nvPr>
            <p:ph type="ftr" sz="quarter" idx="3"/>
            <p:custDataLst>
              <p:tags r:id="rId16"/>
            </p:custDataLst>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custDataLst>
              <p:tags r:id="rId17"/>
            </p:custDataLst>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6B21DD-04FE-4E03-8962-3AD9D6A28477}" type="slidenum">
              <a:rPr lang="en-US" smtClean="0"/>
              <a:t>‹#›</a:t>
            </a:fld>
            <a:endParaRPr lang="en-US"/>
          </a:p>
        </p:txBody>
      </p:sp>
    </p:spTree>
    <p:extLst>
      <p:ext uri="{BB962C8B-B14F-4D97-AF65-F5344CB8AC3E}">
        <p14:creationId xmlns:p14="http://schemas.microsoft.com/office/powerpoint/2010/main" val="40758234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b="0" i="0" u="none" kern="1200">
          <a:solidFill>
            <a:srgbClr val="800000"/>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rgbClr val="800000"/>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b="0" i="0" u="none" kern="1200">
          <a:solidFill>
            <a:srgbClr val="80000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rgbClr val="80000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rgbClr val="80000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rgbClr val="8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25.xml"/><Relationship Id="rId7" Type="http://schemas.openxmlformats.org/officeDocument/2006/relationships/image" Target="../media/image2.jpg"/><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tags" Target="../tags/tag26.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7.xml"/><Relationship Id="rId1" Type="http://schemas.openxmlformats.org/officeDocument/2006/relationships/tags" Target="../tags/tag46.xml"/><Relationship Id="rId5" Type="http://schemas.openxmlformats.org/officeDocument/2006/relationships/image" Target="../media/image10.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9.xml"/><Relationship Id="rId1" Type="http://schemas.openxmlformats.org/officeDocument/2006/relationships/tags" Target="../tags/tag48.xml"/><Relationship Id="rId5" Type="http://schemas.openxmlformats.org/officeDocument/2006/relationships/image" Target="../media/image1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51.xml"/><Relationship Id="rId1" Type="http://schemas.openxmlformats.org/officeDocument/2006/relationships/tags" Target="../tags/tag50.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53.xml"/><Relationship Id="rId1" Type="http://schemas.openxmlformats.org/officeDocument/2006/relationships/tags" Target="../tags/tag52.xml"/><Relationship Id="rId5" Type="http://schemas.openxmlformats.org/officeDocument/2006/relationships/image" Target="../media/image12.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tags" Target="../tags/tag56.xml"/><Relationship Id="rId7" Type="http://schemas.openxmlformats.org/officeDocument/2006/relationships/image" Target="../media/image14.jpeg"/><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image" Target="../media/image13.jpeg"/><Relationship Id="rId5" Type="http://schemas.openxmlformats.org/officeDocument/2006/relationships/notesSlide" Target="../notesSlides/notesSlide14.xml"/><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8.xml"/><Relationship Id="rId1" Type="http://schemas.openxmlformats.org/officeDocument/2006/relationships/tags" Target="../tags/tag57.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0.xml"/><Relationship Id="rId1" Type="http://schemas.openxmlformats.org/officeDocument/2006/relationships/tags" Target="../tags/tag59.xml"/><Relationship Id="rId5" Type="http://schemas.openxmlformats.org/officeDocument/2006/relationships/image" Target="../media/image17.JP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2.xml"/><Relationship Id="rId1" Type="http://schemas.openxmlformats.org/officeDocument/2006/relationships/tags" Target="../tags/tag61.xml"/><Relationship Id="rId5" Type="http://schemas.openxmlformats.org/officeDocument/2006/relationships/image" Target="../media/image18.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4.xml"/><Relationship Id="rId1" Type="http://schemas.openxmlformats.org/officeDocument/2006/relationships/tags" Target="../tags/tag63.xml"/><Relationship Id="rId5" Type="http://schemas.openxmlformats.org/officeDocument/2006/relationships/image" Target="../media/image19.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6.xml"/><Relationship Id="rId1" Type="http://schemas.openxmlformats.org/officeDocument/2006/relationships/tags" Target="../tags/tag65.xml"/><Relationship Id="rId5" Type="http://schemas.openxmlformats.org/officeDocument/2006/relationships/image" Target="../media/image20.jp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image" Target="../media/image3.gif"/><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8.xml"/><Relationship Id="rId1" Type="http://schemas.openxmlformats.org/officeDocument/2006/relationships/tags" Target="../tags/tag67.xml"/><Relationship Id="rId5" Type="http://schemas.openxmlformats.org/officeDocument/2006/relationships/image" Target="../media/image21.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0.xml"/><Relationship Id="rId1" Type="http://schemas.openxmlformats.org/officeDocument/2006/relationships/tags" Target="../tags/tag69.xml"/><Relationship Id="rId5" Type="http://schemas.openxmlformats.org/officeDocument/2006/relationships/image" Target="../media/image22.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tags" Target="../tags/tag73.xml"/><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image" Target="../media/image23.jpg"/><Relationship Id="rId5" Type="http://schemas.openxmlformats.org/officeDocument/2006/relationships/notesSlide" Target="../notesSlides/notesSlide22.xml"/><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5.xml"/><Relationship Id="rId1" Type="http://schemas.openxmlformats.org/officeDocument/2006/relationships/tags" Target="../tags/tag74.xml"/><Relationship Id="rId5" Type="http://schemas.openxmlformats.org/officeDocument/2006/relationships/image" Target="../media/image24.jp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77.xml"/><Relationship Id="rId1" Type="http://schemas.openxmlformats.org/officeDocument/2006/relationships/tags" Target="../tags/tag76.xml"/><Relationship Id="rId5" Type="http://schemas.openxmlformats.org/officeDocument/2006/relationships/image" Target="../media/image12.jpe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9.xml"/><Relationship Id="rId1" Type="http://schemas.openxmlformats.org/officeDocument/2006/relationships/tags" Target="../tags/tag78.xml"/><Relationship Id="rId5" Type="http://schemas.openxmlformats.org/officeDocument/2006/relationships/image" Target="../media/image25.jpe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1.xml"/><Relationship Id="rId1" Type="http://schemas.openxmlformats.org/officeDocument/2006/relationships/tags" Target="../tags/tag80.xml"/><Relationship Id="rId5" Type="http://schemas.openxmlformats.org/officeDocument/2006/relationships/image" Target="../media/image26.jp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3.xml"/><Relationship Id="rId1" Type="http://schemas.openxmlformats.org/officeDocument/2006/relationships/tags" Target="../tags/tag82.xml"/><Relationship Id="rId5" Type="http://schemas.openxmlformats.org/officeDocument/2006/relationships/image" Target="../media/image27.jp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5.xml"/><Relationship Id="rId1" Type="http://schemas.openxmlformats.org/officeDocument/2006/relationships/tags" Target="../tags/tag84.xml"/><Relationship Id="rId5" Type="http://schemas.openxmlformats.org/officeDocument/2006/relationships/image" Target="../media/image28.jp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tags" Target="../tags/tag88.xml"/><Relationship Id="rId7" Type="http://schemas.openxmlformats.org/officeDocument/2006/relationships/image" Target="../media/image29.jpg"/><Relationship Id="rId2" Type="http://schemas.openxmlformats.org/officeDocument/2006/relationships/tags" Target="../tags/tag87.xml"/><Relationship Id="rId1" Type="http://schemas.openxmlformats.org/officeDocument/2006/relationships/tags" Target="../tags/tag86.xml"/><Relationship Id="rId6" Type="http://schemas.openxmlformats.org/officeDocument/2006/relationships/notesSlide" Target="../notesSlides/notesSlide29.xml"/><Relationship Id="rId5" Type="http://schemas.openxmlformats.org/officeDocument/2006/relationships/slideLayout" Target="../slideLayouts/slideLayout2.xml"/><Relationship Id="rId4" Type="http://schemas.openxmlformats.org/officeDocument/2006/relationships/tags" Target="../tags/tag8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31.xml"/><Relationship Id="rId1" Type="http://schemas.openxmlformats.org/officeDocument/2006/relationships/tags" Target="../tags/tag30.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1.xml"/><Relationship Id="rId1" Type="http://schemas.openxmlformats.org/officeDocument/2006/relationships/tags" Target="../tags/tag90.xml"/><Relationship Id="rId5" Type="http://schemas.openxmlformats.org/officeDocument/2006/relationships/image" Target="../media/image31.jp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tags" Target="../tags/tag94.xml"/><Relationship Id="rId2" Type="http://schemas.openxmlformats.org/officeDocument/2006/relationships/tags" Target="../tags/tag93.xml"/><Relationship Id="rId1" Type="http://schemas.openxmlformats.org/officeDocument/2006/relationships/tags" Target="../tags/tag92.xml"/><Relationship Id="rId6" Type="http://schemas.openxmlformats.org/officeDocument/2006/relationships/image" Target="../media/image32.jpg"/><Relationship Id="rId5" Type="http://schemas.openxmlformats.org/officeDocument/2006/relationships/notesSlide" Target="../notesSlides/notesSlide31.xml"/><Relationship Id="rId4"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6.xml"/><Relationship Id="rId1" Type="http://schemas.openxmlformats.org/officeDocument/2006/relationships/tags" Target="../tags/tag95.xml"/><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8.xml"/><Relationship Id="rId1" Type="http://schemas.openxmlformats.org/officeDocument/2006/relationships/tags" Target="../tags/tag97.xml"/><Relationship Id="rId6" Type="http://schemas.openxmlformats.org/officeDocument/2006/relationships/hyperlink" Target="http://varietytrials.eorganic.info/node/736" TargetMode="External"/><Relationship Id="rId5" Type="http://schemas.openxmlformats.org/officeDocument/2006/relationships/image" Target="../media/image33.jp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0.xml"/><Relationship Id="rId1" Type="http://schemas.openxmlformats.org/officeDocument/2006/relationships/tags" Target="../tags/tag99.xml"/><Relationship Id="rId5" Type="http://schemas.openxmlformats.org/officeDocument/2006/relationships/image" Target="../media/image34.jp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tags" Target="../tags/tag103.xml"/><Relationship Id="rId2" Type="http://schemas.openxmlformats.org/officeDocument/2006/relationships/tags" Target="../tags/tag102.xml"/><Relationship Id="rId1" Type="http://schemas.openxmlformats.org/officeDocument/2006/relationships/tags" Target="../tags/tag101.xml"/><Relationship Id="rId6" Type="http://schemas.openxmlformats.org/officeDocument/2006/relationships/image" Target="../media/image35.jpeg"/><Relationship Id="rId5" Type="http://schemas.openxmlformats.org/officeDocument/2006/relationships/notesSlide" Target="../notesSlides/notesSlide35.xml"/><Relationship Id="rId4"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5.xml"/><Relationship Id="rId1" Type="http://schemas.openxmlformats.org/officeDocument/2006/relationships/tags" Target="../tags/tag104.xml"/><Relationship Id="rId5" Type="http://schemas.openxmlformats.org/officeDocument/2006/relationships/image" Target="../media/image36.jpe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7.xml"/><Relationship Id="rId1" Type="http://schemas.openxmlformats.org/officeDocument/2006/relationships/tags" Target="../tags/tag106.xml"/><Relationship Id="rId5" Type="http://schemas.openxmlformats.org/officeDocument/2006/relationships/image" Target="../media/image37.jp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9.xml"/><Relationship Id="rId1" Type="http://schemas.openxmlformats.org/officeDocument/2006/relationships/tags" Target="../tags/tag108.xml"/><Relationship Id="rId5" Type="http://schemas.openxmlformats.org/officeDocument/2006/relationships/image" Target="../media/image38.jpe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11.xml"/><Relationship Id="rId1" Type="http://schemas.openxmlformats.org/officeDocument/2006/relationships/tags" Target="../tags/tag110.xml"/><Relationship Id="rId5" Type="http://schemas.openxmlformats.org/officeDocument/2006/relationships/image" Target="../media/image12.jpe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tags" Target="../tags/tag34.xml"/><Relationship Id="rId7" Type="http://schemas.openxmlformats.org/officeDocument/2006/relationships/image" Target="../media/image5.jpeg"/><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notesSlide" Target="../notesSlides/notesSlide4.xml"/><Relationship Id="rId5" Type="http://schemas.openxmlformats.org/officeDocument/2006/relationships/slideLayout" Target="../slideLayouts/slideLayout2.xml"/><Relationship Id="rId4" Type="http://schemas.openxmlformats.org/officeDocument/2006/relationships/tags" Target="../tags/tag35.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3.xml"/><Relationship Id="rId1" Type="http://schemas.openxmlformats.org/officeDocument/2006/relationships/tags" Target="../tags/tag112.xml"/><Relationship Id="rId5" Type="http://schemas.openxmlformats.org/officeDocument/2006/relationships/image" Target="../media/image39.jpe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tags" Target="../tags/tag116.xml"/><Relationship Id="rId2" Type="http://schemas.openxmlformats.org/officeDocument/2006/relationships/tags" Target="../tags/tag115.xml"/><Relationship Id="rId1" Type="http://schemas.openxmlformats.org/officeDocument/2006/relationships/tags" Target="../tags/tag114.xml"/><Relationship Id="rId5" Type="http://schemas.openxmlformats.org/officeDocument/2006/relationships/notesSlide" Target="../notesSlides/notesSlide41.xml"/><Relationship Id="rId4"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18.xml"/><Relationship Id="rId1" Type="http://schemas.openxmlformats.org/officeDocument/2006/relationships/tags" Target="../tags/tag117.xml"/><Relationship Id="rId5" Type="http://schemas.openxmlformats.org/officeDocument/2006/relationships/image" Target="../media/image12.jpe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tags" Target="../tags/tag121.xml"/><Relationship Id="rId7" Type="http://schemas.microsoft.com/office/2007/relationships/hdphoto" Target="../media/hdphoto3.wdp"/><Relationship Id="rId12" Type="http://schemas.microsoft.com/office/2007/relationships/hdphoto" Target="../media/hdphoto5.wdp"/><Relationship Id="rId2" Type="http://schemas.openxmlformats.org/officeDocument/2006/relationships/tags" Target="../tags/tag120.xml"/><Relationship Id="rId1" Type="http://schemas.openxmlformats.org/officeDocument/2006/relationships/tags" Target="../tags/tag119.xml"/><Relationship Id="rId6" Type="http://schemas.openxmlformats.org/officeDocument/2006/relationships/image" Target="../media/image40.png"/><Relationship Id="rId11" Type="http://schemas.openxmlformats.org/officeDocument/2006/relationships/image" Target="../media/image43.png"/><Relationship Id="rId5" Type="http://schemas.openxmlformats.org/officeDocument/2006/relationships/notesSlide" Target="../notesSlides/notesSlide43.xml"/><Relationship Id="rId10" Type="http://schemas.microsoft.com/office/2007/relationships/hdphoto" Target="../media/hdphoto4.wdp"/><Relationship Id="rId4" Type="http://schemas.openxmlformats.org/officeDocument/2006/relationships/slideLayout" Target="../slideLayouts/slideLayout2.xml"/><Relationship Id="rId9" Type="http://schemas.openxmlformats.org/officeDocument/2006/relationships/image" Target="../media/image42.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3.xml"/><Relationship Id="rId1" Type="http://schemas.openxmlformats.org/officeDocument/2006/relationships/tags" Target="../tags/tag122.xml"/><Relationship Id="rId5" Type="http://schemas.openxmlformats.org/officeDocument/2006/relationships/image" Target="../media/image44.jpe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5.xml"/><Relationship Id="rId1" Type="http://schemas.openxmlformats.org/officeDocument/2006/relationships/tags" Target="../tags/tag124.xml"/><Relationship Id="rId5" Type="http://schemas.openxmlformats.org/officeDocument/2006/relationships/image" Target="../media/image45.jpe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tags" Target="../tags/tag128.xml"/><Relationship Id="rId7" Type="http://schemas.openxmlformats.org/officeDocument/2006/relationships/image" Target="../media/image40.png"/><Relationship Id="rId2" Type="http://schemas.openxmlformats.org/officeDocument/2006/relationships/tags" Target="../tags/tag127.xml"/><Relationship Id="rId1" Type="http://schemas.openxmlformats.org/officeDocument/2006/relationships/tags" Target="../tags/tag126.xml"/><Relationship Id="rId6" Type="http://schemas.openxmlformats.org/officeDocument/2006/relationships/notesSlide" Target="../notesSlides/notesSlide46.xml"/><Relationship Id="rId5" Type="http://schemas.openxmlformats.org/officeDocument/2006/relationships/slideLayout" Target="../slideLayouts/slideLayout2.xml"/><Relationship Id="rId4" Type="http://schemas.openxmlformats.org/officeDocument/2006/relationships/tags" Target="../tags/tag129.xml"/><Relationship Id="rId9" Type="http://schemas.openxmlformats.org/officeDocument/2006/relationships/image" Target="../media/image41.jpe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1.xml"/><Relationship Id="rId1" Type="http://schemas.openxmlformats.org/officeDocument/2006/relationships/tags" Target="../tags/tag130.xml"/><Relationship Id="rId5" Type="http://schemas.openxmlformats.org/officeDocument/2006/relationships/image" Target="../media/image46.jp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3.xml"/><Relationship Id="rId1" Type="http://schemas.openxmlformats.org/officeDocument/2006/relationships/tags" Target="../tags/tag132.xml"/><Relationship Id="rId5" Type="http://schemas.openxmlformats.org/officeDocument/2006/relationships/image" Target="../media/image47.tiff"/><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5.xml"/><Relationship Id="rId1" Type="http://schemas.openxmlformats.org/officeDocument/2006/relationships/tags" Target="../tags/tag134.xml"/><Relationship Id="rId5" Type="http://schemas.openxmlformats.org/officeDocument/2006/relationships/image" Target="../media/image48.jpg"/><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image" Target="../media/image6.jpe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tags" Target="../tags/tag138.xml"/><Relationship Id="rId2" Type="http://schemas.openxmlformats.org/officeDocument/2006/relationships/tags" Target="../tags/tag137.xml"/><Relationship Id="rId1" Type="http://schemas.openxmlformats.org/officeDocument/2006/relationships/tags" Target="../tags/tag136.xml"/><Relationship Id="rId6" Type="http://schemas.openxmlformats.org/officeDocument/2006/relationships/image" Target="../media/image49.jpg"/><Relationship Id="rId5" Type="http://schemas.openxmlformats.org/officeDocument/2006/relationships/notesSlide" Target="../notesSlides/notesSlide50.xml"/><Relationship Id="rId4"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0.xml"/><Relationship Id="rId1" Type="http://schemas.openxmlformats.org/officeDocument/2006/relationships/tags" Target="../tags/tag139.xml"/><Relationship Id="rId5" Type="http://schemas.openxmlformats.org/officeDocument/2006/relationships/image" Target="../media/image50.jpeg"/><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2.xml"/><Relationship Id="rId1" Type="http://schemas.openxmlformats.org/officeDocument/2006/relationships/tags" Target="../tags/tag141.xml"/><Relationship Id="rId5" Type="http://schemas.openxmlformats.org/officeDocument/2006/relationships/image" Target="../media/image51.jpeg"/><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4.xml"/><Relationship Id="rId1" Type="http://schemas.openxmlformats.org/officeDocument/2006/relationships/tags" Target="../tags/tag143.xml"/><Relationship Id="rId5" Type="http://schemas.openxmlformats.org/officeDocument/2006/relationships/image" Target="../media/image52.jpg"/><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6.xml"/><Relationship Id="rId1" Type="http://schemas.openxmlformats.org/officeDocument/2006/relationships/tags" Target="../tags/tag145.xml"/><Relationship Id="rId5" Type="http://schemas.openxmlformats.org/officeDocument/2006/relationships/image" Target="../media/image53.jpeg"/><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8.xml"/><Relationship Id="rId1" Type="http://schemas.openxmlformats.org/officeDocument/2006/relationships/tags" Target="../tags/tag147.xml"/><Relationship Id="rId4"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0.xml"/><Relationship Id="rId1" Type="http://schemas.openxmlformats.org/officeDocument/2006/relationships/tags" Target="../tags/tag149.xml"/><Relationship Id="rId4"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3" Type="http://schemas.openxmlformats.org/officeDocument/2006/relationships/tags" Target="../tags/tag153.xml"/><Relationship Id="rId7" Type="http://schemas.openxmlformats.org/officeDocument/2006/relationships/image" Target="../media/image54.jpeg"/><Relationship Id="rId2" Type="http://schemas.openxmlformats.org/officeDocument/2006/relationships/tags" Target="../tags/tag152.xml"/><Relationship Id="rId1" Type="http://schemas.openxmlformats.org/officeDocument/2006/relationships/tags" Target="../tags/tag151.xml"/><Relationship Id="rId6" Type="http://schemas.openxmlformats.org/officeDocument/2006/relationships/notesSlide" Target="../notesSlides/notesSlide57.xml"/><Relationship Id="rId5" Type="http://schemas.openxmlformats.org/officeDocument/2006/relationships/slideLayout" Target="../slideLayouts/slideLayout2.xml"/><Relationship Id="rId4" Type="http://schemas.openxmlformats.org/officeDocument/2006/relationships/tags" Target="../tags/tag154.xml"/></Relationships>
</file>

<file path=ppt/slides/_rels/slide58.xml.rels><?xml version="1.0" encoding="UTF-8" standalone="yes"?>
<Relationships xmlns="http://schemas.openxmlformats.org/package/2006/relationships"><Relationship Id="rId8" Type="http://schemas.openxmlformats.org/officeDocument/2006/relationships/hyperlink" Target="http://www.gov.mb.ca/agriculture/crops/production/print,sunflowers.html" TargetMode="External"/><Relationship Id="rId13" Type="http://schemas.openxmlformats.org/officeDocument/2006/relationships/hyperlink" Target="https://attra.ncat.org/attra-pub/viewhtml.php?id=31" TargetMode="External"/><Relationship Id="rId3" Type="http://schemas.openxmlformats.org/officeDocument/2006/relationships/slideLayout" Target="../slideLayouts/slideLayout2.xml"/><Relationship Id="rId7" Type="http://schemas.openxmlformats.org/officeDocument/2006/relationships/hyperlink" Target="http://www.agmrc.org/media/cms/sunflower_guide_69AF73CC348B6.pdf" TargetMode="External"/><Relationship Id="rId12" Type="http://schemas.openxmlformats.org/officeDocument/2006/relationships/hyperlink" Target="https://content.ces.ncsu.edu/organic-sweet-corn-production" TargetMode="External"/><Relationship Id="rId2" Type="http://schemas.openxmlformats.org/officeDocument/2006/relationships/tags" Target="../tags/tag156.xml"/><Relationship Id="rId1" Type="http://schemas.openxmlformats.org/officeDocument/2006/relationships/tags" Target="../tags/tag155.xml"/><Relationship Id="rId6" Type="http://schemas.openxmlformats.org/officeDocument/2006/relationships/hyperlink" Target="http://agresearch.montana.edu/wtarc/producerinfo/agronomy-nutrient-management/Pulses/NDSUFactSheet.pdf" TargetMode="External"/><Relationship Id="rId11" Type="http://schemas.openxmlformats.org/officeDocument/2006/relationships/hyperlink" Target="http://corn.agronomy.wisc.edu/Crops/FieldBean.aspx" TargetMode="External"/><Relationship Id="rId5" Type="http://schemas.openxmlformats.org/officeDocument/2006/relationships/hyperlink" Target="https://hort.purdue.edu/newcrop/afcm/drypea.html" TargetMode="External"/><Relationship Id="rId15" Type="http://schemas.openxmlformats.org/officeDocument/2006/relationships/hyperlink" Target="https://hort.purdue.edu/newcrop/afcm/index.html" TargetMode="External"/><Relationship Id="rId10" Type="http://schemas.openxmlformats.org/officeDocument/2006/relationships/hyperlink" Target="https://hort.purdue.edu/newcrop/articles/ji-beans.html" TargetMode="External"/><Relationship Id="rId4" Type="http://schemas.openxmlformats.org/officeDocument/2006/relationships/notesSlide" Target="../notesSlides/notesSlide58.xml"/><Relationship Id="rId9" Type="http://schemas.openxmlformats.org/officeDocument/2006/relationships/hyperlink" Target="http://library.ndsu.edu/tools/dspace/load/?file=/repository/bitstream/handle/10365/17658/A-602-1990.pdf?sequence=2" TargetMode="External"/><Relationship Id="rId14" Type="http://schemas.openxmlformats.org/officeDocument/2006/relationships/hyperlink" Target="https://www.ces.ncsu.edu/redirects/pdfs.php?src=2013/12/pea.pdf" TargetMode="Externa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hyperlink" Target="https://www.rma.usda.gov/policies/wfrp.html" TargetMode="External"/><Relationship Id="rId2" Type="http://schemas.openxmlformats.org/officeDocument/2006/relationships/tags" Target="../tags/tag158.xml"/><Relationship Id="rId1" Type="http://schemas.openxmlformats.org/officeDocument/2006/relationships/tags" Target="../tags/tag157.xml"/><Relationship Id="rId6" Type="http://schemas.openxmlformats.org/officeDocument/2006/relationships/hyperlink" Target="http://non-gmoreport.com/articles/2017-non-gmo-and-organic-grain-production-contracts/" TargetMode="External"/><Relationship Id="rId5" Type="http://schemas.openxmlformats.org/officeDocument/2006/relationships/hyperlink" Target="http://varietytrials.eorganic.info/" TargetMode="External"/><Relationship Id="rId4"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39.xml"/><Relationship Id="rId1" Type="http://schemas.openxmlformats.org/officeDocument/2006/relationships/tags" Target="../tags/tag38.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60.xml"/><Relationship Id="rId1" Type="http://schemas.openxmlformats.org/officeDocument/2006/relationships/tags" Target="../tags/tag159.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3" Type="http://schemas.openxmlformats.org/officeDocument/2006/relationships/hyperlink" Target="http://horticulture.oregonstate.edu/content/peas-processing-eastern-oregon-0" TargetMode="External"/><Relationship Id="rId2" Type="http://schemas.openxmlformats.org/officeDocument/2006/relationships/hyperlink" Target="http://www.alseed.com/UserFiles/Documents/Product%20Info%20Sheets-PDF/Basics%20Triticale-2010.pdf" TargetMode="External"/><Relationship Id="rId1" Type="http://schemas.openxmlformats.org/officeDocument/2006/relationships/slideLayout" Target="../slideLayouts/slideLayout2.xml"/><Relationship Id="rId5" Type="http://schemas.openxmlformats.org/officeDocument/2006/relationships/hyperlink" Target="https://www.nass.usda.gov/Quick_Stats/Ag_Overview/stateOverview.php?state=MINNESOTA" TargetMode="External"/><Relationship Id="rId4" Type="http://schemas.openxmlformats.org/officeDocument/2006/relationships/hyperlink" Target="https://www.ers.usda.gov/topics/crops/vegetables-pulses/dry-beans/#major" TargetMode="Externa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1.xml"/><Relationship Id="rId1" Type="http://schemas.openxmlformats.org/officeDocument/2006/relationships/tags" Target="../tags/tag40.xml"/><Relationship Id="rId6" Type="http://schemas.microsoft.com/office/2007/relationships/hdphoto" Target="../media/hdphoto2.wdp"/><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3.xml"/><Relationship Id="rId1" Type="http://schemas.openxmlformats.org/officeDocument/2006/relationships/tags" Target="../tags/tag42.xml"/><Relationship Id="rId5" Type="http://schemas.openxmlformats.org/officeDocument/2006/relationships/image" Target="../media/image8.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45.xml"/><Relationship Id="rId1" Type="http://schemas.openxmlformats.org/officeDocument/2006/relationships/tags" Target="../tags/tag44.xml"/><Relationship Id="rId5" Type="http://schemas.openxmlformats.org/officeDocument/2006/relationships/image" Target="../media/image9.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custDataLst>
              <p:tags r:id="rId1"/>
            </p:custDataLst>
          </p:nvPr>
        </p:nvPicPr>
        <p:blipFill>
          <a:blip r:embed="rId7">
            <a:extLst>
              <a:ext uri="{28A0092B-C50C-407E-A947-70E740481C1C}">
                <a14:useLocalDpi xmlns:a14="http://schemas.microsoft.com/office/drawing/2010/main" val="0"/>
              </a:ext>
            </a:extLst>
          </a:blip>
          <a:stretch>
            <a:fillRect/>
          </a:stretch>
        </p:blipFill>
        <p:spPr>
          <a:xfrm>
            <a:off x="1562100" y="-1219200"/>
            <a:ext cx="6019800" cy="8802800"/>
          </a:xfrm>
          <a:prstGeom prst="rect">
            <a:avLst/>
          </a:prstGeom>
          <a:scene3d>
            <a:camera prst="orthographicFront">
              <a:rot lat="0" lon="0" rev="5400000"/>
            </a:camera>
            <a:lightRig rig="threePt" dir="t"/>
          </a:scene3d>
        </p:spPr>
      </p:pic>
      <p:sp>
        <p:nvSpPr>
          <p:cNvPr id="7" name="TextBox 6"/>
          <p:cNvSpPr txBox="1"/>
          <p:nvPr>
            <p:custDataLst>
              <p:tags r:id="rId2"/>
            </p:custDataLst>
          </p:nvPr>
        </p:nvSpPr>
        <p:spPr>
          <a:xfrm>
            <a:off x="4000500" y="2362200"/>
            <a:ext cx="4876800" cy="3539430"/>
          </a:xfrm>
          <a:prstGeom prst="rect">
            <a:avLst/>
          </a:prstGeom>
          <a:solidFill>
            <a:srgbClr val="E3DBCE">
              <a:alpha val="91000"/>
            </a:srgbClr>
          </a:solidFill>
        </p:spPr>
        <p:txBody>
          <a:bodyPr wrap="square" rtlCol="0">
            <a:spAutoFit/>
          </a:bodyPr>
          <a:lstStyle/>
          <a:p>
            <a:pPr algn="ctr"/>
            <a:r>
              <a:rPr lang="en-US" sz="3200" dirty="0">
                <a:solidFill>
                  <a:srgbClr val="800000"/>
                </a:solidFill>
              </a:rPr>
              <a:t>This material is based upon work that is supported by the National Institute of Food and Agriculture, U.S. Department of Agriculture, under grant number 2013-51106-21005.</a:t>
            </a:r>
          </a:p>
        </p:txBody>
      </p:sp>
      <p:sp>
        <p:nvSpPr>
          <p:cNvPr id="2" name="Title 1"/>
          <p:cNvSpPr>
            <a:spLocks noGrp="1"/>
          </p:cNvSpPr>
          <p:nvPr>
            <p:ph type="ctrTitle"/>
            <p:custDataLst>
              <p:tags r:id="rId3"/>
            </p:custDataLst>
          </p:nvPr>
        </p:nvSpPr>
        <p:spPr>
          <a:xfrm>
            <a:off x="685800" y="304800"/>
            <a:ext cx="7772400" cy="1470025"/>
          </a:xfrm>
          <a:solidFill>
            <a:srgbClr val="E3DBCE">
              <a:alpha val="91000"/>
            </a:srgbClr>
          </a:solidFill>
        </p:spPr>
        <p:txBody>
          <a:bodyPr/>
          <a:lstStyle/>
          <a:p>
            <a:r>
              <a:rPr lang="en-US" dirty="0"/>
              <a:t>Alternative Crops</a:t>
            </a:r>
          </a:p>
        </p:txBody>
      </p:sp>
      <p:sp>
        <p:nvSpPr>
          <p:cNvPr id="8" name="TextBox 7"/>
          <p:cNvSpPr txBox="1"/>
          <p:nvPr>
            <p:custDataLst>
              <p:tags r:id="rId4"/>
            </p:custDataLst>
          </p:nvPr>
        </p:nvSpPr>
        <p:spPr>
          <a:xfrm>
            <a:off x="266700" y="2514600"/>
            <a:ext cx="3634713" cy="2862322"/>
          </a:xfrm>
          <a:prstGeom prst="rect">
            <a:avLst/>
          </a:prstGeom>
          <a:solidFill>
            <a:srgbClr val="E3DBCE">
              <a:alpha val="91000"/>
            </a:srgbClr>
          </a:solidFill>
        </p:spPr>
        <p:txBody>
          <a:bodyPr wrap="none" rtlCol="0">
            <a:spAutoFit/>
          </a:bodyPr>
          <a:lstStyle/>
          <a:p>
            <a:pPr algn="ctr"/>
            <a:r>
              <a:rPr lang="en-US" sz="3600" u="sng" dirty="0" smtClean="0">
                <a:solidFill>
                  <a:srgbClr val="800000"/>
                </a:solidFill>
              </a:rPr>
              <a:t>Authors</a:t>
            </a:r>
          </a:p>
          <a:p>
            <a:pPr algn="ctr"/>
            <a:r>
              <a:rPr lang="en-US" sz="3600" dirty="0" smtClean="0">
                <a:solidFill>
                  <a:srgbClr val="800000"/>
                </a:solidFill>
              </a:rPr>
              <a:t>Adria Fernandez</a:t>
            </a:r>
          </a:p>
          <a:p>
            <a:pPr algn="ctr"/>
            <a:r>
              <a:rPr lang="en-US" sz="3600" dirty="0" smtClean="0">
                <a:solidFill>
                  <a:srgbClr val="800000"/>
                </a:solidFill>
              </a:rPr>
              <a:t>Kristine Moncada</a:t>
            </a:r>
          </a:p>
          <a:p>
            <a:pPr algn="ctr"/>
            <a:r>
              <a:rPr lang="en-US" sz="3600" dirty="0">
                <a:solidFill>
                  <a:srgbClr val="800000"/>
                </a:solidFill>
              </a:rPr>
              <a:t>Constance Carlson</a:t>
            </a:r>
          </a:p>
          <a:p>
            <a:pPr algn="ctr"/>
            <a:r>
              <a:rPr lang="en-US" sz="3600" dirty="0" smtClean="0">
                <a:solidFill>
                  <a:srgbClr val="800000"/>
                </a:solidFill>
              </a:rPr>
              <a:t>Craig </a:t>
            </a:r>
            <a:r>
              <a:rPr lang="en-US" sz="3600" dirty="0" err="1" smtClean="0">
                <a:solidFill>
                  <a:srgbClr val="800000"/>
                </a:solidFill>
              </a:rPr>
              <a:t>Sheaffer</a:t>
            </a:r>
            <a:endParaRPr lang="en-US" sz="3600" dirty="0" smtClean="0">
              <a:solidFill>
                <a:srgbClr val="800000"/>
              </a:solidFill>
            </a:endParaRPr>
          </a:p>
        </p:txBody>
      </p:sp>
    </p:spTree>
    <p:extLst>
      <p:ext uri="{BB962C8B-B14F-4D97-AF65-F5344CB8AC3E}">
        <p14:creationId xmlns:p14="http://schemas.microsoft.com/office/powerpoint/2010/main" val="30281075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a:t>Reducing Expenses and Losses</a:t>
            </a:r>
          </a:p>
        </p:txBody>
      </p:sp>
      <p:sp>
        <p:nvSpPr>
          <p:cNvPr id="3" name="Content Placeholder 2"/>
          <p:cNvSpPr>
            <a:spLocks noGrp="1"/>
          </p:cNvSpPr>
          <p:nvPr>
            <p:ph idx="1"/>
            <p:custDataLst>
              <p:tags r:id="rId2"/>
            </p:custDataLst>
          </p:nvPr>
        </p:nvSpPr>
        <p:spPr>
          <a:xfrm>
            <a:off x="457200" y="1600200"/>
            <a:ext cx="8229600" cy="4525963"/>
          </a:xfrm>
        </p:spPr>
        <p:txBody>
          <a:bodyPr/>
          <a:lstStyle/>
          <a:p>
            <a:r>
              <a:rPr lang="en-US" dirty="0"/>
              <a:t>Consider starting with a test plot</a:t>
            </a:r>
          </a:p>
          <a:p>
            <a:r>
              <a:rPr lang="en-US" dirty="0"/>
              <a:t>Look into grants for startup costs</a:t>
            </a:r>
          </a:p>
        </p:txBody>
      </p:sp>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t="18569" b="19905"/>
          <a:stretch/>
        </p:blipFill>
        <p:spPr>
          <a:xfrm>
            <a:off x="990600" y="3048000"/>
            <a:ext cx="7239000" cy="3340365"/>
          </a:xfrm>
          <a:prstGeom prst="rect">
            <a:avLst/>
          </a:prstGeom>
        </p:spPr>
      </p:pic>
    </p:spTree>
    <p:extLst>
      <p:ext uri="{BB962C8B-B14F-4D97-AF65-F5344CB8AC3E}">
        <p14:creationId xmlns:p14="http://schemas.microsoft.com/office/powerpoint/2010/main" val="29213002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a:t>Reducing Expenses and Losses</a:t>
            </a:r>
          </a:p>
        </p:txBody>
      </p:sp>
      <p:sp>
        <p:nvSpPr>
          <p:cNvPr id="3" name="Content Placeholder 2"/>
          <p:cNvSpPr>
            <a:spLocks noGrp="1"/>
          </p:cNvSpPr>
          <p:nvPr>
            <p:ph idx="1"/>
            <p:custDataLst>
              <p:tags r:id="rId2"/>
            </p:custDataLst>
          </p:nvPr>
        </p:nvSpPr>
        <p:spPr>
          <a:xfrm>
            <a:off x="457200" y="1600200"/>
            <a:ext cx="8229600" cy="4525963"/>
          </a:xfrm>
        </p:spPr>
        <p:txBody>
          <a:bodyPr/>
          <a:lstStyle/>
          <a:p>
            <a:r>
              <a:rPr lang="en-US" dirty="0"/>
              <a:t>Consider whole-farm insurance (USDA’s Whole Farm Revenue Protection program)</a:t>
            </a:r>
          </a:p>
          <a:p>
            <a:endParaRPr lang="en-US"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90800" y="3276600"/>
            <a:ext cx="3733800" cy="2539533"/>
          </a:xfrm>
          <a:prstGeom prst="rect">
            <a:avLst/>
          </a:prstGeom>
        </p:spPr>
      </p:pic>
    </p:spTree>
    <p:extLst>
      <p:ext uri="{BB962C8B-B14F-4D97-AF65-F5344CB8AC3E}">
        <p14:creationId xmlns:p14="http://schemas.microsoft.com/office/powerpoint/2010/main" val="5551087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a:t>Alternative Crops</a:t>
            </a:r>
          </a:p>
        </p:txBody>
      </p:sp>
      <p:sp>
        <p:nvSpPr>
          <p:cNvPr id="3" name="Content Placeholder 2"/>
          <p:cNvSpPr>
            <a:spLocks noGrp="1"/>
          </p:cNvSpPr>
          <p:nvPr>
            <p:ph sz="half" idx="1"/>
            <p:custDataLst>
              <p:tags r:id="rId2"/>
            </p:custDataLst>
          </p:nvPr>
        </p:nvSpPr>
        <p:spPr>
          <a:xfrm>
            <a:off x="457200" y="1600200"/>
            <a:ext cx="4038600" cy="4525963"/>
          </a:xfrm>
          <a:solidFill>
            <a:srgbClr val="A6CAFC">
              <a:alpha val="61000"/>
            </a:srgbClr>
          </a:solidFill>
        </p:spPr>
        <p:txBody>
          <a:bodyPr/>
          <a:lstStyle/>
          <a:p>
            <a:pPr marL="571500" indent="-571500">
              <a:buFont typeface="+mj-lt"/>
              <a:buAutoNum type="romanUcPeriod"/>
            </a:pPr>
            <a:endParaRPr lang="en-US" dirty="0" smtClean="0"/>
          </a:p>
          <a:p>
            <a:pPr marL="571500" indent="-571500">
              <a:buFont typeface="+mj-lt"/>
              <a:buAutoNum type="romanUcPeriod"/>
            </a:pPr>
            <a:r>
              <a:rPr lang="en-US" sz="3200" dirty="0" smtClean="0">
                <a:solidFill>
                  <a:schemeClr val="bg1">
                    <a:lumMod val="50000"/>
                  </a:schemeClr>
                </a:solidFill>
              </a:rPr>
              <a:t>Why try an alternative crop?</a:t>
            </a:r>
          </a:p>
          <a:p>
            <a:pPr marL="571500" indent="-571500">
              <a:buFont typeface="+mj-lt"/>
              <a:buAutoNum type="romanUcPeriod"/>
            </a:pPr>
            <a:r>
              <a:rPr lang="en-US" sz="3200" dirty="0" smtClean="0">
                <a:solidFill>
                  <a:schemeClr val="bg1">
                    <a:lumMod val="50000"/>
                  </a:schemeClr>
                </a:solidFill>
              </a:rPr>
              <a:t>Preparing for an alternative crop</a:t>
            </a:r>
          </a:p>
          <a:p>
            <a:pPr marL="571500" indent="-571500">
              <a:buFont typeface="+mj-lt"/>
              <a:buAutoNum type="romanUcPeriod"/>
            </a:pPr>
            <a:r>
              <a:rPr lang="en-US" sz="3200" dirty="0" smtClean="0"/>
              <a:t>Growing alternative crops</a:t>
            </a:r>
          </a:p>
          <a:p>
            <a:pPr marL="571500" indent="-571500">
              <a:buFont typeface="+mj-lt"/>
              <a:buAutoNum type="romanUcPeriod"/>
            </a:pPr>
            <a:endParaRPr lang="en-US" dirty="0"/>
          </a:p>
        </p:txBody>
      </p:sp>
      <p:pic>
        <p:nvPicPr>
          <p:cNvPr id="5" name="Content Placeholder 4"/>
          <p:cNvPicPr>
            <a:picLocks noGrp="1" noChangeAspect="1"/>
          </p:cNvPicPr>
          <p:nvPr>
            <p:ph sz="half" idx="2"/>
          </p:nvPr>
        </p:nvPicPr>
        <p:blipFill rotWithShape="1">
          <a:blip r:embed="rId5" cstate="print">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l="37882" t="5460" r="5660" b="7826"/>
          <a:stretch/>
        </p:blipFill>
        <p:spPr>
          <a:xfrm>
            <a:off x="4495799" y="1600199"/>
            <a:ext cx="4295216" cy="4525964"/>
          </a:xfrm>
        </p:spPr>
      </p:pic>
    </p:spTree>
    <p:extLst>
      <p:ext uri="{BB962C8B-B14F-4D97-AF65-F5344CB8AC3E}">
        <p14:creationId xmlns:p14="http://schemas.microsoft.com/office/powerpoint/2010/main" val="787841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smtClean="0"/>
              <a:t>Growing Alternative Crops</a:t>
            </a:r>
            <a:endParaRPr lang="en-US" dirty="0"/>
          </a:p>
        </p:txBody>
      </p:sp>
      <p:pic>
        <p:nvPicPr>
          <p:cNvPr id="5" name="Content Placeholder 4"/>
          <p:cNvPicPr>
            <a:picLocks noGrp="1" noChangeAspect="1"/>
          </p:cNvPicPr>
          <p:nvPr>
            <p:ph sz="half" idx="1"/>
          </p:nvPr>
        </p:nvPicPr>
        <p:blipFill rotWithShape="1">
          <a:blip r:embed="rId5" cstate="print">
            <a:extLst>
              <a:ext uri="{28A0092B-C50C-407E-A947-70E740481C1C}">
                <a14:useLocalDpi xmlns:a14="http://schemas.microsoft.com/office/drawing/2010/main" val="0"/>
              </a:ext>
            </a:extLst>
          </a:blip>
          <a:srcRect l="12409" r="16861"/>
          <a:stretch/>
        </p:blipFill>
        <p:spPr>
          <a:xfrm>
            <a:off x="329608" y="1844608"/>
            <a:ext cx="4343401" cy="4093852"/>
          </a:xfrm>
        </p:spPr>
      </p:pic>
      <p:sp>
        <p:nvSpPr>
          <p:cNvPr id="4" name="Content Placeholder 3"/>
          <p:cNvSpPr>
            <a:spLocks noGrp="1"/>
          </p:cNvSpPr>
          <p:nvPr>
            <p:ph sz="half" idx="2"/>
            <p:custDataLst>
              <p:tags r:id="rId2"/>
            </p:custDataLst>
          </p:nvPr>
        </p:nvSpPr>
        <p:spPr>
          <a:xfrm>
            <a:off x="4648200" y="1844607"/>
            <a:ext cx="4191000" cy="4065499"/>
          </a:xfrm>
          <a:solidFill>
            <a:srgbClr val="5F7E95">
              <a:alpha val="49000"/>
            </a:srgbClr>
          </a:solidFill>
        </p:spPr>
        <p:txBody>
          <a:bodyPr>
            <a:normAutofit/>
          </a:bodyPr>
          <a:lstStyle/>
          <a:p>
            <a:pPr marL="514350" indent="-514350">
              <a:buFont typeface="+mj-lt"/>
              <a:buAutoNum type="alphaUcPeriod"/>
            </a:pPr>
            <a:endParaRPr lang="en-US" sz="3200" dirty="0" smtClean="0"/>
          </a:p>
          <a:p>
            <a:pPr marL="744538" indent="-638175">
              <a:buFont typeface="+mj-lt"/>
              <a:buAutoNum type="alphaUcPeriod"/>
            </a:pPr>
            <a:r>
              <a:rPr lang="en-US" sz="3200" dirty="0" smtClean="0"/>
              <a:t>Grain legumes</a:t>
            </a:r>
          </a:p>
          <a:p>
            <a:pPr marL="744538" indent="-638175">
              <a:buFont typeface="+mj-lt"/>
              <a:buAutoNum type="alphaUcPeriod"/>
            </a:pPr>
            <a:r>
              <a:rPr lang="en-US" sz="3200" dirty="0" smtClean="0"/>
              <a:t>Processing crops</a:t>
            </a:r>
          </a:p>
          <a:p>
            <a:pPr marL="744538" indent="-638175">
              <a:buFont typeface="+mj-lt"/>
              <a:buAutoNum type="alphaUcPeriod"/>
            </a:pPr>
            <a:r>
              <a:rPr lang="en-US" sz="3200" dirty="0"/>
              <a:t>Alternative small grains</a:t>
            </a:r>
          </a:p>
          <a:p>
            <a:pPr marL="744538" indent="-638175">
              <a:buFont typeface="+mj-lt"/>
              <a:buAutoNum type="alphaUcPeriod"/>
            </a:pPr>
            <a:r>
              <a:rPr lang="en-US" sz="3200" dirty="0" smtClean="0"/>
              <a:t>Other grains</a:t>
            </a:r>
          </a:p>
        </p:txBody>
      </p:sp>
    </p:spTree>
    <p:extLst>
      <p:ext uri="{BB962C8B-B14F-4D97-AF65-F5344CB8AC3E}">
        <p14:creationId xmlns:p14="http://schemas.microsoft.com/office/powerpoint/2010/main" val="35294702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a:t>Grain Legumes</a:t>
            </a:r>
          </a:p>
        </p:txBody>
      </p:sp>
      <p:sp>
        <p:nvSpPr>
          <p:cNvPr id="3" name="Content Placeholder 2"/>
          <p:cNvSpPr>
            <a:spLocks noGrp="1"/>
          </p:cNvSpPr>
          <p:nvPr>
            <p:ph idx="1"/>
            <p:custDataLst>
              <p:tags r:id="rId2"/>
            </p:custDataLst>
          </p:nvPr>
        </p:nvSpPr>
        <p:spPr>
          <a:xfrm>
            <a:off x="1591511" y="1606229"/>
            <a:ext cx="1823180" cy="584775"/>
          </a:xfrm>
        </p:spPr>
        <p:txBody>
          <a:bodyPr/>
          <a:lstStyle/>
          <a:p>
            <a:pPr marL="0" indent="0">
              <a:buNone/>
            </a:pPr>
            <a:r>
              <a:rPr lang="en-US" dirty="0"/>
              <a:t>Dry Pea</a:t>
            </a:r>
          </a:p>
        </p:txBody>
      </p:sp>
      <p:sp>
        <p:nvSpPr>
          <p:cNvPr id="5" name="TextBox 4"/>
          <p:cNvSpPr txBox="1"/>
          <p:nvPr>
            <p:custDataLst>
              <p:tags r:id="rId3"/>
            </p:custDataLst>
          </p:nvPr>
        </p:nvSpPr>
        <p:spPr>
          <a:xfrm>
            <a:off x="5673906" y="1612258"/>
            <a:ext cx="2143536" cy="584775"/>
          </a:xfrm>
          <a:prstGeom prst="rect">
            <a:avLst/>
          </a:prstGeom>
          <a:noFill/>
        </p:spPr>
        <p:txBody>
          <a:bodyPr wrap="none" rtlCol="0">
            <a:spAutoFit/>
          </a:bodyPr>
          <a:lstStyle/>
          <a:p>
            <a:pPr lvl="0">
              <a:spcBef>
                <a:spcPct val="20000"/>
              </a:spcBef>
            </a:pPr>
            <a:r>
              <a:rPr lang="en-US" sz="3200" dirty="0">
                <a:solidFill>
                  <a:srgbClr val="800000"/>
                </a:solidFill>
                <a:latin typeface="Arial" panose="020B0604020202020204" pitchFamily="34" charset="0"/>
                <a:cs typeface="Arial" panose="020B0604020202020204" pitchFamily="34" charset="0"/>
              </a:rPr>
              <a:t>Field Bean</a:t>
            </a:r>
          </a:p>
        </p:txBody>
      </p:sp>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l="13745" r="25005"/>
          <a:stretch/>
        </p:blipFill>
        <p:spPr>
          <a:xfrm>
            <a:off x="893193" y="2305649"/>
            <a:ext cx="3219815" cy="3942630"/>
          </a:xfrm>
          <a:prstGeom prst="rect">
            <a:avLst/>
          </a:prstGeom>
        </p:spPr>
      </p:pic>
      <p:pic>
        <p:nvPicPr>
          <p:cNvPr id="8" name="Picture 7"/>
          <p:cNvPicPr>
            <a:picLocks noChangeAspect="1"/>
          </p:cNvPicPr>
          <p:nvPr/>
        </p:nvPicPr>
        <p:blipFill rotWithShape="1">
          <a:blip r:embed="rId7" cstate="print">
            <a:extLst>
              <a:ext uri="{28A0092B-C50C-407E-A947-70E740481C1C}">
                <a14:useLocalDpi xmlns:a14="http://schemas.microsoft.com/office/drawing/2010/main" val="0"/>
              </a:ext>
            </a:extLst>
          </a:blip>
          <a:srcRect l="15833" r="23477"/>
          <a:stretch/>
        </p:blipFill>
        <p:spPr>
          <a:xfrm>
            <a:off x="5029200" y="2305649"/>
            <a:ext cx="3221607" cy="3942630"/>
          </a:xfrm>
          <a:prstGeom prst="rect">
            <a:avLst/>
          </a:prstGeom>
        </p:spPr>
      </p:pic>
    </p:spTree>
    <p:extLst>
      <p:ext uri="{BB962C8B-B14F-4D97-AF65-F5344CB8AC3E}">
        <p14:creationId xmlns:p14="http://schemas.microsoft.com/office/powerpoint/2010/main" val="326915312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a:t>Dry Pea: Overview</a:t>
            </a:r>
          </a:p>
        </p:txBody>
      </p:sp>
      <p:sp>
        <p:nvSpPr>
          <p:cNvPr id="3" name="Content Placeholder 2"/>
          <p:cNvSpPr>
            <a:spLocks noGrp="1"/>
          </p:cNvSpPr>
          <p:nvPr>
            <p:ph idx="1"/>
            <p:custDataLst>
              <p:tags r:id="rId2"/>
            </p:custDataLst>
          </p:nvPr>
        </p:nvSpPr>
        <p:spPr>
          <a:xfrm>
            <a:off x="457200" y="1600200"/>
            <a:ext cx="5181600" cy="5181600"/>
          </a:xfrm>
        </p:spPr>
        <p:txBody>
          <a:bodyPr/>
          <a:lstStyle/>
          <a:p>
            <a:r>
              <a:rPr lang="en-US" dirty="0"/>
              <a:t>Early planted, cool-season crop; harvested in July</a:t>
            </a:r>
          </a:p>
          <a:p>
            <a:r>
              <a:rPr lang="en-US" dirty="0"/>
              <a:t>Biomass can contribute to soil N</a:t>
            </a:r>
          </a:p>
          <a:p>
            <a:r>
              <a:rPr lang="en-US" dirty="0"/>
              <a:t>Food or feed types</a:t>
            </a:r>
          </a:p>
          <a:p>
            <a:pPr lvl="1"/>
            <a:r>
              <a:rPr lang="en-US" dirty="0"/>
              <a:t>Green or yellow color for food</a:t>
            </a:r>
          </a:p>
          <a:p>
            <a:pPr lvl="1"/>
            <a:r>
              <a:rPr lang="en-US" dirty="0"/>
              <a:t>Any color for feed</a:t>
            </a:r>
          </a:p>
          <a:p>
            <a:pPr lvl="1"/>
            <a:endParaRPr lang="en-US"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67400" y="2498025"/>
            <a:ext cx="3068782" cy="1727611"/>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67400" y="4448067"/>
            <a:ext cx="3048000" cy="1715911"/>
          </a:xfrm>
          <a:prstGeom prst="rect">
            <a:avLst/>
          </a:prstGeom>
        </p:spPr>
      </p:pic>
    </p:spTree>
    <p:extLst>
      <p:ext uri="{BB962C8B-B14F-4D97-AF65-F5344CB8AC3E}">
        <p14:creationId xmlns:p14="http://schemas.microsoft.com/office/powerpoint/2010/main" val="19070954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b="6666"/>
          <a:stretch/>
        </p:blipFill>
        <p:spPr>
          <a:xfrm>
            <a:off x="0" y="0"/>
            <a:ext cx="9144000" cy="6400800"/>
          </a:xfrm>
          <a:prstGeom prst="rect">
            <a:avLst/>
          </a:prstGeom>
        </p:spPr>
      </p:pic>
      <p:sp>
        <p:nvSpPr>
          <p:cNvPr id="2" name="Title 1"/>
          <p:cNvSpPr>
            <a:spLocks noGrp="1"/>
          </p:cNvSpPr>
          <p:nvPr>
            <p:ph type="title"/>
            <p:custDataLst>
              <p:tags r:id="rId1"/>
            </p:custDataLst>
          </p:nvPr>
        </p:nvSpPr>
        <p:spPr>
          <a:xfrm>
            <a:off x="685800" y="427038"/>
            <a:ext cx="7772400" cy="960438"/>
          </a:xfrm>
          <a:solidFill>
            <a:schemeClr val="accent3">
              <a:lumMod val="40000"/>
              <a:lumOff val="60000"/>
              <a:alpha val="76000"/>
            </a:schemeClr>
          </a:solidFill>
        </p:spPr>
        <p:txBody>
          <a:bodyPr/>
          <a:lstStyle/>
          <a:p>
            <a:r>
              <a:rPr lang="en-US" dirty="0"/>
              <a:t>Dry Pea: Production</a:t>
            </a:r>
          </a:p>
        </p:txBody>
      </p:sp>
      <p:sp>
        <p:nvSpPr>
          <p:cNvPr id="3" name="Content Placeholder 2"/>
          <p:cNvSpPr>
            <a:spLocks noGrp="1"/>
          </p:cNvSpPr>
          <p:nvPr>
            <p:ph idx="1"/>
            <p:custDataLst>
              <p:tags r:id="rId2"/>
            </p:custDataLst>
          </p:nvPr>
        </p:nvSpPr>
        <p:spPr>
          <a:xfrm>
            <a:off x="685800" y="1387476"/>
            <a:ext cx="7772400" cy="4784724"/>
          </a:xfrm>
          <a:solidFill>
            <a:schemeClr val="accent3">
              <a:lumMod val="40000"/>
              <a:lumOff val="60000"/>
              <a:alpha val="76000"/>
            </a:schemeClr>
          </a:solidFill>
        </p:spPr>
        <p:txBody>
          <a:bodyPr>
            <a:normAutofit/>
          </a:bodyPr>
          <a:lstStyle/>
          <a:p>
            <a:r>
              <a:rPr lang="en-US" dirty="0"/>
              <a:t>Plant as early as possible (not after May 15)</a:t>
            </a:r>
          </a:p>
          <a:p>
            <a:pPr lvl="1"/>
            <a:r>
              <a:rPr lang="en-US" dirty="0"/>
              <a:t>Inoculate seed with </a:t>
            </a:r>
            <a:r>
              <a:rPr lang="en-US" i="1" dirty="0"/>
              <a:t>Rhizobium</a:t>
            </a:r>
            <a:endParaRPr lang="en-US" dirty="0"/>
          </a:p>
          <a:p>
            <a:pPr lvl="1"/>
            <a:r>
              <a:rPr lang="en-US" dirty="0"/>
              <a:t>Can survive frost after emergence</a:t>
            </a:r>
          </a:p>
          <a:p>
            <a:pPr lvl="1"/>
            <a:r>
              <a:rPr lang="en-US" dirty="0"/>
              <a:t>Sensitive to excess heat/moisture at flowering</a:t>
            </a:r>
          </a:p>
          <a:p>
            <a:r>
              <a:rPr lang="en-US" dirty="0"/>
              <a:t>Control weeds with pre- or early post-emergence tine weeding</a:t>
            </a:r>
          </a:p>
          <a:p>
            <a:r>
              <a:rPr lang="en-US" dirty="0"/>
              <a:t>Harvest by direct combining or swathing</a:t>
            </a:r>
          </a:p>
        </p:txBody>
      </p:sp>
    </p:spTree>
    <p:extLst>
      <p:ext uri="{BB962C8B-B14F-4D97-AF65-F5344CB8AC3E}">
        <p14:creationId xmlns:p14="http://schemas.microsoft.com/office/powerpoint/2010/main" val="374053101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a:t>Dry Pea: Variety Selection</a:t>
            </a:r>
          </a:p>
        </p:txBody>
      </p:sp>
      <p:sp>
        <p:nvSpPr>
          <p:cNvPr id="3" name="Content Placeholder 2"/>
          <p:cNvSpPr>
            <a:spLocks noGrp="1"/>
          </p:cNvSpPr>
          <p:nvPr>
            <p:ph idx="1"/>
            <p:custDataLst>
              <p:tags r:id="rId2"/>
            </p:custDataLst>
          </p:nvPr>
        </p:nvSpPr>
        <p:spPr>
          <a:xfrm>
            <a:off x="457200" y="1600200"/>
            <a:ext cx="4114800" cy="5029200"/>
          </a:xfrm>
        </p:spPr>
        <p:txBody>
          <a:bodyPr>
            <a:normAutofit/>
          </a:bodyPr>
          <a:lstStyle/>
          <a:p>
            <a:r>
              <a:rPr lang="en-US" dirty="0" smtClean="0"/>
              <a:t>Vining/leafy </a:t>
            </a:r>
            <a:r>
              <a:rPr lang="en-US" dirty="0"/>
              <a:t>(</a:t>
            </a:r>
            <a:r>
              <a:rPr lang="en-US" dirty="0" smtClean="0"/>
              <a:t>indeterminate) or semi-leafless </a:t>
            </a:r>
            <a:r>
              <a:rPr lang="en-US" dirty="0"/>
              <a:t>(determinate</a:t>
            </a:r>
            <a:r>
              <a:rPr lang="en-US" dirty="0" smtClean="0"/>
              <a:t>)</a:t>
            </a:r>
          </a:p>
          <a:p>
            <a:pPr lvl="1"/>
            <a:r>
              <a:rPr lang="en-US" dirty="0"/>
              <a:t>Choose semi-leafless types for less lodging and uniform maturity at harvest </a:t>
            </a:r>
          </a:p>
          <a:p>
            <a:r>
              <a:rPr lang="en-US" dirty="0"/>
              <a:t>Disease resistance</a:t>
            </a:r>
          </a:p>
          <a:p>
            <a:pPr lvl="1"/>
            <a:endParaRPr lang="en-US" dirty="0"/>
          </a:p>
        </p:txBody>
      </p:sp>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19057"/>
          <a:stretch/>
        </p:blipFill>
        <p:spPr>
          <a:xfrm>
            <a:off x="4572000" y="1905000"/>
            <a:ext cx="4421120" cy="4096512"/>
          </a:xfrm>
          <a:prstGeom prst="rect">
            <a:avLst/>
          </a:prstGeom>
        </p:spPr>
      </p:pic>
    </p:spTree>
    <p:extLst>
      <p:ext uri="{BB962C8B-B14F-4D97-AF65-F5344CB8AC3E}">
        <p14:creationId xmlns:p14="http://schemas.microsoft.com/office/powerpoint/2010/main" val="310648983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normAutofit fontScale="90000"/>
          </a:bodyPr>
          <a:lstStyle/>
          <a:p>
            <a:r>
              <a:rPr lang="en-US" dirty="0"/>
              <a:t>Dry Pea: Special Considerations</a:t>
            </a:r>
          </a:p>
        </p:txBody>
      </p:sp>
      <p:sp>
        <p:nvSpPr>
          <p:cNvPr id="3" name="Content Placeholder 2"/>
          <p:cNvSpPr>
            <a:spLocks noGrp="1"/>
          </p:cNvSpPr>
          <p:nvPr>
            <p:ph idx="1"/>
            <p:custDataLst>
              <p:tags r:id="rId2"/>
            </p:custDataLst>
          </p:nvPr>
        </p:nvSpPr>
        <p:spPr>
          <a:xfrm>
            <a:off x="457200" y="2067791"/>
            <a:ext cx="3886200" cy="4267200"/>
          </a:xfrm>
        </p:spPr>
        <p:txBody>
          <a:bodyPr>
            <a:normAutofit/>
          </a:bodyPr>
          <a:lstStyle/>
          <a:p>
            <a:r>
              <a:rPr lang="en-US" dirty="0"/>
              <a:t>Harvest considerations</a:t>
            </a:r>
          </a:p>
          <a:p>
            <a:pPr lvl="1"/>
            <a:r>
              <a:rPr lang="en-US" dirty="0"/>
              <a:t>Prostrate growth habit/lodging</a:t>
            </a:r>
          </a:p>
          <a:p>
            <a:pPr lvl="1"/>
            <a:r>
              <a:rPr lang="en-US" dirty="0"/>
              <a:t>Shattering</a:t>
            </a:r>
          </a:p>
        </p:txBody>
      </p:sp>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r="34000"/>
          <a:stretch/>
        </p:blipFill>
        <p:spPr>
          <a:xfrm>
            <a:off x="4343400" y="1600200"/>
            <a:ext cx="4191000" cy="4762500"/>
          </a:xfrm>
          <a:prstGeom prst="rect">
            <a:avLst/>
          </a:prstGeom>
        </p:spPr>
      </p:pic>
    </p:spTree>
    <p:extLst>
      <p:ext uri="{BB962C8B-B14F-4D97-AF65-F5344CB8AC3E}">
        <p14:creationId xmlns:p14="http://schemas.microsoft.com/office/powerpoint/2010/main" val="421720783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a:t>Field Beans: Overview</a:t>
            </a:r>
          </a:p>
        </p:txBody>
      </p:sp>
      <p:sp>
        <p:nvSpPr>
          <p:cNvPr id="3" name="Content Placeholder 2"/>
          <p:cNvSpPr>
            <a:spLocks noGrp="1"/>
          </p:cNvSpPr>
          <p:nvPr>
            <p:ph idx="1"/>
            <p:custDataLst>
              <p:tags r:id="rId2"/>
            </p:custDataLst>
          </p:nvPr>
        </p:nvSpPr>
        <p:spPr>
          <a:xfrm>
            <a:off x="457200" y="1752600"/>
            <a:ext cx="5105400" cy="5029200"/>
          </a:xfrm>
        </p:spPr>
        <p:txBody>
          <a:bodyPr>
            <a:normAutofit/>
          </a:bodyPr>
          <a:lstStyle/>
          <a:p>
            <a:r>
              <a:rPr lang="en-US" dirty="0"/>
              <a:t>Also known as dry bean or dry edible bean</a:t>
            </a:r>
          </a:p>
          <a:p>
            <a:r>
              <a:rPr lang="en-US" dirty="0"/>
              <a:t>Market classes include:</a:t>
            </a:r>
          </a:p>
          <a:p>
            <a:pPr lvl="1"/>
            <a:r>
              <a:rPr lang="en-US" dirty="0" smtClean="0"/>
              <a:t>Black</a:t>
            </a:r>
            <a:endParaRPr lang="en-US" dirty="0"/>
          </a:p>
          <a:p>
            <a:pPr lvl="1"/>
            <a:r>
              <a:rPr lang="en-US" dirty="0"/>
              <a:t>Pinto</a:t>
            </a:r>
          </a:p>
          <a:p>
            <a:pPr lvl="1"/>
            <a:r>
              <a:rPr lang="en-US" dirty="0"/>
              <a:t>Navy</a:t>
            </a:r>
          </a:p>
          <a:p>
            <a:pPr lvl="1"/>
            <a:r>
              <a:rPr lang="en-US" dirty="0"/>
              <a:t>Great </a:t>
            </a:r>
            <a:r>
              <a:rPr lang="en-US" dirty="0" smtClean="0"/>
              <a:t>Northern</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9800" y="1600199"/>
            <a:ext cx="2667000" cy="4792869"/>
          </a:xfrm>
          <a:prstGeom prst="rect">
            <a:avLst/>
          </a:prstGeom>
        </p:spPr>
      </p:pic>
    </p:spTree>
    <p:extLst>
      <p:ext uri="{BB962C8B-B14F-4D97-AF65-F5344CB8AC3E}">
        <p14:creationId xmlns:p14="http://schemas.microsoft.com/office/powerpoint/2010/main" val="21031008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normAutofit fontScale="90000"/>
          </a:bodyPr>
          <a:lstStyle/>
          <a:p>
            <a:r>
              <a:rPr lang="en-US" dirty="0"/>
              <a:t>Alternative Crops: What </a:t>
            </a:r>
            <a:r>
              <a:rPr lang="en-US" dirty="0" smtClean="0"/>
              <a:t>Are </a:t>
            </a:r>
            <a:r>
              <a:rPr lang="en-US" dirty="0"/>
              <a:t>They?</a:t>
            </a:r>
          </a:p>
        </p:txBody>
      </p:sp>
      <p:sp>
        <p:nvSpPr>
          <p:cNvPr id="3" name="Content Placeholder 2"/>
          <p:cNvSpPr>
            <a:spLocks noGrp="1"/>
          </p:cNvSpPr>
          <p:nvPr>
            <p:ph idx="1"/>
            <p:custDataLst>
              <p:tags r:id="rId2"/>
            </p:custDataLst>
          </p:nvPr>
        </p:nvSpPr>
        <p:spPr>
          <a:xfrm>
            <a:off x="457200" y="1600200"/>
            <a:ext cx="8229600" cy="4525963"/>
          </a:xfrm>
        </p:spPr>
        <p:txBody>
          <a:bodyPr/>
          <a:lstStyle/>
          <a:p>
            <a:r>
              <a:rPr lang="en-US" dirty="0"/>
              <a:t>Crops that are less commonly </a:t>
            </a:r>
            <a:r>
              <a:rPr lang="en-US" dirty="0" smtClean="0"/>
              <a:t>grown</a:t>
            </a:r>
          </a:p>
          <a:p>
            <a:r>
              <a:rPr lang="en-US" dirty="0" smtClean="0"/>
              <a:t>In </a:t>
            </a:r>
            <a:r>
              <a:rPr lang="en-US" dirty="0"/>
              <a:t>MN: crops other than corn, soybean, hay, and wheat</a:t>
            </a:r>
          </a:p>
        </p:txBody>
      </p:sp>
      <p:pic>
        <p:nvPicPr>
          <p:cNvPr id="4" name="Picture 3"/>
          <p:cNvPicPr>
            <a:picLocks noChangeAspect="1"/>
          </p:cNvPicPr>
          <p:nvPr>
            <p:custDataLst>
              <p:tags r:id="rId3"/>
            </p:custDataLst>
          </p:nvPr>
        </p:nvPicPr>
        <p:blipFill rotWithShape="1">
          <a:blip r:embed="rId6">
            <a:extLst>
              <a:ext uri="{28A0092B-C50C-407E-A947-70E740481C1C}">
                <a14:useLocalDpi xmlns:a14="http://schemas.microsoft.com/office/drawing/2010/main" val="0"/>
              </a:ext>
            </a:extLst>
          </a:blip>
          <a:srcRect b="17223"/>
          <a:stretch/>
        </p:blipFill>
        <p:spPr>
          <a:xfrm>
            <a:off x="1143000" y="3429000"/>
            <a:ext cx="6400800" cy="2702190"/>
          </a:xfrm>
          <a:prstGeom prst="rect">
            <a:avLst/>
          </a:prstGeom>
        </p:spPr>
      </p:pic>
    </p:spTree>
    <p:extLst>
      <p:ext uri="{BB962C8B-B14F-4D97-AF65-F5344CB8AC3E}">
        <p14:creationId xmlns:p14="http://schemas.microsoft.com/office/powerpoint/2010/main" val="358960610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a:t>Field Beans: Production</a:t>
            </a:r>
          </a:p>
        </p:txBody>
      </p:sp>
      <p:sp>
        <p:nvSpPr>
          <p:cNvPr id="3" name="Content Placeholder 2"/>
          <p:cNvSpPr>
            <a:spLocks noGrp="1"/>
          </p:cNvSpPr>
          <p:nvPr>
            <p:ph idx="1"/>
            <p:custDataLst>
              <p:tags r:id="rId2"/>
            </p:custDataLst>
          </p:nvPr>
        </p:nvSpPr>
        <p:spPr>
          <a:xfrm>
            <a:off x="3429000" y="1676400"/>
            <a:ext cx="5562600" cy="4800600"/>
          </a:xfrm>
        </p:spPr>
        <p:txBody>
          <a:bodyPr>
            <a:normAutofit/>
          </a:bodyPr>
          <a:lstStyle/>
          <a:p>
            <a:r>
              <a:rPr lang="en-US" dirty="0"/>
              <a:t>Plant </a:t>
            </a:r>
            <a:r>
              <a:rPr lang="en-US" dirty="0" smtClean="0"/>
              <a:t>late May to early June</a:t>
            </a:r>
            <a:endParaRPr lang="en-US" dirty="0"/>
          </a:p>
          <a:p>
            <a:r>
              <a:rPr lang="en-US" dirty="0"/>
              <a:t>Control weeds with cultivation before flowering</a:t>
            </a:r>
          </a:p>
          <a:p>
            <a:r>
              <a:rPr lang="en-US" dirty="0"/>
              <a:t>Harvest by direct combining or windrow followed by combining</a:t>
            </a:r>
          </a:p>
          <a:p>
            <a:pPr lvl="1"/>
            <a:r>
              <a:rPr lang="en-US" dirty="0"/>
              <a:t>Damage to seed coat during harvest will lead to steep price discounts</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880145"/>
            <a:ext cx="3293835" cy="4393110"/>
          </a:xfrm>
          <a:prstGeom prst="rect">
            <a:avLst/>
          </a:prstGeom>
        </p:spPr>
      </p:pic>
    </p:spTree>
    <p:extLst>
      <p:ext uri="{BB962C8B-B14F-4D97-AF65-F5344CB8AC3E}">
        <p14:creationId xmlns:p14="http://schemas.microsoft.com/office/powerpoint/2010/main" val="16226463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110240"/>
            <a:ext cx="8229600" cy="1143000"/>
          </a:xfrm>
        </p:spPr>
        <p:txBody>
          <a:bodyPr/>
          <a:lstStyle/>
          <a:p>
            <a:r>
              <a:rPr lang="en-US" dirty="0"/>
              <a:t>Field Beans: Variety Selection</a:t>
            </a:r>
          </a:p>
        </p:txBody>
      </p:sp>
      <p:sp>
        <p:nvSpPr>
          <p:cNvPr id="3" name="Content Placeholder 2"/>
          <p:cNvSpPr>
            <a:spLocks noGrp="1"/>
          </p:cNvSpPr>
          <p:nvPr>
            <p:ph idx="1"/>
            <p:custDataLst>
              <p:tags r:id="rId2"/>
            </p:custDataLst>
          </p:nvPr>
        </p:nvSpPr>
        <p:spPr>
          <a:xfrm>
            <a:off x="457200" y="1600200"/>
            <a:ext cx="3886200" cy="4876800"/>
          </a:xfrm>
        </p:spPr>
        <p:txBody>
          <a:bodyPr>
            <a:normAutofit/>
          </a:bodyPr>
          <a:lstStyle/>
          <a:p>
            <a:r>
              <a:rPr lang="en-US" dirty="0"/>
              <a:t>UMN research: black, pinto, and navy classes are less risky for MN organic </a:t>
            </a:r>
            <a:r>
              <a:rPr lang="en-US" dirty="0" smtClean="0"/>
              <a:t>growers</a:t>
            </a:r>
            <a:endParaRPr lang="en-US" dirty="0"/>
          </a:p>
          <a:p>
            <a:r>
              <a:rPr lang="en-US" dirty="0" smtClean="0"/>
              <a:t>Kidney and cranberry beans are higher risk</a:t>
            </a:r>
            <a:endParaRPr lang="en-US"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4302548" y="2132293"/>
            <a:ext cx="5223759" cy="3465655"/>
          </a:xfrm>
          <a:prstGeom prst="rect">
            <a:avLst/>
          </a:prstGeom>
        </p:spPr>
      </p:pic>
    </p:spTree>
    <p:extLst>
      <p:ext uri="{BB962C8B-B14F-4D97-AF65-F5344CB8AC3E}">
        <p14:creationId xmlns:p14="http://schemas.microsoft.com/office/powerpoint/2010/main" val="325129252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a:t>Field Beans: Variety Selection</a:t>
            </a:r>
          </a:p>
        </p:txBody>
      </p:sp>
      <p:sp>
        <p:nvSpPr>
          <p:cNvPr id="3" name="Content Placeholder 2"/>
          <p:cNvSpPr>
            <a:spLocks noGrp="1"/>
          </p:cNvSpPr>
          <p:nvPr>
            <p:ph idx="1"/>
            <p:custDataLst>
              <p:tags r:id="rId2"/>
            </p:custDataLst>
          </p:nvPr>
        </p:nvSpPr>
        <p:spPr>
          <a:xfrm>
            <a:off x="457200" y="1600200"/>
            <a:ext cx="8229600" cy="4525963"/>
          </a:xfrm>
        </p:spPr>
        <p:txBody>
          <a:bodyPr/>
          <a:lstStyle/>
          <a:p>
            <a:r>
              <a:rPr lang="en-US" dirty="0"/>
              <a:t>Disease resistance</a:t>
            </a:r>
          </a:p>
          <a:p>
            <a:pPr lvl="1"/>
            <a:r>
              <a:rPr lang="en-US" dirty="0"/>
              <a:t>Rust </a:t>
            </a:r>
          </a:p>
          <a:p>
            <a:pPr lvl="1"/>
            <a:r>
              <a:rPr lang="en-US" dirty="0"/>
              <a:t>Anthracnose </a:t>
            </a:r>
          </a:p>
          <a:p>
            <a:pPr lvl="1"/>
            <a:r>
              <a:rPr lang="en-US" dirty="0"/>
              <a:t>Mosaic virus</a:t>
            </a:r>
          </a:p>
          <a:p>
            <a:pPr lvl="1"/>
            <a:r>
              <a:rPr lang="en-US" dirty="0"/>
              <a:t>White mold </a:t>
            </a:r>
          </a:p>
          <a:p>
            <a:pPr lvl="1"/>
            <a:r>
              <a:rPr lang="en-US" dirty="0"/>
              <a:t>Root rots</a:t>
            </a:r>
          </a:p>
          <a:p>
            <a:pPr lvl="1"/>
            <a:r>
              <a:rPr lang="en-US" dirty="0"/>
              <a:t>Bacterial blight</a:t>
            </a:r>
          </a:p>
          <a:p>
            <a:endParaRPr lang="en-US" dirty="0"/>
          </a:p>
          <a:p>
            <a:endParaRPr lang="en-US" dirty="0"/>
          </a:p>
        </p:txBody>
      </p:sp>
      <p:sp>
        <p:nvSpPr>
          <p:cNvPr id="6" name="TextBox 5"/>
          <p:cNvSpPr txBox="1"/>
          <p:nvPr>
            <p:custDataLst>
              <p:tags r:id="rId3"/>
            </p:custDataLst>
          </p:nvPr>
        </p:nvSpPr>
        <p:spPr>
          <a:xfrm>
            <a:off x="5035883" y="5469529"/>
            <a:ext cx="3256039" cy="830997"/>
          </a:xfrm>
          <a:prstGeom prst="rect">
            <a:avLst/>
          </a:prstGeom>
          <a:noFill/>
        </p:spPr>
        <p:txBody>
          <a:bodyPr wrap="square" rtlCol="0">
            <a:spAutoFit/>
          </a:bodyPr>
          <a:lstStyle/>
          <a:p>
            <a:r>
              <a:rPr lang="en-US" sz="2400" dirty="0">
                <a:solidFill>
                  <a:srgbClr val="800000"/>
                </a:solidFill>
              </a:rPr>
              <a:t>Bean plant infected with common bacterial blight</a:t>
            </a:r>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41007" y="1855089"/>
            <a:ext cx="4045793" cy="3614440"/>
          </a:xfrm>
          <a:prstGeom prst="rect">
            <a:avLst/>
          </a:prstGeom>
        </p:spPr>
      </p:pic>
    </p:spTree>
    <p:extLst>
      <p:ext uri="{BB962C8B-B14F-4D97-AF65-F5344CB8AC3E}">
        <p14:creationId xmlns:p14="http://schemas.microsoft.com/office/powerpoint/2010/main" val="233903549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normAutofit fontScale="90000"/>
          </a:bodyPr>
          <a:lstStyle/>
          <a:p>
            <a:r>
              <a:rPr lang="en-US" dirty="0"/>
              <a:t>Field Beans: Special Considerations</a:t>
            </a:r>
          </a:p>
        </p:txBody>
      </p:sp>
      <p:sp>
        <p:nvSpPr>
          <p:cNvPr id="3" name="Content Placeholder 2"/>
          <p:cNvSpPr>
            <a:spLocks noGrp="1"/>
          </p:cNvSpPr>
          <p:nvPr>
            <p:ph idx="1"/>
            <p:custDataLst>
              <p:tags r:id="rId2"/>
            </p:custDataLst>
          </p:nvPr>
        </p:nvSpPr>
        <p:spPr>
          <a:xfrm>
            <a:off x="457200" y="1600200"/>
            <a:ext cx="8229600" cy="4525963"/>
          </a:xfrm>
        </p:spPr>
        <p:txBody>
          <a:bodyPr>
            <a:normAutofit/>
          </a:bodyPr>
          <a:lstStyle/>
          <a:p>
            <a:r>
              <a:rPr lang="en-US" dirty="0"/>
              <a:t>Disease prevention</a:t>
            </a:r>
          </a:p>
          <a:p>
            <a:pPr lvl="1"/>
            <a:r>
              <a:rPr lang="en-US" dirty="0"/>
              <a:t>Bury residues and keep frequency in the rotation low</a:t>
            </a:r>
          </a:p>
          <a:p>
            <a:pPr lvl="1"/>
            <a:r>
              <a:rPr lang="en-US" dirty="0"/>
              <a:t>Source high quality, disease free seed</a:t>
            </a:r>
          </a:p>
          <a:p>
            <a:endParaRPr lang="en-US" dirty="0"/>
          </a:p>
        </p:txBody>
      </p:sp>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b="16650"/>
          <a:stretch/>
        </p:blipFill>
        <p:spPr>
          <a:xfrm>
            <a:off x="1676400" y="3805526"/>
            <a:ext cx="5562600" cy="2710315"/>
          </a:xfrm>
          <a:prstGeom prst="rect">
            <a:avLst/>
          </a:prstGeom>
        </p:spPr>
      </p:pic>
    </p:spTree>
    <p:extLst>
      <p:ext uri="{BB962C8B-B14F-4D97-AF65-F5344CB8AC3E}">
        <p14:creationId xmlns:p14="http://schemas.microsoft.com/office/powerpoint/2010/main" val="199590186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smtClean="0"/>
              <a:t>Growing Alternative Crops</a:t>
            </a:r>
            <a:endParaRPr lang="en-US" dirty="0"/>
          </a:p>
        </p:txBody>
      </p:sp>
      <p:pic>
        <p:nvPicPr>
          <p:cNvPr id="5" name="Content Placeholder 4"/>
          <p:cNvPicPr>
            <a:picLocks noGrp="1" noChangeAspect="1"/>
          </p:cNvPicPr>
          <p:nvPr>
            <p:ph sz="half" idx="1"/>
          </p:nvPr>
        </p:nvPicPr>
        <p:blipFill rotWithShape="1">
          <a:blip r:embed="rId5" cstate="print">
            <a:extLst>
              <a:ext uri="{28A0092B-C50C-407E-A947-70E740481C1C}">
                <a14:useLocalDpi xmlns:a14="http://schemas.microsoft.com/office/drawing/2010/main" val="0"/>
              </a:ext>
            </a:extLst>
          </a:blip>
          <a:srcRect l="12409" r="16861"/>
          <a:stretch/>
        </p:blipFill>
        <p:spPr>
          <a:xfrm>
            <a:off x="329608" y="1844608"/>
            <a:ext cx="4343401" cy="4093852"/>
          </a:xfrm>
        </p:spPr>
      </p:pic>
      <p:sp>
        <p:nvSpPr>
          <p:cNvPr id="4" name="Content Placeholder 3"/>
          <p:cNvSpPr>
            <a:spLocks noGrp="1"/>
          </p:cNvSpPr>
          <p:nvPr>
            <p:ph sz="half" idx="2"/>
            <p:custDataLst>
              <p:tags r:id="rId2"/>
            </p:custDataLst>
          </p:nvPr>
        </p:nvSpPr>
        <p:spPr>
          <a:xfrm>
            <a:off x="4648200" y="1844607"/>
            <a:ext cx="4191000" cy="4065499"/>
          </a:xfrm>
          <a:solidFill>
            <a:srgbClr val="5F7E95">
              <a:alpha val="49000"/>
            </a:srgbClr>
          </a:solidFill>
        </p:spPr>
        <p:txBody>
          <a:bodyPr>
            <a:normAutofit/>
          </a:bodyPr>
          <a:lstStyle/>
          <a:p>
            <a:pPr marL="514350" indent="-514350">
              <a:buFont typeface="+mj-lt"/>
              <a:buAutoNum type="alphaUcPeriod"/>
            </a:pPr>
            <a:endParaRPr lang="en-US" sz="3200" dirty="0" smtClean="0"/>
          </a:p>
          <a:p>
            <a:pPr marL="744538" indent="-638175">
              <a:buFont typeface="+mj-lt"/>
              <a:buAutoNum type="alphaUcPeriod"/>
            </a:pPr>
            <a:r>
              <a:rPr lang="en-US" sz="3200" dirty="0" smtClean="0">
                <a:solidFill>
                  <a:schemeClr val="tx1">
                    <a:lumMod val="65000"/>
                    <a:lumOff val="35000"/>
                  </a:schemeClr>
                </a:solidFill>
              </a:rPr>
              <a:t>Grain legumes</a:t>
            </a:r>
          </a:p>
          <a:p>
            <a:pPr marL="744538" indent="-638175">
              <a:buFont typeface="+mj-lt"/>
              <a:buAutoNum type="alphaUcPeriod"/>
            </a:pPr>
            <a:r>
              <a:rPr lang="en-US" sz="3200" dirty="0" smtClean="0"/>
              <a:t>Processing crops</a:t>
            </a:r>
          </a:p>
          <a:p>
            <a:pPr marL="744538" indent="-638175">
              <a:buFont typeface="+mj-lt"/>
              <a:buAutoNum type="alphaUcPeriod"/>
            </a:pPr>
            <a:r>
              <a:rPr lang="en-US" sz="3200" dirty="0"/>
              <a:t>Alternative small grains</a:t>
            </a:r>
          </a:p>
          <a:p>
            <a:pPr marL="744538" indent="-638175">
              <a:buFont typeface="+mj-lt"/>
              <a:buAutoNum type="alphaUcPeriod"/>
            </a:pPr>
            <a:r>
              <a:rPr lang="en-US" sz="3200" dirty="0" smtClean="0"/>
              <a:t>Other grains</a:t>
            </a:r>
          </a:p>
        </p:txBody>
      </p:sp>
    </p:spTree>
    <p:extLst>
      <p:ext uri="{BB962C8B-B14F-4D97-AF65-F5344CB8AC3E}">
        <p14:creationId xmlns:p14="http://schemas.microsoft.com/office/powerpoint/2010/main" val="62206341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a:t>Processing Crops</a:t>
            </a:r>
          </a:p>
        </p:txBody>
      </p:sp>
      <p:sp>
        <p:nvSpPr>
          <p:cNvPr id="3" name="Content Placeholder 2"/>
          <p:cNvSpPr>
            <a:spLocks noGrp="1"/>
          </p:cNvSpPr>
          <p:nvPr>
            <p:ph idx="1"/>
            <p:custDataLst>
              <p:tags r:id="rId2"/>
            </p:custDataLst>
          </p:nvPr>
        </p:nvSpPr>
        <p:spPr>
          <a:xfrm>
            <a:off x="304800" y="1600200"/>
            <a:ext cx="3001518" cy="4525963"/>
          </a:xfrm>
        </p:spPr>
        <p:txBody>
          <a:bodyPr/>
          <a:lstStyle/>
          <a:p>
            <a:r>
              <a:rPr lang="en-US" dirty="0"/>
              <a:t>Peas</a:t>
            </a:r>
          </a:p>
          <a:p>
            <a:r>
              <a:rPr lang="en-US" dirty="0"/>
              <a:t>Snap beans (green beans)</a:t>
            </a:r>
          </a:p>
          <a:p>
            <a:r>
              <a:rPr lang="en-US" dirty="0"/>
              <a:t>Sweet </a:t>
            </a:r>
            <a:r>
              <a:rPr lang="en-US" dirty="0" smtClean="0"/>
              <a:t>corn</a:t>
            </a:r>
          </a:p>
          <a:p>
            <a:r>
              <a:rPr lang="en-US" dirty="0" smtClean="0"/>
              <a:t>Used </a:t>
            </a:r>
            <a:r>
              <a:rPr lang="en-US" dirty="0"/>
              <a:t>for freezing or canning</a:t>
            </a: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01021" y="1828800"/>
            <a:ext cx="5513832" cy="3706520"/>
          </a:xfrm>
          <a:prstGeom prst="rect">
            <a:avLst/>
          </a:prstGeom>
        </p:spPr>
      </p:pic>
    </p:spTree>
    <p:extLst>
      <p:ext uri="{BB962C8B-B14F-4D97-AF65-F5344CB8AC3E}">
        <p14:creationId xmlns:p14="http://schemas.microsoft.com/office/powerpoint/2010/main" val="170720191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17500" t="15000" r="1899"/>
          <a:stretch/>
        </p:blipFill>
        <p:spPr>
          <a:xfrm>
            <a:off x="0" y="0"/>
            <a:ext cx="9138993" cy="6425184"/>
          </a:xfrm>
          <a:prstGeom prst="rect">
            <a:avLst/>
          </a:prstGeom>
        </p:spPr>
      </p:pic>
      <p:sp>
        <p:nvSpPr>
          <p:cNvPr id="2" name="Title 1"/>
          <p:cNvSpPr>
            <a:spLocks noGrp="1"/>
          </p:cNvSpPr>
          <p:nvPr>
            <p:ph type="title"/>
            <p:custDataLst>
              <p:tags r:id="rId1"/>
            </p:custDataLst>
          </p:nvPr>
        </p:nvSpPr>
        <p:spPr>
          <a:xfrm>
            <a:off x="1143000" y="990600"/>
            <a:ext cx="7084096" cy="788448"/>
          </a:xfrm>
          <a:solidFill>
            <a:schemeClr val="accent5">
              <a:lumMod val="60000"/>
              <a:lumOff val="40000"/>
              <a:alpha val="85000"/>
            </a:schemeClr>
          </a:solidFill>
        </p:spPr>
        <p:txBody>
          <a:bodyPr>
            <a:normAutofit/>
          </a:bodyPr>
          <a:lstStyle/>
          <a:p>
            <a:r>
              <a:rPr lang="en-US" dirty="0"/>
              <a:t>Processing Crops</a:t>
            </a:r>
          </a:p>
        </p:txBody>
      </p:sp>
      <p:sp>
        <p:nvSpPr>
          <p:cNvPr id="3" name="Content Placeholder 2"/>
          <p:cNvSpPr>
            <a:spLocks noGrp="1"/>
          </p:cNvSpPr>
          <p:nvPr>
            <p:ph idx="1"/>
            <p:custDataLst>
              <p:tags r:id="rId2"/>
            </p:custDataLst>
          </p:nvPr>
        </p:nvSpPr>
        <p:spPr>
          <a:xfrm>
            <a:off x="1143000" y="1779048"/>
            <a:ext cx="7084096" cy="4105783"/>
          </a:xfrm>
          <a:solidFill>
            <a:schemeClr val="accent5">
              <a:lumMod val="60000"/>
              <a:lumOff val="40000"/>
              <a:alpha val="85000"/>
            </a:schemeClr>
          </a:solidFill>
        </p:spPr>
        <p:txBody>
          <a:bodyPr/>
          <a:lstStyle/>
          <a:p>
            <a:r>
              <a:rPr lang="en-US" dirty="0"/>
              <a:t>Generally grown under contract with broker/processor</a:t>
            </a:r>
          </a:p>
          <a:p>
            <a:pPr lvl="1"/>
            <a:r>
              <a:rPr lang="en-US" dirty="0"/>
              <a:t>Markets may be geographically limited</a:t>
            </a:r>
          </a:p>
          <a:p>
            <a:pPr lvl="1"/>
            <a:r>
              <a:rPr lang="en-US" dirty="0"/>
              <a:t>Opportunities in southern MN</a:t>
            </a:r>
          </a:p>
          <a:p>
            <a:r>
              <a:rPr lang="en-US" dirty="0"/>
              <a:t>Processor generally harvests and transports</a:t>
            </a:r>
          </a:p>
          <a:p>
            <a:pPr lvl="1"/>
            <a:r>
              <a:rPr lang="en-US" dirty="0"/>
              <a:t>Will schedule planting and harvest to suit their needs</a:t>
            </a:r>
          </a:p>
        </p:txBody>
      </p:sp>
    </p:spTree>
    <p:extLst>
      <p:ext uri="{BB962C8B-B14F-4D97-AF65-F5344CB8AC3E}">
        <p14:creationId xmlns:p14="http://schemas.microsoft.com/office/powerpoint/2010/main" val="171586076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a:t>Processing Peas: Overview</a:t>
            </a:r>
          </a:p>
        </p:txBody>
      </p:sp>
      <p:sp>
        <p:nvSpPr>
          <p:cNvPr id="3" name="Content Placeholder 2"/>
          <p:cNvSpPr>
            <a:spLocks noGrp="1"/>
          </p:cNvSpPr>
          <p:nvPr>
            <p:ph idx="1"/>
            <p:custDataLst>
              <p:tags r:id="rId2"/>
            </p:custDataLst>
          </p:nvPr>
        </p:nvSpPr>
        <p:spPr>
          <a:xfrm>
            <a:off x="457200" y="1600200"/>
            <a:ext cx="4953000" cy="4495800"/>
          </a:xfrm>
        </p:spPr>
        <p:txBody>
          <a:bodyPr/>
          <a:lstStyle/>
          <a:p>
            <a:r>
              <a:rPr lang="en-US" dirty="0"/>
              <a:t>Also called green peas, canning peas</a:t>
            </a:r>
          </a:p>
          <a:p>
            <a:r>
              <a:rPr lang="en-US" dirty="0"/>
              <a:t>Immature pea seed</a:t>
            </a:r>
          </a:p>
          <a:p>
            <a:r>
              <a:rPr lang="en-US" dirty="0"/>
              <a:t>Southern Minnesota leads in processing pea production</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38800" y="1600200"/>
            <a:ext cx="2923309" cy="4384964"/>
          </a:xfrm>
          <a:prstGeom prst="rect">
            <a:avLst/>
          </a:prstGeom>
        </p:spPr>
      </p:pic>
    </p:spTree>
    <p:extLst>
      <p:ext uri="{BB962C8B-B14F-4D97-AF65-F5344CB8AC3E}">
        <p14:creationId xmlns:p14="http://schemas.microsoft.com/office/powerpoint/2010/main" val="44369758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a:t>Processing Peas: Production</a:t>
            </a:r>
          </a:p>
        </p:txBody>
      </p:sp>
      <p:sp>
        <p:nvSpPr>
          <p:cNvPr id="3" name="Content Placeholder 2"/>
          <p:cNvSpPr>
            <a:spLocks noGrp="1"/>
          </p:cNvSpPr>
          <p:nvPr>
            <p:ph idx="1"/>
            <p:custDataLst>
              <p:tags r:id="rId2"/>
            </p:custDataLst>
          </p:nvPr>
        </p:nvSpPr>
        <p:spPr>
          <a:xfrm>
            <a:off x="457200" y="1600200"/>
            <a:ext cx="5029200" cy="5105400"/>
          </a:xfrm>
        </p:spPr>
        <p:txBody>
          <a:bodyPr/>
          <a:lstStyle/>
          <a:p>
            <a:r>
              <a:rPr lang="en-US" dirty="0"/>
              <a:t>Inoculate with appropriate Rhizobium</a:t>
            </a:r>
          </a:p>
          <a:p>
            <a:r>
              <a:rPr lang="en-US" dirty="0"/>
              <a:t>Weed control as for field pea </a:t>
            </a:r>
          </a:p>
          <a:p>
            <a:pPr lvl="0"/>
            <a:r>
              <a:rPr lang="en-US" dirty="0"/>
              <a:t>Harvested using specialized combine</a:t>
            </a:r>
          </a:p>
          <a:p>
            <a:pPr lvl="1"/>
            <a:r>
              <a:rPr lang="en-US" dirty="0"/>
              <a:t>Peas are shelled in field</a:t>
            </a:r>
          </a:p>
          <a:p>
            <a:pPr marL="457200" lvl="1" indent="0">
              <a:buNone/>
            </a:pPr>
            <a:endParaRPr lang="en-US"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86400" y="1828800"/>
            <a:ext cx="3425886" cy="4191000"/>
          </a:xfrm>
          <a:prstGeom prst="rect">
            <a:avLst/>
          </a:prstGeom>
        </p:spPr>
      </p:pic>
    </p:spTree>
    <p:extLst>
      <p:ext uri="{BB962C8B-B14F-4D97-AF65-F5344CB8AC3E}">
        <p14:creationId xmlns:p14="http://schemas.microsoft.com/office/powerpoint/2010/main" val="157110555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36418" y="189646"/>
            <a:ext cx="8229600" cy="1143000"/>
          </a:xfrm>
        </p:spPr>
        <p:txBody>
          <a:bodyPr>
            <a:normAutofit fontScale="90000"/>
          </a:bodyPr>
          <a:lstStyle/>
          <a:p>
            <a:r>
              <a:rPr lang="en-US" dirty="0"/>
              <a:t>Processing Peas: Variety Selection</a:t>
            </a:r>
          </a:p>
        </p:txBody>
      </p:sp>
      <p:sp>
        <p:nvSpPr>
          <p:cNvPr id="3" name="Content Placeholder 2"/>
          <p:cNvSpPr>
            <a:spLocks noGrp="1"/>
          </p:cNvSpPr>
          <p:nvPr>
            <p:ph idx="1"/>
            <p:custDataLst>
              <p:tags r:id="rId2"/>
            </p:custDataLst>
          </p:nvPr>
        </p:nvSpPr>
        <p:spPr>
          <a:xfrm>
            <a:off x="457200" y="1417638"/>
            <a:ext cx="8229600" cy="4525963"/>
          </a:xfrm>
        </p:spPr>
        <p:txBody>
          <a:bodyPr/>
          <a:lstStyle/>
          <a:p>
            <a:r>
              <a:rPr lang="en-US" dirty="0"/>
              <a:t>Varieties may vary for canning vs. freezing</a:t>
            </a:r>
          </a:p>
          <a:p>
            <a:r>
              <a:rPr lang="en-US" dirty="0"/>
              <a:t>Similar considerations to dry pea</a:t>
            </a:r>
          </a:p>
          <a:p>
            <a:pPr lvl="1"/>
            <a:r>
              <a:rPr lang="en-US" dirty="0"/>
              <a:t>Disease resistance</a:t>
            </a:r>
          </a:p>
          <a:p>
            <a:pPr lvl="1"/>
            <a:r>
              <a:rPr lang="en-US" dirty="0"/>
              <a:t>Semi-leafless varieties</a:t>
            </a:r>
          </a:p>
        </p:txBody>
      </p:sp>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28800" y="3680619"/>
            <a:ext cx="2133600" cy="2840592"/>
          </a:xfrm>
          <a:prstGeom prst="rect">
            <a:avLst/>
          </a:prstGeom>
        </p:spPr>
      </p:pic>
      <p:pic>
        <p:nvPicPr>
          <p:cNvPr id="10" name="Picture 9"/>
          <p:cNvPicPr>
            <a:picLocks noChangeAspect="1"/>
          </p:cNvPicPr>
          <p:nvPr/>
        </p:nvPicPr>
        <p:blipFill rotWithShape="1">
          <a:blip r:embed="rId8" cstate="print">
            <a:extLst>
              <a:ext uri="{28A0092B-C50C-407E-A947-70E740481C1C}">
                <a14:useLocalDpi xmlns:a14="http://schemas.microsoft.com/office/drawing/2010/main" val="0"/>
              </a:ext>
            </a:extLst>
          </a:blip>
          <a:srcRect l="20009" r="25556"/>
          <a:stretch/>
        </p:blipFill>
        <p:spPr>
          <a:xfrm>
            <a:off x="5181600" y="3680619"/>
            <a:ext cx="2057400" cy="2834640"/>
          </a:xfrm>
          <a:prstGeom prst="rect">
            <a:avLst/>
          </a:prstGeom>
        </p:spPr>
      </p:pic>
      <p:sp>
        <p:nvSpPr>
          <p:cNvPr id="11" name="TextBox 10"/>
          <p:cNvSpPr txBox="1"/>
          <p:nvPr>
            <p:custDataLst>
              <p:tags r:id="rId3"/>
            </p:custDataLst>
          </p:nvPr>
        </p:nvSpPr>
        <p:spPr>
          <a:xfrm>
            <a:off x="392634" y="4867104"/>
            <a:ext cx="1500732" cy="461665"/>
          </a:xfrm>
          <a:prstGeom prst="rect">
            <a:avLst/>
          </a:prstGeom>
          <a:noFill/>
        </p:spPr>
        <p:txBody>
          <a:bodyPr wrap="none" rtlCol="0">
            <a:spAutoFit/>
          </a:bodyPr>
          <a:lstStyle/>
          <a:p>
            <a:r>
              <a:rPr lang="en-US" sz="2400" dirty="0">
                <a:solidFill>
                  <a:srgbClr val="800000"/>
                </a:solidFill>
              </a:rPr>
              <a:t>Vining pea</a:t>
            </a:r>
          </a:p>
        </p:txBody>
      </p:sp>
      <p:sp>
        <p:nvSpPr>
          <p:cNvPr id="12" name="TextBox 11"/>
          <p:cNvSpPr txBox="1"/>
          <p:nvPr>
            <p:custDataLst>
              <p:tags r:id="rId4"/>
            </p:custDataLst>
          </p:nvPr>
        </p:nvSpPr>
        <p:spPr>
          <a:xfrm>
            <a:off x="7259065" y="4867104"/>
            <a:ext cx="1861122" cy="830997"/>
          </a:xfrm>
          <a:prstGeom prst="rect">
            <a:avLst/>
          </a:prstGeom>
          <a:noFill/>
        </p:spPr>
        <p:txBody>
          <a:bodyPr wrap="square" rtlCol="0">
            <a:spAutoFit/>
          </a:bodyPr>
          <a:lstStyle/>
          <a:p>
            <a:r>
              <a:rPr lang="en-US" sz="2400" dirty="0">
                <a:solidFill>
                  <a:srgbClr val="800000"/>
                </a:solidFill>
              </a:rPr>
              <a:t>Semi-leafless pea</a:t>
            </a:r>
          </a:p>
        </p:txBody>
      </p:sp>
    </p:spTree>
    <p:extLst>
      <p:ext uri="{BB962C8B-B14F-4D97-AF65-F5344CB8AC3E}">
        <p14:creationId xmlns:p14="http://schemas.microsoft.com/office/powerpoint/2010/main" val="15717127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smtClean="0"/>
              <a:t>Alternative Crops</a:t>
            </a:r>
            <a:endParaRPr lang="en-US" dirty="0"/>
          </a:p>
        </p:txBody>
      </p:sp>
      <p:sp>
        <p:nvSpPr>
          <p:cNvPr id="3" name="Content Placeholder 2"/>
          <p:cNvSpPr>
            <a:spLocks noGrp="1"/>
          </p:cNvSpPr>
          <p:nvPr>
            <p:ph sz="half" idx="1"/>
            <p:custDataLst>
              <p:tags r:id="rId2"/>
            </p:custDataLst>
          </p:nvPr>
        </p:nvSpPr>
        <p:spPr>
          <a:solidFill>
            <a:srgbClr val="A6CAFC">
              <a:alpha val="61000"/>
            </a:srgbClr>
          </a:solidFill>
        </p:spPr>
        <p:txBody>
          <a:bodyPr/>
          <a:lstStyle/>
          <a:p>
            <a:pPr marL="571500" indent="-571500">
              <a:buFont typeface="+mj-lt"/>
              <a:buAutoNum type="romanUcPeriod"/>
            </a:pPr>
            <a:endParaRPr lang="en-US" dirty="0" smtClean="0"/>
          </a:p>
          <a:p>
            <a:pPr marL="571500" indent="-571500">
              <a:buFont typeface="+mj-lt"/>
              <a:buAutoNum type="romanUcPeriod"/>
            </a:pPr>
            <a:r>
              <a:rPr lang="en-US" sz="3200" dirty="0" smtClean="0"/>
              <a:t>Why try an alternative crop?</a:t>
            </a:r>
          </a:p>
          <a:p>
            <a:pPr marL="571500" indent="-571500">
              <a:buFont typeface="+mj-lt"/>
              <a:buAutoNum type="romanUcPeriod"/>
            </a:pPr>
            <a:r>
              <a:rPr lang="en-US" sz="3200" dirty="0" smtClean="0"/>
              <a:t>Preparing for an alternative crop</a:t>
            </a:r>
          </a:p>
          <a:p>
            <a:pPr marL="571500" indent="-571500">
              <a:buFont typeface="+mj-lt"/>
              <a:buAutoNum type="romanUcPeriod"/>
            </a:pPr>
            <a:r>
              <a:rPr lang="en-US" sz="3200" dirty="0" smtClean="0"/>
              <a:t>Growing alternative crops</a:t>
            </a:r>
          </a:p>
          <a:p>
            <a:pPr marL="571500" indent="-571500">
              <a:buFont typeface="+mj-lt"/>
              <a:buAutoNum type="romanUcPeriod"/>
            </a:pPr>
            <a:endParaRPr lang="en-US" dirty="0"/>
          </a:p>
        </p:txBody>
      </p:sp>
      <p:pic>
        <p:nvPicPr>
          <p:cNvPr id="5" name="Content Placeholder 4"/>
          <p:cNvPicPr>
            <a:picLocks noGrp="1" noChangeAspect="1"/>
          </p:cNvPicPr>
          <p:nvPr>
            <p:ph sz="half" idx="2"/>
          </p:nvPr>
        </p:nvPicPr>
        <p:blipFill rotWithShape="1">
          <a:blip r:embed="rId5" cstate="print">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l="37882" t="5460" r="5660" b="7826"/>
          <a:stretch/>
        </p:blipFill>
        <p:spPr>
          <a:xfrm>
            <a:off x="4495799" y="1600199"/>
            <a:ext cx="4295216" cy="4525964"/>
          </a:xfrm>
        </p:spPr>
      </p:pic>
    </p:spTree>
    <p:extLst>
      <p:ext uri="{BB962C8B-B14F-4D97-AF65-F5344CB8AC3E}">
        <p14:creationId xmlns:p14="http://schemas.microsoft.com/office/powerpoint/2010/main" val="153440213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normAutofit fontScale="90000"/>
          </a:bodyPr>
          <a:lstStyle/>
          <a:p>
            <a:r>
              <a:rPr lang="en-US" dirty="0"/>
              <a:t>Processing peas: special considerations</a:t>
            </a:r>
          </a:p>
        </p:txBody>
      </p:sp>
      <p:sp>
        <p:nvSpPr>
          <p:cNvPr id="3" name="Content Placeholder 2"/>
          <p:cNvSpPr>
            <a:spLocks noGrp="1"/>
          </p:cNvSpPr>
          <p:nvPr>
            <p:ph idx="1"/>
            <p:custDataLst>
              <p:tags r:id="rId2"/>
            </p:custDataLst>
          </p:nvPr>
        </p:nvSpPr>
        <p:spPr>
          <a:xfrm>
            <a:off x="457200" y="1600200"/>
            <a:ext cx="8229600" cy="4525963"/>
          </a:xfrm>
        </p:spPr>
        <p:txBody>
          <a:bodyPr/>
          <a:lstStyle/>
          <a:p>
            <a:r>
              <a:rPr lang="en-US" dirty="0"/>
              <a:t>Similar considerations to dry pea</a:t>
            </a:r>
          </a:p>
          <a:p>
            <a:pPr lvl="1"/>
            <a:r>
              <a:rPr lang="en-US" dirty="0"/>
              <a:t>Prostrate growth habit can complicate weed control and harvest</a:t>
            </a:r>
          </a:p>
          <a:p>
            <a:pPr lvl="1"/>
            <a:r>
              <a:rPr lang="en-US" dirty="0"/>
              <a:t>Can contribute to soil N if well-</a:t>
            </a:r>
            <a:r>
              <a:rPr lang="en-US" dirty="0" err="1"/>
              <a:t>nodulated</a:t>
            </a:r>
            <a:endParaRPr lang="en-US" dirty="0"/>
          </a:p>
          <a:p>
            <a:endParaRPr lang="en-US"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00" y="3657600"/>
            <a:ext cx="2819400" cy="2977287"/>
          </a:xfrm>
          <a:prstGeom prst="rect">
            <a:avLst/>
          </a:prstGeom>
        </p:spPr>
      </p:pic>
    </p:spTree>
    <p:extLst>
      <p:ext uri="{BB962C8B-B14F-4D97-AF65-F5344CB8AC3E}">
        <p14:creationId xmlns:p14="http://schemas.microsoft.com/office/powerpoint/2010/main" val="79709631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a:t>Sweet Corn: Overview</a:t>
            </a:r>
          </a:p>
        </p:txBody>
      </p:sp>
      <p:sp>
        <p:nvSpPr>
          <p:cNvPr id="3" name="Content Placeholder 2"/>
          <p:cNvSpPr>
            <a:spLocks noGrp="1"/>
          </p:cNvSpPr>
          <p:nvPr>
            <p:ph idx="1"/>
            <p:custDataLst>
              <p:tags r:id="rId2"/>
            </p:custDataLst>
          </p:nvPr>
        </p:nvSpPr>
        <p:spPr>
          <a:xfrm>
            <a:off x="457200" y="1600200"/>
            <a:ext cx="8229600" cy="4525963"/>
          </a:xfrm>
        </p:spPr>
        <p:txBody>
          <a:bodyPr/>
          <a:lstStyle/>
          <a:p>
            <a:r>
              <a:rPr lang="en-US" dirty="0"/>
              <a:t>For fresh market (sale as whole ears) or processing (canning/freezing)</a:t>
            </a:r>
          </a:p>
          <a:p>
            <a:r>
              <a:rPr lang="en-US" dirty="0"/>
              <a:t>Various genetic types</a:t>
            </a:r>
          </a:p>
        </p:txBody>
      </p:sp>
      <p:pic>
        <p:nvPicPr>
          <p:cNvPr id="4" name="Picture 3"/>
          <p:cNvPicPr>
            <a:picLocks noChangeAspect="1"/>
          </p:cNvPicPr>
          <p:nvPr/>
        </p:nvPicPr>
        <p:blipFill rotWithShape="1">
          <a:blip r:embed="rId6">
            <a:extLst>
              <a:ext uri="{28A0092B-C50C-407E-A947-70E740481C1C}">
                <a14:useLocalDpi xmlns:a14="http://schemas.microsoft.com/office/drawing/2010/main" val="0"/>
              </a:ext>
            </a:extLst>
          </a:blip>
          <a:srcRect t="-1" b="-1387"/>
          <a:stretch/>
        </p:blipFill>
        <p:spPr>
          <a:xfrm>
            <a:off x="4725583" y="3534169"/>
            <a:ext cx="3961217" cy="2665740"/>
          </a:xfrm>
          <a:prstGeom prst="rect">
            <a:avLst/>
          </a:prstGeom>
        </p:spPr>
      </p:pic>
      <p:sp>
        <p:nvSpPr>
          <p:cNvPr id="5" name="TextBox 4"/>
          <p:cNvSpPr txBox="1"/>
          <p:nvPr>
            <p:custDataLst>
              <p:tags r:id="rId3"/>
            </p:custDataLst>
          </p:nvPr>
        </p:nvSpPr>
        <p:spPr>
          <a:xfrm>
            <a:off x="457200" y="3257078"/>
            <a:ext cx="4080164" cy="3219922"/>
          </a:xfrm>
          <a:prstGeom prst="rect">
            <a:avLst/>
          </a:prstGeom>
          <a:noFill/>
        </p:spPr>
        <p:txBody>
          <a:bodyPr wrap="square" rtlCol="0">
            <a:spAutoFit/>
          </a:bodyPr>
          <a:lstStyle/>
          <a:p>
            <a:pPr marL="742950" lvl="1" indent="-285750">
              <a:spcBef>
                <a:spcPct val="20000"/>
              </a:spcBef>
              <a:buFont typeface="Arial" panose="020B0604020202020204" pitchFamily="34" charset="0"/>
              <a:buChar char="–"/>
            </a:pPr>
            <a:r>
              <a:rPr lang="en-US" sz="2800" dirty="0">
                <a:solidFill>
                  <a:srgbClr val="800000"/>
                </a:solidFill>
                <a:latin typeface="Arial" panose="020B0604020202020204" pitchFamily="34" charset="0"/>
                <a:cs typeface="Arial" panose="020B0604020202020204" pitchFamily="34" charset="0"/>
              </a:rPr>
              <a:t>Normal sugary (</a:t>
            </a:r>
            <a:r>
              <a:rPr lang="en-US" sz="2800" dirty="0" err="1">
                <a:solidFill>
                  <a:srgbClr val="800000"/>
                </a:solidFill>
                <a:latin typeface="Arial" panose="020B0604020202020204" pitchFamily="34" charset="0"/>
                <a:cs typeface="Arial" panose="020B0604020202020204" pitchFamily="34" charset="0"/>
              </a:rPr>
              <a:t>su</a:t>
            </a:r>
            <a:r>
              <a:rPr lang="en-US" sz="2800" dirty="0">
                <a:solidFill>
                  <a:srgbClr val="800000"/>
                </a:solidFill>
                <a:latin typeface="Arial" panose="020B0604020202020204" pitchFamily="34" charset="0"/>
                <a:cs typeface="Arial" panose="020B0604020202020204" pitchFamily="34" charset="0"/>
              </a:rPr>
              <a:t>) is standard for processing</a:t>
            </a:r>
          </a:p>
          <a:p>
            <a:pPr marL="742950" lvl="1" indent="-285750">
              <a:spcBef>
                <a:spcPct val="20000"/>
              </a:spcBef>
              <a:buFont typeface="Arial" panose="020B0604020202020204" pitchFamily="34" charset="0"/>
              <a:buChar char="–"/>
            </a:pPr>
            <a:r>
              <a:rPr lang="en-US" sz="2800" dirty="0" err="1">
                <a:solidFill>
                  <a:srgbClr val="800000"/>
                </a:solidFill>
                <a:latin typeface="Arial" panose="020B0604020202020204" pitchFamily="34" charset="0"/>
                <a:cs typeface="Arial" panose="020B0604020202020204" pitchFamily="34" charset="0"/>
              </a:rPr>
              <a:t>Supersweet</a:t>
            </a:r>
            <a:r>
              <a:rPr lang="en-US" sz="2800" dirty="0">
                <a:solidFill>
                  <a:srgbClr val="800000"/>
                </a:solidFill>
                <a:latin typeface="Arial" panose="020B0604020202020204" pitchFamily="34" charset="0"/>
                <a:cs typeface="Arial" panose="020B0604020202020204" pitchFamily="34" charset="0"/>
              </a:rPr>
              <a:t> (sh</a:t>
            </a:r>
            <a:r>
              <a:rPr lang="en-US" sz="2800" baseline="-25000" dirty="0">
                <a:solidFill>
                  <a:srgbClr val="800000"/>
                </a:solidFill>
                <a:latin typeface="Arial" panose="020B0604020202020204" pitchFamily="34" charset="0"/>
                <a:cs typeface="Arial" panose="020B0604020202020204" pitchFamily="34" charset="0"/>
              </a:rPr>
              <a:t>2</a:t>
            </a:r>
            <a:r>
              <a:rPr lang="en-US" sz="2800" dirty="0">
                <a:solidFill>
                  <a:srgbClr val="800000"/>
                </a:solidFill>
                <a:latin typeface="Arial" panose="020B0604020202020204" pitchFamily="34" charset="0"/>
                <a:cs typeface="Arial" panose="020B0604020202020204" pitchFamily="34" charset="0"/>
              </a:rPr>
              <a:t>) and sugary enhanced (se) for fresh market</a:t>
            </a:r>
          </a:p>
        </p:txBody>
      </p:sp>
    </p:spTree>
    <p:extLst>
      <p:ext uri="{BB962C8B-B14F-4D97-AF65-F5344CB8AC3E}">
        <p14:creationId xmlns:p14="http://schemas.microsoft.com/office/powerpoint/2010/main" val="72398095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a:t>Sweet Corn: Production</a:t>
            </a:r>
          </a:p>
        </p:txBody>
      </p:sp>
      <p:sp>
        <p:nvSpPr>
          <p:cNvPr id="3" name="Content Placeholder 2"/>
          <p:cNvSpPr>
            <a:spLocks noGrp="1"/>
          </p:cNvSpPr>
          <p:nvPr>
            <p:ph idx="1"/>
            <p:custDataLst>
              <p:tags r:id="rId2"/>
            </p:custDataLst>
          </p:nvPr>
        </p:nvSpPr>
        <p:spPr>
          <a:xfrm>
            <a:off x="457200" y="1600200"/>
            <a:ext cx="8229600" cy="4525963"/>
          </a:xfrm>
        </p:spPr>
        <p:txBody>
          <a:bodyPr/>
          <a:lstStyle/>
          <a:p>
            <a:r>
              <a:rPr lang="en-US" dirty="0"/>
              <a:t>Plant when soil temps are appropriate</a:t>
            </a:r>
          </a:p>
          <a:p>
            <a:pPr lvl="1"/>
            <a:r>
              <a:rPr lang="en-US" dirty="0"/>
              <a:t>55-60° F for </a:t>
            </a:r>
            <a:r>
              <a:rPr lang="en-US" i="1" dirty="0" err="1"/>
              <a:t>su</a:t>
            </a:r>
            <a:r>
              <a:rPr lang="en-US" dirty="0"/>
              <a:t> and </a:t>
            </a:r>
            <a:r>
              <a:rPr lang="en-US" i="1" dirty="0"/>
              <a:t>se</a:t>
            </a:r>
            <a:r>
              <a:rPr lang="en-US" dirty="0"/>
              <a:t> varieties</a:t>
            </a:r>
          </a:p>
          <a:p>
            <a:pPr lvl="1"/>
            <a:r>
              <a:rPr lang="en-US" dirty="0"/>
              <a:t>&lt;60° F for </a:t>
            </a:r>
            <a:r>
              <a:rPr lang="en-US" i="1" dirty="0"/>
              <a:t>sh</a:t>
            </a:r>
            <a:r>
              <a:rPr lang="en-US" i="1" baseline="-25000" dirty="0"/>
              <a:t>2</a:t>
            </a:r>
            <a:r>
              <a:rPr lang="en-US" dirty="0"/>
              <a:t>.</a:t>
            </a:r>
          </a:p>
          <a:p>
            <a:r>
              <a:rPr lang="en-US" dirty="0"/>
              <a:t>Weed control options include cultivation, flame weeding, cover crop mulch</a:t>
            </a:r>
          </a:p>
          <a:p>
            <a:r>
              <a:rPr lang="en-US" dirty="0"/>
              <a:t>Harvested using specialized machinery</a:t>
            </a:r>
          </a:p>
          <a:p>
            <a:pPr lvl="1"/>
            <a:r>
              <a:rPr lang="en-US" dirty="0"/>
              <a:t>Whole ears in husks are transported to processing facility</a:t>
            </a:r>
          </a:p>
        </p:txBody>
      </p:sp>
    </p:spTree>
    <p:extLst>
      <p:ext uri="{BB962C8B-B14F-4D97-AF65-F5344CB8AC3E}">
        <p14:creationId xmlns:p14="http://schemas.microsoft.com/office/powerpoint/2010/main" val="38180091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8065" r="11290"/>
          <a:stretch/>
        </p:blipFill>
        <p:spPr>
          <a:xfrm>
            <a:off x="0" y="0"/>
            <a:ext cx="9144000" cy="6377940"/>
          </a:xfrm>
          <a:prstGeom prst="rect">
            <a:avLst/>
          </a:prstGeom>
        </p:spPr>
      </p:pic>
      <p:sp>
        <p:nvSpPr>
          <p:cNvPr id="2" name="Title 1"/>
          <p:cNvSpPr>
            <a:spLocks noGrp="1"/>
          </p:cNvSpPr>
          <p:nvPr>
            <p:ph type="title"/>
            <p:custDataLst>
              <p:tags r:id="rId1"/>
            </p:custDataLst>
          </p:nvPr>
        </p:nvSpPr>
        <p:spPr>
          <a:xfrm>
            <a:off x="838200" y="366395"/>
            <a:ext cx="7467600" cy="1143000"/>
          </a:xfrm>
          <a:solidFill>
            <a:srgbClr val="F8E180">
              <a:alpha val="73000"/>
            </a:srgbClr>
          </a:solidFill>
        </p:spPr>
        <p:txBody>
          <a:bodyPr>
            <a:normAutofit fontScale="90000"/>
          </a:bodyPr>
          <a:lstStyle/>
          <a:p>
            <a:r>
              <a:rPr lang="en-US" dirty="0"/>
              <a:t>Sweet Corn: Variety Selection</a:t>
            </a:r>
          </a:p>
        </p:txBody>
      </p:sp>
      <p:sp>
        <p:nvSpPr>
          <p:cNvPr id="3" name="Content Placeholder 2"/>
          <p:cNvSpPr>
            <a:spLocks noGrp="1"/>
          </p:cNvSpPr>
          <p:nvPr>
            <p:ph idx="1"/>
            <p:custDataLst>
              <p:tags r:id="rId2"/>
            </p:custDataLst>
          </p:nvPr>
        </p:nvSpPr>
        <p:spPr>
          <a:xfrm>
            <a:off x="838200" y="1509395"/>
            <a:ext cx="7467600" cy="4525963"/>
          </a:xfrm>
          <a:solidFill>
            <a:srgbClr val="F8E180">
              <a:alpha val="73000"/>
            </a:srgbClr>
          </a:solidFill>
        </p:spPr>
        <p:txBody>
          <a:bodyPr>
            <a:normAutofit lnSpcReduction="10000"/>
          </a:bodyPr>
          <a:lstStyle/>
          <a:p>
            <a:r>
              <a:rPr lang="en-US" dirty="0"/>
              <a:t>White, yellow, or bicolor kernel color</a:t>
            </a:r>
          </a:p>
          <a:p>
            <a:pPr lvl="1"/>
            <a:r>
              <a:rPr lang="en-US" dirty="0"/>
              <a:t>Generally yellow for </a:t>
            </a:r>
            <a:r>
              <a:rPr lang="en-US" dirty="0" smtClean="0"/>
              <a:t>processing</a:t>
            </a:r>
            <a:endParaRPr lang="en-US" dirty="0"/>
          </a:p>
          <a:p>
            <a:r>
              <a:rPr lang="en-US" dirty="0"/>
              <a:t>Several states conduct variety trials</a:t>
            </a:r>
          </a:p>
          <a:p>
            <a:pPr lvl="1"/>
            <a:r>
              <a:rPr lang="en-US" dirty="0"/>
              <a:t>Most conducted in conventional </a:t>
            </a:r>
          </a:p>
          <a:p>
            <a:pPr lvl="1"/>
            <a:r>
              <a:rPr lang="en-US" dirty="0"/>
              <a:t>WI organic trial (focus is fresh market varieties): </a:t>
            </a:r>
            <a:r>
              <a:rPr lang="en-US" dirty="0">
                <a:hlinkClick r:id="rId6"/>
              </a:rPr>
              <a:t>http://</a:t>
            </a:r>
            <a:r>
              <a:rPr lang="en-US" dirty="0" smtClean="0">
                <a:hlinkClick r:id="rId6"/>
              </a:rPr>
              <a:t>varietytrials.eorganic.info/node/736</a:t>
            </a:r>
            <a:endParaRPr lang="en-US" dirty="0"/>
          </a:p>
          <a:p>
            <a:r>
              <a:rPr lang="en-US" dirty="0"/>
              <a:t>Non-GMO varieties required for organic production</a:t>
            </a:r>
          </a:p>
          <a:p>
            <a:pPr lvl="1"/>
            <a:endParaRPr lang="en-US" dirty="0"/>
          </a:p>
        </p:txBody>
      </p:sp>
    </p:spTree>
    <p:extLst>
      <p:ext uri="{BB962C8B-B14F-4D97-AF65-F5344CB8AC3E}">
        <p14:creationId xmlns:p14="http://schemas.microsoft.com/office/powerpoint/2010/main" val="122062884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normAutofit fontScale="90000"/>
          </a:bodyPr>
          <a:lstStyle/>
          <a:p>
            <a:r>
              <a:rPr lang="en-US" dirty="0"/>
              <a:t>Sweet Corn: Special Considerations</a:t>
            </a:r>
          </a:p>
        </p:txBody>
      </p:sp>
      <p:sp>
        <p:nvSpPr>
          <p:cNvPr id="3" name="Content Placeholder 2"/>
          <p:cNvSpPr>
            <a:spLocks noGrp="1"/>
          </p:cNvSpPr>
          <p:nvPr>
            <p:ph idx="1"/>
            <p:custDataLst>
              <p:tags r:id="rId2"/>
            </p:custDataLst>
          </p:nvPr>
        </p:nvSpPr>
        <p:spPr>
          <a:xfrm>
            <a:off x="304800" y="1600200"/>
            <a:ext cx="4876800" cy="5029200"/>
          </a:xfrm>
        </p:spPr>
        <p:txBody>
          <a:bodyPr>
            <a:normAutofit/>
          </a:bodyPr>
          <a:lstStyle/>
          <a:p>
            <a:r>
              <a:rPr lang="en-US" dirty="0"/>
              <a:t>Cross-pollination can affect crop quality</a:t>
            </a:r>
          </a:p>
          <a:p>
            <a:pPr lvl="1"/>
            <a:r>
              <a:rPr lang="en-US" dirty="0"/>
              <a:t>GMO contamination</a:t>
            </a:r>
          </a:p>
          <a:p>
            <a:pPr lvl="1"/>
            <a:r>
              <a:rPr lang="en-US" dirty="0"/>
              <a:t>Field corn or popcorn</a:t>
            </a:r>
          </a:p>
          <a:p>
            <a:pPr lvl="1"/>
            <a:r>
              <a:rPr lang="en-US" dirty="0"/>
              <a:t>Kernel color</a:t>
            </a:r>
          </a:p>
          <a:p>
            <a:r>
              <a:rPr lang="en-US" dirty="0"/>
              <a:t>Separate from other corn varieties</a:t>
            </a:r>
          </a:p>
          <a:p>
            <a:pPr lvl="1"/>
            <a:r>
              <a:rPr lang="en-US" dirty="0"/>
              <a:t>&gt;660 feet</a:t>
            </a:r>
          </a:p>
          <a:p>
            <a:pPr lvl="1"/>
            <a:r>
              <a:rPr lang="en-US" dirty="0"/>
              <a:t>&gt;1 week, preferably 3-4</a:t>
            </a: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10200" y="1593273"/>
            <a:ext cx="3429000" cy="4886325"/>
          </a:xfrm>
          <a:prstGeom prst="rect">
            <a:avLst/>
          </a:prstGeom>
        </p:spPr>
      </p:pic>
    </p:spTree>
    <p:extLst>
      <p:ext uri="{BB962C8B-B14F-4D97-AF65-F5344CB8AC3E}">
        <p14:creationId xmlns:p14="http://schemas.microsoft.com/office/powerpoint/2010/main" val="424492023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a:t>Snap Bean: Overview</a:t>
            </a:r>
          </a:p>
        </p:txBody>
      </p:sp>
      <p:sp>
        <p:nvSpPr>
          <p:cNvPr id="3" name="Content Placeholder 2"/>
          <p:cNvSpPr>
            <a:spLocks noGrp="1"/>
          </p:cNvSpPr>
          <p:nvPr>
            <p:ph idx="1"/>
            <p:custDataLst>
              <p:tags r:id="rId2"/>
            </p:custDataLst>
          </p:nvPr>
        </p:nvSpPr>
        <p:spPr>
          <a:xfrm>
            <a:off x="484909" y="1600200"/>
            <a:ext cx="8458200" cy="4525963"/>
          </a:xfrm>
        </p:spPr>
        <p:txBody>
          <a:bodyPr/>
          <a:lstStyle/>
          <a:p>
            <a:r>
              <a:rPr lang="en-US" dirty="0"/>
              <a:t>Also called French </a:t>
            </a:r>
            <a:r>
              <a:rPr lang="en-US" dirty="0" smtClean="0"/>
              <a:t>beans or haricot beans</a:t>
            </a:r>
            <a:endParaRPr lang="en-US" dirty="0"/>
          </a:p>
          <a:p>
            <a:r>
              <a:rPr lang="en-US" dirty="0"/>
              <a:t>Common bean (</a:t>
            </a:r>
            <a:r>
              <a:rPr lang="en-US" i="1" dirty="0" err="1"/>
              <a:t>Phaseolus</a:t>
            </a:r>
            <a:r>
              <a:rPr lang="en-US" i="1" dirty="0"/>
              <a:t> vulgaris</a:t>
            </a:r>
            <a:r>
              <a:rPr lang="en-US" dirty="0"/>
              <a:t>) varieties selected for edible immature pods</a:t>
            </a:r>
          </a:p>
        </p:txBody>
      </p:sp>
      <p:pic>
        <p:nvPicPr>
          <p:cNvPr id="4" name="Picture 3"/>
          <p:cNvPicPr>
            <a:picLocks noChangeAspect="1"/>
          </p:cNvPicPr>
          <p:nvPr/>
        </p:nvPicPr>
        <p:blipFill rotWithShape="1">
          <a:blip r:embed="rId6" cstate="print">
            <a:extLst>
              <a:ext uri="{28A0092B-C50C-407E-A947-70E740481C1C}">
                <a14:useLocalDpi xmlns:a14="http://schemas.microsoft.com/office/drawing/2010/main" val="0"/>
              </a:ext>
            </a:extLst>
          </a:blip>
          <a:srcRect t="17723"/>
          <a:stretch/>
        </p:blipFill>
        <p:spPr>
          <a:xfrm>
            <a:off x="4693918" y="3615574"/>
            <a:ext cx="4113419" cy="2538298"/>
          </a:xfrm>
          <a:prstGeom prst="rect">
            <a:avLst/>
          </a:prstGeom>
        </p:spPr>
      </p:pic>
      <p:sp>
        <p:nvSpPr>
          <p:cNvPr id="5" name="TextBox 4"/>
          <p:cNvSpPr txBox="1"/>
          <p:nvPr>
            <p:custDataLst>
              <p:tags r:id="rId3"/>
            </p:custDataLst>
          </p:nvPr>
        </p:nvSpPr>
        <p:spPr>
          <a:xfrm>
            <a:off x="457200" y="3233982"/>
            <a:ext cx="4114800" cy="3600986"/>
          </a:xfrm>
          <a:prstGeom prst="rect">
            <a:avLst/>
          </a:prstGeom>
          <a:noFill/>
        </p:spPr>
        <p:txBody>
          <a:bodyPr wrap="square" rtlCol="0">
            <a:spAutoFit/>
          </a:bodyPr>
          <a:lstStyle/>
          <a:p>
            <a:pPr marL="342900" lvl="0" indent="-342900">
              <a:spcBef>
                <a:spcPct val="20000"/>
              </a:spcBef>
              <a:buFont typeface="Arial" panose="020B0604020202020204" pitchFamily="34" charset="0"/>
              <a:buChar char="•"/>
            </a:pPr>
            <a:r>
              <a:rPr lang="en-US" sz="3200" dirty="0">
                <a:solidFill>
                  <a:srgbClr val="800000"/>
                </a:solidFill>
                <a:latin typeface="Arial" panose="020B0604020202020204" pitchFamily="34" charset="0"/>
                <a:cs typeface="Arial" panose="020B0604020202020204" pitchFamily="34" charset="0"/>
              </a:rPr>
              <a:t>Tight processor specifications for pod and seed characteristics</a:t>
            </a:r>
          </a:p>
          <a:p>
            <a:pPr marL="742950" lvl="1" indent="-285750">
              <a:spcBef>
                <a:spcPct val="20000"/>
              </a:spcBef>
              <a:buFont typeface="Arial" panose="020B0604020202020204" pitchFamily="34" charset="0"/>
              <a:buChar char="–"/>
            </a:pPr>
            <a:r>
              <a:rPr lang="en-US" sz="2800" dirty="0">
                <a:solidFill>
                  <a:srgbClr val="800000"/>
                </a:solidFill>
                <a:latin typeface="Arial" panose="020B0604020202020204" pitchFamily="34" charset="0"/>
                <a:cs typeface="Arial" panose="020B0604020202020204" pitchFamily="34" charset="0"/>
              </a:rPr>
              <a:t>May differ for canning vs. freezing</a:t>
            </a:r>
          </a:p>
          <a:p>
            <a:pPr marL="342900" lvl="0" indent="-342900">
              <a:spcBef>
                <a:spcPct val="20000"/>
              </a:spcBef>
              <a:buFont typeface="Arial" panose="020B0604020202020204" pitchFamily="34" charset="0"/>
              <a:buChar char="•"/>
            </a:pPr>
            <a:endParaRPr lang="en-US" sz="3200" dirty="0">
              <a:solidFill>
                <a:srgbClr val="8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493451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a:t>Snap Bean: Production</a:t>
            </a:r>
          </a:p>
        </p:txBody>
      </p:sp>
      <p:sp>
        <p:nvSpPr>
          <p:cNvPr id="3" name="Content Placeholder 2"/>
          <p:cNvSpPr>
            <a:spLocks noGrp="1"/>
          </p:cNvSpPr>
          <p:nvPr>
            <p:ph idx="1"/>
            <p:custDataLst>
              <p:tags r:id="rId2"/>
            </p:custDataLst>
          </p:nvPr>
        </p:nvSpPr>
        <p:spPr>
          <a:xfrm>
            <a:off x="152400" y="1524000"/>
            <a:ext cx="4800600" cy="4876800"/>
          </a:xfrm>
        </p:spPr>
        <p:txBody>
          <a:bodyPr>
            <a:normAutofit lnSpcReduction="10000"/>
          </a:bodyPr>
          <a:lstStyle/>
          <a:p>
            <a:r>
              <a:rPr lang="en-US" dirty="0"/>
              <a:t>Alternate with non-legumes in rotation to prevent pathogen buildup</a:t>
            </a:r>
          </a:p>
          <a:p>
            <a:r>
              <a:rPr lang="en-US" dirty="0"/>
              <a:t>Weed control includes stale seedbed, tine or flame weeding, inter-row cultivation</a:t>
            </a:r>
          </a:p>
          <a:p>
            <a:r>
              <a:rPr lang="en-US" dirty="0"/>
              <a:t>Harvested using specialized equipment</a:t>
            </a: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83289" y="2438400"/>
            <a:ext cx="4332136" cy="2888091"/>
          </a:xfrm>
          <a:prstGeom prst="rect">
            <a:avLst/>
          </a:prstGeom>
        </p:spPr>
      </p:pic>
    </p:spTree>
    <p:extLst>
      <p:ext uri="{BB962C8B-B14F-4D97-AF65-F5344CB8AC3E}">
        <p14:creationId xmlns:p14="http://schemas.microsoft.com/office/powerpoint/2010/main" val="132698457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a:t>Snap Bean: Variety Selection</a:t>
            </a:r>
          </a:p>
        </p:txBody>
      </p:sp>
      <p:sp>
        <p:nvSpPr>
          <p:cNvPr id="3" name="Content Placeholder 2"/>
          <p:cNvSpPr>
            <a:spLocks noGrp="1"/>
          </p:cNvSpPr>
          <p:nvPr>
            <p:ph idx="1"/>
            <p:custDataLst>
              <p:tags r:id="rId2"/>
            </p:custDataLst>
          </p:nvPr>
        </p:nvSpPr>
        <p:spPr>
          <a:xfrm>
            <a:off x="457200" y="1600200"/>
            <a:ext cx="4343400" cy="4926496"/>
          </a:xfrm>
        </p:spPr>
        <p:txBody>
          <a:bodyPr/>
          <a:lstStyle/>
          <a:p>
            <a:r>
              <a:rPr lang="en-US" dirty="0"/>
              <a:t>Look for resistance to root rot and other pathogens</a:t>
            </a:r>
          </a:p>
          <a:p>
            <a:r>
              <a:rPr lang="en-US" dirty="0"/>
              <a:t>Fast-canopying bush varieties for weed suppression</a:t>
            </a:r>
          </a:p>
        </p:txBody>
      </p:sp>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r="11905"/>
          <a:stretch/>
        </p:blipFill>
        <p:spPr>
          <a:xfrm>
            <a:off x="5181600" y="1676400"/>
            <a:ext cx="3520222" cy="4343400"/>
          </a:xfrm>
          <a:prstGeom prst="rect">
            <a:avLst/>
          </a:prstGeom>
        </p:spPr>
      </p:pic>
    </p:spTree>
    <p:extLst>
      <p:ext uri="{BB962C8B-B14F-4D97-AF65-F5344CB8AC3E}">
        <p14:creationId xmlns:p14="http://schemas.microsoft.com/office/powerpoint/2010/main" val="228258596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t="6367"/>
          <a:stretch/>
        </p:blipFill>
        <p:spPr>
          <a:xfrm>
            <a:off x="457200" y="1431925"/>
            <a:ext cx="8195933" cy="5116066"/>
          </a:xfrm>
          <a:prstGeom prst="rect">
            <a:avLst/>
          </a:prstGeom>
        </p:spPr>
      </p:pic>
      <p:sp>
        <p:nvSpPr>
          <p:cNvPr id="2" name="Title 1"/>
          <p:cNvSpPr>
            <a:spLocks noGrp="1"/>
          </p:cNvSpPr>
          <p:nvPr>
            <p:ph type="title"/>
            <p:custDataLst>
              <p:tags r:id="rId1"/>
            </p:custDataLst>
          </p:nvPr>
        </p:nvSpPr>
        <p:spPr>
          <a:xfrm>
            <a:off x="457200" y="274638"/>
            <a:ext cx="8229600" cy="1143000"/>
          </a:xfrm>
        </p:spPr>
        <p:txBody>
          <a:bodyPr>
            <a:normAutofit fontScale="90000"/>
          </a:bodyPr>
          <a:lstStyle/>
          <a:p>
            <a:r>
              <a:rPr lang="en-US" dirty="0"/>
              <a:t>Processing Crops: General Considerations</a:t>
            </a:r>
          </a:p>
        </p:txBody>
      </p:sp>
      <p:sp>
        <p:nvSpPr>
          <p:cNvPr id="3" name="Content Placeholder 2"/>
          <p:cNvSpPr>
            <a:spLocks noGrp="1"/>
          </p:cNvSpPr>
          <p:nvPr>
            <p:ph idx="1"/>
            <p:custDataLst>
              <p:tags r:id="rId2"/>
            </p:custDataLst>
          </p:nvPr>
        </p:nvSpPr>
        <p:spPr>
          <a:xfrm>
            <a:off x="2171700" y="1726977"/>
            <a:ext cx="4800600" cy="4292824"/>
          </a:xfrm>
          <a:solidFill>
            <a:schemeClr val="bg1">
              <a:alpha val="70000"/>
            </a:schemeClr>
          </a:solidFill>
        </p:spPr>
        <p:txBody>
          <a:bodyPr>
            <a:normAutofit/>
          </a:bodyPr>
          <a:lstStyle/>
          <a:p>
            <a:r>
              <a:rPr lang="en-US" dirty="0"/>
              <a:t>Processor contracts will specify practices</a:t>
            </a:r>
          </a:p>
          <a:p>
            <a:r>
              <a:rPr lang="en-US" dirty="0"/>
              <a:t>Quality standards are specific and exacting</a:t>
            </a:r>
          </a:p>
          <a:p>
            <a:r>
              <a:rPr lang="en-US" dirty="0"/>
              <a:t>Production and harvest constraints and </a:t>
            </a:r>
            <a:r>
              <a:rPr lang="en-US" dirty="0" smtClean="0"/>
              <a:t>risks</a:t>
            </a:r>
          </a:p>
          <a:p>
            <a:r>
              <a:rPr lang="en-US" dirty="0" smtClean="0"/>
              <a:t>Know </a:t>
            </a:r>
            <a:r>
              <a:rPr lang="en-US" dirty="0"/>
              <a:t>the terms of your contract</a:t>
            </a:r>
          </a:p>
        </p:txBody>
      </p:sp>
    </p:spTree>
    <p:extLst>
      <p:ext uri="{BB962C8B-B14F-4D97-AF65-F5344CB8AC3E}">
        <p14:creationId xmlns:p14="http://schemas.microsoft.com/office/powerpoint/2010/main" val="263338470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smtClean="0"/>
              <a:t>Growing Alternative Crops</a:t>
            </a:r>
            <a:endParaRPr lang="en-US" dirty="0"/>
          </a:p>
        </p:txBody>
      </p:sp>
      <p:pic>
        <p:nvPicPr>
          <p:cNvPr id="5" name="Content Placeholder 4"/>
          <p:cNvPicPr>
            <a:picLocks noGrp="1" noChangeAspect="1"/>
          </p:cNvPicPr>
          <p:nvPr>
            <p:ph sz="half" idx="1"/>
          </p:nvPr>
        </p:nvPicPr>
        <p:blipFill rotWithShape="1">
          <a:blip r:embed="rId5" cstate="print">
            <a:extLst>
              <a:ext uri="{28A0092B-C50C-407E-A947-70E740481C1C}">
                <a14:useLocalDpi xmlns:a14="http://schemas.microsoft.com/office/drawing/2010/main" val="0"/>
              </a:ext>
            </a:extLst>
          </a:blip>
          <a:srcRect l="12409" r="16861"/>
          <a:stretch/>
        </p:blipFill>
        <p:spPr>
          <a:xfrm>
            <a:off x="329608" y="1844608"/>
            <a:ext cx="4343401" cy="4093852"/>
          </a:xfrm>
        </p:spPr>
      </p:pic>
      <p:sp>
        <p:nvSpPr>
          <p:cNvPr id="4" name="Content Placeholder 3"/>
          <p:cNvSpPr>
            <a:spLocks noGrp="1"/>
          </p:cNvSpPr>
          <p:nvPr>
            <p:ph sz="half" idx="2"/>
            <p:custDataLst>
              <p:tags r:id="rId2"/>
            </p:custDataLst>
          </p:nvPr>
        </p:nvSpPr>
        <p:spPr>
          <a:xfrm>
            <a:off x="4648200" y="1844607"/>
            <a:ext cx="4191000" cy="4065499"/>
          </a:xfrm>
          <a:solidFill>
            <a:srgbClr val="5F7E95">
              <a:alpha val="49000"/>
            </a:srgbClr>
          </a:solidFill>
        </p:spPr>
        <p:txBody>
          <a:bodyPr>
            <a:normAutofit/>
          </a:bodyPr>
          <a:lstStyle/>
          <a:p>
            <a:pPr marL="514350" indent="-514350">
              <a:buFont typeface="+mj-lt"/>
              <a:buAutoNum type="alphaUcPeriod"/>
            </a:pPr>
            <a:endParaRPr lang="en-US" sz="3200" dirty="0" smtClean="0"/>
          </a:p>
          <a:p>
            <a:pPr marL="744538" indent="-638175">
              <a:buFont typeface="+mj-lt"/>
              <a:buAutoNum type="alphaUcPeriod"/>
            </a:pPr>
            <a:r>
              <a:rPr lang="en-US" sz="3200" dirty="0" smtClean="0">
                <a:solidFill>
                  <a:schemeClr val="tx1">
                    <a:lumMod val="65000"/>
                    <a:lumOff val="35000"/>
                  </a:schemeClr>
                </a:solidFill>
              </a:rPr>
              <a:t>Grain legumes</a:t>
            </a:r>
          </a:p>
          <a:p>
            <a:pPr marL="744538" indent="-638175">
              <a:buFont typeface="+mj-lt"/>
              <a:buAutoNum type="alphaUcPeriod"/>
            </a:pPr>
            <a:r>
              <a:rPr lang="en-US" sz="3200" dirty="0" smtClean="0">
                <a:solidFill>
                  <a:schemeClr val="tx1">
                    <a:lumMod val="65000"/>
                    <a:lumOff val="35000"/>
                  </a:schemeClr>
                </a:solidFill>
              </a:rPr>
              <a:t>Processing crops</a:t>
            </a:r>
          </a:p>
          <a:p>
            <a:pPr marL="744538" indent="-638175">
              <a:buFont typeface="+mj-lt"/>
              <a:buAutoNum type="alphaUcPeriod"/>
            </a:pPr>
            <a:r>
              <a:rPr lang="en-US" sz="3200" dirty="0"/>
              <a:t>Alternative small grains</a:t>
            </a:r>
          </a:p>
          <a:p>
            <a:pPr marL="744538" indent="-638175">
              <a:buFont typeface="+mj-lt"/>
              <a:buAutoNum type="alphaUcPeriod"/>
            </a:pPr>
            <a:r>
              <a:rPr lang="en-US" sz="3200" dirty="0" smtClean="0"/>
              <a:t>Other grains</a:t>
            </a:r>
          </a:p>
        </p:txBody>
      </p:sp>
    </p:spTree>
    <p:extLst>
      <p:ext uri="{BB962C8B-B14F-4D97-AF65-F5344CB8AC3E}">
        <p14:creationId xmlns:p14="http://schemas.microsoft.com/office/powerpoint/2010/main" val="174349847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normAutofit fontScale="90000"/>
          </a:bodyPr>
          <a:lstStyle/>
          <a:p>
            <a:r>
              <a:rPr lang="en-US" dirty="0"/>
              <a:t>Advantages of Diverse Rotations</a:t>
            </a:r>
          </a:p>
        </p:txBody>
      </p:sp>
      <p:sp>
        <p:nvSpPr>
          <p:cNvPr id="3" name="Content Placeholder 2"/>
          <p:cNvSpPr>
            <a:spLocks noGrp="1"/>
          </p:cNvSpPr>
          <p:nvPr>
            <p:ph idx="1"/>
            <p:custDataLst>
              <p:tags r:id="rId2"/>
            </p:custDataLst>
          </p:nvPr>
        </p:nvSpPr>
        <p:spPr>
          <a:xfrm>
            <a:off x="304800" y="1600200"/>
            <a:ext cx="8229600" cy="4525963"/>
          </a:xfrm>
        </p:spPr>
        <p:txBody>
          <a:bodyPr>
            <a:normAutofit/>
          </a:bodyPr>
          <a:lstStyle/>
          <a:p>
            <a:r>
              <a:rPr lang="en-US" dirty="0"/>
              <a:t>Biological and ecological benefits</a:t>
            </a:r>
          </a:p>
          <a:p>
            <a:pPr lvl="1"/>
            <a:r>
              <a:rPr lang="en-US" dirty="0"/>
              <a:t>Discourage pest and disease buildup</a:t>
            </a:r>
          </a:p>
        </p:txBody>
      </p:sp>
      <p:sp>
        <p:nvSpPr>
          <p:cNvPr id="5" name="TextBox 4"/>
          <p:cNvSpPr txBox="1"/>
          <p:nvPr>
            <p:custDataLst>
              <p:tags r:id="rId3"/>
            </p:custDataLst>
          </p:nvPr>
        </p:nvSpPr>
        <p:spPr>
          <a:xfrm>
            <a:off x="304800" y="2754236"/>
            <a:ext cx="3692601" cy="2332946"/>
          </a:xfrm>
          <a:prstGeom prst="rect">
            <a:avLst/>
          </a:prstGeom>
          <a:noFill/>
        </p:spPr>
        <p:txBody>
          <a:bodyPr wrap="square" rtlCol="0">
            <a:spAutoFit/>
          </a:bodyPr>
          <a:lstStyle/>
          <a:p>
            <a:pPr marL="742950" lvl="1" indent="-285750">
              <a:spcBef>
                <a:spcPct val="20000"/>
              </a:spcBef>
              <a:buFont typeface="Arial" panose="020B0604020202020204" pitchFamily="34" charset="0"/>
              <a:buChar char="–"/>
            </a:pPr>
            <a:r>
              <a:rPr lang="en-US" sz="2800" dirty="0">
                <a:solidFill>
                  <a:srgbClr val="800000"/>
                </a:solidFill>
                <a:latin typeface="Arial" panose="020B0604020202020204" pitchFamily="34" charset="0"/>
                <a:cs typeface="Arial" panose="020B0604020202020204" pitchFamily="34" charset="0"/>
              </a:rPr>
              <a:t>Fully use available resources</a:t>
            </a:r>
          </a:p>
          <a:p>
            <a:pPr marL="742950" lvl="1" indent="-285750">
              <a:spcBef>
                <a:spcPct val="20000"/>
              </a:spcBef>
              <a:buFont typeface="Arial" panose="020B0604020202020204" pitchFamily="34" charset="0"/>
              <a:buChar char="–"/>
            </a:pPr>
            <a:r>
              <a:rPr lang="en-US" sz="2800" dirty="0">
                <a:solidFill>
                  <a:srgbClr val="800000"/>
                </a:solidFill>
                <a:latin typeface="Arial" panose="020B0604020202020204" pitchFamily="34" charset="0"/>
                <a:cs typeface="Arial" panose="020B0604020202020204" pitchFamily="34" charset="0"/>
              </a:rPr>
              <a:t>Improve soil health</a:t>
            </a:r>
            <a:endParaRPr lang="en-US" sz="3200" dirty="0">
              <a:solidFill>
                <a:srgbClr val="800000"/>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rotWithShape="1">
          <a:blip r:embed="rId7" cstate="print">
            <a:extLst>
              <a:ext uri="{28A0092B-C50C-407E-A947-70E740481C1C}">
                <a14:useLocalDpi xmlns:a14="http://schemas.microsoft.com/office/drawing/2010/main" val="0"/>
              </a:ext>
            </a:extLst>
          </a:blip>
          <a:srcRect l="21667" t="17595" r="8333"/>
          <a:stretch/>
        </p:blipFill>
        <p:spPr>
          <a:xfrm>
            <a:off x="3266888" y="2916909"/>
            <a:ext cx="5635264" cy="2730724"/>
          </a:xfrm>
          <a:prstGeom prst="rect">
            <a:avLst/>
          </a:prstGeom>
        </p:spPr>
      </p:pic>
      <p:sp>
        <p:nvSpPr>
          <p:cNvPr id="8" name="TextBox 7"/>
          <p:cNvSpPr txBox="1"/>
          <p:nvPr>
            <p:custDataLst>
              <p:tags r:id="rId4"/>
            </p:custDataLst>
          </p:nvPr>
        </p:nvSpPr>
        <p:spPr>
          <a:xfrm>
            <a:off x="4878260" y="5664498"/>
            <a:ext cx="2412520" cy="461665"/>
          </a:xfrm>
          <a:prstGeom prst="rect">
            <a:avLst/>
          </a:prstGeom>
          <a:noFill/>
        </p:spPr>
        <p:txBody>
          <a:bodyPr wrap="none" rtlCol="0">
            <a:spAutoFit/>
          </a:bodyPr>
          <a:lstStyle/>
          <a:p>
            <a:r>
              <a:rPr lang="en-US" sz="2400" dirty="0" smtClean="0">
                <a:solidFill>
                  <a:srgbClr val="800000"/>
                </a:solidFill>
              </a:rPr>
              <a:t>Organic field peas</a:t>
            </a:r>
            <a:endParaRPr lang="en-US" sz="2400" dirty="0">
              <a:solidFill>
                <a:srgbClr val="800000"/>
              </a:solidFill>
            </a:endParaRPr>
          </a:p>
        </p:txBody>
      </p:sp>
    </p:spTree>
    <p:extLst>
      <p:ext uri="{BB962C8B-B14F-4D97-AF65-F5344CB8AC3E}">
        <p14:creationId xmlns:p14="http://schemas.microsoft.com/office/powerpoint/2010/main" val="64292261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a:t>Alternative Small Grains</a:t>
            </a:r>
          </a:p>
        </p:txBody>
      </p:sp>
      <p:sp>
        <p:nvSpPr>
          <p:cNvPr id="3" name="Content Placeholder 2"/>
          <p:cNvSpPr>
            <a:spLocks noGrp="1"/>
          </p:cNvSpPr>
          <p:nvPr>
            <p:ph idx="1"/>
            <p:custDataLst>
              <p:tags r:id="rId2"/>
            </p:custDataLst>
          </p:nvPr>
        </p:nvSpPr>
        <p:spPr>
          <a:xfrm>
            <a:off x="468086" y="1470819"/>
            <a:ext cx="3498454" cy="5006181"/>
          </a:xfrm>
        </p:spPr>
        <p:txBody>
          <a:bodyPr>
            <a:normAutofit/>
          </a:bodyPr>
          <a:lstStyle/>
          <a:p>
            <a:r>
              <a:rPr lang="en-US" dirty="0"/>
              <a:t>Oat </a:t>
            </a:r>
          </a:p>
          <a:p>
            <a:r>
              <a:rPr lang="en-US" dirty="0"/>
              <a:t>Barley </a:t>
            </a:r>
          </a:p>
          <a:p>
            <a:r>
              <a:rPr lang="en-US" dirty="0"/>
              <a:t>Cereal rye </a:t>
            </a:r>
          </a:p>
          <a:p>
            <a:r>
              <a:rPr lang="en-US" dirty="0"/>
              <a:t>Specialty wheats (einkorn, emmer, spelt)</a:t>
            </a:r>
          </a:p>
          <a:p>
            <a:r>
              <a:rPr lang="en-US" dirty="0"/>
              <a:t>Triticale</a:t>
            </a:r>
          </a:p>
        </p:txBody>
      </p:sp>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4167" t="11111" r="14166" b="11111"/>
          <a:stretch/>
        </p:blipFill>
        <p:spPr>
          <a:xfrm>
            <a:off x="3810000" y="1905000"/>
            <a:ext cx="5157349" cy="3682701"/>
          </a:xfrm>
          <a:prstGeom prst="rect">
            <a:avLst/>
          </a:prstGeom>
        </p:spPr>
      </p:pic>
      <p:sp>
        <p:nvSpPr>
          <p:cNvPr id="7" name="TextBox 6"/>
          <p:cNvSpPr txBox="1"/>
          <p:nvPr/>
        </p:nvSpPr>
        <p:spPr>
          <a:xfrm>
            <a:off x="5476020" y="5570685"/>
            <a:ext cx="1825308" cy="461665"/>
          </a:xfrm>
          <a:prstGeom prst="rect">
            <a:avLst/>
          </a:prstGeom>
          <a:noFill/>
        </p:spPr>
        <p:txBody>
          <a:bodyPr wrap="none" rtlCol="0">
            <a:spAutoFit/>
          </a:bodyPr>
          <a:lstStyle/>
          <a:p>
            <a:r>
              <a:rPr lang="en-US" sz="2400" dirty="0" smtClean="0">
                <a:solidFill>
                  <a:srgbClr val="800000"/>
                </a:solidFill>
              </a:rPr>
              <a:t>Triticale seed</a:t>
            </a:r>
            <a:endParaRPr lang="en-US" sz="2400" dirty="0">
              <a:solidFill>
                <a:srgbClr val="800000"/>
              </a:solidFill>
            </a:endParaRPr>
          </a:p>
        </p:txBody>
      </p:sp>
    </p:spTree>
    <p:extLst>
      <p:ext uri="{BB962C8B-B14F-4D97-AF65-F5344CB8AC3E}">
        <p14:creationId xmlns:p14="http://schemas.microsoft.com/office/powerpoint/2010/main" val="421093644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152400"/>
            <a:ext cx="8229600" cy="1143000"/>
          </a:xfrm>
        </p:spPr>
        <p:txBody>
          <a:bodyPr/>
          <a:lstStyle/>
          <a:p>
            <a:r>
              <a:rPr lang="en-US" dirty="0"/>
              <a:t>Small Grains: Overview</a:t>
            </a:r>
          </a:p>
        </p:txBody>
      </p:sp>
      <p:sp>
        <p:nvSpPr>
          <p:cNvPr id="3" name="Content Placeholder 2"/>
          <p:cNvSpPr>
            <a:spLocks noGrp="1"/>
          </p:cNvSpPr>
          <p:nvPr>
            <p:ph idx="1"/>
            <p:custDataLst>
              <p:tags r:id="rId2"/>
            </p:custDataLst>
          </p:nvPr>
        </p:nvSpPr>
        <p:spPr>
          <a:xfrm>
            <a:off x="304800" y="2819399"/>
            <a:ext cx="8229600" cy="4038601"/>
          </a:xfrm>
        </p:spPr>
        <p:txBody>
          <a:bodyPr>
            <a:normAutofit/>
          </a:bodyPr>
          <a:lstStyle/>
          <a:p>
            <a:endParaRPr lang="en-US" dirty="0"/>
          </a:p>
          <a:p>
            <a:endParaRPr lang="en-US" dirty="0"/>
          </a:p>
          <a:p>
            <a:r>
              <a:rPr lang="en-US" sz="2800" dirty="0"/>
              <a:t>Growing markets for specialty and “ancient” grains</a:t>
            </a:r>
          </a:p>
          <a:p>
            <a:r>
              <a:rPr lang="en-US" sz="2800" dirty="0"/>
              <a:t>Differing moisture, nutrient, and management needs</a:t>
            </a:r>
          </a:p>
          <a:p>
            <a:r>
              <a:rPr lang="en-US" sz="2800" dirty="0"/>
              <a:t>Described in detail in Small Grains module</a:t>
            </a:r>
          </a:p>
          <a:p>
            <a:endParaRPr lang="en-US" dirty="0"/>
          </a:p>
        </p:txBody>
      </p:sp>
      <p:graphicFrame>
        <p:nvGraphicFramePr>
          <p:cNvPr id="4" name="Table 3"/>
          <p:cNvGraphicFramePr>
            <a:graphicFrameLocks noGrp="1"/>
          </p:cNvGraphicFramePr>
          <p:nvPr>
            <p:custDataLst>
              <p:tags r:id="rId3"/>
            </p:custDataLst>
            <p:extLst>
              <p:ext uri="{D42A27DB-BD31-4B8C-83A1-F6EECF244321}">
                <p14:modId xmlns:p14="http://schemas.microsoft.com/office/powerpoint/2010/main" val="3705938970"/>
              </p:ext>
            </p:extLst>
          </p:nvPr>
        </p:nvGraphicFramePr>
        <p:xfrm>
          <a:off x="781050" y="1295400"/>
          <a:ext cx="7581900" cy="2590800"/>
        </p:xfrm>
        <a:graphic>
          <a:graphicData uri="http://schemas.openxmlformats.org/drawingml/2006/table">
            <a:tbl>
              <a:tblPr/>
              <a:tblGrid>
                <a:gridCol w="3857090">
                  <a:extLst>
                    <a:ext uri="{9D8B030D-6E8A-4147-A177-3AD203B41FA5}">
                      <a16:colId xmlns:a16="http://schemas.microsoft.com/office/drawing/2014/main" xmlns="" val="3906434968"/>
                    </a:ext>
                  </a:extLst>
                </a:gridCol>
                <a:gridCol w="3724810">
                  <a:extLst>
                    <a:ext uri="{9D8B030D-6E8A-4147-A177-3AD203B41FA5}">
                      <a16:colId xmlns:a16="http://schemas.microsoft.com/office/drawing/2014/main" xmlns="" val="3260476135"/>
                    </a:ext>
                  </a:extLst>
                </a:gridCol>
              </a:tblGrid>
              <a:tr h="247268">
                <a:tc>
                  <a:txBody>
                    <a:bodyPr/>
                    <a:lstStyle/>
                    <a:p>
                      <a:pPr algn="l" fontAlgn="b"/>
                      <a:r>
                        <a:rPr lang="en-US" sz="2800" b="1" i="0" u="none" strike="noStrike" dirty="0">
                          <a:solidFill>
                            <a:srgbClr val="000000"/>
                          </a:solidFill>
                          <a:effectLst/>
                          <a:latin typeface="Calibri" panose="020F0502020204030204" pitchFamily="34" charset="0"/>
                        </a:rPr>
                        <a:t>Spring-planted</a:t>
                      </a:r>
                    </a:p>
                  </a:txBody>
                  <a:tcPr marL="45720" marR="4572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l" fontAlgn="b"/>
                      <a:r>
                        <a:rPr lang="en-US" sz="2800" b="1" i="0" u="none" strike="noStrike" dirty="0">
                          <a:solidFill>
                            <a:srgbClr val="000000"/>
                          </a:solidFill>
                          <a:effectLst/>
                          <a:latin typeface="Calibri" panose="020F0502020204030204" pitchFamily="34" charset="0"/>
                        </a:rPr>
                        <a:t>Fall-planted</a:t>
                      </a:r>
                    </a:p>
                  </a:txBody>
                  <a:tcPr marL="45720" marR="4572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xmlns="" val="2425396740"/>
                  </a:ext>
                </a:extLst>
              </a:tr>
              <a:tr h="458726">
                <a:tc>
                  <a:txBody>
                    <a:bodyPr/>
                    <a:lstStyle/>
                    <a:p>
                      <a:pPr algn="l" fontAlgn="b"/>
                      <a:r>
                        <a:rPr lang="en-US" sz="2800" b="0" i="0" u="none" strike="noStrike" dirty="0">
                          <a:solidFill>
                            <a:srgbClr val="000000"/>
                          </a:solidFill>
                          <a:effectLst/>
                          <a:latin typeface="Calibri" panose="020F0502020204030204" pitchFamily="34" charset="0"/>
                        </a:rPr>
                        <a:t>Oat</a:t>
                      </a:r>
                    </a:p>
                  </a:txBody>
                  <a:tcPr marL="45720" marR="4572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l" fontAlgn="b"/>
                      <a:r>
                        <a:rPr lang="en-US" sz="2800" b="0" i="0" u="none" strike="noStrike" dirty="0">
                          <a:solidFill>
                            <a:srgbClr val="000000"/>
                          </a:solidFill>
                          <a:effectLst/>
                          <a:latin typeface="Calibri" panose="020F0502020204030204" pitchFamily="34" charset="0"/>
                        </a:rPr>
                        <a:t>Winter wheat/spelt</a:t>
                      </a:r>
                    </a:p>
                  </a:txBody>
                  <a:tcPr marL="45720" marR="4572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xmlns="" val="3877314551"/>
                  </a:ext>
                </a:extLst>
              </a:tr>
              <a:tr h="247268">
                <a:tc>
                  <a:txBody>
                    <a:bodyPr/>
                    <a:lstStyle/>
                    <a:p>
                      <a:pPr algn="l" fontAlgn="b"/>
                      <a:r>
                        <a:rPr lang="en-US" sz="2800" b="0" i="0" u="none" strike="noStrike">
                          <a:solidFill>
                            <a:srgbClr val="000000"/>
                          </a:solidFill>
                          <a:effectLst/>
                          <a:latin typeface="Calibri" panose="020F0502020204030204" pitchFamily="34" charset="0"/>
                        </a:rPr>
                        <a:t>Barley</a:t>
                      </a:r>
                    </a:p>
                  </a:txBody>
                  <a:tcPr marL="45720" marR="4572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l" fontAlgn="b"/>
                      <a:r>
                        <a:rPr lang="en-US" sz="2800" b="0" i="0" u="none" strike="noStrike" dirty="0">
                          <a:solidFill>
                            <a:srgbClr val="000000"/>
                          </a:solidFill>
                          <a:effectLst/>
                          <a:latin typeface="Calibri" panose="020F0502020204030204" pitchFamily="34" charset="0"/>
                        </a:rPr>
                        <a:t>Winter rye</a:t>
                      </a:r>
                    </a:p>
                  </a:txBody>
                  <a:tcPr marL="45720" marR="4572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xmlns="" val="4069214659"/>
                  </a:ext>
                </a:extLst>
              </a:tr>
              <a:tr h="247268">
                <a:tc>
                  <a:txBody>
                    <a:bodyPr/>
                    <a:lstStyle/>
                    <a:p>
                      <a:pPr algn="l" fontAlgn="b"/>
                      <a:r>
                        <a:rPr lang="en-US" sz="2800" b="0" i="0" u="none" strike="noStrike" dirty="0">
                          <a:solidFill>
                            <a:srgbClr val="000000"/>
                          </a:solidFill>
                          <a:effectLst/>
                          <a:latin typeface="Calibri" panose="020F0502020204030204" pitchFamily="34" charset="0"/>
                        </a:rPr>
                        <a:t>Spring wheat/spelt</a:t>
                      </a:r>
                    </a:p>
                  </a:txBody>
                  <a:tcPr marL="45720" marR="4572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l" fontAlgn="b"/>
                      <a:r>
                        <a:rPr lang="en-US" sz="2800" b="0" i="0" u="none" strike="noStrike" dirty="0">
                          <a:solidFill>
                            <a:srgbClr val="000000"/>
                          </a:solidFill>
                          <a:effectLst/>
                          <a:latin typeface="Calibri" panose="020F0502020204030204" pitchFamily="34" charset="0"/>
                        </a:rPr>
                        <a:t>Triticale</a:t>
                      </a:r>
                    </a:p>
                  </a:txBody>
                  <a:tcPr marL="45720" marR="4572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xmlns="" val="2782302696"/>
                  </a:ext>
                </a:extLst>
              </a:tr>
              <a:tr h="247268">
                <a:tc gridSpan="2">
                  <a:txBody>
                    <a:bodyPr/>
                    <a:lstStyle/>
                    <a:p>
                      <a:pPr algn="l" fontAlgn="b"/>
                      <a:r>
                        <a:rPr lang="en-US" sz="2800" b="0" i="0" u="none" strike="noStrike" dirty="0">
                          <a:solidFill>
                            <a:srgbClr val="000000"/>
                          </a:solidFill>
                          <a:effectLst/>
                          <a:latin typeface="Calibri" panose="020F0502020204030204" pitchFamily="34" charset="0"/>
                        </a:rPr>
                        <a:t>Spring rye</a:t>
                      </a:r>
                    </a:p>
                  </a:txBody>
                  <a:tcPr marL="45720" marR="4572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hMerge="1">
                  <a:txBody>
                    <a:bodyPr/>
                    <a:lstStyle/>
                    <a:p>
                      <a:endParaRPr lang="en-US"/>
                    </a:p>
                  </a:txBody>
                  <a:tcPr/>
                </a:tc>
                <a:extLst>
                  <a:ext uri="{0D108BD9-81ED-4DB2-BD59-A6C34878D82A}">
                    <a16:rowId xmlns:a16="http://schemas.microsoft.com/office/drawing/2014/main" xmlns="" val="176678978"/>
                  </a:ext>
                </a:extLst>
              </a:tr>
            </a:tbl>
          </a:graphicData>
        </a:graphic>
      </p:graphicFrame>
    </p:spTree>
    <p:extLst>
      <p:ext uri="{BB962C8B-B14F-4D97-AF65-F5344CB8AC3E}">
        <p14:creationId xmlns:p14="http://schemas.microsoft.com/office/powerpoint/2010/main" val="337482709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smtClean="0"/>
              <a:t>Growing Alternative Crops</a:t>
            </a:r>
            <a:endParaRPr lang="en-US" dirty="0"/>
          </a:p>
        </p:txBody>
      </p:sp>
      <p:pic>
        <p:nvPicPr>
          <p:cNvPr id="5" name="Content Placeholder 4"/>
          <p:cNvPicPr>
            <a:picLocks noGrp="1" noChangeAspect="1"/>
          </p:cNvPicPr>
          <p:nvPr>
            <p:ph sz="half" idx="1"/>
          </p:nvPr>
        </p:nvPicPr>
        <p:blipFill rotWithShape="1">
          <a:blip r:embed="rId5" cstate="print">
            <a:extLst>
              <a:ext uri="{28A0092B-C50C-407E-A947-70E740481C1C}">
                <a14:useLocalDpi xmlns:a14="http://schemas.microsoft.com/office/drawing/2010/main" val="0"/>
              </a:ext>
            </a:extLst>
          </a:blip>
          <a:srcRect l="12409" r="16861"/>
          <a:stretch/>
        </p:blipFill>
        <p:spPr>
          <a:xfrm>
            <a:off x="329608" y="1844608"/>
            <a:ext cx="4343401" cy="4093852"/>
          </a:xfrm>
        </p:spPr>
      </p:pic>
      <p:sp>
        <p:nvSpPr>
          <p:cNvPr id="4" name="Content Placeholder 3"/>
          <p:cNvSpPr>
            <a:spLocks noGrp="1"/>
          </p:cNvSpPr>
          <p:nvPr>
            <p:ph sz="half" idx="2"/>
            <p:custDataLst>
              <p:tags r:id="rId2"/>
            </p:custDataLst>
          </p:nvPr>
        </p:nvSpPr>
        <p:spPr>
          <a:xfrm>
            <a:off x="4648200" y="1844607"/>
            <a:ext cx="4191000" cy="4065499"/>
          </a:xfrm>
          <a:solidFill>
            <a:srgbClr val="5F7E95">
              <a:alpha val="49000"/>
            </a:srgbClr>
          </a:solidFill>
        </p:spPr>
        <p:txBody>
          <a:bodyPr>
            <a:normAutofit/>
          </a:bodyPr>
          <a:lstStyle/>
          <a:p>
            <a:pPr marL="514350" indent="-514350">
              <a:buFont typeface="+mj-lt"/>
              <a:buAutoNum type="alphaUcPeriod"/>
            </a:pPr>
            <a:endParaRPr lang="en-US" sz="3200" dirty="0" smtClean="0"/>
          </a:p>
          <a:p>
            <a:pPr marL="744538" indent="-638175">
              <a:buFont typeface="+mj-lt"/>
              <a:buAutoNum type="alphaUcPeriod"/>
            </a:pPr>
            <a:r>
              <a:rPr lang="en-US" sz="3200" dirty="0" smtClean="0">
                <a:solidFill>
                  <a:schemeClr val="tx1">
                    <a:lumMod val="65000"/>
                    <a:lumOff val="35000"/>
                  </a:schemeClr>
                </a:solidFill>
              </a:rPr>
              <a:t>Grain legumes</a:t>
            </a:r>
          </a:p>
          <a:p>
            <a:pPr marL="744538" indent="-638175">
              <a:buFont typeface="+mj-lt"/>
              <a:buAutoNum type="alphaUcPeriod"/>
            </a:pPr>
            <a:r>
              <a:rPr lang="en-US" sz="3200" dirty="0" smtClean="0">
                <a:solidFill>
                  <a:schemeClr val="tx1">
                    <a:lumMod val="65000"/>
                    <a:lumOff val="35000"/>
                  </a:schemeClr>
                </a:solidFill>
              </a:rPr>
              <a:t>Processing crops</a:t>
            </a:r>
          </a:p>
          <a:p>
            <a:pPr marL="744538" indent="-638175">
              <a:buFont typeface="+mj-lt"/>
              <a:buAutoNum type="alphaUcPeriod"/>
            </a:pPr>
            <a:r>
              <a:rPr lang="en-US" sz="3200" dirty="0">
                <a:solidFill>
                  <a:schemeClr val="tx1">
                    <a:lumMod val="65000"/>
                    <a:lumOff val="35000"/>
                  </a:schemeClr>
                </a:solidFill>
              </a:rPr>
              <a:t>Alternative small grains</a:t>
            </a:r>
          </a:p>
          <a:p>
            <a:pPr marL="744538" indent="-638175">
              <a:buFont typeface="+mj-lt"/>
              <a:buAutoNum type="alphaUcPeriod"/>
            </a:pPr>
            <a:r>
              <a:rPr lang="en-US" sz="3200" dirty="0" smtClean="0"/>
              <a:t>Other grains</a:t>
            </a:r>
          </a:p>
        </p:txBody>
      </p:sp>
    </p:spTree>
    <p:extLst>
      <p:ext uri="{BB962C8B-B14F-4D97-AF65-F5344CB8AC3E}">
        <p14:creationId xmlns:p14="http://schemas.microsoft.com/office/powerpoint/2010/main" val="32418221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a:t>Other Grains</a:t>
            </a:r>
          </a:p>
        </p:txBody>
      </p:sp>
      <p:sp>
        <p:nvSpPr>
          <p:cNvPr id="3" name="Content Placeholder 2"/>
          <p:cNvSpPr>
            <a:spLocks noGrp="1"/>
          </p:cNvSpPr>
          <p:nvPr>
            <p:ph idx="1"/>
            <p:custDataLst>
              <p:tags r:id="rId2"/>
            </p:custDataLst>
          </p:nvPr>
        </p:nvSpPr>
        <p:spPr>
          <a:xfrm>
            <a:off x="790967" y="1357775"/>
            <a:ext cx="2438400" cy="570185"/>
          </a:xfrm>
        </p:spPr>
        <p:txBody>
          <a:bodyPr>
            <a:normAutofit lnSpcReduction="10000"/>
          </a:bodyPr>
          <a:lstStyle/>
          <a:p>
            <a:pPr marL="0" indent="0">
              <a:buNone/>
            </a:pPr>
            <a:r>
              <a:rPr lang="en-US" dirty="0"/>
              <a:t>Buckwheat</a:t>
            </a:r>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10" name="TextBox 9"/>
          <p:cNvSpPr txBox="1"/>
          <p:nvPr>
            <p:custDataLst>
              <p:tags r:id="rId3"/>
            </p:custDataLst>
          </p:nvPr>
        </p:nvSpPr>
        <p:spPr>
          <a:xfrm>
            <a:off x="5876355" y="1275152"/>
            <a:ext cx="1960793" cy="584775"/>
          </a:xfrm>
          <a:prstGeom prst="rect">
            <a:avLst/>
          </a:prstGeom>
          <a:noFill/>
        </p:spPr>
        <p:txBody>
          <a:bodyPr wrap="none" rtlCol="0">
            <a:spAutoFit/>
          </a:bodyPr>
          <a:lstStyle/>
          <a:p>
            <a:pPr lvl="0">
              <a:spcBef>
                <a:spcPct val="20000"/>
              </a:spcBef>
            </a:pPr>
            <a:r>
              <a:rPr lang="en-US" sz="3200" dirty="0">
                <a:solidFill>
                  <a:srgbClr val="800000"/>
                </a:solidFill>
                <a:latin typeface="Arial" panose="020B0604020202020204" pitchFamily="34" charset="0"/>
                <a:cs typeface="Arial" panose="020B0604020202020204" pitchFamily="34" charset="0"/>
              </a:rPr>
              <a:t>Sorghum </a:t>
            </a:r>
          </a:p>
        </p:txBody>
      </p:sp>
      <p:pic>
        <p:nvPicPr>
          <p:cNvPr id="8" name="Picture 7"/>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l="10833" t="13333" r="5833" b="15556"/>
          <a:stretch/>
        </p:blipFill>
        <p:spPr>
          <a:xfrm>
            <a:off x="522904" y="1977113"/>
            <a:ext cx="2898256" cy="1854304"/>
          </a:xfrm>
          <a:prstGeom prst="rect">
            <a:avLst/>
          </a:prstGeom>
        </p:spPr>
      </p:pic>
      <p:pic>
        <p:nvPicPr>
          <p:cNvPr id="11" name="Picture 10"/>
          <p:cNvPicPr>
            <a:picLocks noChangeAspect="1"/>
          </p:cNvPicPr>
          <p:nvPr/>
        </p:nvPicPr>
        <p:blipFill rotWithShape="1">
          <a:blip r:embed="rId8" cstate="print">
            <a:extLst>
              <a:ext uri="{28A0092B-C50C-407E-A947-70E740481C1C}">
                <a14:useLocalDpi xmlns:a14="http://schemas.microsoft.com/office/drawing/2010/main" val="0"/>
              </a:ext>
            </a:extLst>
          </a:blip>
          <a:srcRect l="10000" t="14445" r="14166" b="10000"/>
          <a:stretch/>
        </p:blipFill>
        <p:spPr>
          <a:xfrm>
            <a:off x="5473292" y="4434468"/>
            <a:ext cx="2706820" cy="2022034"/>
          </a:xfrm>
          <a:prstGeom prst="rect">
            <a:avLst/>
          </a:prstGeom>
        </p:spPr>
      </p:pic>
      <p:pic>
        <p:nvPicPr>
          <p:cNvPr id="12" name="Picture 11"/>
          <p:cNvPicPr>
            <a:picLocks noChangeAspect="1"/>
          </p:cNvPicPr>
          <p:nvPr/>
        </p:nvPicPr>
        <p:blipFill rotWithShape="1">
          <a:blip r:embed="rId9" cstate="print">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rcRect r="3683" b="8709"/>
          <a:stretch/>
        </p:blipFill>
        <p:spPr>
          <a:xfrm>
            <a:off x="496645" y="4474482"/>
            <a:ext cx="2732722" cy="1942005"/>
          </a:xfrm>
          <a:prstGeom prst="rect">
            <a:avLst/>
          </a:prstGeom>
        </p:spPr>
      </p:pic>
      <p:pic>
        <p:nvPicPr>
          <p:cNvPr id="13" name="Picture 12"/>
          <p:cNvPicPr>
            <a:picLocks noChangeAspect="1"/>
          </p:cNvPicPr>
          <p:nvPr/>
        </p:nvPicPr>
        <p:blipFill rotWithShape="1">
          <a:blip r:embed="rId11" cstate="print">
            <a:extLst>
              <a:ext uri="{BEBA8EAE-BF5A-486C-A8C5-ECC9F3942E4B}">
                <a14:imgProps xmlns:a14="http://schemas.microsoft.com/office/drawing/2010/main">
                  <a14:imgLayer r:embed="rId12">
                    <a14:imgEffect>
                      <a14:sharpenSoften amount="25000"/>
                    </a14:imgEffect>
                  </a14:imgLayer>
                </a14:imgProps>
              </a:ext>
              <a:ext uri="{28A0092B-C50C-407E-A947-70E740481C1C}">
                <a14:useLocalDpi xmlns:a14="http://schemas.microsoft.com/office/drawing/2010/main" val="0"/>
              </a:ext>
            </a:extLst>
          </a:blip>
          <a:srcRect l="9998" t="15555" r="16667" b="15555"/>
          <a:stretch/>
        </p:blipFill>
        <p:spPr>
          <a:xfrm>
            <a:off x="5389710" y="1845337"/>
            <a:ext cx="2818977" cy="1985482"/>
          </a:xfrm>
          <a:prstGeom prst="rect">
            <a:avLst/>
          </a:prstGeom>
        </p:spPr>
      </p:pic>
      <p:sp>
        <p:nvSpPr>
          <p:cNvPr id="14" name="Rectangle 13"/>
          <p:cNvSpPr/>
          <p:nvPr/>
        </p:nvSpPr>
        <p:spPr>
          <a:xfrm>
            <a:off x="1006526" y="3898364"/>
            <a:ext cx="2007281" cy="584775"/>
          </a:xfrm>
          <a:prstGeom prst="rect">
            <a:avLst/>
          </a:prstGeom>
        </p:spPr>
        <p:txBody>
          <a:bodyPr wrap="none">
            <a:spAutoFit/>
          </a:bodyPr>
          <a:lstStyle/>
          <a:p>
            <a:r>
              <a:rPr lang="en-US" sz="3200" dirty="0">
                <a:solidFill>
                  <a:srgbClr val="800000"/>
                </a:solidFill>
                <a:latin typeface="Arial" panose="020B0604020202020204" pitchFamily="34" charset="0"/>
                <a:cs typeface="Arial" panose="020B0604020202020204" pitchFamily="34" charset="0"/>
              </a:rPr>
              <a:t>Sunflower</a:t>
            </a:r>
          </a:p>
        </p:txBody>
      </p:sp>
      <p:sp>
        <p:nvSpPr>
          <p:cNvPr id="15" name="Rectangle 14"/>
          <p:cNvSpPr/>
          <p:nvPr/>
        </p:nvSpPr>
        <p:spPr>
          <a:xfrm>
            <a:off x="6377292" y="3842115"/>
            <a:ext cx="958917" cy="584775"/>
          </a:xfrm>
          <a:prstGeom prst="rect">
            <a:avLst/>
          </a:prstGeom>
        </p:spPr>
        <p:txBody>
          <a:bodyPr wrap="none">
            <a:spAutoFit/>
          </a:bodyPr>
          <a:lstStyle/>
          <a:p>
            <a:pPr lvl="0">
              <a:spcBef>
                <a:spcPct val="20000"/>
              </a:spcBef>
            </a:pPr>
            <a:r>
              <a:rPr lang="en-US" sz="3200" dirty="0">
                <a:solidFill>
                  <a:srgbClr val="800000"/>
                </a:solidFill>
                <a:latin typeface="Arial" panose="020B0604020202020204" pitchFamily="34" charset="0"/>
                <a:cs typeface="Arial" panose="020B0604020202020204" pitchFamily="34" charset="0"/>
              </a:rPr>
              <a:t>Flax</a:t>
            </a:r>
          </a:p>
        </p:txBody>
      </p:sp>
    </p:spTree>
    <p:extLst>
      <p:ext uri="{BB962C8B-B14F-4D97-AF65-F5344CB8AC3E}">
        <p14:creationId xmlns:p14="http://schemas.microsoft.com/office/powerpoint/2010/main" val="254521185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normAutofit/>
          </a:bodyPr>
          <a:lstStyle/>
          <a:p>
            <a:r>
              <a:rPr lang="en-US" dirty="0"/>
              <a:t>Buckwheat: Overview</a:t>
            </a:r>
          </a:p>
        </p:txBody>
      </p:sp>
      <p:sp>
        <p:nvSpPr>
          <p:cNvPr id="3" name="Content Placeholder 2"/>
          <p:cNvSpPr>
            <a:spLocks noGrp="1"/>
          </p:cNvSpPr>
          <p:nvPr>
            <p:ph idx="1"/>
            <p:custDataLst>
              <p:tags r:id="rId2"/>
            </p:custDataLst>
          </p:nvPr>
        </p:nvSpPr>
        <p:spPr>
          <a:xfrm>
            <a:off x="233401" y="1562100"/>
            <a:ext cx="4305261" cy="4800600"/>
          </a:xfrm>
        </p:spPr>
        <p:txBody>
          <a:bodyPr/>
          <a:lstStyle/>
          <a:p>
            <a:r>
              <a:rPr lang="en-US" dirty="0"/>
              <a:t>Fast-growing annual</a:t>
            </a:r>
          </a:p>
          <a:p>
            <a:r>
              <a:rPr lang="en-US" dirty="0"/>
              <a:t>Highly valued as green manure, smother crop for weeds</a:t>
            </a:r>
          </a:p>
          <a:p>
            <a:r>
              <a:rPr lang="en-US" dirty="0"/>
              <a:t>Short growth period (10-12 weeks) allows flexibility in timing</a:t>
            </a:r>
          </a:p>
          <a:p>
            <a:endParaRPr lang="en-US" dirty="0"/>
          </a:p>
        </p:txBody>
      </p:sp>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24074" r="5555"/>
          <a:stretch/>
        </p:blipFill>
        <p:spPr>
          <a:xfrm>
            <a:off x="4800561" y="1905000"/>
            <a:ext cx="4343439" cy="4114800"/>
          </a:xfrm>
          <a:prstGeom prst="rect">
            <a:avLst/>
          </a:prstGeom>
        </p:spPr>
      </p:pic>
    </p:spTree>
    <p:extLst>
      <p:ext uri="{BB962C8B-B14F-4D97-AF65-F5344CB8AC3E}">
        <p14:creationId xmlns:p14="http://schemas.microsoft.com/office/powerpoint/2010/main" val="254484672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2940" y="1312005"/>
            <a:ext cx="7818120" cy="5212080"/>
          </a:xfrm>
          <a:prstGeom prst="rect">
            <a:avLst/>
          </a:prstGeom>
        </p:spPr>
      </p:pic>
      <p:sp>
        <p:nvSpPr>
          <p:cNvPr id="2" name="Title 1"/>
          <p:cNvSpPr>
            <a:spLocks noGrp="1"/>
          </p:cNvSpPr>
          <p:nvPr>
            <p:ph type="title"/>
            <p:custDataLst>
              <p:tags r:id="rId1"/>
            </p:custDataLst>
          </p:nvPr>
        </p:nvSpPr>
        <p:spPr>
          <a:xfrm>
            <a:off x="457200" y="274638"/>
            <a:ext cx="8229600" cy="1143000"/>
          </a:xfrm>
        </p:spPr>
        <p:txBody>
          <a:bodyPr/>
          <a:lstStyle/>
          <a:p>
            <a:r>
              <a:rPr lang="en-US" dirty="0"/>
              <a:t>Buckwheat: Production</a:t>
            </a:r>
          </a:p>
        </p:txBody>
      </p:sp>
      <p:sp>
        <p:nvSpPr>
          <p:cNvPr id="3" name="Content Placeholder 2"/>
          <p:cNvSpPr>
            <a:spLocks noGrp="1"/>
          </p:cNvSpPr>
          <p:nvPr>
            <p:ph idx="1"/>
            <p:custDataLst>
              <p:tags r:id="rId2"/>
            </p:custDataLst>
          </p:nvPr>
        </p:nvSpPr>
        <p:spPr>
          <a:xfrm>
            <a:off x="662940" y="1828800"/>
            <a:ext cx="7818120" cy="4267200"/>
          </a:xfrm>
          <a:solidFill>
            <a:schemeClr val="bg1">
              <a:alpha val="64000"/>
            </a:schemeClr>
          </a:solidFill>
        </p:spPr>
        <p:txBody>
          <a:bodyPr>
            <a:normAutofit/>
          </a:bodyPr>
          <a:lstStyle/>
          <a:p>
            <a:r>
              <a:rPr lang="en-US" dirty="0"/>
              <a:t>Highest yields if planted as soon as danger of frost is past</a:t>
            </a:r>
          </a:p>
          <a:p>
            <a:r>
              <a:rPr lang="en-US" dirty="0"/>
              <a:t>Minimize weeds with pre-plant tillage</a:t>
            </a:r>
          </a:p>
          <a:p>
            <a:pPr lvl="1"/>
            <a:r>
              <a:rPr lang="en-US" dirty="0"/>
              <a:t>Buckwheat canopies quickly to exclude weeds</a:t>
            </a:r>
          </a:p>
          <a:p>
            <a:r>
              <a:rPr lang="en-US" dirty="0"/>
              <a:t>Swath if harvesting before frost; can be direct combined if frost-killed</a:t>
            </a:r>
          </a:p>
          <a:p>
            <a:r>
              <a:rPr lang="en-US" dirty="0"/>
              <a:t>Requires adequate soil P</a:t>
            </a:r>
          </a:p>
        </p:txBody>
      </p:sp>
    </p:spTree>
    <p:extLst>
      <p:ext uri="{BB962C8B-B14F-4D97-AF65-F5344CB8AC3E}">
        <p14:creationId xmlns:p14="http://schemas.microsoft.com/office/powerpoint/2010/main" val="97003969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normAutofit fontScale="90000"/>
          </a:bodyPr>
          <a:lstStyle/>
          <a:p>
            <a:r>
              <a:rPr lang="en-US" dirty="0"/>
              <a:t>Buckwheat: Special Considerations</a:t>
            </a:r>
          </a:p>
        </p:txBody>
      </p:sp>
      <p:sp>
        <p:nvSpPr>
          <p:cNvPr id="3" name="Content Placeholder 2"/>
          <p:cNvSpPr>
            <a:spLocks noGrp="1"/>
          </p:cNvSpPr>
          <p:nvPr>
            <p:ph idx="1"/>
            <p:custDataLst>
              <p:tags r:id="rId2"/>
            </p:custDataLst>
          </p:nvPr>
        </p:nvSpPr>
        <p:spPr>
          <a:xfrm>
            <a:off x="457200" y="1600200"/>
            <a:ext cx="8229600" cy="4525963"/>
          </a:xfrm>
        </p:spPr>
        <p:txBody>
          <a:bodyPr/>
          <a:lstStyle/>
          <a:p>
            <a:r>
              <a:rPr lang="en-US" dirty="0"/>
              <a:t>Grain may be difficult to sell</a:t>
            </a:r>
          </a:p>
          <a:p>
            <a:r>
              <a:rPr lang="en-US" dirty="0"/>
              <a:t>Do not plant after small grains or flax</a:t>
            </a:r>
          </a:p>
          <a:p>
            <a:pPr lvl="1"/>
            <a:r>
              <a:rPr lang="en-US" dirty="0"/>
              <a:t>Volunteer seed will make buckwheat grain cleaning difficult</a:t>
            </a:r>
          </a:p>
        </p:txBody>
      </p:sp>
      <p:sp>
        <p:nvSpPr>
          <p:cNvPr id="9" name="TextBox 8"/>
          <p:cNvSpPr txBox="1"/>
          <p:nvPr>
            <p:custDataLst>
              <p:tags r:id="rId3"/>
            </p:custDataLst>
          </p:nvPr>
        </p:nvSpPr>
        <p:spPr>
          <a:xfrm>
            <a:off x="1632529" y="5988072"/>
            <a:ext cx="2224007" cy="461665"/>
          </a:xfrm>
          <a:prstGeom prst="rect">
            <a:avLst/>
          </a:prstGeom>
          <a:noFill/>
        </p:spPr>
        <p:txBody>
          <a:bodyPr wrap="none" rtlCol="0">
            <a:spAutoFit/>
          </a:bodyPr>
          <a:lstStyle/>
          <a:p>
            <a:r>
              <a:rPr lang="en-US" sz="2400" dirty="0">
                <a:solidFill>
                  <a:srgbClr val="800000"/>
                </a:solidFill>
              </a:rPr>
              <a:t>Buckwheat seed</a:t>
            </a:r>
          </a:p>
        </p:txBody>
      </p:sp>
      <p:sp>
        <p:nvSpPr>
          <p:cNvPr id="10" name="TextBox 9"/>
          <p:cNvSpPr txBox="1"/>
          <p:nvPr>
            <p:custDataLst>
              <p:tags r:id="rId4"/>
            </p:custDataLst>
          </p:nvPr>
        </p:nvSpPr>
        <p:spPr>
          <a:xfrm>
            <a:off x="5791200" y="5994411"/>
            <a:ext cx="1332737" cy="461665"/>
          </a:xfrm>
          <a:prstGeom prst="rect">
            <a:avLst/>
          </a:prstGeom>
          <a:noFill/>
        </p:spPr>
        <p:txBody>
          <a:bodyPr wrap="none" rtlCol="0">
            <a:spAutoFit/>
          </a:bodyPr>
          <a:lstStyle/>
          <a:p>
            <a:r>
              <a:rPr lang="en-US" sz="2400" dirty="0">
                <a:solidFill>
                  <a:srgbClr val="800000"/>
                </a:solidFill>
              </a:rPr>
              <a:t>Flax seed</a:t>
            </a:r>
          </a:p>
        </p:txBody>
      </p:sp>
      <p:pic>
        <p:nvPicPr>
          <p:cNvPr id="11" name="Picture 10"/>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rcRect l="10833" t="13333" r="5833" b="15556"/>
          <a:stretch/>
        </p:blipFill>
        <p:spPr>
          <a:xfrm>
            <a:off x="1298606" y="4140107"/>
            <a:ext cx="2898256" cy="1854304"/>
          </a:xfrm>
          <a:prstGeom prst="rect">
            <a:avLst/>
          </a:prstGeom>
        </p:spPr>
      </p:pic>
      <p:pic>
        <p:nvPicPr>
          <p:cNvPr id="12" name="Picture 11"/>
          <p:cNvPicPr>
            <a:picLocks noChangeAspect="1"/>
          </p:cNvPicPr>
          <p:nvPr/>
        </p:nvPicPr>
        <p:blipFill rotWithShape="1">
          <a:blip r:embed="rId9" cstate="print">
            <a:extLst>
              <a:ext uri="{28A0092B-C50C-407E-A947-70E740481C1C}">
                <a14:useLocalDpi xmlns:a14="http://schemas.microsoft.com/office/drawing/2010/main" val="0"/>
              </a:ext>
            </a:extLst>
          </a:blip>
          <a:srcRect l="10000" t="14445" r="14166" b="16405"/>
          <a:stretch/>
        </p:blipFill>
        <p:spPr>
          <a:xfrm>
            <a:off x="5104158" y="4148559"/>
            <a:ext cx="2706820" cy="1850614"/>
          </a:xfrm>
          <a:prstGeom prst="rect">
            <a:avLst/>
          </a:prstGeom>
        </p:spPr>
      </p:pic>
    </p:spTree>
    <p:extLst>
      <p:ext uri="{BB962C8B-B14F-4D97-AF65-F5344CB8AC3E}">
        <p14:creationId xmlns:p14="http://schemas.microsoft.com/office/powerpoint/2010/main" val="928336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a:t>Sorghum: Overview</a:t>
            </a:r>
          </a:p>
        </p:txBody>
      </p:sp>
      <p:sp>
        <p:nvSpPr>
          <p:cNvPr id="3" name="Content Placeholder 2"/>
          <p:cNvSpPr>
            <a:spLocks noGrp="1"/>
          </p:cNvSpPr>
          <p:nvPr>
            <p:ph idx="1"/>
            <p:custDataLst>
              <p:tags r:id="rId2"/>
            </p:custDataLst>
          </p:nvPr>
        </p:nvSpPr>
        <p:spPr>
          <a:xfrm>
            <a:off x="228600" y="1589314"/>
            <a:ext cx="4495800" cy="5344886"/>
          </a:xfrm>
        </p:spPr>
        <p:txBody>
          <a:bodyPr/>
          <a:lstStyle/>
          <a:p>
            <a:r>
              <a:rPr lang="en-US" dirty="0"/>
              <a:t>Also known as milo</a:t>
            </a:r>
          </a:p>
          <a:p>
            <a:r>
              <a:rPr lang="en-US" dirty="0"/>
              <a:t>Generally used in US for livestock feed; also can be food</a:t>
            </a:r>
          </a:p>
          <a:p>
            <a:r>
              <a:rPr lang="en-US" dirty="0"/>
              <a:t>Thrives in hot weather; few disease or insect problems</a:t>
            </a:r>
          </a:p>
        </p:txBody>
      </p:sp>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r="32099"/>
          <a:stretch/>
        </p:blipFill>
        <p:spPr>
          <a:xfrm>
            <a:off x="4713514" y="1752600"/>
            <a:ext cx="4191000" cy="4114800"/>
          </a:xfrm>
          <a:prstGeom prst="rect">
            <a:avLst/>
          </a:prstGeom>
        </p:spPr>
      </p:pic>
    </p:spTree>
    <p:extLst>
      <p:ext uri="{BB962C8B-B14F-4D97-AF65-F5344CB8AC3E}">
        <p14:creationId xmlns:p14="http://schemas.microsoft.com/office/powerpoint/2010/main" val="187822757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a:t>Sorghum: Production</a:t>
            </a:r>
          </a:p>
        </p:txBody>
      </p:sp>
      <p:sp>
        <p:nvSpPr>
          <p:cNvPr id="3" name="Content Placeholder 2"/>
          <p:cNvSpPr>
            <a:spLocks noGrp="1"/>
          </p:cNvSpPr>
          <p:nvPr>
            <p:ph idx="1"/>
            <p:custDataLst>
              <p:tags r:id="rId2"/>
            </p:custDataLst>
          </p:nvPr>
        </p:nvSpPr>
        <p:spPr>
          <a:xfrm>
            <a:off x="457200" y="1600200"/>
            <a:ext cx="5105400" cy="5029200"/>
          </a:xfrm>
        </p:spPr>
        <p:txBody>
          <a:bodyPr>
            <a:normAutofit fontScale="92500" lnSpcReduction="20000"/>
          </a:bodyPr>
          <a:lstStyle/>
          <a:p>
            <a:r>
              <a:rPr lang="en-US" dirty="0"/>
              <a:t>Plant mid-May to early June (soil temps 60-65° F)</a:t>
            </a:r>
          </a:p>
          <a:p>
            <a:pPr lvl="1"/>
            <a:r>
              <a:rPr lang="en-US" dirty="0"/>
              <a:t>Performs best in warm temperatures</a:t>
            </a:r>
          </a:p>
          <a:p>
            <a:pPr lvl="1"/>
            <a:r>
              <a:rPr lang="en-US" dirty="0"/>
              <a:t>Some varieties will not mature in </a:t>
            </a:r>
            <a:r>
              <a:rPr lang="en-US" dirty="0" smtClean="0"/>
              <a:t>Minnesota</a:t>
            </a:r>
          </a:p>
          <a:p>
            <a:r>
              <a:rPr lang="en-US" dirty="0" smtClean="0"/>
              <a:t>Fertility requirements are similar to corn</a:t>
            </a:r>
          </a:p>
          <a:p>
            <a:r>
              <a:rPr lang="en-US" dirty="0" smtClean="0"/>
              <a:t>Control </a:t>
            </a:r>
            <a:r>
              <a:rPr lang="en-US" dirty="0"/>
              <a:t>weeds with stale seedbed or cultivation up to 6 inches tall</a:t>
            </a:r>
          </a:p>
          <a:p>
            <a:r>
              <a:rPr lang="en-US" dirty="0"/>
              <a:t>Harvest by combining</a:t>
            </a: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08352" y="1752600"/>
            <a:ext cx="2878448" cy="4251960"/>
          </a:xfrm>
          <a:prstGeom prst="rect">
            <a:avLst/>
          </a:prstGeom>
        </p:spPr>
      </p:pic>
    </p:spTree>
    <p:extLst>
      <p:ext uri="{BB962C8B-B14F-4D97-AF65-F5344CB8AC3E}">
        <p14:creationId xmlns:p14="http://schemas.microsoft.com/office/powerpoint/2010/main" val="9685776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a:t>Sunflower: Overview</a:t>
            </a:r>
          </a:p>
        </p:txBody>
      </p:sp>
      <p:sp>
        <p:nvSpPr>
          <p:cNvPr id="3" name="Content Placeholder 2"/>
          <p:cNvSpPr>
            <a:spLocks noGrp="1"/>
          </p:cNvSpPr>
          <p:nvPr>
            <p:ph idx="1"/>
            <p:custDataLst>
              <p:tags r:id="rId2"/>
            </p:custDataLst>
          </p:nvPr>
        </p:nvSpPr>
        <p:spPr>
          <a:xfrm>
            <a:off x="457200" y="1600200"/>
            <a:ext cx="4114800" cy="4525963"/>
          </a:xfrm>
        </p:spPr>
        <p:txBody>
          <a:bodyPr/>
          <a:lstStyle/>
          <a:p>
            <a:r>
              <a:rPr lang="en-US" dirty="0"/>
              <a:t>Major types are oilseed and confectionary</a:t>
            </a:r>
          </a:p>
          <a:p>
            <a:r>
              <a:rPr lang="en-US" dirty="0"/>
              <a:t>Most commercial varieties are hybrids</a:t>
            </a:r>
          </a:p>
          <a:p>
            <a:pPr lvl="1"/>
            <a:r>
              <a:rPr lang="en-US" dirty="0"/>
              <a:t>Some varieties require pollinators</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9600" y="1702911"/>
            <a:ext cx="4629150" cy="4320540"/>
          </a:xfrm>
          <a:prstGeom prst="rect">
            <a:avLst/>
          </a:prstGeom>
        </p:spPr>
      </p:pic>
    </p:spTree>
    <p:extLst>
      <p:ext uri="{BB962C8B-B14F-4D97-AF65-F5344CB8AC3E}">
        <p14:creationId xmlns:p14="http://schemas.microsoft.com/office/powerpoint/2010/main" val="11789511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t="8519"/>
          <a:stretch/>
        </p:blipFill>
        <p:spPr>
          <a:xfrm>
            <a:off x="0" y="1420813"/>
            <a:ext cx="9144000" cy="4705350"/>
          </a:xfrm>
          <a:prstGeom prst="rect">
            <a:avLst/>
          </a:prstGeom>
        </p:spPr>
      </p:pic>
      <p:sp>
        <p:nvSpPr>
          <p:cNvPr id="2" name="Title 1"/>
          <p:cNvSpPr>
            <a:spLocks noGrp="1"/>
          </p:cNvSpPr>
          <p:nvPr>
            <p:ph type="title"/>
            <p:custDataLst>
              <p:tags r:id="rId1"/>
            </p:custDataLst>
          </p:nvPr>
        </p:nvSpPr>
        <p:spPr>
          <a:xfrm>
            <a:off x="457200" y="274638"/>
            <a:ext cx="8229600" cy="1143000"/>
          </a:xfrm>
        </p:spPr>
        <p:txBody>
          <a:bodyPr>
            <a:normAutofit fontScale="90000"/>
          </a:bodyPr>
          <a:lstStyle/>
          <a:p>
            <a:r>
              <a:rPr lang="en-US" dirty="0"/>
              <a:t>Advantages of Diverse Rotations</a:t>
            </a:r>
          </a:p>
        </p:txBody>
      </p:sp>
      <p:sp>
        <p:nvSpPr>
          <p:cNvPr id="3" name="Content Placeholder 2"/>
          <p:cNvSpPr>
            <a:spLocks noGrp="1"/>
          </p:cNvSpPr>
          <p:nvPr>
            <p:ph idx="1"/>
            <p:custDataLst>
              <p:tags r:id="rId2"/>
            </p:custDataLst>
          </p:nvPr>
        </p:nvSpPr>
        <p:spPr>
          <a:xfrm>
            <a:off x="457200" y="1600200"/>
            <a:ext cx="8229600" cy="4525963"/>
          </a:xfrm>
        </p:spPr>
        <p:txBody>
          <a:bodyPr/>
          <a:lstStyle/>
          <a:p>
            <a:pPr lvl="0"/>
            <a:r>
              <a:rPr lang="en-US" dirty="0"/>
              <a:t>Management benefits</a:t>
            </a:r>
          </a:p>
          <a:p>
            <a:pPr lvl="0"/>
            <a:r>
              <a:rPr lang="en-US" dirty="0"/>
              <a:t>Economic benefits</a:t>
            </a:r>
          </a:p>
          <a:p>
            <a:endParaRPr lang="en-US" dirty="0"/>
          </a:p>
        </p:txBody>
      </p:sp>
    </p:spTree>
    <p:extLst>
      <p:ext uri="{BB962C8B-B14F-4D97-AF65-F5344CB8AC3E}">
        <p14:creationId xmlns:p14="http://schemas.microsoft.com/office/powerpoint/2010/main" val="187494156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a:t>Sunflower: Production</a:t>
            </a:r>
          </a:p>
        </p:txBody>
      </p:sp>
      <p:sp>
        <p:nvSpPr>
          <p:cNvPr id="3" name="Content Placeholder 2"/>
          <p:cNvSpPr>
            <a:spLocks noGrp="1"/>
          </p:cNvSpPr>
          <p:nvPr>
            <p:ph idx="1"/>
            <p:custDataLst>
              <p:tags r:id="rId2"/>
            </p:custDataLst>
          </p:nvPr>
        </p:nvSpPr>
        <p:spPr>
          <a:xfrm>
            <a:off x="457200" y="1628932"/>
            <a:ext cx="5486400" cy="3857468"/>
          </a:xfrm>
        </p:spPr>
        <p:txBody>
          <a:bodyPr>
            <a:normAutofit fontScale="92500" lnSpcReduction="10000"/>
          </a:bodyPr>
          <a:lstStyle/>
          <a:p>
            <a:r>
              <a:rPr lang="en-US" dirty="0"/>
              <a:t>Plant when soil temps are &lt;50° F for uniform emergence</a:t>
            </a:r>
          </a:p>
          <a:p>
            <a:pPr lvl="0"/>
            <a:r>
              <a:rPr lang="en-US" dirty="0"/>
              <a:t>Control weeds with pre-plant and pre-emergence harrowing, inter-row cultivation</a:t>
            </a:r>
          </a:p>
          <a:p>
            <a:pPr lvl="1"/>
            <a:r>
              <a:rPr lang="en-US" dirty="0"/>
              <a:t>Critical period is first 4 weeks</a:t>
            </a:r>
          </a:p>
          <a:p>
            <a:endParaRPr lang="en-US" dirty="0"/>
          </a:p>
        </p:txBody>
      </p:sp>
      <p:sp>
        <p:nvSpPr>
          <p:cNvPr id="4" name="TextBox 3"/>
          <p:cNvSpPr txBox="1"/>
          <p:nvPr>
            <p:custDataLst>
              <p:tags r:id="rId3"/>
            </p:custDataLst>
          </p:nvPr>
        </p:nvSpPr>
        <p:spPr>
          <a:xfrm>
            <a:off x="457200" y="5020585"/>
            <a:ext cx="8229600" cy="1354217"/>
          </a:xfrm>
          <a:prstGeom prst="rect">
            <a:avLst/>
          </a:prstGeom>
          <a:noFill/>
        </p:spPr>
        <p:txBody>
          <a:bodyPr wrap="square" rtlCol="0">
            <a:spAutoFit/>
          </a:bodyPr>
          <a:lstStyle/>
          <a:p>
            <a:pPr marL="342900" lvl="0" indent="-342900">
              <a:spcBef>
                <a:spcPct val="20000"/>
              </a:spcBef>
              <a:buFont typeface="Arial" panose="020B0604020202020204" pitchFamily="34" charset="0"/>
              <a:buChar char="•"/>
            </a:pPr>
            <a:r>
              <a:rPr lang="en-US" sz="3200" dirty="0">
                <a:solidFill>
                  <a:srgbClr val="800000"/>
                </a:solidFill>
                <a:latin typeface="Arial" panose="020B0604020202020204" pitchFamily="34" charset="0"/>
                <a:cs typeface="Arial" panose="020B0604020202020204" pitchFamily="34" charset="0"/>
              </a:rPr>
              <a:t>Combine harvest using sunflower head attachment and seed pan</a:t>
            </a:r>
          </a:p>
          <a:p>
            <a:endParaRPr lang="en-US" dirty="0"/>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49781" y="2094785"/>
            <a:ext cx="2562068" cy="2562068"/>
          </a:xfrm>
          <a:prstGeom prst="rect">
            <a:avLst/>
          </a:prstGeom>
        </p:spPr>
      </p:pic>
    </p:spTree>
    <p:extLst>
      <p:ext uri="{BB962C8B-B14F-4D97-AF65-F5344CB8AC3E}">
        <p14:creationId xmlns:p14="http://schemas.microsoft.com/office/powerpoint/2010/main" val="177268403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normAutofit fontScale="90000"/>
          </a:bodyPr>
          <a:lstStyle/>
          <a:p>
            <a:r>
              <a:rPr lang="en-US" dirty="0"/>
              <a:t>Sunflower: Special Considerations</a:t>
            </a:r>
          </a:p>
        </p:txBody>
      </p:sp>
      <p:sp>
        <p:nvSpPr>
          <p:cNvPr id="3" name="Content Placeholder 2"/>
          <p:cNvSpPr>
            <a:spLocks noGrp="1"/>
          </p:cNvSpPr>
          <p:nvPr>
            <p:ph idx="1"/>
            <p:custDataLst>
              <p:tags r:id="rId2"/>
            </p:custDataLst>
          </p:nvPr>
        </p:nvSpPr>
        <p:spPr>
          <a:xfrm>
            <a:off x="457200" y="1600200"/>
            <a:ext cx="8229600" cy="4525963"/>
          </a:xfrm>
        </p:spPr>
        <p:txBody>
          <a:bodyPr/>
          <a:lstStyle/>
          <a:p>
            <a:r>
              <a:rPr lang="en-US" dirty="0"/>
              <a:t>Bird and insect predation can be issues</a:t>
            </a:r>
          </a:p>
          <a:p>
            <a:pPr marL="0" indent="0">
              <a:buNone/>
            </a:pPr>
            <a:endParaRPr lang="en-US" dirty="0"/>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91796" y="2438400"/>
            <a:ext cx="6760408" cy="4016876"/>
          </a:xfrm>
          <a:prstGeom prst="rect">
            <a:avLst/>
          </a:prstGeom>
        </p:spPr>
      </p:pic>
    </p:spTree>
    <p:extLst>
      <p:ext uri="{BB962C8B-B14F-4D97-AF65-F5344CB8AC3E}">
        <p14:creationId xmlns:p14="http://schemas.microsoft.com/office/powerpoint/2010/main" val="261483153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a:t>Flax: Overview</a:t>
            </a:r>
          </a:p>
        </p:txBody>
      </p:sp>
      <p:sp>
        <p:nvSpPr>
          <p:cNvPr id="3" name="Content Placeholder 2"/>
          <p:cNvSpPr>
            <a:spLocks noGrp="1"/>
          </p:cNvSpPr>
          <p:nvPr>
            <p:ph idx="1"/>
            <p:custDataLst>
              <p:tags r:id="rId2"/>
            </p:custDataLst>
          </p:nvPr>
        </p:nvSpPr>
        <p:spPr>
          <a:xfrm>
            <a:off x="457200" y="1600200"/>
            <a:ext cx="4191000" cy="5257800"/>
          </a:xfrm>
        </p:spPr>
        <p:txBody>
          <a:bodyPr/>
          <a:lstStyle/>
          <a:p>
            <a:r>
              <a:rPr lang="en-US" dirty="0"/>
              <a:t>Cool season annual</a:t>
            </a:r>
          </a:p>
          <a:p>
            <a:r>
              <a:rPr lang="en-US" dirty="0"/>
              <a:t>Oilseed and health food crop</a:t>
            </a:r>
          </a:p>
          <a:p>
            <a:pPr lvl="1"/>
            <a:r>
              <a:rPr lang="en-US" dirty="0"/>
              <a:t>Golden seed for food</a:t>
            </a:r>
          </a:p>
          <a:p>
            <a:pPr lvl="1"/>
            <a:r>
              <a:rPr lang="en-US" dirty="0"/>
              <a:t>Brown seed for oil</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57800" y="1295400"/>
            <a:ext cx="3429000" cy="5143500"/>
          </a:xfrm>
          <a:prstGeom prst="rect">
            <a:avLst/>
          </a:prstGeom>
        </p:spPr>
      </p:pic>
    </p:spTree>
    <p:extLst>
      <p:ext uri="{BB962C8B-B14F-4D97-AF65-F5344CB8AC3E}">
        <p14:creationId xmlns:p14="http://schemas.microsoft.com/office/powerpoint/2010/main" val="95234110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1630" t="7778"/>
          <a:stretch/>
        </p:blipFill>
        <p:spPr>
          <a:xfrm>
            <a:off x="0" y="0"/>
            <a:ext cx="9194800" cy="6465131"/>
          </a:xfrm>
          <a:prstGeom prst="rect">
            <a:avLst/>
          </a:prstGeom>
        </p:spPr>
      </p:pic>
      <p:sp>
        <p:nvSpPr>
          <p:cNvPr id="5" name="Rectangle 4"/>
          <p:cNvSpPr/>
          <p:nvPr/>
        </p:nvSpPr>
        <p:spPr>
          <a:xfrm>
            <a:off x="457200" y="457200"/>
            <a:ext cx="8229600" cy="556260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custDataLst>
              <p:tags r:id="rId1"/>
            </p:custDataLst>
          </p:nvPr>
        </p:nvSpPr>
        <p:spPr>
          <a:xfrm>
            <a:off x="457200" y="274638"/>
            <a:ext cx="8229600" cy="1143000"/>
          </a:xfrm>
        </p:spPr>
        <p:txBody>
          <a:bodyPr/>
          <a:lstStyle/>
          <a:p>
            <a:r>
              <a:rPr lang="en-US" dirty="0"/>
              <a:t>Flax: Production</a:t>
            </a:r>
          </a:p>
        </p:txBody>
      </p:sp>
      <p:sp>
        <p:nvSpPr>
          <p:cNvPr id="3" name="Content Placeholder 2"/>
          <p:cNvSpPr>
            <a:spLocks noGrp="1"/>
          </p:cNvSpPr>
          <p:nvPr>
            <p:ph idx="1"/>
            <p:custDataLst>
              <p:tags r:id="rId2"/>
            </p:custDataLst>
          </p:nvPr>
        </p:nvSpPr>
        <p:spPr>
          <a:xfrm>
            <a:off x="457200" y="1600200"/>
            <a:ext cx="8229600" cy="4525963"/>
          </a:xfrm>
        </p:spPr>
        <p:txBody>
          <a:bodyPr/>
          <a:lstStyle/>
          <a:p>
            <a:r>
              <a:rPr lang="en-US" dirty="0"/>
              <a:t>Plant late April to early May for best yields</a:t>
            </a:r>
          </a:p>
          <a:p>
            <a:r>
              <a:rPr lang="en-US" dirty="0"/>
              <a:t>Fertility requirements similar to small grains</a:t>
            </a:r>
          </a:p>
          <a:p>
            <a:r>
              <a:rPr lang="en-US" dirty="0"/>
              <a:t>Weed control</a:t>
            </a:r>
          </a:p>
          <a:p>
            <a:pPr lvl="1"/>
            <a:r>
              <a:rPr lang="en-US" dirty="0"/>
              <a:t>Multiple pre-plant cultivations</a:t>
            </a:r>
          </a:p>
          <a:p>
            <a:pPr lvl="1"/>
            <a:r>
              <a:rPr lang="en-US" dirty="0" err="1"/>
              <a:t>Underseeding</a:t>
            </a:r>
            <a:r>
              <a:rPr lang="en-US" dirty="0"/>
              <a:t> with clover or other forage</a:t>
            </a:r>
          </a:p>
          <a:p>
            <a:r>
              <a:rPr lang="en-US" dirty="0"/>
              <a:t>Harvest by windrowing followed by combining</a:t>
            </a:r>
          </a:p>
        </p:txBody>
      </p:sp>
    </p:spTree>
    <p:extLst>
      <p:ext uri="{BB962C8B-B14F-4D97-AF65-F5344CB8AC3E}">
        <p14:creationId xmlns:p14="http://schemas.microsoft.com/office/powerpoint/2010/main" val="214266848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a:t>Flax: Special Considerations</a:t>
            </a:r>
          </a:p>
        </p:txBody>
      </p:sp>
      <p:sp>
        <p:nvSpPr>
          <p:cNvPr id="3" name="Content Placeholder 2"/>
          <p:cNvSpPr>
            <a:spLocks noGrp="1"/>
          </p:cNvSpPr>
          <p:nvPr>
            <p:ph idx="1"/>
            <p:custDataLst>
              <p:tags r:id="rId2"/>
            </p:custDataLst>
          </p:nvPr>
        </p:nvSpPr>
        <p:spPr>
          <a:xfrm>
            <a:off x="457200" y="1600200"/>
            <a:ext cx="8229600" cy="4525963"/>
          </a:xfrm>
        </p:spPr>
        <p:txBody>
          <a:bodyPr/>
          <a:lstStyle/>
          <a:p>
            <a:r>
              <a:rPr lang="en-US" dirty="0"/>
              <a:t>Sensitive to poor drainage, excess moisture, and drought</a:t>
            </a:r>
          </a:p>
          <a:p>
            <a:r>
              <a:rPr lang="en-US" dirty="0"/>
              <a:t>Extremely vulnerable to weed competition</a:t>
            </a:r>
          </a:p>
        </p:txBody>
      </p:sp>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t="11538" b="23077"/>
          <a:stretch/>
        </p:blipFill>
        <p:spPr>
          <a:xfrm>
            <a:off x="1066800" y="3429000"/>
            <a:ext cx="7010400" cy="3055815"/>
          </a:xfrm>
          <a:prstGeom prst="rect">
            <a:avLst/>
          </a:prstGeom>
        </p:spPr>
      </p:pic>
    </p:spTree>
    <p:extLst>
      <p:ext uri="{BB962C8B-B14F-4D97-AF65-F5344CB8AC3E}">
        <p14:creationId xmlns:p14="http://schemas.microsoft.com/office/powerpoint/2010/main" val="61601991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609600"/>
            <a:ext cx="8229600" cy="1143000"/>
          </a:xfrm>
        </p:spPr>
        <p:txBody>
          <a:bodyPr>
            <a:normAutofit fontScale="90000"/>
          </a:bodyPr>
          <a:lstStyle/>
          <a:p>
            <a:r>
              <a:rPr lang="en-US" dirty="0"/>
              <a:t>Summary: Risks </a:t>
            </a:r>
            <a:r>
              <a:rPr lang="en-US" dirty="0" smtClean="0"/>
              <a:t>of </a:t>
            </a:r>
            <a:r>
              <a:rPr lang="en-US" dirty="0"/>
              <a:t>Alternative Crops</a:t>
            </a:r>
          </a:p>
        </p:txBody>
      </p:sp>
      <p:sp>
        <p:nvSpPr>
          <p:cNvPr id="3" name="Content Placeholder 2"/>
          <p:cNvSpPr>
            <a:spLocks noGrp="1"/>
          </p:cNvSpPr>
          <p:nvPr>
            <p:ph idx="1"/>
            <p:custDataLst>
              <p:tags r:id="rId2"/>
            </p:custDataLst>
          </p:nvPr>
        </p:nvSpPr>
        <p:spPr>
          <a:xfrm>
            <a:off x="457200" y="2514600"/>
            <a:ext cx="8229600" cy="2286000"/>
          </a:xfrm>
          <a:solidFill>
            <a:schemeClr val="accent3">
              <a:lumMod val="75000"/>
              <a:alpha val="52000"/>
            </a:schemeClr>
          </a:solidFill>
        </p:spPr>
        <p:txBody>
          <a:bodyPr>
            <a:normAutofit/>
          </a:bodyPr>
          <a:lstStyle/>
          <a:p>
            <a:r>
              <a:rPr lang="en-US" dirty="0" smtClean="0"/>
              <a:t>Markets</a:t>
            </a:r>
            <a:r>
              <a:rPr lang="en-US" dirty="0"/>
              <a:t>: DO NOT plant without ensuring market access</a:t>
            </a:r>
          </a:p>
          <a:p>
            <a:r>
              <a:rPr lang="en-US" dirty="0"/>
              <a:t>Weed competition</a:t>
            </a:r>
          </a:p>
          <a:p>
            <a:r>
              <a:rPr lang="en-US" dirty="0"/>
              <a:t>Weather </a:t>
            </a:r>
            <a:r>
              <a:rPr lang="en-US" dirty="0" smtClean="0"/>
              <a:t>vulnerabilities</a:t>
            </a:r>
            <a:endParaRPr lang="en-US" dirty="0"/>
          </a:p>
        </p:txBody>
      </p:sp>
    </p:spTree>
    <p:extLst>
      <p:ext uri="{BB962C8B-B14F-4D97-AF65-F5344CB8AC3E}">
        <p14:creationId xmlns:p14="http://schemas.microsoft.com/office/powerpoint/2010/main" val="390641851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609600"/>
            <a:ext cx="8229600" cy="1143000"/>
          </a:xfrm>
        </p:spPr>
        <p:txBody>
          <a:bodyPr>
            <a:normAutofit fontScale="90000"/>
          </a:bodyPr>
          <a:lstStyle/>
          <a:p>
            <a:r>
              <a:rPr lang="en-US" dirty="0"/>
              <a:t>Summary: </a:t>
            </a:r>
            <a:r>
              <a:rPr lang="en-US" dirty="0" smtClean="0"/>
              <a:t>Rewards </a:t>
            </a:r>
            <a:r>
              <a:rPr lang="en-US" dirty="0"/>
              <a:t>of Alternative Crops</a:t>
            </a:r>
          </a:p>
        </p:txBody>
      </p:sp>
      <p:sp>
        <p:nvSpPr>
          <p:cNvPr id="3" name="Content Placeholder 2"/>
          <p:cNvSpPr>
            <a:spLocks noGrp="1"/>
          </p:cNvSpPr>
          <p:nvPr>
            <p:ph idx="1"/>
            <p:custDataLst>
              <p:tags r:id="rId2"/>
            </p:custDataLst>
          </p:nvPr>
        </p:nvSpPr>
        <p:spPr>
          <a:xfrm>
            <a:off x="457200" y="2590801"/>
            <a:ext cx="8229600" cy="2286000"/>
          </a:xfrm>
          <a:solidFill>
            <a:schemeClr val="accent3">
              <a:lumMod val="75000"/>
              <a:alpha val="52000"/>
            </a:schemeClr>
          </a:solidFill>
        </p:spPr>
        <p:txBody>
          <a:bodyPr>
            <a:normAutofit/>
          </a:bodyPr>
          <a:lstStyle/>
          <a:p>
            <a:r>
              <a:rPr lang="en-US" dirty="0" smtClean="0"/>
              <a:t>Strong </a:t>
            </a:r>
            <a:r>
              <a:rPr lang="en-US" dirty="0"/>
              <a:t>consumer demand for certified organic</a:t>
            </a:r>
          </a:p>
          <a:p>
            <a:r>
              <a:rPr lang="en-US" dirty="0"/>
              <a:t>Can select crops to suit conditions and constraints</a:t>
            </a:r>
          </a:p>
          <a:p>
            <a:endParaRPr lang="en-US" dirty="0"/>
          </a:p>
        </p:txBody>
      </p:sp>
    </p:spTree>
    <p:extLst>
      <p:ext uri="{BB962C8B-B14F-4D97-AF65-F5344CB8AC3E}">
        <p14:creationId xmlns:p14="http://schemas.microsoft.com/office/powerpoint/2010/main" val="206757073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normAutofit/>
          </a:bodyPr>
          <a:lstStyle/>
          <a:p>
            <a:r>
              <a:rPr lang="en-US" dirty="0"/>
              <a:t>Approaching Alternative Crops</a:t>
            </a:r>
          </a:p>
        </p:txBody>
      </p:sp>
      <p:sp>
        <p:nvSpPr>
          <p:cNvPr id="3" name="Content Placeholder 2"/>
          <p:cNvSpPr>
            <a:spLocks noGrp="1"/>
          </p:cNvSpPr>
          <p:nvPr>
            <p:ph idx="1"/>
            <p:custDataLst>
              <p:tags r:id="rId2"/>
            </p:custDataLst>
          </p:nvPr>
        </p:nvSpPr>
        <p:spPr>
          <a:xfrm>
            <a:off x="457200" y="1600200"/>
            <a:ext cx="8229600" cy="4525963"/>
          </a:xfrm>
        </p:spPr>
        <p:txBody>
          <a:bodyPr/>
          <a:lstStyle/>
          <a:p>
            <a:r>
              <a:rPr lang="en-US" dirty="0"/>
              <a:t>Experiment at a small scale</a:t>
            </a:r>
          </a:p>
          <a:p>
            <a:r>
              <a:rPr lang="en-US" dirty="0"/>
              <a:t>Consult with experienced growers</a:t>
            </a:r>
          </a:p>
          <a:p>
            <a:endParaRPr lang="en-US" dirty="0"/>
          </a:p>
        </p:txBody>
      </p:sp>
      <p:sp>
        <p:nvSpPr>
          <p:cNvPr id="5" name="TextBox 4"/>
          <p:cNvSpPr txBox="1"/>
          <p:nvPr>
            <p:custDataLst>
              <p:tags r:id="rId3"/>
            </p:custDataLst>
          </p:nvPr>
        </p:nvSpPr>
        <p:spPr>
          <a:xfrm>
            <a:off x="457200" y="2865829"/>
            <a:ext cx="4038600" cy="2542234"/>
          </a:xfrm>
          <a:prstGeom prst="rect">
            <a:avLst/>
          </a:prstGeom>
          <a:noFill/>
        </p:spPr>
        <p:txBody>
          <a:bodyPr wrap="square" rtlCol="0">
            <a:spAutoFit/>
          </a:bodyPr>
          <a:lstStyle/>
          <a:p>
            <a:pPr marL="342900" lvl="0" indent="-342900">
              <a:spcBef>
                <a:spcPct val="20000"/>
              </a:spcBef>
              <a:buFont typeface="Arial" panose="020B0604020202020204" pitchFamily="34" charset="0"/>
              <a:buChar char="•"/>
            </a:pPr>
            <a:r>
              <a:rPr lang="en-US" sz="3200" dirty="0">
                <a:solidFill>
                  <a:srgbClr val="800000"/>
                </a:solidFill>
                <a:latin typeface="Arial" panose="020B0604020202020204" pitchFamily="34" charset="0"/>
                <a:cs typeface="Arial" panose="020B0604020202020204" pitchFamily="34" charset="0"/>
              </a:rPr>
              <a:t>Choose favorable land</a:t>
            </a:r>
          </a:p>
          <a:p>
            <a:pPr marL="742950" lvl="1" indent="-285750">
              <a:spcBef>
                <a:spcPct val="20000"/>
              </a:spcBef>
              <a:buFont typeface="Arial" panose="020B0604020202020204" pitchFamily="34" charset="0"/>
              <a:buChar char="–"/>
            </a:pPr>
            <a:r>
              <a:rPr lang="en-US" sz="2800" dirty="0">
                <a:solidFill>
                  <a:srgbClr val="800000"/>
                </a:solidFill>
                <a:latin typeface="Arial" panose="020B0604020202020204" pitchFamily="34" charset="0"/>
                <a:cs typeface="Arial" panose="020B0604020202020204" pitchFamily="34" charset="0"/>
              </a:rPr>
              <a:t>Well-drained</a:t>
            </a:r>
          </a:p>
          <a:p>
            <a:pPr marL="742950" lvl="1" indent="-285750">
              <a:spcBef>
                <a:spcPct val="20000"/>
              </a:spcBef>
              <a:buFont typeface="Arial" panose="020B0604020202020204" pitchFamily="34" charset="0"/>
              <a:buChar char="–"/>
            </a:pPr>
            <a:r>
              <a:rPr lang="en-US" sz="2800" dirty="0">
                <a:solidFill>
                  <a:srgbClr val="800000"/>
                </a:solidFill>
                <a:latin typeface="Arial" panose="020B0604020202020204" pitchFamily="34" charset="0"/>
                <a:cs typeface="Arial" panose="020B0604020202020204" pitchFamily="34" charset="0"/>
              </a:rPr>
              <a:t>Lower weed pressure</a:t>
            </a:r>
          </a:p>
        </p:txBody>
      </p:sp>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43400" y="2878655"/>
            <a:ext cx="4343400" cy="3257550"/>
          </a:xfrm>
          <a:prstGeom prst="rect">
            <a:avLst/>
          </a:prstGeom>
        </p:spPr>
      </p:pic>
      <p:sp>
        <p:nvSpPr>
          <p:cNvPr id="7" name="TextBox 6"/>
          <p:cNvSpPr txBox="1"/>
          <p:nvPr>
            <p:custDataLst>
              <p:tags r:id="rId4"/>
            </p:custDataLst>
          </p:nvPr>
        </p:nvSpPr>
        <p:spPr>
          <a:xfrm>
            <a:off x="4343400" y="6126163"/>
            <a:ext cx="3757119" cy="400110"/>
          </a:xfrm>
          <a:prstGeom prst="rect">
            <a:avLst/>
          </a:prstGeom>
          <a:noFill/>
        </p:spPr>
        <p:txBody>
          <a:bodyPr wrap="none" rtlCol="0">
            <a:spAutoFit/>
          </a:bodyPr>
          <a:lstStyle/>
          <a:p>
            <a:r>
              <a:rPr lang="en-US" sz="2000" dirty="0">
                <a:solidFill>
                  <a:srgbClr val="800000"/>
                </a:solidFill>
              </a:rPr>
              <a:t>Amaranth overwhelmed by weeds</a:t>
            </a:r>
          </a:p>
        </p:txBody>
      </p:sp>
    </p:spTree>
    <p:extLst>
      <p:ext uri="{BB962C8B-B14F-4D97-AF65-F5344CB8AC3E}">
        <p14:creationId xmlns:p14="http://schemas.microsoft.com/office/powerpoint/2010/main" val="143570603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14287"/>
            <a:ext cx="8229600" cy="1143000"/>
          </a:xfrm>
        </p:spPr>
        <p:txBody>
          <a:bodyPr/>
          <a:lstStyle/>
          <a:p>
            <a:r>
              <a:rPr lang="en-US" dirty="0"/>
              <a:t>Resources: Production Guides</a:t>
            </a:r>
          </a:p>
        </p:txBody>
      </p:sp>
      <p:sp>
        <p:nvSpPr>
          <p:cNvPr id="3" name="Content Placeholder 2"/>
          <p:cNvSpPr>
            <a:spLocks noGrp="1"/>
          </p:cNvSpPr>
          <p:nvPr>
            <p:ph idx="1"/>
            <p:custDataLst>
              <p:tags r:id="rId2"/>
            </p:custDataLst>
          </p:nvPr>
        </p:nvSpPr>
        <p:spPr>
          <a:xfrm>
            <a:off x="0" y="1295400"/>
            <a:ext cx="9144000" cy="5562600"/>
          </a:xfrm>
        </p:spPr>
        <p:txBody>
          <a:bodyPr>
            <a:normAutofit fontScale="62500" lnSpcReduction="20000"/>
          </a:bodyPr>
          <a:lstStyle/>
          <a:p>
            <a:r>
              <a:rPr lang="en-US" dirty="0"/>
              <a:t>Dry pea</a:t>
            </a:r>
          </a:p>
          <a:p>
            <a:pPr lvl="1"/>
            <a:r>
              <a:rPr lang="en-US" dirty="0">
                <a:hlinkClick r:id="rId5"/>
              </a:rPr>
              <a:t>https://hort.purdue.edu/newcrop/afcm/drypea.html</a:t>
            </a:r>
            <a:endParaRPr lang="en-US" dirty="0"/>
          </a:p>
          <a:p>
            <a:pPr lvl="1"/>
            <a:r>
              <a:rPr lang="en-US" dirty="0">
                <a:hlinkClick r:id="rId6"/>
              </a:rPr>
              <a:t>http://agresearch.montana.edu/wtarc/producerinfo/agronomy-nutrient-management/Pulses/NDSUFactSheet.pdf</a:t>
            </a:r>
            <a:endParaRPr lang="en-US" dirty="0"/>
          </a:p>
          <a:p>
            <a:r>
              <a:rPr lang="en-US" dirty="0"/>
              <a:t>Sunflower</a:t>
            </a:r>
          </a:p>
          <a:p>
            <a:pPr lvl="1"/>
            <a:r>
              <a:rPr lang="en-US" dirty="0">
                <a:hlinkClick r:id="rId7"/>
              </a:rPr>
              <a:t>http://www.agmrc.org/media/cms/sunflower_guide_69AF73CC348B6.pdf</a:t>
            </a:r>
            <a:endParaRPr lang="en-US" dirty="0"/>
          </a:p>
          <a:p>
            <a:pPr lvl="1"/>
            <a:r>
              <a:rPr lang="en-US" dirty="0">
                <a:hlinkClick r:id="rId8"/>
              </a:rPr>
              <a:t>http://www.gov.mb.ca/agriculture/crops/production/print,sunflowers.html</a:t>
            </a:r>
            <a:endParaRPr lang="en-US" dirty="0"/>
          </a:p>
          <a:p>
            <a:r>
              <a:rPr lang="en-US" dirty="0"/>
              <a:t>Dry bean</a:t>
            </a:r>
          </a:p>
          <a:p>
            <a:pPr lvl="1"/>
            <a:r>
              <a:rPr lang="en-US" dirty="0">
                <a:hlinkClick r:id="rId9"/>
              </a:rPr>
              <a:t>http://library.ndsu.edu/tools/dspace/load/?file=/repository/bitstream/handle/10365/17658/A-602-1990.pdf?sequence=2</a:t>
            </a:r>
            <a:r>
              <a:rPr lang="en-US" dirty="0"/>
              <a:t>.</a:t>
            </a:r>
          </a:p>
          <a:p>
            <a:pPr lvl="1"/>
            <a:r>
              <a:rPr lang="en-US" dirty="0">
                <a:hlinkClick r:id="rId10"/>
              </a:rPr>
              <a:t>https://hort.purdue.edu/newcrop/articles/ji-beans.html</a:t>
            </a:r>
            <a:endParaRPr lang="en-US" dirty="0"/>
          </a:p>
          <a:p>
            <a:pPr lvl="1"/>
            <a:r>
              <a:rPr lang="en-US" dirty="0">
                <a:hlinkClick r:id="rId11"/>
              </a:rPr>
              <a:t>http://corn.agronomy.wisc.edu/Crops/FieldBean.aspx</a:t>
            </a:r>
            <a:endParaRPr lang="en-US" dirty="0"/>
          </a:p>
          <a:p>
            <a:r>
              <a:rPr lang="en-US" dirty="0"/>
              <a:t>Organic sweet corn</a:t>
            </a:r>
          </a:p>
          <a:p>
            <a:pPr lvl="1"/>
            <a:r>
              <a:rPr lang="en-US" dirty="0">
                <a:hlinkClick r:id="rId12"/>
              </a:rPr>
              <a:t>https://content.ces.ncsu.edu/organic-sweet-corn-production</a:t>
            </a:r>
            <a:endParaRPr lang="en-US" dirty="0"/>
          </a:p>
          <a:p>
            <a:pPr lvl="1"/>
            <a:r>
              <a:rPr lang="en-US" dirty="0">
                <a:hlinkClick r:id="rId13"/>
              </a:rPr>
              <a:t>https://attra.ncat.org/attra-pub/viewhtml.php?id=31</a:t>
            </a:r>
            <a:endParaRPr lang="en-US" dirty="0"/>
          </a:p>
          <a:p>
            <a:r>
              <a:rPr lang="en-US" dirty="0"/>
              <a:t>Organic processing pea</a:t>
            </a:r>
          </a:p>
          <a:p>
            <a:pPr lvl="1"/>
            <a:r>
              <a:rPr lang="en-US" dirty="0">
                <a:hlinkClick r:id="rId14"/>
              </a:rPr>
              <a:t>https://www.ces.ncsu.edu/redirects/pdfs.php?src=2013/12/pea.pdf</a:t>
            </a:r>
            <a:endParaRPr lang="en-US" dirty="0"/>
          </a:p>
          <a:p>
            <a:r>
              <a:rPr lang="en-US" dirty="0"/>
              <a:t>Alternative Field Crops Manual</a:t>
            </a:r>
          </a:p>
          <a:p>
            <a:pPr lvl="1"/>
            <a:r>
              <a:rPr lang="en-US" dirty="0">
                <a:hlinkClick r:id="rId15"/>
              </a:rPr>
              <a:t>https://hort.purdue.edu/newcrop/afcm/index.html</a:t>
            </a:r>
            <a:endParaRPr lang="en-US" dirty="0"/>
          </a:p>
          <a:p>
            <a:pPr marL="457200" lvl="1" indent="0">
              <a:buNone/>
            </a:pPr>
            <a:endParaRPr lang="en-US" dirty="0"/>
          </a:p>
          <a:p>
            <a:pPr lvl="1"/>
            <a:endParaRPr lang="en-US" dirty="0"/>
          </a:p>
          <a:p>
            <a:pPr lvl="1"/>
            <a:endParaRPr lang="en-US" dirty="0"/>
          </a:p>
        </p:txBody>
      </p:sp>
    </p:spTree>
    <p:extLst>
      <p:ext uri="{BB962C8B-B14F-4D97-AF65-F5344CB8AC3E}">
        <p14:creationId xmlns:p14="http://schemas.microsoft.com/office/powerpoint/2010/main" val="174114212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a:t>Other Resources</a:t>
            </a:r>
          </a:p>
        </p:txBody>
      </p:sp>
      <p:sp>
        <p:nvSpPr>
          <p:cNvPr id="3" name="Content Placeholder 2"/>
          <p:cNvSpPr>
            <a:spLocks noGrp="1"/>
          </p:cNvSpPr>
          <p:nvPr>
            <p:ph idx="1"/>
            <p:custDataLst>
              <p:tags r:id="rId2"/>
            </p:custDataLst>
          </p:nvPr>
        </p:nvSpPr>
        <p:spPr>
          <a:xfrm>
            <a:off x="457200" y="1600200"/>
            <a:ext cx="8229600" cy="4953000"/>
          </a:xfrm>
        </p:spPr>
        <p:txBody>
          <a:bodyPr>
            <a:normAutofit fontScale="77500" lnSpcReduction="20000"/>
          </a:bodyPr>
          <a:lstStyle/>
          <a:p>
            <a:r>
              <a:rPr lang="en-US" dirty="0"/>
              <a:t>Organic variety trials (searchable by crop)</a:t>
            </a:r>
          </a:p>
          <a:p>
            <a:pPr lvl="1"/>
            <a:r>
              <a:rPr lang="en-US" dirty="0">
                <a:hlinkClick r:id="rId5"/>
              </a:rPr>
              <a:t>http://varietytrials.eorganic.info/</a:t>
            </a:r>
            <a:endParaRPr lang="en-US" dirty="0"/>
          </a:p>
          <a:p>
            <a:r>
              <a:rPr lang="en-US" dirty="0"/>
              <a:t>List of companies offering organic grain production contracts</a:t>
            </a:r>
          </a:p>
          <a:p>
            <a:pPr lvl="1"/>
            <a:r>
              <a:rPr lang="en-US" dirty="0">
                <a:hlinkClick r:id="rId6"/>
              </a:rPr>
              <a:t>http://non-gmoreport.com/articles/2017-non-gmo-and-organic-grain-production-contracts/</a:t>
            </a:r>
            <a:endParaRPr lang="en-US" dirty="0"/>
          </a:p>
          <a:p>
            <a:r>
              <a:rPr lang="en-US" dirty="0"/>
              <a:t>USDA Whole Farm Revenue Protection Program</a:t>
            </a:r>
          </a:p>
          <a:p>
            <a:pPr lvl="1"/>
            <a:r>
              <a:rPr lang="en-US" dirty="0">
                <a:hlinkClick r:id="rId7"/>
              </a:rPr>
              <a:t>https://www.rma.usda.gov/policies/wfrp.html</a:t>
            </a:r>
            <a:endParaRPr lang="en-US" dirty="0"/>
          </a:p>
          <a:p>
            <a:r>
              <a:rPr lang="en-US" dirty="0"/>
              <a:t>Other modules in this </a:t>
            </a:r>
            <a:r>
              <a:rPr lang="en-US" dirty="0" smtClean="0"/>
              <a:t>series:</a:t>
            </a:r>
          </a:p>
          <a:p>
            <a:pPr lvl="1"/>
            <a:r>
              <a:rPr lang="en-US" dirty="0" smtClean="0"/>
              <a:t>Marketing</a:t>
            </a:r>
            <a:endParaRPr lang="en-US" dirty="0"/>
          </a:p>
          <a:p>
            <a:pPr lvl="1"/>
            <a:r>
              <a:rPr lang="en-US" dirty="0"/>
              <a:t>Small grains</a:t>
            </a:r>
          </a:p>
          <a:p>
            <a:pPr lvl="1"/>
            <a:r>
              <a:rPr lang="en-US" dirty="0"/>
              <a:t>Economics of New Crops</a:t>
            </a:r>
          </a:p>
          <a:p>
            <a:pPr lvl="1"/>
            <a:r>
              <a:rPr lang="en-US" dirty="0"/>
              <a:t>Rotations</a:t>
            </a:r>
          </a:p>
          <a:p>
            <a:pPr lvl="1"/>
            <a:r>
              <a:rPr lang="en-US" dirty="0"/>
              <a:t>Preventing GMO Contamination</a:t>
            </a:r>
          </a:p>
        </p:txBody>
      </p:sp>
    </p:spTree>
    <p:extLst>
      <p:ext uri="{BB962C8B-B14F-4D97-AF65-F5344CB8AC3E}">
        <p14:creationId xmlns:p14="http://schemas.microsoft.com/office/powerpoint/2010/main" val="170550941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a:t>Alternative Crops</a:t>
            </a:r>
          </a:p>
        </p:txBody>
      </p:sp>
      <p:sp>
        <p:nvSpPr>
          <p:cNvPr id="3" name="Content Placeholder 2"/>
          <p:cNvSpPr>
            <a:spLocks noGrp="1"/>
          </p:cNvSpPr>
          <p:nvPr>
            <p:ph sz="half" idx="1"/>
            <p:custDataLst>
              <p:tags r:id="rId2"/>
            </p:custDataLst>
          </p:nvPr>
        </p:nvSpPr>
        <p:spPr>
          <a:solidFill>
            <a:srgbClr val="A6CAFC">
              <a:alpha val="61000"/>
            </a:srgbClr>
          </a:solidFill>
        </p:spPr>
        <p:txBody>
          <a:bodyPr/>
          <a:lstStyle/>
          <a:p>
            <a:pPr marL="571500" indent="-571500">
              <a:buFont typeface="+mj-lt"/>
              <a:buAutoNum type="romanUcPeriod"/>
            </a:pPr>
            <a:endParaRPr lang="en-US" dirty="0" smtClean="0"/>
          </a:p>
          <a:p>
            <a:pPr marL="571500" indent="-571500">
              <a:buFont typeface="+mj-lt"/>
              <a:buAutoNum type="romanUcPeriod"/>
            </a:pPr>
            <a:r>
              <a:rPr lang="en-US" sz="3200" dirty="0" smtClean="0">
                <a:solidFill>
                  <a:schemeClr val="bg1">
                    <a:lumMod val="50000"/>
                  </a:schemeClr>
                </a:solidFill>
              </a:rPr>
              <a:t>Why try an alternative crop?</a:t>
            </a:r>
          </a:p>
          <a:p>
            <a:pPr marL="571500" indent="-571500">
              <a:buFont typeface="+mj-lt"/>
              <a:buAutoNum type="romanUcPeriod"/>
            </a:pPr>
            <a:r>
              <a:rPr lang="en-US" sz="3200" dirty="0" smtClean="0"/>
              <a:t>Preparing for an alternative crop</a:t>
            </a:r>
          </a:p>
          <a:p>
            <a:pPr marL="571500" indent="-571500">
              <a:buFont typeface="+mj-lt"/>
              <a:buAutoNum type="romanUcPeriod"/>
            </a:pPr>
            <a:r>
              <a:rPr lang="en-US" sz="3200" dirty="0" smtClean="0"/>
              <a:t>Growing alternative crops</a:t>
            </a:r>
          </a:p>
          <a:p>
            <a:pPr marL="571500" indent="-571500">
              <a:buFont typeface="+mj-lt"/>
              <a:buAutoNum type="romanUcPeriod"/>
            </a:pPr>
            <a:endParaRPr lang="en-US" dirty="0"/>
          </a:p>
        </p:txBody>
      </p:sp>
      <p:pic>
        <p:nvPicPr>
          <p:cNvPr id="5" name="Content Placeholder 4"/>
          <p:cNvPicPr>
            <a:picLocks noGrp="1" noChangeAspect="1"/>
          </p:cNvPicPr>
          <p:nvPr>
            <p:ph sz="half" idx="2"/>
          </p:nvPr>
        </p:nvPicPr>
        <p:blipFill rotWithShape="1">
          <a:blip r:embed="rId5" cstate="print">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l="37882" t="5460" r="5660" b="7826"/>
          <a:stretch/>
        </p:blipFill>
        <p:spPr>
          <a:xfrm>
            <a:off x="4495799" y="1600199"/>
            <a:ext cx="4295216" cy="4525964"/>
          </a:xfrm>
        </p:spPr>
      </p:pic>
    </p:spTree>
    <p:extLst>
      <p:ext uri="{BB962C8B-B14F-4D97-AF65-F5344CB8AC3E}">
        <p14:creationId xmlns:p14="http://schemas.microsoft.com/office/powerpoint/2010/main" val="54973481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999401_10201650411613175_475629337_n (1).jpg"/>
          <p:cNvPicPr>
            <a:picLocks noChangeAspect="1"/>
          </p:cNvPicPr>
          <p:nvPr/>
        </p:nvPicPr>
        <p:blipFill>
          <a:blip r:embed="rId5">
            <a:alphaModFix amt="42000"/>
            <a:extLst>
              <a:ext uri="{28A0092B-C50C-407E-A947-70E740481C1C}">
                <a14:useLocalDpi xmlns:a14="http://schemas.microsoft.com/office/drawing/2010/main" val="0"/>
              </a:ext>
            </a:extLst>
          </a:blip>
          <a:stretch>
            <a:fillRect/>
          </a:stretch>
        </p:blipFill>
        <p:spPr>
          <a:xfrm>
            <a:off x="0" y="9685"/>
            <a:ext cx="9144000" cy="6858000"/>
          </a:xfrm>
          <a:prstGeom prst="rect">
            <a:avLst/>
          </a:prstGeom>
        </p:spPr>
      </p:pic>
      <p:sp>
        <p:nvSpPr>
          <p:cNvPr id="8" name="Title 1"/>
          <p:cNvSpPr>
            <a:spLocks noGrp="1"/>
          </p:cNvSpPr>
          <p:nvPr>
            <p:ph type="title"/>
            <p:custDataLst>
              <p:tags r:id="rId1"/>
            </p:custDataLst>
          </p:nvPr>
        </p:nvSpPr>
        <p:spPr>
          <a:xfrm>
            <a:off x="228599" y="24925"/>
            <a:ext cx="8709991" cy="2752794"/>
          </a:xfrm>
        </p:spPr>
        <p:txBody>
          <a:bodyPr>
            <a:normAutofit/>
          </a:bodyPr>
          <a:lstStyle/>
          <a:p>
            <a:r>
              <a:rPr lang="en-US" sz="2800" dirty="0" smtClean="0"/>
              <a:t>© 2017 Regents of the University of Minnesota. All rights reserved. </a:t>
            </a:r>
            <a:br>
              <a:rPr lang="en-US" sz="2800" dirty="0" smtClean="0"/>
            </a:br>
            <a:r>
              <a:rPr lang="en-US" sz="2800" dirty="0" smtClean="0"/>
              <a:t>The University of Minnesota is an equal opportunity educator and employer.</a:t>
            </a:r>
            <a:endParaRPr lang="en-US" sz="2800" dirty="0"/>
          </a:p>
        </p:txBody>
      </p:sp>
      <p:sp>
        <p:nvSpPr>
          <p:cNvPr id="9" name="Content Placeholder 2"/>
          <p:cNvSpPr>
            <a:spLocks noGrp="1"/>
          </p:cNvSpPr>
          <p:nvPr>
            <p:ph idx="1"/>
            <p:custDataLst>
              <p:tags r:id="rId2"/>
            </p:custDataLst>
          </p:nvPr>
        </p:nvSpPr>
        <p:spPr>
          <a:xfrm>
            <a:off x="457200" y="2574961"/>
            <a:ext cx="8229600" cy="4525963"/>
          </a:xfrm>
        </p:spPr>
        <p:txBody>
          <a:bodyPr>
            <a:normAutofit/>
          </a:bodyPr>
          <a:lstStyle/>
          <a:p>
            <a:pPr marL="0" indent="0" algn="ctr">
              <a:buNone/>
            </a:pPr>
            <a:r>
              <a:rPr lang="en-US" sz="2800" dirty="0"/>
              <a:t>This material is based upon work that is supported by the National Institute of Food and Agriculture, U.S. Department of Agriculture, under grant </a:t>
            </a:r>
            <a:r>
              <a:rPr lang="en-US" sz="2800" dirty="0" smtClean="0"/>
              <a:t>number </a:t>
            </a:r>
            <a:r>
              <a:rPr lang="en-US" sz="2800" dirty="0"/>
              <a:t>2013-51106-21005.</a:t>
            </a:r>
          </a:p>
          <a:p>
            <a:endParaRPr lang="en-US" sz="2400" dirty="0"/>
          </a:p>
        </p:txBody>
      </p:sp>
      <p:pic>
        <p:nvPicPr>
          <p:cNvPr id="10" name="Picture 2" descr="http://nifa.usda.gov/sites/default/files/resource/Powerpt_usda_nifa_centered_rgb_30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4795041"/>
            <a:ext cx="4069080" cy="1673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638838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References</a:t>
            </a:r>
            <a:endParaRPr lang="en-US" dirty="0"/>
          </a:p>
        </p:txBody>
      </p:sp>
      <p:sp>
        <p:nvSpPr>
          <p:cNvPr id="3" name="Content Placeholder 2"/>
          <p:cNvSpPr>
            <a:spLocks noGrp="1"/>
          </p:cNvSpPr>
          <p:nvPr>
            <p:ph idx="1"/>
          </p:nvPr>
        </p:nvSpPr>
        <p:spPr>
          <a:xfrm>
            <a:off x="152400" y="1371600"/>
            <a:ext cx="8839200" cy="5334000"/>
          </a:xfrm>
        </p:spPr>
        <p:txBody>
          <a:bodyPr>
            <a:normAutofit fontScale="55000" lnSpcReduction="20000"/>
          </a:bodyPr>
          <a:lstStyle/>
          <a:p>
            <a:pPr marL="228600" indent="-228600">
              <a:buNone/>
            </a:pPr>
            <a:r>
              <a:rPr lang="en-US" dirty="0"/>
              <a:t>Albert Lea Seed.  2010.  Triticale.  </a:t>
            </a:r>
            <a:r>
              <a:rPr lang="en-US" u="sng" dirty="0">
                <a:hlinkClick r:id="rId2"/>
              </a:rPr>
              <a:t>http://www.alseed.com/UserFiles/Documents/Product%20Info%20Sheets-PDF/Basics%20Triticale-2010.pdf</a:t>
            </a:r>
            <a:r>
              <a:rPr lang="en-US" dirty="0"/>
              <a:t> </a:t>
            </a:r>
          </a:p>
          <a:p>
            <a:pPr marL="228600" indent="-228600">
              <a:buNone/>
            </a:pPr>
            <a:r>
              <a:rPr lang="en-US" dirty="0"/>
              <a:t>Kelly, James D. Program Objectives: Dry Bean (</a:t>
            </a:r>
            <a:r>
              <a:rPr lang="en-US" dirty="0" err="1"/>
              <a:t>Phaseolus</a:t>
            </a:r>
            <a:r>
              <a:rPr lang="en-US" dirty="0"/>
              <a:t> vulgaris) Breeding and Genetics Program. Michigan State University, East Lansing, MI.</a:t>
            </a:r>
          </a:p>
          <a:p>
            <a:pPr marL="228600" indent="-228600">
              <a:buNone/>
            </a:pPr>
            <a:r>
              <a:rPr lang="en-US" dirty="0" err="1"/>
              <a:t>Moncada</a:t>
            </a:r>
            <a:r>
              <a:rPr lang="en-US" dirty="0"/>
              <a:t>, Kristine; </a:t>
            </a:r>
            <a:r>
              <a:rPr lang="en-US" dirty="0" err="1"/>
              <a:t>Sheaffer</a:t>
            </a:r>
            <a:r>
              <a:rPr lang="en-US" dirty="0"/>
              <a:t>, Craig; and </a:t>
            </a:r>
            <a:r>
              <a:rPr lang="en-US" dirty="0" err="1"/>
              <a:t>Stordahl</a:t>
            </a:r>
            <a:r>
              <a:rPr lang="en-US" dirty="0"/>
              <a:t>, Jim. 2010. Chapter 14: Alternative crops. In </a:t>
            </a:r>
            <a:r>
              <a:rPr lang="en-US" dirty="0" err="1"/>
              <a:t>Moncada</a:t>
            </a:r>
            <a:r>
              <a:rPr lang="en-US" dirty="0"/>
              <a:t> K.M. and </a:t>
            </a:r>
            <a:r>
              <a:rPr lang="en-US" dirty="0" err="1"/>
              <a:t>Sheaffer</a:t>
            </a:r>
            <a:r>
              <a:rPr lang="en-US" dirty="0"/>
              <a:t>, C. C. (eds.). Risk Management Guide for Organic Producers. University of Minnesota, St. Paul, MN.</a:t>
            </a:r>
          </a:p>
          <a:p>
            <a:pPr marL="228600" indent="-228600">
              <a:buNone/>
            </a:pPr>
            <a:r>
              <a:rPr lang="en-US" dirty="0"/>
              <a:t>OSU Department of Horticulture. 2010. Peas, Processing -- Eastern Oregon. Oregon State University, Corvallis, OR. </a:t>
            </a:r>
            <a:r>
              <a:rPr lang="en-US" u="sng" dirty="0">
                <a:hlinkClick r:id="rId3"/>
              </a:rPr>
              <a:t>http://horticulture.oregonstate.edu/content/peas-processing-eastern-oregon-0</a:t>
            </a:r>
            <a:endParaRPr lang="en-US" dirty="0"/>
          </a:p>
          <a:p>
            <a:pPr marL="228600" indent="-228600">
              <a:buNone/>
            </a:pPr>
            <a:r>
              <a:rPr lang="en-US" dirty="0" err="1"/>
              <a:t>Swegarden</a:t>
            </a:r>
            <a:r>
              <a:rPr lang="en-US" dirty="0"/>
              <a:t>, H., and C.C. </a:t>
            </a:r>
            <a:r>
              <a:rPr lang="en-US" dirty="0" err="1"/>
              <a:t>Sheaffer</a:t>
            </a:r>
            <a:r>
              <a:rPr lang="en-US" dirty="0"/>
              <a:t> and T.E. Michaels.  2015. Yield stability of heirloom dry bean (</a:t>
            </a:r>
            <a:r>
              <a:rPr lang="en-US" dirty="0" err="1"/>
              <a:t>Phaseolus</a:t>
            </a:r>
            <a:r>
              <a:rPr lang="en-US" dirty="0"/>
              <a:t> vulgaris L.) cultivars in Midwest organic production. </a:t>
            </a:r>
            <a:r>
              <a:rPr lang="en-US" dirty="0" err="1"/>
              <a:t>HortScience</a:t>
            </a:r>
            <a:r>
              <a:rPr lang="en-US" dirty="0"/>
              <a:t>. 51(1):8-14.</a:t>
            </a:r>
          </a:p>
          <a:p>
            <a:pPr marL="228600" indent="-228600">
              <a:buNone/>
            </a:pPr>
            <a:r>
              <a:rPr lang="en-US" dirty="0"/>
              <a:t>USDA-ERS.  2017.  Dry Beans. </a:t>
            </a:r>
            <a:r>
              <a:rPr lang="en-US" u="sng" dirty="0">
                <a:hlinkClick r:id="rId4"/>
              </a:rPr>
              <a:t>https://www.ers.usda.gov/topics/crops/vegetables-pulses/dry-beans/#major</a:t>
            </a:r>
            <a:r>
              <a:rPr lang="en-US" dirty="0"/>
              <a:t> </a:t>
            </a:r>
          </a:p>
          <a:p>
            <a:pPr marL="228600" indent="-228600">
              <a:buNone/>
            </a:pPr>
            <a:r>
              <a:rPr lang="en-US" dirty="0"/>
              <a:t>USDA-NASS. 2016 State Agriculture Overview: Minnesota. USDA NASS, Washington, DC. </a:t>
            </a:r>
            <a:r>
              <a:rPr lang="en-US" u="sng" dirty="0">
                <a:hlinkClick r:id="rId5"/>
              </a:rPr>
              <a:t>https://</a:t>
            </a:r>
            <a:r>
              <a:rPr lang="en-US" u="sng" dirty="0" smtClean="0">
                <a:hlinkClick r:id="rId5"/>
              </a:rPr>
              <a:t>www.nass.usda.gov/Quick_Stats/Ag_Overview/stateOverview.php?state=MINNESOTA</a:t>
            </a:r>
            <a:endParaRPr lang="en-US" dirty="0"/>
          </a:p>
        </p:txBody>
      </p:sp>
    </p:spTree>
    <p:extLst>
      <p:ext uri="{BB962C8B-B14F-4D97-AF65-F5344CB8AC3E}">
        <p14:creationId xmlns:p14="http://schemas.microsoft.com/office/powerpoint/2010/main" val="23707461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rcRect l="-277" t="8572"/>
          <a:stretch/>
        </p:blipFill>
        <p:spPr>
          <a:xfrm>
            <a:off x="476250" y="1417638"/>
            <a:ext cx="8179894" cy="4972037"/>
          </a:xfrm>
          <a:prstGeom prst="rect">
            <a:avLst/>
          </a:prstGeom>
        </p:spPr>
      </p:pic>
      <p:sp>
        <p:nvSpPr>
          <p:cNvPr id="2" name="Title 1"/>
          <p:cNvSpPr>
            <a:spLocks noGrp="1"/>
          </p:cNvSpPr>
          <p:nvPr>
            <p:ph type="title"/>
            <p:custDataLst>
              <p:tags r:id="rId1"/>
            </p:custDataLst>
          </p:nvPr>
        </p:nvSpPr>
        <p:spPr>
          <a:xfrm>
            <a:off x="457200" y="274638"/>
            <a:ext cx="8229600" cy="1143000"/>
          </a:xfrm>
        </p:spPr>
        <p:txBody>
          <a:bodyPr>
            <a:normAutofit/>
          </a:bodyPr>
          <a:lstStyle/>
          <a:p>
            <a:r>
              <a:rPr lang="en-US" dirty="0"/>
              <a:t>Preparing for Alternative Crops</a:t>
            </a:r>
          </a:p>
        </p:txBody>
      </p:sp>
      <p:sp>
        <p:nvSpPr>
          <p:cNvPr id="3" name="Content Placeholder 2"/>
          <p:cNvSpPr>
            <a:spLocks noGrp="1"/>
          </p:cNvSpPr>
          <p:nvPr>
            <p:ph idx="1"/>
            <p:custDataLst>
              <p:tags r:id="rId2"/>
            </p:custDataLst>
          </p:nvPr>
        </p:nvSpPr>
        <p:spPr>
          <a:xfrm>
            <a:off x="514350" y="3124200"/>
            <a:ext cx="8160844" cy="1870088"/>
          </a:xfrm>
          <a:solidFill>
            <a:schemeClr val="bg1">
              <a:alpha val="73000"/>
            </a:schemeClr>
          </a:solidFill>
        </p:spPr>
        <p:txBody>
          <a:bodyPr>
            <a:normAutofit/>
          </a:bodyPr>
          <a:lstStyle/>
          <a:p>
            <a:r>
              <a:rPr lang="en-US" dirty="0"/>
              <a:t>Exploring markets</a:t>
            </a:r>
          </a:p>
          <a:p>
            <a:r>
              <a:rPr lang="en-US" dirty="0"/>
              <a:t>Planning </a:t>
            </a:r>
            <a:r>
              <a:rPr lang="en-US" dirty="0" smtClean="0"/>
              <a:t>crop management</a:t>
            </a:r>
            <a:endParaRPr lang="en-US" dirty="0"/>
          </a:p>
          <a:p>
            <a:r>
              <a:rPr lang="en-US" dirty="0"/>
              <a:t>Reducing expenses and potential losses</a:t>
            </a:r>
          </a:p>
          <a:p>
            <a:endParaRPr lang="en-US" dirty="0"/>
          </a:p>
        </p:txBody>
      </p:sp>
    </p:spTree>
    <p:extLst>
      <p:ext uri="{BB962C8B-B14F-4D97-AF65-F5344CB8AC3E}">
        <p14:creationId xmlns:p14="http://schemas.microsoft.com/office/powerpoint/2010/main" val="8230305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a:t>Exploring Markets</a:t>
            </a:r>
          </a:p>
        </p:txBody>
      </p:sp>
      <p:sp>
        <p:nvSpPr>
          <p:cNvPr id="3" name="Content Placeholder 2"/>
          <p:cNvSpPr>
            <a:spLocks noGrp="1"/>
          </p:cNvSpPr>
          <p:nvPr>
            <p:ph idx="1"/>
            <p:custDataLst>
              <p:tags r:id="rId2"/>
            </p:custDataLst>
          </p:nvPr>
        </p:nvSpPr>
        <p:spPr>
          <a:xfrm>
            <a:off x="304800" y="1835309"/>
            <a:ext cx="4419600" cy="4476878"/>
          </a:xfrm>
        </p:spPr>
        <p:txBody>
          <a:bodyPr>
            <a:normAutofit/>
          </a:bodyPr>
          <a:lstStyle/>
          <a:p>
            <a:pPr lvl="0"/>
            <a:r>
              <a:rPr lang="en-US" dirty="0"/>
              <a:t>Expect to put in more time and effort</a:t>
            </a:r>
          </a:p>
          <a:p>
            <a:r>
              <a:rPr lang="en-US" dirty="0"/>
              <a:t>Seek out experienced growers</a:t>
            </a:r>
          </a:p>
          <a:p>
            <a:r>
              <a:rPr lang="en-US" dirty="0"/>
              <a:t>DON’T plant a new crop assuming you can sell it later!</a:t>
            </a:r>
          </a:p>
          <a:p>
            <a:pPr marL="0" indent="0">
              <a:buNone/>
            </a:pPr>
            <a:endParaRPr lang="en-US" dirty="0"/>
          </a:p>
          <a:p>
            <a:endParaRPr lang="en-US" dirty="0"/>
          </a:p>
        </p:txBody>
      </p:sp>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b="11316"/>
          <a:stretch/>
        </p:blipFill>
        <p:spPr>
          <a:xfrm>
            <a:off x="5029200" y="1676399"/>
            <a:ext cx="3708785" cy="4635787"/>
          </a:xfrm>
          <a:prstGeom prst="rect">
            <a:avLst/>
          </a:prstGeom>
        </p:spPr>
      </p:pic>
    </p:spTree>
    <p:extLst>
      <p:ext uri="{BB962C8B-B14F-4D97-AF65-F5344CB8AC3E}">
        <p14:creationId xmlns:p14="http://schemas.microsoft.com/office/powerpoint/2010/main" val="40826403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normAutofit/>
          </a:bodyPr>
          <a:lstStyle/>
          <a:p>
            <a:r>
              <a:rPr lang="en-US" dirty="0"/>
              <a:t>Planning </a:t>
            </a:r>
            <a:r>
              <a:rPr lang="en-US" dirty="0" smtClean="0"/>
              <a:t>Crop Management</a:t>
            </a:r>
            <a:endParaRPr lang="en-US" dirty="0"/>
          </a:p>
        </p:txBody>
      </p:sp>
      <p:sp>
        <p:nvSpPr>
          <p:cNvPr id="4" name="Content Placeholder 3"/>
          <p:cNvSpPr>
            <a:spLocks noGrp="1"/>
          </p:cNvSpPr>
          <p:nvPr>
            <p:ph sz="half" idx="2"/>
            <p:custDataLst>
              <p:tags r:id="rId2"/>
            </p:custDataLst>
          </p:nvPr>
        </p:nvSpPr>
        <p:spPr>
          <a:xfrm>
            <a:off x="5067300" y="1936630"/>
            <a:ext cx="4038600" cy="4068763"/>
          </a:xfrm>
        </p:spPr>
        <p:txBody>
          <a:bodyPr/>
          <a:lstStyle/>
          <a:p>
            <a:r>
              <a:rPr lang="en-US" sz="3200" dirty="0"/>
              <a:t>Make a schedule of field operations</a:t>
            </a:r>
          </a:p>
          <a:p>
            <a:r>
              <a:rPr lang="en-US" sz="3200" dirty="0"/>
              <a:t>Source specialized equipment</a:t>
            </a:r>
          </a:p>
          <a:p>
            <a:r>
              <a:rPr lang="en-US" sz="3200" dirty="0"/>
              <a:t>Be aware of crop-specific quality standards</a:t>
            </a:r>
          </a:p>
          <a:p>
            <a:endParaRPr lang="en-US" dirty="0"/>
          </a:p>
        </p:txBody>
      </p:sp>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21188" r="14513"/>
          <a:stretch/>
        </p:blipFill>
        <p:spPr>
          <a:xfrm>
            <a:off x="228600" y="1917580"/>
            <a:ext cx="4490763" cy="3929301"/>
          </a:xfrm>
          <a:prstGeom prst="rect">
            <a:avLst/>
          </a:prstGeom>
        </p:spPr>
      </p:pic>
    </p:spTree>
    <p:extLst>
      <p:ext uri="{BB962C8B-B14F-4D97-AF65-F5344CB8AC3E}">
        <p14:creationId xmlns:p14="http://schemas.microsoft.com/office/powerpoint/2010/main" val="381622998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PERSISTENCEDATA" val="MMPROD_UIPERSISTENCEDATA"/>
  <p:tag name="MMPROD_THEME_BG_IMAGE" val=""/>
  <p:tag name="MMPROD_TAG_VCONFIG" val="PD94bWwgdmVyc2lvbj0iMS4wIiBlbmNvZGluZz0iVVRGLTgiPz4NCjxjb25maWd1cmF0aW9uPg0KCTxicmFuZGluZz4NCgkJPHVpZm9udCBuYW1lPSJGT05UX05PVEVTX1RFWFQiIHZhbHVlPSJWZXJkYW5hLDksZmFsc2UsZmFsc2UsZmFsc2UiLz4NCgk8L2JyYW5kaW5nPg0KCTxjb2xvcnM+DQoJCTx1aWNvbG9yIG5hbWU9InByaW1hcnkiIHZhbHVlPSIweDZGODQ4OCIvPg0KCQk8dWljb2xvciBuYW1lPSJnbG93IiB2YWx1ZT0iMHg2MDk3NzMiLz4NCgkJPHVpY29sb3IgbmFtZT0idGV4dCIgdmFsdWU9IjB4RkZGRkZGIi8+DQoJCTx1aWNvbG9yIG5hbWU9ImxpZ2h0IiB2YWx1ZT0iMHg0RTVENjAiLz4NCgkJPHVpY29sb3IgbmFtZT0ic2hhZG93IiB2YWx1ZT0iMHgwMDAwMDAiLz4NCgkJPHVpY29sb3IgbmFtZT0iYmFja2dyb3VuZCIgdmFsdWU9IjB4NzI3OTcxIi8+DQoJCTx1aWNvbG9yIG5hbWU9Im5vdGVzVGV4dEJhY2tncm91bmQiIHZhbHVlPSIweEZGRkZGRiIvPg0KCTwvY29sb3JzPg0KCTxsYXlvdXQ+DQoJCTx1aXNob3cgbmFtZT0icHJlc2VudGF0aW9udGl0bGUiIHZhbHVlPSJ0cnVlIi8+DQoJCTx1aXNob3cgbmFtZT0icHJlc2VudGVycGhvdG8iIHZhbHVlPSJ0cnVlIi8+DQoJCTx1aXNob3cgbmFtZT0icHJlc2VudGVybmFtZSIgdmFsdWU9InRydWUiLz4NCgkJPHVpc2hvdyBuYW1lPSJwcmVzZW50ZXJ0aXRsZSIgdmFsdWU9InRydWUiLz4NCgkJPHVpc2hvdyBuYW1lPSJwcmVzZW50ZXJlbWFpbCIgdmFsdWU9InRydWUiLz4NCgkJPHVpc2hvdyBuYW1lPSJwcmVzZW50ZXJiaW8iIHZhbHVlPSJ0cnVlIi8+DQoJCTx1aXNob3cgbmFtZT0iY29tcGFueWxvZ28iIHZhbHVlPSJ0cnVlIi8+DQoJCTx1aXNob3cgbmFtZT0ic2lkZWJhciIgdmFsdWU9InRydWUiLz4NCgkJPHVpc2hvdyBuYW1lPSJvdXRsaW5lIiB2YWx1ZT0idHJ1ZSIvPg0KCQk8dWlzaG93IG5hbWU9InRodW1ibmFpbCIgdmFsdWU9InRydWUiLz4NCgkJPHVpc2hvdyBuYW1lPSJub3RlcyIgdmFsdWU9InRydWUiLz4NCgkJPHVpc2hvdyBuYW1lPSJzZWFyY2giIHZhbHVlPSJ0cnVlIi8+DQoJCTx1aXNob3cgbmFtZT0icXVpeiIgdmFsdWU9InRydWUiLz4NCgkJPHVpc2hvdyBuYW1lPSJhdHRhY2htZW50cyIgdmFsdWU9InRydWUiLz4NCgkJPHVpc2hvdyBuYW1lPSJ1dGlscyIgdmFsdWU9InRydWUiLz4NCgkJPHVpc2hvdyBuYW1lPSJ2b2x1bWUiIHZhbHVlPSJ0cnVlIi8+DQoJCTx1aXNob3cgbmFtZT0icGxheWJhciIgdmFsdWU9InRydWUiLz4NCgkJPHVpc2hvdyBuYW1lPSJ0YWxraW5naGVhZCIgdmFsdWU9InRydWUiLz4NCgkJPHVpc2hvdyBuYW1lPSJzaWRlYmFyb25yaWdodCIgdmFsdWU9InRydWUiLz4NCgkJPHVpc2hvdyBuYW1lPSJ2aWV3Y2hhbmdlIiB2YWx1ZT0idHJ1ZSIvPg0KCQk8dWlzaG93IG5hbWU9ImFsd2F5c1NjcnVuY2giIHZhbHVlPSJmYWxzZSIvPg0KCQk8dWlzaG93IG5hbWU9ImluaXRpYWxkaXNwbGF5bW9kZWlzbm9ybWFsIiB2YWx1ZT0idHJ1ZSIvPg0KCQk8dWlzaG93IG5hbWU9ImNjdGV4dGhpZ2hsaWdodGluZyIgdmFsdWU9InRydWUiLz4NCgkJPHVpcmVwbGFjZSBuYW1lPSJsb2dvIiB2YWx1ZT0iIi8+DQoJCTx1aXJlcGxhY2UgbmFtZT0iYmdpbWFnZSIgdmFsdWU9IiIvPg0KCQk8dWlyZXBsYWNlIG5hbWU9ImluaXRpYWx0YWIiIHZhbHVlPSJvdXRsaW5lIi8+DQoJPC9sYXlvdXQ+DQoJPHByZWxvYWRlcj48c2V0Qm9vbCBuYW1lPSJkaXNhYmxlQXNzZXRQcmVsb2FkZXIiIHZhbHVlPSJ0cnVlIi8+PC9wcmVsb2FkZXI+PGxhbmd1YWdlIGlkPSJlb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TbGlkZSAlbiIvPg0KCQk8IS0tIHN1YnN0aXR1dGlvbjogJW4gPT0gc2xpZGUgbnVtYmVyIC0tPg0KCQk8IS0tIHN1YnN0aXR1dGlvbjogJXQgPT0gdG90YWwgc2xpZGUgY291bnQgLS0+DQoJCTx1aXRleHQgbmFtZT0iU0NSVUJCQVJTVEFUVVNfU0xJREVJTkZPIiB2YWx1ZT0iU2xpZGUgJW4gLyAldCB8ICIvPg0KCQk8dWl0ZXh0IG5hbWU9IlNDUlVCQkFSU1RBVFVTX1NUT1BQRUQiIHZhbHVlPSJTdG9wcGVkIi8+DQoJCTx1aXRleHQgbmFtZT0iU0NSVUJCQVJTVEFUVVNfUExBWUlORyIgdmFsdWU9IlBsYXlpbmciLz4NCgkJPHVpdGV4dCBuYW1lPSJTQ1JVQkJBUlNUQVRVU19OT0FVRElPIiB2YWx1ZT0iTm8gQXVkaW8iLz4NCgkJPHVpdGV4dCBuYW1lPSJTQ1JVQkJBUlNUQVRVU19WSURQTEFZSU5HIiB2YWx1ZT0iVmlkZW8gUGxheWluZyIvPg0KCQk8dWl0ZXh0IG5hbWU9IlNDUlVCQkFSU1RBVFVTX0xPQURJTkciIHZhbHVlPSJMb2FkaW5nIi8+DQoJCTx1aXRleHQgbmFtZT0iU0NSVUJCQVJTVEFUVVNfQlVGRkVSSU5HIiB2YWx1ZT0iQnVmZmVyaW5nIi8+DQoJCTx1aXRleHQgbmFtZT0iU0NSVUJCQVJTVEFUVVNfUVVFU1RJT04iIHZhbHVlPSJBbnN3ZXIgUXVlc3Rpb24iLz4NCgkJPHVpdGV4dCBuYW1lPSJTQ1JVQkJBUlNUQVRVU19SRVZJRVdRVUlaIiB2YWx1ZT0iUmV2aWV3aW5nIFF1aXoiLz4NCgkJPCEtLSBzdWJzdGl0dXRpb246ICVtID09IG1pbnV0ZXMgcmVtYWluaW5nIC0tPg0KCQk8IS0tIHN1YnN0aXR1dGlvbjogJXMgPT0gc2Vjb25kcyByZW1haW5pbmcgLS0+DQoJCTx1aXRleHQgbmFtZT0iRUxBUFNFRCIgdmFsdWU9IiVtIE1pbnV0ZXMgJXMgU2Vjb25kcyBSZW1haW5pbmciLz4NCgkJPHVpdGV4dCBuYW1lPSJOT1RGT1VORCIgdmFsdWU9Ik5vdGhpbmcgRm91bmQiLz4NCgkJPHVpdGV4dCBuYW1lPSJBVFRBQ0hNRU5UUyIgdmFsdWU9IkF0dGFjaG1lbnRz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GFjdCIvPg0KCQk8dWl0ZXh0IG5hbWU9IlRBQl9RVUlaIiB2YWx1ZT0iUXVpeiIvPg0KCQk8dWl0ZXh0IG5hbWU9IlRBQl9PVVRMSU5FIiB2YWx1ZT0iT3V0bGluZSIvPg0KCQk8dWl0ZXh0IG5hbWU9IlRBQl9USFVNQiIgdmFsdWU9IlRodW1iIi8+DQoJCTx1aXRleHQgbmFtZT0iVEFCX05PVEVTIiB2YWx1ZT0iTm90ZXMiLz4NCgkJPHVpdGV4dCBuYW1lPSJUQUJfU0VBUkNIIiB2YWx1ZT0iU2VhcmNoIi8+DQoJCTx1aXRleHQgbmFtZT0iU0xJREVfSEVBRElORyIgdmFsdWU9IlNsaWRlIFRpdGxlIi8+DQoJCTx1aXRleHQgbmFtZT0iRFVSQVRJT05fSEVBRElORyIgdmFsdWU9IkR1cmF0aW9uIi8+DQoJCTx1aXRleHQgbmFtZT0iU0VBUkNIX0hFQURJTkciIHZhbHVlPSJTZWFyY2ggZm9yIHRleHQ6Ii8+DQoJCTx1aXRleHQgbmFtZT0iVEhVTUJfSEVBRElORyIgdmFsdWU9IlNsaWRlIi8+DQoJCTx1aXRleHQgbmFtZT0iVEhVTUJfSU5GTyIgdmFsdWU9IlNsaWRlIFRpdGxlL0R1cmF0aW9uIi8+DQoJCTx1aXRleHQgbmFtZT0iQVRUQUNITkFNRV9IRUFESU5HIiB2YWx1ZT0iRmlsZSBOYW1lIi8+DQoJCTx1aXRleHQgbmFtZT0iQVRUQUNIU0laRV9IRUFESU5HIiB2YWx1ZT0iU2l6ZSIvPg0KCQk8dWl0ZXh0IG5hbWU9IlNMSURFX05PVEVTIiB2YWx1ZT0iU2xpZGUgTm90ZXMiLz4NCgkJPCEtLXF1aXogcG9kIGFuZCBtZXNzYWdlIGJveCB0ZXh0cy0tPg0KCQk8dWl0ZXh0IG5hbWU9IlFVSVpQT0RfUVVJWl9BVFRFTVBUIiB2YWx1ZT0iUXVpeiBBdHRlbXB0OiIvPg0KCQk8dWl0ZXh0IG5hbWU9IlFVSVpQT0RfUVVJWl9BVFRFTVBUX1ZBTFVFIiB2YWx1ZT0iJW4gb2YgJXQiLz4NCgkJPHVpdGV4dCBuYW1lPSJRVUlaUE9EX1FVSVpfU0NPUkUiIHZhbHVlPSJTY29yZWQ6Ii8+DQoJCTx1aXRleHQgbmFtZT0iUVVJWlBPRF9RVUlaX1BBU1NTQ09SRSIgdmFsdWU9IlBhc3NpbmcgU2NvcmU6Ii8+DQoJCTx1aXRleHQgbmFtZT0iUVVJWlBPRF9RVUlaX01BWFNDT1JFIiB2YWx1ZT0iTWF4IFNjb3JlOiIvPg0KCQk8dWl0ZXh0IG5hbWU9IlFVSVpQT0RfUVVFU0FUTVBUX1NUUiIgdmFsdWU9IkF0dGVtcHQ6ICVuIG9mICV0Ii8+DQoJCTx1aXRleHQgbmFtZT0iUVVJWlBPRF9RVUVTVFlQRV9TVFIiIHZhbHVlPSJUeXBlOiAlcyIvPg0KCQk8dWl0ZXh0IG5hbWU9IlFVSVpQT0RfUVVFU1RZUEVfR1JEIiB2YWx1ZT0iR3JhZGVkIi8+DQoJCTx1aXRleHQgbmFtZT0iUVVJWlBPRF9RVUVTVFlQRV9TVlkiIHZhbHVlPSJTdXJ2ZXkiLz4NCgkJPHVpdGV4dCBuYW1lPSJRVUlaUE9EX1FVSVpBVE1QVF9JTkYiIHZhbHVlPSJJbmZpbml0ZSIvPg0KCQk8dWl0ZXh0IG5hbWU9IlFVSVpQT0RfUVVFU0FUTVBUX0lORiIgdmFsdWU9IkluZmluaXRlIi8+DQoJCTx1aXRleHQgbmFtZT0iV0FSTklOR01TR19ZRVNTVFJJTkciIHZhbHVlPSJZZXMiLz4NCgkJPHVpdGV4dCBuYW1lPSJXQVJOSU5HTVNHX05PU1RSSU5HIiB2YWx1ZT0iTm8iLz4NCgkJPHVpdGV4dCBuYW1lPSJXQVJOSU5HTVNHX1RJVExFU1RSSU5HIiB2YWx1ZT0iUXVpeiBOYXZpZ2F0aW9uIFdhcm5pbmciLz4NCgkJPHVpdGV4dCBuYW1lPSJXQVJOSU5HTVNHX01TR1NUUklORyIgdmFsdWU9IlRoZXJlIGFyZSB1bi1hdHRlbXB0ZWQgcXVlc3Rpb25zIGluIHRoaXMgUXVpei4mI3hBOyYjeEE7Q2xpY2tpbmcgWWVzIHdpbGwgdGFrZSB5b3Ugb3V0IG9mIHRoZSBRdWl6LiBDbGljayBObyB0byBjb250aW51ZSB0aGUgUXVpei4iLz4NCgkJPHVpdGV4dCBuYW1lPSJJTkZPUk1BVElPTl9IMjY0X0ZMQVNIUExBWUVSIiB2YWx1ZT0iVGhlIGN1cnJlbnQgdmVyc2lvbiBvZiBGbGFzaCBQbGF5ZXIgaW5zdGFsbGVkIG9uIHlvdXIgbWFjaGluZSBkb2VzIG5vdCBzdXBwb3J0IHRoaXMgdmlkZW8uIENsaWNrIG9uIHRoZSB2aWRlbyBhcmVhIHRvIGRvd25sb2FkIHRoZSBsYXRlc3Q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TaG93IHNpZGViYXIgdG8gcGFydGljaXBhbnRzIi8+DQoJCTx1aXRleHQgbmFtZT0iTVVURSIgdmFsdWU9Ik11dGUiLz4NCgkJPHVpdGV4dCBuYW1lPSJET0NXUkFQX1RJVExFIiB2YWx1ZT0iUHJlc2VudGVyIEZpbGUgQXR0YWNobWVudCIvPg0KCQk8dWl0ZXh0IG5hbWU9IkRPQ1dSQVBfTVNHIiB2YWx1ZT0iU2F2ZSB0byBNeSBDb21wdXRlciIvPg0KCQk8dWl0ZXh0IG5hbWU9IkRPQ1dSQVBfUFJPTVBUIiB2YWx1ZT0iQ2xpY2sgdG8gRG93bmxvYWQiLz4NCgkJPHVpdGV4dCBuYW1lPSJDT1VSU0VfU1RBVFVTIiB2YWx1ZT0iTW9kdWxlIFN0YXR1cyIvPg0KCQk8dWl0ZXh0IG5hbWU9IlBBU1NFRF9TVFJJTkciIHZhbHVlPSJQYXNzZWQiLz4NCgkJPHVpdGV4dCBuYW1lPSJGQUlMRURfU1RSSU5HIiB2YWx1ZT0iRmFpbGVkIi8+DQoJPC9sYW5ndWFnZT4NCgk8bGFuZ3VhZ2UgaWQ9ImRl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ZvbGllICVuIi8+DQoJCTwhLS0gc3Vic3RpdHV0aW9uOiAlbiA9PSBzbGlkZSBudW1iZXIgLS0+DQoJCTwhLS0gc3Vic3RpdHV0aW9uOiAldCA9PSB0b3RhbCBzbGlkZSBjb3VudCAtLT4NCgkJPHVpdGV4dCBuYW1lPSJTQ1JVQkJBUlNUQVRVU19TTElERUlORk8iIHZhbHVlPSJGb2xpZSAlbiAvICV0IHwgIi8+DQoJCTx1aXRleHQgbmFtZT0iU0NSVUJCQVJTVEFUVVNfU1RPUFBFRCIgdmFsdWU9IkJlZW5kZXQiLz4NCgkJPHVpdGV4dCBuYW1lPSJTQ1JVQkJBUlNUQVRVU19QTEFZSU5HIiB2YWx1ZT0iV2llZGVyZ2FiZSIvPg0KCQk8dWl0ZXh0IG5hbWU9IlNDUlVCQkFSU1RBVFVTX05PQVVESU8iIHZhbHVlPSJLZWluIEF1ZGlvIi8+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DQoJCTx1aXRleHQgbmFtZT0iU0NSVUJCQVJTVEFUVVNfUkVWSUVXUVVJWiIgdmFsdWU9Ik5vY2htYWxzIGR1cmNoc2VoZW4iLz4NCgkJPCEtLSBzdWJzdGl0dXRpb246ICVtID09IG1pbnV0ZXMgcmVtYWluaW5nIC0tPg0KCQk8IS0tIHN1YnN0aXR1dGlvbjogJXMgPT0gc2Vjb25kcyByZW1haW5pbmcgLS0+DQoJCTx1aXRleHQgbmFtZT0iRUxBUFNFRCIgdmFsdWU9IlJlc3RkYXVlcjogJW0gTWludXRlbiAlcyBTZWt1bmRlbiIvPg0KCQk8dWl0ZXh0IG5hbWU9Ik5PVEZPVU5EIiB2YWx1ZT0iTmljaHRzIGdlZnVuZGVuIi8+DQoJCTx1aXRleHQgbmFtZT0iQVRUQUNITUVOVFMiIHZhbHVlPSJBbmxhZ2VuIi8+DQoJCTwhLS0gc3Vic3RpdHV0aW9uOiAlcCA9PSBjdXJyZW50IHNwZWFrZXIncyB0aXRsZSAtLT4NCgkJPHVpdGV4dCBuYW1lPSJCSU9XSU5fVElUTEUiIHZhbHVlPSJTcHJlY2hlcjogJXAiLz4NCgkJPHVpdGV4dCBuYW1lPSJCSU9CVE5fVElUTEUiIHZhbHVlPSJTcHJlY2hlciIvPg0KCQk8dWl0ZXh0IG5hbWU9IkRJVklERVJCVE5fVElUTEUiIHZhbHVlPSJ8Ii8+DQoJCTx1aXRleHQgbmFtZT0iQ09OVEFDVEJUTl9USVRMRSIgdmFsdWU9IktvbnRha3QiLz4NCgkJPHVpdGV4dCBuYW1lPSJUQUJfUVVJWiIgdmFsdWU9IlF1aXoiLz4NCgkJPHVpdGV4dCBuYW1lPSJUQUJfT1VUTElORSIgdmFsdWU9IlN0cnVrdHVyIi8+DQoJCTx1aXRleHQgbmFtZT0iVEFCX1RIVU1CIiB2YWx1ZT0iTWluaWF0dXIiLz4NCgkJPHVpdGV4dCBuYW1lPSJUQUJfTk9URVMiIHZhbHVlPSJOb3RpemVuIi8+DQoJCTx1aXRleHQgbmFtZT0iVEFCX1NFQVJDSCIgdmFsdWU9IlN1Y2hlbiIvPg0KCQk8dWl0ZXh0IG5hbWU9IlNMSURFX0hFQURJTkciIHZhbHVlPSJGb2xpZW50aXRlbCIvPg0KCQk8dWl0ZXh0IG5hbWU9IkRVUkFUSU9OX0hFQURJTkciIHZhbHVlPSJEYXVlciIvPg0KCQk8dWl0ZXh0IG5hbWU9IlNFQVJDSF9IRUFESU5HIiB2YWx1ZT0iVGV4dCBzdWNoZW46Ii8+DQoJCTx1aXRleHQgbmFtZT0iVEhVTUJfSEVBRElORyIgdmFsdWU9IkZvbGllIi8+DQoJCTx1aXRleHQgbmFtZT0iVEhVTUJfSU5GTyIgdmFsdWU9IkZvbGllbnRpdGVsL0RhdWVyIi8+DQoJCTx1aXRleHQgbmFtZT0iQVRUQUNITkFNRV9IRUFESU5HIiB2YWx1ZT0iRGF0ZWluYW1lIi8+DQoJCTx1aXRleHQgbmFtZT0iQVRUQUNIU0laRV9IRUFESU5HIiB2YWx1ZT0iR3LDtsOfZSIvPg0KCQk8dWl0ZXh0IG5hbWU9IlNMSURFX05PVEVTIiB2YWx1ZT0iRm9saWVubm90aXplbiIvPg0KCQk8IS0tcXVpeiBwb2QgYW5kIG1lc3NhZ2UgYm94IHRleHRzLS0+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DQoJCTx1aXRleHQgbmFtZT0iUVVJWlBPRF9RVUVTVFlQRV9TVlkiIHZhbHVlPSJVbWZyYWdlIi8+DQoJCTx1aXRleHQgbmFtZT0iUVVJWlBPRF9RVUlaQVRNUFRfSU5GIiB2YWx1ZT0iVW5lbmRsaWNoIi8+DQoJCTx1aXRleHQgbmFtZT0iUVVJWlBPRF9RVUVTQVRNUFRfSU5GIiB2YWx1ZT0iVW5lbmRsaWNoIi8+DQoJCTx1aXRleHQgbmFtZT0iV0FSTklOR01TR19ZRVNTVFJJTkciIHZhbHVlPSJKYSIvPg0KCQk8dWl0ZXh0IG5hbWU9IldBUk5JTkdNU0dfTk9TVFJJTkciIHZhbHVlPSJOZWluIi8+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EZW4gVGVpbG5laG1lcm4gZGllIFNlaXRlbmxlaXN0ZSBhbnplaWdlbiIvPg0KCQk8dWl0ZXh0IG5hbWU9Ik1VVEUiIHZhbHVlPSJUb24gYXVzIi8+DQoJCTx1aXRleHQgbmFtZT0iRE9DV1JBUF9USVRMRSIgdmFsdWU9IlByZXNlbnRlci1BbmhhbmciLz4NCgkJPHVpdGV4dCBuYW1lPSJET0NXUkFQX01TRyIgdmFsdWU9IkF1ZiBtZWluZW0gQXJiZWl0c3BsYXR6IHNwZWljaGVybiIvPg0KCQk8dWl0ZXh0IG5hbWU9IkRPQ1dSQVBfUFJPTVBUIiB2YWx1ZT0iWnVtIEhlcnVudGVybGFkZW4ga2xpY2tlbiIvPg0KCQk8dWl0ZXh0IG5hbWU9IkNPVVJTRV9TVEFUVVMiIHZhbHVlPSJNb2R1bHN0YXR1cyIvPg0KCQk8dWl0ZXh0IG5hbWU9IlBBU1NFRF9TVFJJTkciIHZhbHVlPSJFcmZvbGdyZWljaCIvPg0KCQk8dWl0ZXh0IG5hbWU9IkZBSUxFRF9TVFJJTkciIHZhbHVlPSJGZWhsZ2VzY2hsYWdlbiIvPg0KCTwvbGFuZ3VhZ2U+DQoJPGxhbmd1YWdlIGlkPSJm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Fwb3NpdGl2ZSAlbiIvPg0KCQk8IS0tIHN1YnN0aXR1dGlvbjogJW4gPT0gc2xpZGUgbnVtYmVyIC0tPg0KCQk8IS0tIHN1YnN0aXR1dGlvbjogJXQgPT0gdG90YWwgc2xpZGUgY291bnQgLS0+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DQoJCTx1aXRleHQgbmFtZT0iU0NSVUJCQVJTVEFUVVNfVklEUExBWUlORyIgdmFsdWU9IkxlY3R1cmUgdmlkw6lvIGVuIGNvdXJzIi8+DQoJCTx1aXRleHQgbmFtZT0iU0NSVUJCQVJTVEFUVVNfTE9BRElORyIgdmFsdWU9IkNoYXJnZW1lbnQgZW4gY291cnMiLz4NCgkJPHVpdGV4dCBuYW1lPSJTQ1JVQkJBUlNUQVRVU19CVUZGRVJJTkciIHZhbHVlPSJNaXNlIGVuIG3DqW1vaXJlIi8+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DQoJCTx1aXRleHQgbmFtZT0iRUxBUFNFRCIgdmFsdWU9IiVtIG1pbnV0ZXMgJXMgc2Vjb25kZXMgcmVzdGFudGVzIi8+DQoJCTx1aXRleHQgbmFtZT0iTk9URk9VTkQiIHZhbHVlPSJSaWVuIHRyb3V2w6kiLz4NCgkJPHVpdGV4dCBuYW1lPSJBVFRBQ0hNRU5UUyIgdmFsdWU9IlBpw6hjZXMgam9pbnRlcyIvPg0KCQk8IS0tIHN1YnN0aXR1dGlvbjogJXAgPT0gY3VycmVudCBzcGVha2VyJ3MgdGl0bGUgLS0+DQoJCTx1aXRleHQgbmFtZT0iQklPV0lOX1RJVExFIiB2YWx1ZT0iQmlvIDogJXAiLz4NCgkJPHVpdGV4dCBuYW1lPSJCSU9CVE5fVElUTEUiIHZhbHVlPSJCaW8gOiIvPg0KCQk8dWl0ZXh0IG5hbWU9IkRJVklERVJCVE5fVElUTEUiIHZhbHVlPSJ8Ii8+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CEtLXF1aXogcG9kIGFuZCBtZXNzYWdlIGJveCB0ZXh0cy0tPg0KCQk8dWl0ZXh0IG5hbWU9IlFVSVpQT0RfUVVJWl9BVFRFTVBUIiB2YWx1ZT0iVGVudGF0aXZlIGRlIHF1ZXN0aW9ubmFpcmUgOiIvPg0KCQk8dWl0ZXh0IG5hbWU9IlFVSVpQT0RfUVVJWl9BVFRFTVBUX1ZBTFVFIiB2YWx1ZT0iJW4gc3VyICV0Ii8+DQoJCTx1aXRleHQgbmFtZT0iUVVJWlBPRF9RVUlaX1NDT1JFIiB2YWx1ZT0iTm90ZSBvYnRlbnVlIDoiLz4NCgkJPHVpdGV4dCBuYW1lPSJRVUlaUE9EX1FVSVpfUEFTU1NDT1JFIiB2YWx1ZT0iTm90ZSBkJ2FkbWlzc2liaWxpdMOpwqA6Ii8+DQoJCTx1aXRleHQgbmFtZT0iUVVJWlBPRF9RVUlaX01BWFNDT1JFIiB2YWx1ZT0iTm90ZSBtYXhpbWFsZSA6Ii8+DQoJCTx1aXRleHQgbmFtZT0iUVVJWlBPRF9RVUVTQVRNUFRfU1RSIiB2YWx1ZT0iVGVudGF0aXZlIDogJW4gc3VyICV0Ii8+DQoJCTx1aXRleHQgbmFtZT0iUVVJWlBPRF9RVUVTVFlQRV9TVFIiIHZhbHVlPSJUeXBlOiAlcyIvPg0KCQk8dWl0ZXh0IG5hbWU9IlFVSVpQT0RfUVVFU1RZUEVfR1JEIiB2YWx1ZT0iTm90w6kiLz4NCgkJPHVpdGV4dCBuYW1lPSJRVUlaUE9EX1FVRVNUWVBFX1NWWSIgdmFsdWU9IkVucXXDqnRlIi8+DQoJCTx1aXRleHQgbmFtZT0iUVVJWlBPRF9RVUlaQVRNUFRfSU5GIiB2YWx1ZT0iSWxsaW1pdMOpIi8+DQoJCTx1aXRleHQgbmFtZT0iUVVJWlBPRF9RVUVTQVRNUFRfSU5GIiB2YWx1ZT0iSWxsaW1pdMOpIi8+DQoJCTx1aXRleHQgbmFtZT0iV0FSTklOR01TR19ZRVNTVFJJTkciIHZhbHVlPSJPdWkiLz4NCgkJPHVpdGV4dCBuYW1lPSJXQVJOSU5HTVNHX05PU1RSSU5HIiB2YWx1ZT0iTm9uIi8+DQoJCTx1aXRleHQgbmFtZT0iV0FSTklOR01TR19USVRMRVNUUklORyIgdmFsdWU9IkF2ZXJ0aXNzZW1lbnQgZGUgbmF2aWdhdGlvbiBkdSBxdWVzdGlvbm5haXJlIi8+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JPHVpdGV4dCBuYW1lPSJDT1VSU0VfU1RBVFVTIiB2YWx1ZT0iU3RhdHV0IGR1IG1vZHVsZSIvPg0KCQk8dWl0ZXh0IG5hbWU9IlBBU1NFRF9TVFJJTkciIHZhbHVlPSJSw6l1c3NpIi8+DQoJCTx1aXRleHQgbmFtZT0iRkFJTEVEX1NUUklORyIgdmFsdWU9IkVjaG91w6k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DQoJCTx1aWZvbnQgbmFtZT0iRk9OVF9QUkVTRU5URVJUSVRMRSIgdmFsdWU9IlZlcmRhbmEsMTE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uOCueODqeOCpOODiSA6ICVuIi8+DQoJCTwhLS0gc3Vic3RpdHV0aW9uOiAlbiA9PSBzbGlkZSBudW1iZXIgLS0+DQoJCTwhLS0gc3Vic3RpdHV0aW9uOiAldCA9PSB0b3RhbCBzbGlkZSBjb3VudCAtLT4NCgkJPHVpdGV4dCBuYW1lPSJTQ1JVQkJBUlNUQVRVU19TTElERUlORk8iIHZhbHVlPSLjgrnjg6njgqTjg4kgOiAlbiAvICV0IHwgIi8+DQoJCTx1aXRleHQgbmFtZT0iU0NSVUJCQVJTVEFUVVNfU1RPUFBFRCIgdmFsdWU9IuWBnOatoiIvPg0KCQk8dWl0ZXh0IG5hbWU9IlNDUlVCQkFSU1RBVFVTX1BMQVlJTkciIHZhbHVlPSLlho3nlJ/kuK0iLz4NCgkJPHVpdGV4dCBuYW1lPSJTQ1JVQkJBUlNUQVRVU19OT0FVRElPIiB2YWx1ZT0i6Z+z5aOw44Gq44GXIi8+DQoJCTx1aXRleHQgbmFtZT0iU0NSVUJCQVJTVEFUVVNfVklEUExBWUlORyIgdmFsdWU9IuODk+ODh+OCquWGjeeUn+S4rSIvPg0KCQk8dWl0ZXh0IG5hbWU9IlNDUlVCQkFSU1RBVFVTX0xPQURJTkciIHZhbHVlPSLjg63jg7zjg4nkuK0iLz4NCgkJPHVpdGV4dCBuYW1lPSJTQ1JVQkJBUlNUQVRVU19CVUZGRVJJTkciIHZhbHVlPSLjg5Djg4Pjg5XjgqHkuK0iLz4NCgkJPHVpdGV4dCBuYW1lPSJTQ1JVQkJBUlNUQVRVU19RVUVTVElPTiIgdmFsdWU9IuizquWVj+OBq+etlOOBiOOBpuS4i+OBleOBhCIvPg0KCQk8dWl0ZXh0IG5hbWU9IlNDUlVCQkFSU1RBVFVTX1JFVklFV1FVSVoiIHZhbHVlPSLjgq/jgqTjgrrjgpLjg6zjg5Pjg6Xjg7zjgZfjgabjgYTjgb7jgZkiLz4NCgkJPCEtLSBzdWJzdGl0dXRpb246ICVtID09IG1pbnV0ZXMgcmVtYWluaW5nIC0tPg0KCQk8IS0tIHN1YnN0aXR1dGlvbjogJXMgPT0gc2Vjb25kcyByZW1haW5pbmcgLS0+DQoJCTx1aXRleHQgbmFtZT0iRUxBUFNFRCIgdmFsdWU9Iuaui+OCiiA6ICVtIOWIhiAlcyDnp5IiLz4NCgkJPHVpdGV4dCBuYW1lPSJOT1RGT1VORCIgdmFsdWU9IuS9leOCguimi+OBpOOBi+OCiuOBvuOBm+OCkyIvPg0KCQk8dWl0ZXh0IG5hbWU9IkFUVEFDSE1FTlRTIiB2YWx1ZT0i5re75LuYIi8+DQoJCTwhLS0gc3Vic3RpdHV0aW9uOiAlcCA9PSBjdXJyZW50IHNwZWFrZXIncyB0aXRsZSAtLT4NCgkJPHVpdGV4dCBuYW1lPSJCSU9XSU5fVElUTEUiIHZhbHVlPSLntYzmrbQgOiAlcCIvPg0KCQk8dWl0ZXh0IG5hbWU9IkJJT0JUTl9USVRMRSIgdmFsdWU9Iue1jOattCIvPg0KCQk8dWl0ZXh0IG5hbWU9IkRJVklERVJCVE5fVElUTEUiIHZhbHVlPSJ8Ii8+DQoJCTx1aXRleHQgbmFtZT0iQ09OVEFDVEJUTl9USVRMRSIgdmFsdWU9IuOBiuWVj+OBhOWQiOOCj+OBmyIvPg0KCQk8dWl0ZXh0IG5hbWU9IlRBQl9RVUlaIiB2YWx1ZT0i44Kv44Kk44K6Ii8+DQoJCTx1aXRleHQgbmFtZT0iVEFCX09VVExJTkUiIHZhbHVlPSLjgqLjgqbjg4jjg6njgqTjg7MiLz4NCgkJPHVpdGV4dCBuYW1lPSJUQUJfVEhVTUIiIHZhbHVlPSLjgrXjg6Djg43jg7zjg6siLz4NCgkJPHVpdGV4dCBuYW1lPSJUQUJfTk9URVMiIHZhbHVlPSLjg47jg7zjg4giLz4NCgkJPHVpdGV4dCBuYW1lPSJUQUJfU0VBUkNIIiB2YWx1ZT0i5qSc57SiIi8+DQoJCTx1aXRleHQgbmFtZT0iU0xJREVfSEVBRElORyIgdmFsdWU9IuOCueODqeOCpOODieOCv+OCpOODiOODqyIvPg0KCQk8dWl0ZXh0IG5hbWU9IkRVUkFUSU9OX0hFQURJTkciIHZhbHVlPSLplbfjgZUiLz4NCgkJPHVpdGV4dCBuYW1lPSJTRUFSQ0hfSEVBRElORyIgdmFsdWU9IuaknOe0ouOBmeOCi+ODhuOCreOCueODiCA6ICIvPg0KCQk8dWl0ZXh0IG5hbWU9IlRIVU1CX0hFQURJTkciIHZhbHVlPSLjgrnjg6njgqTjg4kiLz4NCgkJPHVpdGV4dCBuYW1lPSJUSFVNQl9JTkZPIiB2YWx1ZT0i44K544Op44Kk44OJ44K/44Kk44OI44OrIC8g6ZW344GVIi8+DQoJCTx1aXRleHQgbmFtZT0iQVRUQUNITkFNRV9IRUFESU5HIiB2YWx1ZT0i44OV44Kh44Kk44Or5ZCNIi8+DQoJCTx1aXRleHQgbmFtZT0iQVRUQUNIU0laRV9IRUFESU5HIiB2YWx1ZT0i44K144Kk44K6Ii8+DQoJCTx1aXRleHQgbmFtZT0iU0xJREVfTk9URVMiIHZhbHVlPSLjgrnjg6njgqTjg4njg47jg7zjg4giLz4NCgkJPCEtLXF1aXogcG9kIGFuZCBtZXNzYWdlIGJveCB0ZXh0cy0tPg0KCQk8dWl0ZXh0IG5hbWU9IlFVSVpQT0RfUVVJWl9BVFRFTVBUIiB2YWx1ZT0i44Kv44Kk44K66Kmm6KGM5Zue5pWwIDogIi8+DQoJCTx1aXRleHQgbmFtZT0iUVVJWlBPRF9RVUlaX0FUVEVNUFRfVkFMVUUiIHZhbHVlPSIlbiAvICV0Ii8+DQoJCTx1aXRleHQgbmFtZT0iUVVJWlBPRF9RVUlaX1NDT1JFIiB2YWx1ZT0i44K544Kz44KiIDogIi8+DQoJCTx1aXRleHQgbmFtZT0iUVVJWlBPRF9RVUlaX1BBU1NTQ09SRSIgdmFsdWU9IuWQiOagvOeCuSA6Ii8+DQoJCTx1aXRleHQgbmFtZT0iUVVJWlBPRF9RVUlaX01BWFNDT1JFIiB2YWx1ZT0i5pyA6auY5b6X54K5IDogIi8+DQoJCTx1aXRleHQgbmFtZT0iUVVJWlBPRF9RVUVTQVRNUFRfU1RSIiB2YWx1ZT0i6Kmm6KGM5Zue5pWwIDogJW4gLyAldCIvPg0KCQk8dWl0ZXh0IG5hbWU9IlFVSVpQT0RfUVVFU1RZUEVfU1RSIiB2YWx1ZT0i44K/44Kk44OXIDogJXMiLz4NCgkJPHVpdGV4dCBuYW1lPSJRVUlaUE9EX1FVRVNUWVBFX0dSRCIgdmFsdWU9IuipleS+oSIvPg0KCQk8dWl0ZXh0IG5hbWU9IlFVSVpQT0RfUVVFU1RZUEVfU1ZZIiB2YWx1ZT0i44Ki44Oz44Kx44O844OIIi8+DQoJCTx1aXRleHQgbmFtZT0iUVVJWlBPRF9RVUlaQVRNUFRfSU5GIiB2YWx1ZT0i54Sh5Yi26ZmQIi8+DQoJCTx1aXRleHQgbmFtZT0iUVVJWlBPRF9RVUVTQVRNUFRfSU5GIiB2YWx1ZT0i54Sh5Yi26ZmQIi8+DQoJCTx1aXRleHQgbmFtZT0iV0FSTklOR01TR19ZRVNTVFJJTkciIHZhbHVlPSLjga/jgYQiLz4NCgkJPHVpdGV4dCBuYW1lPSJXQVJOSU5HTVNHX05PU1RSSU5HIiB2YWx1ZT0i44GE44GE44GIIi8+DQoJCTx1aXRleHQgbmFtZT0iV0FSTklOR01TR19USVRMRVNUUklORyIgdmFsdWU9IuOCr+OCpOOCuuOBruODiuODk+OCsuODvOOCt+ODp+ODs+OBq+mWouOBmeOCi+itpuWRiiIvPg0KCQk8dWl0ZXh0IG5hbWU9IldBUk5JTkdNU0dfTVNHU1RSSU5HIiB2YWx1ZT0i44GT44Gu44Kv44Kk44K644Gr44Gv44CB44G+44Gg6Kej562U44GX44Gm44GE44Gq44GE6LOq5ZWP44GM44GC44KK44G+44GZ44CCJiN4QTsmI3hBOyDjgq/jgqTjgrrjgpLntYLkuobjgZnjgovjgavjga/jgIHjgIzjga/jgYTjgI3jgpLjgq/jg6rjg4Pjgq/jgZfjgb7jgZnjgILjgq/jgqTjgrrjgpLntprooYzjgZnjgovjgavjga/jgIHjgIzjgYTjgYTjgYjjgI3jgpLjgq/jg6rjg4Pjgq/jgZfjgb7jgZnjgIIiLz4NCgkJPHVpdGV4dCBuYW1lPSJJTkZPUk1BVElPTl9IMjY0X0ZMQVNIUExBWUVSIiB2YWx1ZT0i44GK5L2/44GE44Gu44Kz44Oz44OU44Ol44O844K/44Gr54++5Zyo44Kk44Oz44K544OI44O844Or44GV44KM44Gm44GE44KLIEZsYXNoIFBsYXllciDjga7jg5Djg7zjgrjjg6fjg7Pjga/jgIHjgZPjga7jg5Pjg4fjgqrjgpLjgrXjg53jg7zjg4jjgZfjgabjgYTjgb7jgZvjgpPjgILmnIDmlrDjga4gRmxhc2ggUGxheWVyIOOCkuODgOOCpuODs+ODreODvOODieOBmeOCi+OBq+OBr+OAgeODk+ODh+OCqumgmOWfn+OCkuOCr+ODquODg+OCr+OBl+OBpuOBj+OBoOOBleOBhOOAg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jgrXjgqTjg4njg5Djg7zjgpLlj4LliqDogIXjgavopovjgZvjgosiLz4NCgkJPHVpdGV4dCBuYW1lPSJNVVRFIiB2YWx1ZT0i44Of44Ol44O844OIIi8+DQoJCTx1aXRleHQgbmFtZT0iRE9DV1JBUF9USVRMRSIgdmFsdWU9IlByZXNlbnRlciDmt7vku5jjg5XjgqHjgqTjg6siLz4NCgkJPHVpdGV4dCBuYW1lPSJET0NXUkFQX01TRyIgdmFsdWU9IuODnuOCpOOCs+ODs+ODlOODpeODvOOCv+OBq+S/neWtmCIvPg0KCQk8dWl0ZXh0IG5hbWU9IkRPQ1dSQVBfUFJPTVBUIiB2YWx1ZT0i44Kv44Oq44OD44Kv44GX44Gm44OA44Km44Oz44Ot44O844OJIi8+DQoJCTx1aXRleHQgbmFtZT0iQ09VUlNFX1NUQVRVUyIgdmFsdWU9IuODouOCuOODpeODvOODq+OCueODhuODvOOCv+OCuSIvPg0KCQk8dWl0ZXh0IG5hbWU9IlBBU1NFRF9TVFJJTkciIHZhbHVlPSLlkIjmoLwiLz4NCgkJPHVpdGV4dCBuYW1lPSJGQUlMRURfU1RSSU5HIiB2YWx1ZT0i5LiN5ZCI5qC8Ii8+DQoJPC9sYW5ndWFnZT4NCgk8bGFuZ3VhZ2UgaWQ9ImtvIj4NCgkJPCEtLSBmb3JtYXQgZm9yIHVpZm9udCB2YWx1ZSBpcyAiZm9udCxzaXplLGlzYm9sZCxpc2l0YWxpYyxpc3NoYWRvd2VkIiAtLT4NCgkJPHVpZm9udCBuYW1lPSJGT05UX1FVSVpaSU5HIiB2YWx1ZT0iVmVyZGFuYSw5LGZhbHNlLGZhbHNlLGZhbHNlIi8+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xMSxmYWxzZSxmYWxzZSx0cnVlIi8+DQoJCTx1aWZvbnQgbmFtZT0iRk9OVF9CSU9XSU4iIHZhbHVlPSJWZXJkYW5hLDExLGZhbHNlLGZhbHNlLGZhbHNlIi8+DQoJCTx1aWZvbnQgbmFtZT0iRk9OVF9MSVNUSEVBRElORyIgdmFsdWU9IlZlcmRhbmEsMTEsZmFsc2UsZmFsc2UsZmFsc2UiLz4NCgkJPHVpZm9udCBuYW1lPSJGT05UX1dJTlRJVExFIiB2YWx1ZT0iVmVyZGFuYSwxM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DQoJCTwhLS0gc3Vic3RpdHV0aW9uOiAlcyA9PSBzZWNvbmRzIHJlbWFpbmluZyAtLT4NCgkJPHVpdGV4dCBuYW1lPSJFTEFQU0VEIiB2YWx1ZT0iJW3rtoQgJXPstIgg64Ko7J2MIi8+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DQoJCTx1aXRleHQgbmFtZT0iQklPQlROX1RJVExFIiB2YWx1ZT0i6rK966ClIOyGjOqwnCIvPg0KCQk8dWl0ZXh0IG5hbWU9IkRJVklERVJCVE5fVElUTEUiIHZhbHVlPSJ8Ii8+DQoJCTx1aXRleHQgbmFtZT0iQ09OVEFDVEJUTl9USVRMRSIgdmFsdWU9IuyXsOudveyymCIvPg0KCQk8dWl0ZXh0IG5hbWU9IlRBQl9RVUlaIiB2YWx1ZT0i7YC07KaIIi8+DQoJCTx1aXRleHQgbmFtZT0iVEFCX09VVExJTkUiIHZhbHVlPSLqsJzsmpQiLz4NCgkJPHVpdGV4dCBuYW1lPSJUQUJfVEhVTUIiIHZhbHVlPSLstpXshoztjJAiLz4NCgkJPHVpdGV4dCBuYW1lPSJUQUJfTk9URVMiIHZhbHVlPSLrhbjtirgiLz4NCgkJPHVpdGV4dCBuYW1lPSJUQUJfU0VBUkNIIiB2YWx1ZT0i6rKA7IOJIi8+DQoJCTx1aXRleHQgbmFtZT0iU0xJREVfSEVBRElORyIgdmFsdWU9IuyKrOudvOydtOuTnCDsoJzrqqkiLz4NCgkJPHVpdGV4dCBuYW1lPSJEVVJBVElPTl9IRUFESU5HIiB2YWx1ZT0i7J6s7IOd7Iuc6rCEIi8+DQoJCTx1aXRleHQgbmFtZT0iU0VBUkNIX0hFQURJTkciIHZhbHVlPSLthY3siqTtirgg6rKA7IOJOiIvPg0KCQk8dWl0ZXh0IG5hbWU9IlRIVU1CX0hFQURJTkciIHZhbHVlPSLsiqzrnbzsnbTrk5wiLz4NCgkJPHVpdGV4dCBuYW1lPSJUSFVNQl9JTkZPIiB2YWx1ZT0i7KCc66qpL+yerOyDneyLnOqwhCIvPg0KCQk8dWl0ZXh0IG5hbWU9IkFUVEFDSE5BTUVfSEVBRElORyIgdmFsdWU9Iu2MjOydvCDsnbTrpoQiLz4NCgkJPHVpdGV4dCBuYW1lPSJBVFRBQ0hTSVpFX0hFQURJTkciIHZhbHVlPSLtgazquLAiLz4NCgkJPHVpdGV4dCBuYW1lPSJTTElERV9OT1RFUyIgdmFsdWU9IuyKrOudvOydtOuTnCDrhbjtirgiLz4NCgkJPCEtLXF1aXogcG9kIGFuZCBtZXNzYWdlIGJveCB0ZXh0cy0tPg0KCQk8dWl0ZXh0IG5hbWU9IlFVSVpQT0RfUVVJWl9BVFRFTVBUIiB2YWx1ZT0i7YC07KaIIOyLnOuPhCDtmp/siJg6Ii8+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siJg6ICVuLyV0Ii8+DQoJCTx1aXRleHQgbmFtZT0iUVVJWlBPRF9RVUVTVFlQRV9TVFIiIHZhbHVlPSLsnKDtmJU6ICVzIi8+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2AtOymiOulvCDsooXro4ztlZjroKTrqbQgW+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JPHVpdGV4dCBuYW1lPSJDT1VSU0VfU1RBVFVTIiB2YWx1ZT0i66qo65OIIOyDge2DnCIvPg0KCQk8dWl0ZXh0IG5hbWU9IlBBU1NFRF9TVFJJTkciIHZhbHVlPSLtlanqsqkiLz4NCgkJPHVpdGV4dCBuYW1lPSJGQUlMRURfU1RSSU5HIiB2YWx1ZT0i67aI7ZWp6rKpIi8+DQoJPC9sYW5ndWFnZT4NCgk8bGFuZ3VhZ2UgaWQ9ImVz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DQoJCTwhLS0gc3Vic3RpdHV0aW9uOiAlbiA9PSBzbGlkZSBudW1iZXIgLS0+DQoJCTwhLS0gc3Vic3RpdHV0aW9uOiAldCA9PSB0b3RhbCBzbGlkZSBjb3VudCAtLT4NCgkJPHVpdGV4dCBuYW1lPSJTQ1JVQkJBUlNUQVRVU19TTElERUlORk8iIHZhbHVlPSJEaWFwb3NpdGl2YSAlbiAvICV0IHwgIi8+DQoJCTx1aXRleHQgbmFtZT0iU0NSVUJCQVJTVEFUVVNfU1RPUFBFRCIgdmFsdWU9IkRldGVuaWRhIi8+DQoJCTx1aXRleHQgbmFtZT0iU0NSVUJCQVJTVEFUVVNfUExBWUlORyIgdmFsdWU9IlJlcHJvZHVjaWVuZG8iLz4NCgkJPHVpdGV4dCBuYW1lPSJTQ1JVQkJBUlNUQVRVU19OT0FVRElPIiB2YWx1ZT0iU2luIHNvbmlkbyIvPg0KCQk8dWl0ZXh0IG5hbWU9IlNDUlVCQkFSU1RBVFVTX1ZJRFBMQVlJTkciIHZhbHVlPSJWw61kZW8gZW4gcmVwcm9kLiIvPg0KCQk8dWl0ZXh0IG5hbWU9IlNDUlVCQkFSU1RBVFVTX0xPQURJTkciIHZhbHVlPSJDYXJnYW5kbyIvPg0KCQk8dWl0ZXh0IG5hbWU9IlNDUlVCQkFSU1RBVFVTX0JVRkZFUklORyIgdmFsdWU9IkFsbWFjZW5hbmRvIGVuIGLDumZlciIvPg0KCQk8dWl0ZXh0IG5hbWU9IlNDUlVCQkFSU1RBVFVTX1FVRVNUSU9OIiB2YWx1ZT0iQ29udGVzdGFyIHByZWd1bnRhIi8+DQoJCTx1aXRleHQgbmFtZT0iU0NSVUJCQVJTVEFUVVNfUkVWSUVXUVVJWiIgdmFsdWU9IlJldmlzYW5kbyBwcnVlYmEiLz4NCgkJPCEtLSBzdWJzdGl0dXRpb246ICVtID09IG1pbnV0ZXMgcmVtYWluaW5nIC0tPg0KCQk8IS0tIHN1YnN0aXR1dGlvbjogJXMgPT0gc2Vjb25kcyByZW1haW5pbmcgLS0+DQoJCTx1aXRleHQgbmFtZT0iRUxBUFNFRCIgdmFsdWU9IiVtIG1pbnV0b3MgJXMgc2VndW5kb3MgcmVzdGFudGVzIi8+DQoJCTx1aXRleHQgbmFtZT0iTk9URk9VTkQiIHZhbHVlPSJObyBzZSBoYSBlbmNvbnRyYWRvIG5hZGEiLz4NCgkJPHVpdGV4dCBuYW1lPSJBVFRBQ0hNRU5UUyIgdmFsdWU9IkFyY2hpdm9zIGFkanVudG9zIi8+DQoJCTwhLS0gc3Vic3RpdHV0aW9uOiAlcCA9PSBjdXJyZW50IHNwZWFrZXIncyB0aXRsZSAtLT4NCgkJPHVpdGV4dCBuYW1lPSJCSU9XSU5fVElUTEUiIHZhbHVlPSJCaW9ncmFmw61hOiAlcCIvPg0KCQk8dWl0ZXh0IG5hbWU9IkJJT0JUTl9USVRMRSIgdmFsdWU9IkJpb2dyYWbDrWEiLz4NCgkJPHVpdGV4dCBuYW1lPSJESVZJREVSQlROX1RJVExFIiB2YWx1ZT0ifCIvPg0KCQk8dWl0ZXh0IG5hbWU9IkNPTlRBQ1RCVE5fVElUTEUiIHZhbHVlPSJDb250YWN0byIvPg0KCQk8dWl0ZXh0IG5hbWU9IlRBQl9RVUlaIiB2YWx1ZT0iUHJ1ZWJhIi8+DQoJCTx1aXRleHQgbmFtZT0iVEFCX09VVExJTkUiIHZhbHVlPSJDb250b3JubyIvPg0KCQk8dWl0ZXh0IG5hbWU9IlRBQl9USFVNQiIgdmFsdWU9Ik1pbmlhdC4iLz4NCgkJPHVpdGV4dCBuYW1lPSJUQUJfTk9URVMiIHZhbHVlPSJOb3RhcyIvPg0KCQk8dWl0ZXh0IG5hbWU9IlRBQl9TRUFSQ0giIHZhbHVlPSJCdXNjYXIiLz4NCgkJPHVpdGV4dCBuYW1lPSJTTElERV9IRUFESU5HIiB2YWx1ZT0iVMOtdHVsbyBkZSBkaWFwb3NpdGl2YSIvPg0KCQk8dWl0ZXh0IG5hbWU9IkRVUkFUSU9OX0hFQURJTkciIHZhbHVlPSJEdXJhYy4iLz4NCgkJPHVpdGV4dCBuYW1lPSJTRUFSQ0hfSEVBRElORyIgdmFsdWU9IkJ1c2NhciB0ZXh0bzoiLz4NCgkJPHVpdGV4dCBuYW1lPSJUSFVNQl9IRUFESU5HIiB2YWx1ZT0iRGlhcG9zaXRpdmEiLz4NCgkJPHVpdGV4dCBuYW1lPSJUSFVNQl9JTkZPIiB2YWx1ZT0iRHVyLi9Uw610LiBkaWFwLiIvPg0KCQk8dWl0ZXh0IG5hbWU9IkFUVEFDSE5BTUVfSEVBRElORyIgdmFsdWU9Ik5vbWJyZSBkZSBhcmNoaXZvIi8+DQoJCTx1aXRleHQgbmFtZT0iQVRUQUNIU0laRV9IRUFESU5HIiB2YWx1ZT0iVGFtYcOxbyIvPg0KCQk8dWl0ZXh0IG5hbWU9IlNMSURFX05PVEVTIiB2YWx1ZT0iTm90YXMgZGUgZGlhcG9zaXRpdmEiLz4NCgkJPCEtLXF1aXogcG9kIGFuZCBtZXNzYWdlIGJveCB0ZXh0cy0tPg0KCQk8dWl0ZXh0IG5hbWU9IlFVSVpQT0RfUVVJWl9BVFRFTVBUIiB2YWx1ZT0iSW50ZW50byBkZSBwcnVlYmE6Ii8+DQoJCTx1aXRleHQgbmFtZT0iUVVJWlBPRF9RVUlaX0FUVEVNUFRfVkFMVUUiIHZhbHVlPSIlbiBkZSAldCIvPg0KCQk8dWl0ZXh0IG5hbWU9IlFVSVpQT0RfUVVJWl9TQ09SRSIgdmFsdWU9IlB1bnR1YWNpw7NuOiIvPg0KCQk8dWl0ZXh0IG5hbWU9IlFVSVpQT0RfUVVJWl9QQVNTU0NPUkUiIHZhbHVlPSJQdW50dWFjacOzbiBwYXJhIGFwcm9iYXI6Ii8+DQoJCTx1aXRleHQgbmFtZT0iUVVJWlBPRF9RVUlaX01BWFNDT1JFIiB2YWx1ZT0iUHVudHVhY2nDs24gbcOheGltYToiLz4NCgkJPHVpdGV4dCBuYW1lPSJRVUlaUE9EX1FVRVNBVE1QVF9TVFIiIHZhbHVlPSJJbnRlbnRvczogJW4gZGUgJXQiLz4NCgkJPHVpdGV4dCBuYW1lPSJRVUlaUE9EX1FVRVNUWVBFX1NUUiIgdmFsdWU9IlRpcG86ICVzIi8+DQoJCTx1aXRleHQgbmFtZT0iUVVJWlBPRF9RVUVTVFlQRV9HUkQiIHZhbHVlPSJDb24gcHVudHVhY2nDs24iLz4NCgkJPHVpdGV4dCBuYW1lPSJRVUlaUE9EX1FVRVNUWVBFX1NWWSIgdmFsdWU9IkVuY3Vlc3RhIi8+DQoJCTx1aXRleHQgbmFtZT0iUVVJWlBPRF9RVUlaQVRNUFRfSU5GIiB2YWx1ZT0iSW5maW5pdG8iLz4NCgkJPHVpdGV4dCBuYW1lPSJRVUlaUE9EX1FVRVNBVE1QVF9JTkYiIHZhbHVlPSJJbmZpbml0byIvPg0KCQk8dWl0ZXh0IG5hbWU9IldBUk5JTkdNU0dfWUVTU1RSSU5HIiB2YWx1ZT0iU8OtIi8+DQoJCTx1aXRleHQgbmFtZT0iV0FSTklOR01TR19OT1NUUklORyIgdmFsdWU9Ik5vIi8+DQoJCTx1aXRleHQgbmFtZT0iV0FSTklOR01TR19USVRMRVNUUklORyIgdmFsdWU9IkF2aXNvIGRlIG5hdmVnYWNpw7NuIGRlIHBydWViYSIvPg0KCQk8dWl0ZXh0IG5hbWU9IldBUk5JTkdNU0dfTVNHU1RSSU5HIiB2YWx1ZT0iSGF5IHByZWd1bnRhcyBzaW4gaW50ZW50b3MgZW4gZXN0YSBwcnVlYmEuJiN4QTsmI3hBO1BhcmEgc2FsaXIgZGUgbGEgcHJ1ZWJhLCBoYWdhIGNsaWMgZW4gU8OtLiBQYXJhIGNvbnRpbnVhciwgaGFnYSBjbGljIGVuIE5vLiIvPg0KCQk8dWl0ZXh0IG5hbWU9IklORk9STUFUSU9OX0gyNjRfRkxBU0hQTEFZRVIiIHZhbHVlPSJMYSB2ZXJzacOzbiBhY3R1YWwgZGUgRmxhc2ggUGxheWVyIGluc3RhbGFkYSBlbiBlbCBvcmRlbmFkb3Igbm8gZXMgY29tcGF0aWJsZSBjb24gZXN0ZSB2w61kZW8uIEhhZ2EgY2xpYyBlbiBlbCDDoXJlYSBkZSB2w61kZW8gcGFyYSBkZXNjYXJnYXIgbGEgw7psdGltYSB2ZXJzacOzbiBkZSBGbGFzaCBQbGF5ZXIuIi8+DQoJCTwhLS0gc3Vic3RpdHV0aW9uOiAlcCA9PSBwcmVzZW50YXRpb24gdGl0bGUgLS0+DQoJCTwhLS0gc3Vic3RpdHV0aW9uOiAlcyA9PSBzbGlkZSB0aXRsZSAtLT4NCgkJPCEtLSBzdWJzdGl0dXRpb246ICVuID09IHNsaWRlIG51bWJlciAtLT4NCgkJPHVpdGV4dCBuYW1lPSJCT09LTUFSSyIgdmFsdWU9IkFkb2JlIFByZXNlbnRlcjogJXAiLz4NCgkJPCEtLSBzdWJzdGl0dXRpb246ICVwID09IHByZXNlbnRhdGlvbiB0aXRsZSAtLT4NCgkJPCEtLSBzdWJzdGl0dXRpb246ICVzID09IHNsaWRlIHRpdGxlIC0tPg0KCQk8IS0tIHN1YnN0aXR1dGlvbjogJW4gPT0gc2xpZGUgbnVtYmVyIC0tPg0KCQk8dWl0ZXh0IG5hbWU9IkJPT0tNQVJLU0xJREUiIHZhbHVlPSJBZG9iZSBQcmVzZW50ZXI6ICVwICVzIi8+DQoJCTx1aXRleHQgbmFtZT0iU0hPV1NJREVCQVIiIHZhbHVlPSJNb3N0cmFyIGJhcnJhIGxhdGVyYWwgYSBsb3MgcGFydGljaXBhbnRlcyIvPg0KCQk8dWl0ZXh0IG5hbWU9Ik1VVEUiIHZhbHVlPSJTaWxlbmNpYXIiLz4NCgkJPHVpdGV4dCBuYW1lPSJET0NXUkFQX1RJVExFIiB2YWx1ZT0iQXJjaGl2byBhZGp1bnRvIGRlIFByZXNlbnRlciIvPg0KCQk8dWl0ZXh0IG5hbWU9IkRPQ1dSQVBfTVNHIiB2YWx1ZT0iR3VhcmRhciBlbiBNaSBQQyIvPg0KCQk8dWl0ZXh0IG5hbWU9IkRPQ1dSQVBfUFJPTVBUIiB2YWx1ZT0iSGFnYSBjbGljIGVuIERlc2NhcmdhciIvPg0KCQk8dWl0ZXh0IG5hbWU9IkNPVVJTRV9TVEFUVVMiIHZhbHVlPSJFc3RhZG8gZGUgbW9kdWxvIi8+DQoJCTx1aXRleHQgbmFtZT0iUEFTU0VEX1NUUklORyIgdmFsdWU9IkFwcm9iYWRvIi8+DQoJCTx1aXRleHQgbmFtZT0iRkFJTEVEX1NUUklORyIgdmFsdWU9IlN1c3BlbnNvIi8+DQoJPC9sYW5ndWFnZT4NCgk8bGFuZ3VhZ2UgaWQ9InB0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lNsaWRlICVuIi8+DQoJCTwhLS0gc3Vic3RpdHV0aW9uOiAlbiA9PSBzbGlkZSBudW1iZXIgLS0+DQoJCTwhLS0gc3Vic3RpdHV0aW9uOiAldCA9PSB0b3RhbCBzbGlkZSBjb3VudCAtLT4NCgkJPHVpdGV4dCBuYW1lPSJTQ1JVQkJBUlNUQVRVU19TTElERUlORk8iIHZhbHVlPSJTbGlkZSAlbiAvICV0IHwgIi8+DQoJCTx1aXRleHQgbmFtZT0iU0NSVUJCQVJTVEFUVVNfU1RPUFBFRCIgdmFsdWU9IlBhcmFkbyIvPg0KCQk8dWl0ZXh0IG5hbWU9IlNDUlVCQkFSU1RBVFVTX1BMQVlJTkciIHZhbHVlPSJSZXByb2R1emluZG8iLz4NCgkJPHVpdGV4dCBuYW1lPSJTQ1JVQkJBUlNUQVRVU19OT0FVRElPIiB2YWx1ZT0iU2VtIMOhdWRpbyIvPg0KCQk8dWl0ZXh0IG5hbWU9IlNDUlVCQkFSU1RBVFVTX1ZJRFBMQVlJTkciIHZhbHVlPSJWw61kZW8gZW0gcmVwcm9kdcOnw6NvIi8+DQoJCTx1aXRleHQgbmFtZT0iU0NSVUJCQVJTVEFUVVNfTE9BRElORyIgdmFsdWU9IkNhcnJlZ2FuZG8iLz4NCgkJPHVpdGV4dCBuYW1lPSJTQ1JVQkJBUlNUQVRVU19CVUZGRVJJTkciIHZhbHVlPSJBcm1hemVuYW5kbyBlbSBidWZmZXIiLz4NCgkJPHVpdGV4dCBuYW1lPSJTQ1JVQkJBUlNUQVRVU19RVUVTVElPTiIgdmFsdWU9IlJlc3BvbmRlciBwZXJndW50YSIvPg0KCQk8dWl0ZXh0IG5hbWU9IlNDUlVCQkFSU1RBVFVTX1JFVklFV1FVSVoiIHZhbHVlPSJSZXZpc2FuZG8gcXVlc3Rpb27DoXJpbyIvPg0KCQk8IS0tIHN1YnN0aXR1dGlvbjogJW0gPT0gbWludXRlcyByZW1haW5pbmcgLS0+DQoJCTwhLS0gc3Vic3RpdHV0aW9uOiAlcyA9PSBzZWNvbmRzIHJlbWFpbmluZyAtLT4NCgkJPHVpdGV4dCBuYW1lPSJFTEFQU0VEIiB2YWx1ZT0iJW0gbWludXRvcyAlcyBzZWd1bmRvcyByZXN0YW50ZXMiLz4NCgkJPHVpdGV4dCBuYW1lPSJOT1RGT1VORCIgdmFsdWU9Ik5hZGEgZW5jb250cmFkbyIvPg0KCQk8dWl0ZXh0IG5hbWU9IkFUVEFDSE1FTlRTIiB2YWx1ZT0iQW5leG9z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GF0byIvPg0KCQk8dWl0ZXh0IG5hbWU9IlRBQl9RVUlaIiB2YWx1ZT0iUXVlc3QuIi8+DQoJCTx1aXRleHQgbmFtZT0iVEFCX09VVExJTkUiIHZhbHVlPSJFc3F1ZW1hIi8+DQoJCTx1aXRleHQgbmFtZT0iVEFCX1RIVU1CIiB2YWx1ZT0iTWluaSIvPg0KCQk8dWl0ZXh0IG5hbWU9IlRBQl9OT1RFUyIgdmFsdWU9Ik5vdGFzIi8+DQoJCTx1aXRleHQgbmFtZT0iVEFCX1NFQVJDSCIgdmFsdWU9IkJ1c2NhIi8+DQoJCTx1aXRleHQgbmFtZT0iU0xJREVfSEVBRElORyIgdmFsdWU9IlTDrXR1bG8gZG8gc2xpZGUiLz4NCgkJPHVpdGV4dCBuYW1lPSJEVVJBVElPTl9IRUFESU5HIiB2YWx1ZT0iRHVyYcOnw6NvIi8+DQoJCTx1aXRleHQgbmFtZT0iU0VBUkNIX0hFQURJTkciIHZhbHVlPSJQcm9jdXJhciB0ZXh0bzoiLz4NCgkJPHVpdGV4dCBuYW1lPSJUSFVNQl9IRUFESU5HIiB2YWx1ZT0iU2xpZGUiLz4NCgkJPHVpdGV4dCBuYW1lPSJUSFVNQl9JTkZPIiB2YWx1ZT0iVMOtdHVsby9EdXJhw6fDo28gZG8gc2xpZGUiLz4NCgkJPHVpdGV4dCBuYW1lPSJBVFRBQ0hOQU1FX0hFQURJTkciIHZhbHVlPSJOb21lIGRvIGFycXVpdm8iLz4NCgkJPHVpdGV4dCBuYW1lPSJBVFRBQ0hTSVpFX0hFQURJTkciIHZhbHVlPSJUYW1hbmhvIi8+DQoJCTx1aXRleHQgbmFtZT0iU0xJREVfTk9URVMiIHZhbHVlPSJBbm90YcOnw7VlcyBkbyBzbGlkZSIvPg0KCQk8IS0tcXVpeiBwb2QgYW5kIG1lc3NhZ2UgYm94IHRleHRzLS0+DQoJCTx1aXRleHQgbmFtZT0iUVVJWlBPRF9RVUlaX0FUVEVNUFQiIHZhbHVlPSJUZW50YXRpdmEgbm8gcXVlc3Rpb27DoXJpbzoiLz4NCgkJPHVpdGV4dCBuYW1lPSJRVUlaUE9EX1FVSVpfQVRURU1QVF9WQUxVRSIgdmFsdWU9IiVuIGRlICV0Ii8+DQoJCTx1aXRleHQgbmFtZT0iUVVJWlBPRF9RVUlaX1NDT1JFIiB2YWx1ZT0iUG9udHVhw6fDo286Ii8+DQoJCTx1aXRleHQgbmFtZT0iUVVJWlBPRF9RVUlaX1BBU1NTQ09SRSIgdmFsdWU9IlBvbnR1YcOnw6NvIGRlIGFwcm92YcOnw6NvOiIvPg0KCQk8dWl0ZXh0IG5hbWU9IlFVSVpQT0RfUVVJWl9NQVhTQ09SRSIgdmFsdWU9IlBvbnR1YcOnw6NvIG3DoXhpbWE6Ii8+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DQoJCTx1aXRleHQgbmFtZT0iUVVJWlBPRF9RVUlaQVRNUFRfSU5GIiB2YWx1ZT0iSW5maW5pdG8iLz4NCgkJPHVpdGV4dCBuYW1lPSJRVUlaUE9EX1FVRVNBVE1QVF9JTkYiIHZhbHVlPSJJbmZpbml0byIvPg0KCQk8dWl0ZXh0IG5hbWU9IldBUk5JTkdNU0dfWUVTU1RSSU5HIiB2YWx1ZT0iU2ltIi8+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DQoJCTx1aXRleHQgbmFtZT0iQ09VUlNFX1NUQVRVUyIgdmFsdWU9IlN0YXR1cyBkbyBtw7NkdWxvIi8+DQoJCTx1aXRleHQgbmFtZT0iUEFTU0VEX1NUUklORyIgdmFsdWU9IkFwcm92YWRvIi8+DQoJCTx1aXRleHQgbmFtZT0iRkFJTEVEX1NUUklORyIgdmFsdWU9IlJlcHJvdmFkbyIvPg0KCTwvbGFuZ3VhZ2U+DQoJPGxhbmd1YWdlIGlkPSJpd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Fwb3NpdGl2YSAlbiIvPg0KCQk8IS0tIHN1YnN0aXR1dGlvbjogJW4gPT0gc2xpZGUgbnVtYmVyIC0tPg0KCQk8IS0tIHN1YnN0aXR1dGlvbjogJXQgPT0gdG90YWwgc2xpZGUgY291bnQgLS0+DQoJCTx1aXRleHQgbmFtZT0iU0NSVUJCQVJTVEFUVVNfU0xJREVJTkZPIiB2YWx1ZT0iRGlhcG9zaXRpdmEgJW4gLyAldCB8ICIvPg0KCQk8dWl0ZXh0IG5hbWU9IlNDUlVCQkFSU1RBVFVTX1NUT1BQRUQiIHZhbHVlPSJJbnRlcnJvdHRvIi8+DQoJCTx1aXRleHQgbmFtZT0iU0NSVUJCQVJTVEFUVVNfUExBWUlORyIgdmFsdWU9IlJpcHJvZHV6aW9uZSIvPg0KCQk8dWl0ZXh0IG5hbWU9IlNDUlVCQkFSU1RBVFVTX05PQVVESU8iIHZhbHVlPSJBdWRpbyBpbmF0dC4iLz4NCgkJPHVpdGV4dCBuYW1lPSJTQ1JVQkJBUlNUQVRVU19WSURQTEFZSU5HIiB2YWx1ZT0iVmlkZW8gaW4gcmlwcm9kdXppb25lIi8+DQoJCTx1aXRleHQgbmFtZT0iU0NSVUJCQVJTVEFUVVNfTE9BRElORyIgdmFsdWU9IkNhcmljYW1lbnRvIi8+DQoJCTx1aXRleHQgbmFtZT0iU0NSVUJCQVJTVEFUVVNfQlVGRkVSSU5HIiB2YWx1ZT0iQnVmZmVyaW5nIi8+DQoJCTx1aXRleHQgbmFtZT0iU0NSVUJCQVJTVEFUVVNfUVVFU1RJT04iIHZhbHVlPSJSaXNwb25kaSBhIGRvbWFuZGEiLz4NCgkJPHVpdGV4dCBuYW1lPSJTQ1JVQkJBUlNUQVRVU19SRVZJRVdRVUlaIiB2YWx1ZT0iUmV2aXNpb25lIGRlbCBxdWl6Ii8+DQoJCTwhLS0gc3Vic3RpdHV0aW9uOiAlbSA9PSBtaW51dGVzIHJlbWFpbmluZyAtLT4NCgkJPCEtLSBzdWJzdGl0dXRpb246ICVzID09IHNlY29uZHMgcmVtYWluaW5nIC0tPg0KCQk8dWl0ZXh0IG5hbWU9IkVMQVBTRUQiIHZhbHVlPSIlbSBNaW51dGkgJXMgU2Vjb25kaSByaW1hbmVudGkiLz4NCgkJPHVpdGV4dCBuYW1lPSJOT1RGT1VORCIgdmFsdWU9Ik5lc3N1biBlbGVtZW50byB0cm92YXRvIi8+DQoJCTx1aXRleHQgbmFtZT0iQVRUQUNITUVOVFMiIHZhbHVlPSJBbGxlZ2F0aS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kNvbnQuIi8+DQoJCTx1aXRleHQgbmFtZT0iVEFCX1FVSVoiIHZhbHVlPSJRdWl6Ii8+DQoJCTx1aXRleHQgbmFtZT0iVEFCX09VVExJTkUiIHZhbHVlPSJTdHJ1dHR1cmEiLz4NCgkJPHVpdGV4dCBuYW1lPSJUQUJfVEhVTUIiIHZhbHVlPSJNaW5pYXR1cmUiLz4NCgkJPHVpdGV4dCBuYW1lPSJUQUJfTk9URVMiIHZhbHVlPSJOb3RlIi8+DQoJCTx1aXRleHQgbmFtZT0iVEFCX1NFQVJDSCIgdmFsdWU9IkNlcmNhIi8+DQoJCTx1aXRleHQgbmFtZT0iU0xJREVfSEVBRElORyIgdmFsdWU9IlRpdG9sbyBkaWFwb3NpdGl2YSIvPg0KCQk8dWl0ZXh0IG5hbWU9IkRVUkFUSU9OX0hFQURJTkciIHZhbHVlPSJEdXJhdGEiLz4NCgkJPHVpdGV4dCBuYW1lPSJTRUFSQ0hfSEVBRElORyIgdmFsdWU9IkNlcmNhIHRlc3RvOiIvPg0KCQk8dWl0ZXh0IG5hbWU9IlRIVU1CX0hFQURJTkciIHZhbHVlPSJEaWFwb3NpdGl2YSIvPg0KCQk8dWl0ZXh0IG5hbWU9IlRIVU1CX0lORk8iIHZhbHVlPSJUaXRvbG8vVGVtcG8iLz4NCgkJPHVpdGV4dCBuYW1lPSJBVFRBQ0hOQU1FX0hFQURJTkciIHZhbHVlPSJOb21lIGZpbGUiLz4NCgkJPHVpdGV4dCBuYW1lPSJBVFRBQ0hTSVpFX0hFQURJTkciIHZhbHVlPSJEaW1lbnNpb25lIi8+DQoJCTx1aXRleHQgbmFtZT0iU0xJREVfTk9URVMiIHZhbHVlPSJOb3RlIGRpYXBvc2l0aXZhIi8+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DQoJCTx1aXRleHQgbmFtZT0iUVVJWlBPRF9RVUlaX1BBU1NTQ09SRSIgdmFsdWU9IlB1bnRlZ2dpbyBtaW5pbW86Ii8+DQoJCTx1aXRleHQgbmFtZT0iUVVJWlBPRF9RVUlaX01BWFNDT1JFIiB2YWx1ZT0iUHVudGVnZ2lvIG1hc3NpbW86Ii8+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DQoJCTx1aXRleHQgbmFtZT0iV0FSTklOR01TR19ZRVNTVFJJTkciIHZhbHVlPSJTw6wiLz4NCgkJPHVpdGV4dCBuYW1lPSJXQVJOSU5HTVNHX05PU1RSSU5HIiB2YWx1ZT0iTm8iLz4NCgkJPHVpdGV4dCBuYW1lPSJXQVJOSU5HTVNHX1RJVExFU1RSSU5HIiB2YWx1ZT0iQXZ2ZXJ0ZW56YSBuYXZpZ2F6aW9uZSBxdWl6Ii8+DQoJCTx1aXRleHQgbmFtZT0iV0FSTklOR01TR19NU0dTVFJJTkciIHZhbHVlPSJPY2NvcnJlIGFuY29yYSByaXNwb25kZXJlIGFkIGFsY3VuZSBkb21hbmRlIGRlbCBxdWl6LiYjeEE7JiN4QTtTZSBmYXRlIGNsaWMgc3UgU8OsLCB1c2NpcmV0ZSBkYWwgcXVpei4gRmF0ZSBjbGljIHN1IE5vIHBlciBjb250aW51YXJlIGlsIHF1aXouIi8+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3N0cmEgYmFycmEgbGF0ZXJhbGUgYWkgcGFydGVjaXBhbnRpIi8+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Qk8dWl0ZXh0IG5hbWU9IkNPVVJTRV9TVEFUVVMiIHZhbHVlPSJNb2R1bGUgU3RhdHVzIi8+DQoJCTx1aXRleHQgbmFtZT0iUEFTU0VEX1NUUklORyIgdmFsdWU9IlBhc3NlZCIvPg0KCQk8dWl0ZXh0IG5hbWU9IkZBSUxFRF9TVFJJTkciIHZhbHVlPSJGYWlsZWQiLz4NCgk8L2xhbmd1YWdlPg0KCTxsYW5ndWFnZSBpZD0ibmw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RGlhICVuIi8+DQoJCTwhLS0gc3Vic3RpdHV0aW9uOiAlbiA9PSBzbGlkZSBudW1iZXIgLS0+DQoJCTwhLS0gc3Vic3RpdHV0aW9uOiAldCA9PSB0b3RhbCBzbGlkZSBjb3VudCAtLT4NCgkJPHVpdGV4dCBuYW1lPSJTQ1JVQkJBUlNUQVRVU19TTElERUlORk8iIHZhbHVlPSJEaWEgJW4gLyAldCB8ICIvPg0KCQk8dWl0ZXh0IG5hbWU9IlNDUlVCQkFSU1RBVFVTX1NUT1BQRUQiIHZhbHVlPSJHZXN0b3B0Ii8+DQoJCTx1aXRleHQgbmFtZT0iU0NSVUJCQVJTVEFUVVNfUExBWUlORyIgdmFsdWU9IkFmc3BlbGVuIi8+DQoJCTx1aXRleHQgbmFtZT0iU0NSVUJCQVJTVEFUVVNfTk9BVURJTyIgdmFsdWU9IkdlZW4gYXVkaW8iLz4NCgkJPHVpdGV4dCBuYW1lPSJTQ1JVQkJBUlNUQVRVU19WSURQTEFZSU5HIiB2YWx1ZT0iVmlkZW8gYWZzcGVsZW4iLz4NCgkJPHVpdGV4dCBuYW1lPSJTQ1JVQkJBUlNUQVRVU19MT0FESU5HIiB2YWx1ZT0iTGFkZW4iLz4NCgkJPHVpdGV4dCBuYW1lPSJTQ1JVQkJBUlNUQVRVU19CVUZGRVJJTkciIHZhbHVlPSJCdWZmZXJlbiIvPg0KCQk8dWl0ZXh0IG5hbWU9IlNDUlVCQkFSU1RBVFVTX1FVRVNUSU9OIiB2YWx1ZT0iVnJhYWcgbWV0IGFudHdvb3JkIi8+DQoJCTx1aXRleHQgbmFtZT0iU0NSVUJCQVJTVEFUVVNfUkVWSUVXUVVJWiIgdmFsdWU9IlF1aXogY29udHJvbGVyZW4iLz4NCgkJPCEtLSBzdWJzdGl0dXRpb246ICVtID09IG1pbnV0ZXMgcmVtYWluaW5nIC0tPg0KCQk8IS0tIHN1YnN0aXR1dGlvbjogJXMgPT0gc2Vjb25kcyByZW1haW5pbmcgLS0+DQoJCTx1aXRleHQgbmFtZT0iRUxBUFNFRCIgdmFsdWU9IkVyIHJlc3RlcmVuICVtIG1pbnV0ZW4gJXMgc2Vjb25kZW4iLz4NCgkJPHVpdGV4dCBuYW1lPSJOT1RGT1VORCIgdmFsdWU9Ik5pZXRzIGdldm9uZGVuIi8+DQoJCTx1aXRleHQgbmFtZT0iQVRUQUNITUVOVFMiIHZhbHVlPSJCaWpsYWdlbiIvPg0KCQk8IS0tIHN1YnN0aXR1dGlvbjogJXAgPT0gY3VycmVudCBzcGVha2VyJ3MgdGl0bGUgLS0+DQoJCTx1aXRleHQgbmFtZT0iQklPV0lOX1RJVExFIiB2YWx1ZT0iQmlvZ3JhZmllOiAlcCIvPg0KCQk8dWl0ZXh0IG5hbWU9IkJJT0JUTl9USVRMRSIgdmFsdWU9IkJpb2dyYWZpZSIvPg0KCQk8dWl0ZXh0IG5hbWU9IkRJVklERVJCVE5fVElUTEUiIHZhbHVlPSJ8Ii8+DQoJCTx1aXRleHQgbmFtZT0iQ09OVEFDVEJUTl9USVRMRSIgdmFsdWU9IkNvbnRhY3QiLz4NCgkJPHVpdGV4dCBuYW1lPSJUQUJfUVVJWiIgdmFsdWU9IlF1aXoiLz4NCgkJPHVpdGV4dCBuYW1lPSJUQUJfT1VUTElORSIgdmFsdWU9Ik92ZXJ6aWNodCIvPg0KCQk8dWl0ZXh0IG5hbWU9IlRBQl9USFVNQiIgdmFsdWU9Ik1pbmlhdHV1ciIvPg0KCQk8dWl0ZXh0IG5hbWU9IlRBQl9OT1RFUyIgdmFsdWU9Ik5vdGl0aWVzIi8+DQoJCTx1aXRleHQgbmFtZT0iVEFCX1NFQVJDSCIgdmFsdWU9IlpvZWtlbiIvPg0KCQk8dWl0ZXh0IG5hbWU9IlNMSURFX0hFQURJTkciIHZhbHVlPSJUaXRlbCB2YW4gZGlhIi8+DQoJCTx1aXRleHQgbmFtZT0iRFVSQVRJT05fSEVBRElORyIgdmFsdWU9IkR1dXIiLz4NCgkJPHVpdGV4dCBuYW1lPSJTRUFSQ0hfSEVBRElORyIgdmFsdWU9IlpvZWtlbiBuYWFyIHRla3N0OiIvPg0KCQk8dWl0ZXh0IG5hbWU9IlRIVU1CX0hFQURJTkciIHZhbHVlPSJEaWEiLz4NCgkJPHVpdGV4dCBuYW1lPSJUSFVNQl9JTkZPIiB2YWx1ZT0iVGl0ZWwvZHV1ciB2YW4gZGlhIi8+DQoJCTx1aXRleHQgbmFtZT0iQVRUQUNITkFNRV9IRUFESU5HIiB2YWx1ZT0iQmVzdGFuZHNuYWFtIi8+DQoJCTx1aXRleHQgbmFtZT0iQVRUQUNIU0laRV9IRUFESU5HIiB2YWx1ZT0iR3Jvb3R0ZSIvPg0KCQk8dWl0ZXh0IG5hbWU9IlNMSURFX05PVEVTIiB2YWx1ZT0iRGlhbm90aXRpZXM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DQoJCTx1aXRleHQgbmFtZT0iUVVJWlBPRF9RVUlaX01BWFNDT1JFIiB2YWx1ZT0iTWF4aW1hYWwgaGFhbGJhcmUgc2NvcmU6Ii8+DQoJCTx1aXRleHQgbmFtZT0iUVVJWlBPRF9RVUVTQVRNUFRfU1RSIiB2YWx1ZT0iUG9naW5nOiAlbiB2YW4gJXQiLz4NCgkJPHVpdGV4dCBuYW1lPSJRVUlaUE9EX1FVRVNUWVBFX1NUUiIgdmFsdWU9IlR5cGU6ICVzIi8+DQoJCTx1aXRleHQgbmFtZT0iUVVJWlBPRF9RVUVTVFlQRV9HUkQiIHZhbHVlPSJUZWx0IHZvb3Igc2NvcmUiLz4NCgkJPHVpdGV4dCBuYW1lPSJRVUlaUE9EX1FVRVNUWVBFX1NWWSIgdmFsdWU9IkVucXXDqnRlIi8+DQoJCTx1aXRleHQgbmFtZT0iUVVJWlBPRF9RVUlaQVRNUFRfSU5GIiB2YWx1ZT0iT25iZXBlcmt0Ii8+DQoJCTx1aXRleHQgbmFtZT0iUVVJWlBPRF9RVUVTQVRNUFRfSU5GIiB2YWx1ZT0iT25iZXBlcmt0Ii8+DQoJCTx1aXRleHQgbmFtZT0iV0FSTklOR01TR19ZRVNTVFJJTkciIHZhbHVlPSJKYSIvPg0KCQk8dWl0ZXh0IG5hbWU9IldBUk5JTkdNU0dfTk9TVFJJTkciIHZhbHVlPSJOZWUiLz4NCgkJPHVpdGV4dCBuYW1lPSJXQVJOSU5HTVNHX1RJVExFU1RSSU5HIiB2YWx1ZT0iV2FhcnNjaHV3aW5nIG1ldCBiZXRyZWtraW5nIHRvdCBxdWl6bmF2aWdhdGllIi8+DQoJCTx1aXRleHQgbmFtZT0iV0FSTklOR01TR19NU0dTVFJJTkciIHZhbHVlPSJVIGhlYnQgbmlldCBhbGxlIHZyYWdlbiBpbiBkZXplIHF1aXogYmVhbnR3b29yZC4mI3hBOyYjeEE7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aaWpwYW5lZWwgYWFuIGRlZWxuZW1lcnMgd2VlcmdldmVuIi8+DQoJCTx1aXRleHQgbmFtZT0iTVVURSIgdmFsdWU9IkRlbXBlbiIvPg0KCQk8dWl0ZXh0IG5hbWU9IkRPQ1dSQVBfVElUTEUiIHZhbHVlPSJQcmVzZW50ZXItYmVzdGFuZHNiaWpsYWdlIi8+DQoJCTx1aXRleHQgbmFtZT0iRE9DV1JBUF9NU0ciIHZhbHVlPSJPcHNsYWFuIGluIERlemUgY29tcHV0ZXIiLz4NCgkJPHVpdGV4dCBuYW1lPSJET0NXUkFQX1BST01QVCIgdmFsdWU9IktsaWsgb20gdGUgZG93bmxvYWRlbiIvPg0KCQk8dWl0ZXh0IG5hbWU9IkNPVVJTRV9TVEFUVVMiIHZhbHVlPSJNb2R1bGUgU3RhdHVzIi8+DQoJCTx1aXRleHQgbmFtZT0iUEFTU0VEX1NUUklORyIgdmFsdWU9IlBhc3NlZCIvPg0KCQk8dWl0ZXh0IG5hbWU9IkZBSUxFRF9TVFJJTkciIHZhbHVlPSJGYWlsZWQ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DQoJCTx1aWZvbnQgbmFtZT0iRk9OVF9QUkVTRU5UQVRJT05OQU1FIiB2YWx1ZT0i5a6L5L2TLTE4MDMwLDE0LGZhbHNlLGZhbHNlLHRydWUiLz4NCgkJPHVpZm9udCBuYW1lPSJGT05UX1BSRVNFTlRFUk5BTUUiIHZhbHVlPSLlrovkvZMtMTgwMzAsMTQsdHJ1ZSxmYWxzZSx0cnVlIi8+DQoJCTx1aWZvbnQgbmFtZT0iRk9OVF9QUkVTRU5URVJUSVRMRSIgdmFsdWU9IuWui+S9ky0xODAzMCwxMyxmYWxzZSxmYWxzZSx0cnVlIi8+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DQoJCTx1aWZvbnQgbmFtZT0iRk9OVF9NU0dCT1hfV0lOVElUTEUiIHZhbHVlPSLlrovkvZMtMTgwMzAsMTIsdHJ1ZSxmYWxzZSx0cnVlIi8+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DQoJCTx1aWZvbnQgbmFtZT0iRk9OVF9RVUlaUE9EX1FVRVNUSU9OX1NDT1JFIiB2YWx1ZT0i5a6L5L2TLTE4MDMwLDEwLGZhbHNlLGZhbHNlLHRydWUiLz4NCgkJPHVpZm9udCBuYW1lPSJGT05UX1FVSVpQT0RfUVVFU1RJT05fU0NPUkVfVkFMVUUiIHZhbHVlPSLlrovkvZMtMTgwMzAsMTAsdHJ1ZSxmYWxzZSx0cnVlIi8+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S9ky0xODAzMCwxMCxmYWxzZSxmYWxzZSx0cnVlIi8+DQoJCTx1aWZvbnQgbmFtZT0iRk9OVF9RVUlaUE9EX1FVSVpfUVVFU1RJT05fQVRURU1QVEVEX1ZBTFVFIiB2YWx1ZT0i5a6L5L2TLTE4MDMwLDEwLHRydWUsZmFsc2UsdHJ1ZSIvPg0KCQk8dWlmb250IG5hbWU9IkZPTlRfUVVJWlBPRF9RVUlaX1NDT1JFX1RBRyIgdmFsdWU9IuWui+S9ky0xODAzMCwxMix0cnVlLGZhbHNlLHRydWUiLz4NCgkJPHVpZm9udCBuYW1lPSJGT05UX1FVSVpQT0RfUVVJWl9TQ09SRSIgdmFsdWU9IuWui+S9ky0xODAzMCwxMCxmYWxzZSxmYWxzZSx0cnVlIi8+DQoJCTx1aWZvbnQgbmFtZT0iRk9OVF9RVUlaUE9EX1FVSVpfU0NPUkVfVkFMVUUiIHZhbHVlPSLlrovkvZMtMTgwMzAsMTAsdHJ1ZSxmYWxzZSx0cnVlIi8+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S9ky0xODAzMCwxMCxmYWxzZSxmYWxzZSx0cnVlIi8+DQoJCTx1aWZvbnQgbmFtZT0iRk9OVF9RVUlaUE9EX1FVSVpfUEFTU1NDT1JFX1ZBTFVFIiB2YWx1ZT0i5a6L5L2TLTE4MDMwLDEwLHRydWUsZmFsc2UsdHJ1ZSIvPg0KCQk8IS0tIHVpdGV4dCAtLT4NCgkJPCEtLSBzdWJzdGl0dXRpb246ICVuID09IHNsaWRlIG51bWJlciAtLT4NCgkJPHVpdGV4dCBuYW1lPSJVTk5BTUVEU0xJREVUSVRMRSIgdmFsdWU9IuW5u+eBr+eJhyAlbiIvPg0KCQk8IS0tIHN1YnN0aXR1dGlvbjogJW4gPT0gc2xpZGUgbnVtYmVyIC0tPg0KCQk8IS0tIHN1YnN0aXR1dGlvbjogJXQgPT0gdG90YWwgc2xpZGUgY291bnQgLS0+DQoJCTx1aXRleHQgbmFtZT0iU0NSVUJCQVJTVEFUVVNfU0xJREVJTkZPIiB2YWx1ZT0i5bm754Gv54mHICVuIC8gJXQgfCAiLz4NCgkJPHVpdGV4dCBuYW1lPSJTQ1JVQkJBUlNUQVRVU19TVE9QUEVEIiB2YWx1ZT0i5bey5YGc5q2iIi8+DQoJCTx1aXRleHQgbmFtZT0iU0NSVUJCQVJTVEFUVVNfUExBWUlORyIgdmFsdWU9Iuato+WcqOaSreaUviIvPg0KCQk8dWl0ZXh0IG5hbWU9IlNDUlVCQkFSU1RBVFVTX05PQVVESU8iIHZhbHVlPSLml6Dpn7PpopEiLz4NCgkJPHVpdGV4dCBuYW1lPSJTQ1JVQkJBUlNUQVRVU19WSURQTEFZSU5HIiB2YWx1ZT0i6KeG6aKR5pKt5pS+Ii8+DQoJCTx1aXRleHQgbmFtZT0iU0NSVUJCQVJTVEFUVVNfTE9BRElORyIgdmFsdWU9Iuato+WcqOi9veWFpSIvPg0KCQk8dWl0ZXh0IG5hbWU9IlNDUlVCQkFSU1RBVFVTX0JVRkZFUklORyIgdmFsdWU9Iuato+WcqOi/m+ihjOe8k+WGsuWkhOeQhiIvPg0KCQk8dWl0ZXh0IG5hbWU9IlNDUlVCQkFSU1RBVFVTX1FVRVNUSU9OIiB2YWx1ZT0i5Zue562U6Zeu6aKYIi8+DQoJCTx1aXRleHQgbmFtZT0iU0NSVUJCQVJTVEFUVVNfUkVWSUVXUVVJWiIgdmFsdWU9Iuato+WcqOWuoemYhea1i+mqjCIvPg0KCQk8IS0tIHN1YnN0aXR1dGlvbjogJW0gPT0gbWludXRlcyByZW1haW5pbmcgLS0+DQoJCTwhLS0gc3Vic3RpdHV0aW9uOiAlcyA9PSBzZWNvbmRzIHJlbWFpbmluZyAtLT4NCgkJPHVpdGV4dCBuYW1lPSJFTEFQU0VEIiB2YWx1ZT0i5Ymp5L2ZICVtIOWIhumSnyAlcyDnp5IiLz4NCgkJPHVpdGV4dCBuYW1lPSJOT1RGT1VORCIgdmFsdWU9IuacquaJvuWIsOS7u+S9leWGheWuuSIvPg0KCQk8dWl0ZXh0IG5hbWU9IkFUVEFDSE1FTlRTIiB2YWx1ZT0i6ZmE5Lu2Ii8+DQoJCTwhLS0gc3Vic3RpdHV0aW9uOiAlcCA9PSBjdXJyZW50IHNwZWFrZXIncyB0aXRsZSAtLT4NCgkJPHVpdGV4dCBuYW1lPSJCSU9XSU5fVElUTEUiIHZhbHVlPSLkuKrkurrnroDku4s6ICVwIi8+DQoJCTx1aXRleHQgbmFtZT0iQklPQlROX1RJVExFIiB2YWx1ZT0i5Liq5Lq6566A5LuLIi8+DQoJCTx1aXRleHQgbmFtZT0iRElWSURFUkJUTl9USVRMRSIgdmFsdWU9InwiLz4NCgkJPHVpdGV4dCBuYW1lPSJDT05UQUNUQlROX1RJVExFIiB2YWx1ZT0i6IGU57O75pa55byPIi8+DQoJCTx1aXRleHQgbmFtZT0iVEFCX1FVSVoiIHZhbHVlPSLmtYvpqowiLz4NCgkJPHVpdGV4dCBuYW1lPSJUQUJfT1VUTElORSIgdmFsdWU9IuWkp+e6siIvPg0KCQk8dWl0ZXh0IG5hbWU9IlRBQl9USFVNQiIgdmFsdWU9Iue8qeeVpeWbviIvPg0KCQk8dWl0ZXh0IG5hbWU9IlRBQl9OT1RFUyIgdmFsdWU9IuWkh+azqCIvPg0KCQk8dWl0ZXh0IG5hbWU9IlRBQl9TRUFSQ0giIHZhbHVlPSLmkJzntKIiLz4NCgkJPHVpdGV4dCBuYW1lPSJTTElERV9IRUFESU5HIiB2YWx1ZT0i5bm754Gv54mH5qCH6aKYIi8+DQoJCTx1aXRleHQgbmFtZT0iRFVSQVRJT05fSEVBRElORyIgdmFsdWU9IuaMgee7reaXtumXtCIvPg0KCQk8dWl0ZXh0IG5hbWU9IlNFQVJDSF9IRUFESU5HIiB2YWx1ZT0i5pCc57Si5paH5pysOiIvPg0KCQk8dWl0ZXh0IG5hbWU9IlRIVU1CX0hFQURJTkciIHZhbHVlPSLlubvnga/niYciLz4NCgkJPHVpdGV4dCBuYW1lPSJUSFVNQl9JTkZPIiB2YWx1ZT0i5bm754Gv54mH5qCH6aKYL+aMgee7reaXtumXtCIvPg0KCQk8dWl0ZXh0IG5hbWU9IkFUVEFDSE5BTUVfSEVBRElORyIgdmFsdWU9IuaWh+S7tuWQjSIvPg0KCQk8dWl0ZXh0IG5hbWU9IkFUVEFDSFNJWkVfSEVBRElORyIgdmFsdWU9IuWkp+WwjyIvPg0KCQk8dWl0ZXh0IG5hbWU9IlNMSURFX05PVEVTIiB2YWx1ZT0i5bm754Gv54mH5aSH5rOoIi8+DQoJCTwhLS1xdWl6IHBvZCBhbmQgbWVzc2FnZSBib3ggdGV4dHMtLT4NCgkJPHVpdGV4dCBuYW1lPSJRVUlaUE9EX1FVSVpfQVRURU1QVCIgdmFsdWU9Iua1i+mqjOWwneivleasoeaVsDoiLz4NCgkJPHVpdGV4dCBuYW1lPSJRVUlaUE9EX1FVSVpfQVRURU1QVF9WQUxVRSIgdmFsdWU9IuesrCAlbiDmrKHvvIzlhbEgJXQg5qyhIi8+DQoJCTx1aXRleHQgbmFtZT0iUVVJWlBPRF9RVUlaX1NDT1JFIiB2YWx1ZT0i5b6X5YiGOiIvPg0KCQk8dWl0ZXh0IG5hbWU9IlFVSVpQT0RfUVVJWl9QQVNTU0NPUkUiIHZhbHVlPSLlj4rmoLzliIbmlbA6Ii8+DQoJCTx1aXRleHQgbmFtZT0iUVVJWlBPRF9RVUlaX01BWFNDT1JFIiB2YWx1ZT0i5pyA6auY5YiG5pWwOiIvPg0KCQk8dWl0ZXh0IG5hbWU9IlFVSVpQT0RfUVVFU0FUTVBUX1NUUiIgdmFsdWU9IuWwneivleasoeaVsDog56ysICVuIOasoe+8jOWFsSAldCDmrKEiLz4NCgkJPHVpdGV4dCBuYW1lPSJRVUlaUE9EX1FVRVNUWVBFX1NUUiIgdmFsdWU9Iuexu+WeizogJXMiLz4NCgkJPHVpdGV4dCBuYW1lPSJRVUlaUE9EX1FVRVNUWVBFX0dSRCIgdmFsdWU9IuivhOe6pyIvPg0KCQk8dWl0ZXh0IG5hbWU9IlFVSVpQT0RfUVVFU1RZUEVfU1ZZIiB2YWx1ZT0i6LCD5p+lIi8+DQoJCTx1aXRleHQgbmFtZT0iUVVJWlBPRF9RVUlaQVRNUFRfSU5GIiB2YWx1ZT0i5peg6ZmQIi8+DQoJCTx1aXRleHQgbmFtZT0iUVVJWlBPRF9RVUVTQVRNUFRfSU5GIiB2YWx1ZT0i5peg6ZmQIi8+DQoJCTx1aXRleHQgbmFtZT0iV0FSTklOR01TR19ZRVNTVFJJTkciIHZhbHVlPSLmmK8iLz4NCgkJPHVpdGV4dCBuYW1lPSJXQVJOSU5HTVNHX05PU1RSSU5HIiB2YWx1ZT0i5ZCmIi8+DQoJCTx1aXRleHQgbmFtZT0iV0FSTklOR01TR19USVRMRVNUUklORyIgdmFsdWU9Iua1i+mqjOWvvOiIquitpuWRiiIvPg0KCQk8dWl0ZXh0IG5hbWU9IldBUk5JTkdNU0dfTVNHU1RSSU5HIiB2YWx1ZT0i5q2k5rWL6aqM5Lit5pyJ5pyq5bCd6K+V5L2c562U55qE6Zeu6aKY44CCJiN4QTsmI3hBO+WNleWHu+KAnOaYr+KAnemAgOWHuuatpOa1i+mqjOOAguWNleWHu+KAnOWQpuKAnee7p+e7rea1i+mqjOOAgiIvPg0KCQk8dWl0ZXh0IG5hbWU9IklORk9STUFUSU9OX0gyNjRfRkxBU0hQTEFZRVIiIHZhbHVlPSLlvZPliY3lronoo4XlnKjmgqjnmoTorqHnrpfmnLrkuIrnmoQgRmxhc2ggUGxheWVyIOeJiOacrOS4jeaUr+aMgeivpeinhumikeOAguWNleWHu+inhumikeWMuuWfn+S4i+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C5Yqg6ICF5pi+56S65o+Q6KaB5qCPIi8+DQoJCTx1aXRleHQgbmFtZT0iTVVURSIgdmFsdWU9IumdmemfsyIvPg0KCQk8dWl0ZXh0IG5hbWU9IkRPQ1dSQVBfVElUTEUiIHZhbHVlPSJQcmVzZW50ZXIg5paH5Lu26ZmE5Lu2Ii8+DQoJCTx1aXRleHQgbmFtZT0iRE9DV1JBUF9NU0ciIHZhbHVlPSLkv53lrZjliLDmiJHnmoTorqHnrpfmnLoiLz4NCgkJPHVpdGV4dCBuYW1lPSJET0NXUkFQX1BST01QVCIgdmFsdWU9IuWNleWHu+S7peS4i+i9vSIvPg0KCQk8dWl0ZXh0IG5hbWU9IkNPVVJTRV9TVEFUVVMiIHZhbHVlPSJNb2R1bGUgU3RhdHVzIi8+DQoJCTx1aXRleHQgbmFtZT0iUEFTU0VEX1NUUklORyIgdmFsdWU9IlBhc3NlZCIvPg0KCQk8dWl0ZXh0IG5hbWU9IkZBSUxFRF9TVFJJTkciIHZhbHVlPSJGYWlsZWQiLz4NCgk8L2xhbmd1YWdlPg0KCTxsYW5ndWFnZSBpZD0idH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U2xheXQgJW4iLz4NCgkJPCEtLSBzdWJzdGl0dXRpb246ICVuID09IHNsaWRlIG51bWJlciAtLT4NCgkJPCEtLSBzdWJzdGl0dXRpb246ICV0ID09IHRvdGFsIHNsaWRlIGNvdW50IC0tPg0KCQk8dWl0ZXh0IG5hbWU9IlNDUlVCQkFSU1RBVFVTX1NMSURFSU5GTyIgdmFsdWU9IlNsYXl0ICVuIC8gJXQgfCAiLz4NCgkJPHVpdGV4dCBuYW1lPSJTQ1JVQkJBUlNUQVRVU19TVE9QUEVEIiB2YWx1ZT0iRHVyZHVydWxkdSIvPg0KCQk8dWl0ZXh0IG5hbWU9IlNDUlVCQkFSU1RBVFVTX1BMQVlJTkciIHZhbHVlPSJPeW5hdMSxbMSxeW9yIi8+DQoJCTx1aXRleHQgbmFtZT0iU0NSVUJCQVJTVEFUVVNfTk9BVURJTyIgdmFsdWU9IlNlcyBZb2siLz4NCgkJPHVpdGV4dCBuYW1lPSJTQ1JVQkJBUlNUQVRVU19WSURQTEFZSU5HIiB2YWx1ZT0iVmlkZW8gT3luYXTEsWzEsXlvciIvPg0KCQk8dWl0ZXh0IG5hbWU9IlNDUlVCQkFSU1RBVFVTX0xPQURJTkciIHZhbHVlPSJZw7xrbGVuaXlvciIvPg0KCQk8dWl0ZXh0IG5hbWU9IlNDUlVCQkFSU1RBVFVTX0JVRkZFUklORyIgdmFsdWU9IkFyYWJlbGxlxJ9lIEFsxLFuxLF5b3IiLz4NCgkJPHVpdGV4dCBuYW1lPSJTQ1JVQkJBUlNUQVRVU19RVUVTVElPTiIgdmFsdWU9IlNvcnV5dSBZYW7EsXRsYSIvPg0KCQk8dWl0ZXh0IG5hbWU9IlNDUlVCQkFSU1RBVFVTX1JFVklFV1FVSVoiIHZhbHVlPSJTxLFuYXYgxLBuY2VsZW5peW9yIi8+DQoJCTwhLS0gc3Vic3RpdHV0aW9uOiAlbSA9PSBtaW51dGVzIHJlbWFpbmluZyAtLT4NCgkJPCEtLSBzdWJzdGl0dXRpb246ICVzID09IHNlY29uZHMgcmVtYWluaW5nIC0tPg0KCQk8dWl0ZXh0IG5hbWU9IkVMQVBTRUQiIHZhbHVlPSIlbSBEYWtpa2EgJXMgU2FuaXllIEthbGTEsSIvPg0KCQk8dWl0ZXh0IG5hbWU9Ik5PVEZPVU5EIiB2YWx1ZT0iSGVyaGFuZ2kgQmlyIMWeZXkgQnVsdW5tYWTEsSIvPg0KCQk8dWl0ZXh0IG5hbWU9IkFUVEFDSE1FTlRTIiB2YWx1ZT0iRWtsZXI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LEsHJ0aWJhdCIvPg0KCQk8dWl0ZXh0IG5hbWU9IlRBQl9RVUlaIiB2YWx1ZT0iU8SxbmF2Ii8+DQoJCTx1aXRleHQgbmFtZT0iVEFCX09VVExJTkUiIHZhbHVlPSJBbmEgSGF0Ii8+DQoJCTx1aXRleHQgbmFtZT0iVEFCX1RIVU1CIiB2YWx1ZT0iUmVzaW0iLz4NCgkJPHVpdGV4dCBuYW1lPSJUQUJfTk9URVMiIHZhbHVlPSJOb3RsYXIiLz4NCgkJPHVpdGV4dCBuYW1lPSJUQUJfU0VBUkNIIiB2YWx1ZT0iQXJhIi8+DQoJCTx1aXRleHQgbmFtZT0iU0xJREVfSEVBRElORyIgdmFsdWU9IlNsYXl0IEJhxZ9sxLHEn8SxIi8+DQoJCTx1aXRleHQgbmFtZT0iRFVSQVRJT05fSEVBRElORyIgdmFsdWU9IlPDvHJlIi8+DQoJCTx1aXRleHQgbmFtZT0iU0VBUkNIX0hFQURJTkciIHZhbHVlPSJNZXRuaSBhcmE6Ii8+DQoJCTx1aXRleHQgbmFtZT0iVEhVTUJfSEVBRElORyIgdmFsdWU9IlNsYXl0Ii8+DQoJCTx1aXRleHQgbmFtZT0iVEhVTUJfSU5GTyIgdmFsdWU9IlNsYXl0IEJhxZ9sxLHEn8SxL1PDvHJlc2kiLz4NCgkJPHVpdGV4dCBuYW1lPSJBVFRBQ0hOQU1FX0hFQURJTkciIHZhbHVlPSJEb3N5YSBBZMSxIi8+DQoJCTx1aXRleHQgbmFtZT0iQVRUQUNIU0laRV9IRUFESU5HIiB2YWx1ZT0iQm95dXQiLz4NCgkJPHVpdGV4dCBuYW1lPSJTTElERV9OT1RFUyIgdmFsdWU9IlNsYXl0IE5vdGxhcsSxIi8+DQoJCTwhLS1xdWl6IHBvZCBhbmQgbWVzc2FnZSBib3ggdGV4dHMtLT4NCgkJPHVpdGV4dCBuYW1lPSJRVUlaUE9EX1FVSVpfQVRURU1QVCIgdmFsdWU9IlPEsW5hdiBEZW5lbWVzaToiLz4NCgkJPHVpdGV4dCBuYW1lPSJRVUlaUE9EX1FVSVpfQVRURU1QVF9WQUxVRSIgdmFsdWU9IiVuLyV0Ii8+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DQoJCTx1aXRleHQgbmFtZT0iUVVJWlBPRF9RVUVTVFlQRV9HUkQiIHZhbHVlPSJCYXNhbWFrbMSxIi8+DQoJCTx1aXRleHQgbmFtZT0iUVVJWlBPRF9RVUVTVFlQRV9TVlkiIHZhbHVlPSJBbmtldCIvPg0KCQk8dWl0ZXh0IG5hbWU9IlFVSVpQT0RfUVVJWkFUTVBUX0lORiIgdmFsdWU9IlPEsW7EsXJzxLF6Ii8+DQoJCTx1aXRleHQgbmFtZT0iUVVJWlBPRF9RVUVTQVRNUFRfSU5GIiB2YWx1ZT0iU8SxbsSxcnPEsXoiLz4NCgkJPHVpdGV4dCBuYW1lPSJXQVJOSU5HTVNHX1lFU1NUUklORyIgdmFsdWU9IkV2ZXQiLz4NCgkJPHVpdGV4dCBuYW1lPSJXQVJOSU5HTVNHX05PU1RSSU5HIiB2YWx1ZT0iSGF5xLFyIi8+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DQoJCTx1aXRleHQgbmFtZT0iRE9DV1JBUF9QUk9NUFQiIHZhbHVlPSLEsG5kaXJtZWsgacOnaW4gVMSxa2xhdMSxbiIvPg0KCQk8dWl0ZXh0IG5hbWU9IkNPVVJTRV9TVEFUVVMiIHZhbHVlPSJNb2R1bGUgU3RhdHVzIi8+DQoJCTx1aXRleHQgbmFtZT0iUEFTU0VEX1NUUklORyIgdmFsdWU9IlBhc3NlZCIvPg0KCQk8dWl0ZXh0IG5hbWU9IkZBSUxFRF9TVFJJTkciIHZhbHVlPSJGYWlsZWQiLz4NCgk8L2xhbmd1YWdlPg0KCTxsYW5ndWFnZSBpZD0icn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0KHQu9Cw0LnQtCAlbiIvPg0KCQk8IS0tIHN1YnN0aXR1dGlvbjogJW4gPT0gc2xpZGUgbnVtYmVyIC0tPg0KCQk8IS0tIHN1YnN0aXR1dGlvbjogJXQgPT0gdG90YWwgc2xpZGUgY291bnQgLS0+DQoJCTx1aXRleHQgbmFtZT0iU0NSVUJCQVJTVEFUVVNfU0xJREVJTkZPIiB2YWx1ZT0i0KHQu9Cw0LnQtCAlbiAvICV0IHwgIi8+DQoJCTx1aXRleHQgbmFtZT0iU0NSVUJCQVJTVEFUVVNfU1RPUFBFRCIgdmFsdWU9ItCe0YHRgtCw0L3QvtCy0LvQtdC90L4iLz4NCgkJPHVpdGV4dCBuYW1lPSJTQ1JVQkJBUlNUQVRVU19QTEFZSU5HIiB2YWx1ZT0i0JLQvtGB0L/RgNC+0LjQt9Cy0LXQtNC10L3QuNC1Ii8+DQoJCTx1aXRleHQgbmFtZT0iU0NSVUJCQVJTVEFUVVNfTk9BVURJTyIgdmFsdWU9ItCd0LXRgiDQsNGD0LTQuNC+Ii8+DQoJCTx1aXRleHQgbmFtZT0iU0NSVUJCQVJTVEFUVVNfVklEUExBWUlORyIgdmFsdWU9ItCS0L7RgdC/0YDQvtC40LfQstC10LTQtdC90LjQtSDQstC40LTQtdC+Ii8+DQoJCTx1aXRleHQgbmFtZT0iU0NSVUJCQVJTVEFUVVNfTE9BRElORyIgdmFsdWU9ItCX0LDQs9GA0YPQt9C60LAiLz4NCgkJPHVpdGV4dCBuYW1lPSJTQ1JVQkJBUlNUQVRVU19CVUZGRVJJTkciIHZhbHVlPSLQkdGD0YTQtdGA0LjQt9Cw0YbQuNGPIi8+DQoJCTx1aXRleHQgbmFtZT0iU0NSVUJCQVJTVEFUVVNfUVVFU1RJT04iIHZhbHVlPSLQntGC0LLQtdGCINC90LAg0LLQvtC/0YDQvtGBIi8+DQoJCTx1aXRleHQgbmFtZT0iU0NSVUJCQVJTVEFUVVNfUkVWSUVXUVVJWiIgdmFsdWU9ItCe0LHQt9C+0YAg0L7Qv9GA0L7RgdCwIi8+DQoJCTwhLS0gc3Vic3RpdHV0aW9uOiAlbSA9PSBtaW51dGVzIHJlbWFpbmluZyAtLT4NCgkJPCEtLSBzdWJzdGl0dXRpb246ICVzID09IHNlY29uZHMgcmVtYWluaW5nIC0tPg0KCQk8dWl0ZXh0IG5hbWU9IkVMQVBTRUQiIHZhbHVlPSLQntGB0YLQsNC70L7RgdGMICVtINC80LjQvS4gJXMg0YEiLz4NCgkJPHVpdGV4dCBuYW1lPSJOT1RGT1VORCIgdmFsdWU9ItCd0LjRh9C10LPQviDQvdC1INC90LDQudC00LXQvdC+Ii8+DQoJCTx1aXRleHQgbmFtZT0iQVRUQUNITUVOVFMiIHZhbHVlPSLQktC70L7QttC10L3QuNGPIi8+DQoJCTwhLS0gc3Vic3RpdHV0aW9uOiAlcCA9PSBjdXJyZW50IHNwZWFrZXIncyB0aXRsZSAtLT4NCgkJPHVpdGV4dCBuYW1lPSJCSU9XSU5fVElUTEUiIHZhbHVlPSLQkdC40L7Qs9GA0LDRhNC40Y86ICVwIi8+DQoJCTx1aXRleHQgbmFtZT0iQklPQlROX1RJVExFIiB2YWx1ZT0i0JHQuNC+0LPRgNCw0YTQuNGPIi8+DQoJCTx1aXRleHQgbmFtZT0iRElWSURFUkJUTl9USVRMRSIgdmFsdWU9InwiLz4NCgkJPHVpdGV4dCBuYW1lPSJDT05UQUNUQlROX1RJVExFIiB2YWx1ZT0i0JrQvtC90YLQsNC60YIiLz4NCgkJPHVpdGV4dCBuYW1lPSJUQUJfUVVJWiIgdmFsdWU9ItCe0L/RgNC+0YEiLz4NCgkJPHVpdGV4dCBuYW1lPSJUQUJfT1VUTElORSIgdmFsdWU9ItCh0YXQtdC80LAiLz4NCgkJPHVpdGV4dCBuYW1lPSJUQUJfVEhVTUIiIHZhbHVlPSLQkdC10LPRg9C90L7QuiIvPg0KCQk8dWl0ZXh0IG5hbWU9IlRBQl9OT1RFUyIgdmFsdWU9ItCX0LDQvNC10YLQutC4Ii8+DQoJCTx1aXRleHQgbmFtZT0iVEFCX1NFQVJDSCIgdmFsdWU9ItCf0L7QuNGB0LoiLz4NCgkJPHVpdGV4dCBuYW1lPSJTTElERV9IRUFESU5HIiB2YWx1ZT0i0JfQsNCz0L7Qu9C+0LLQvtC6INGB0LvQsNC50LTQsCIvPg0KCQk8dWl0ZXh0IG5hbWU9IkRVUkFUSU9OX0hFQURJTkciIHZhbHVlPSLQlNC70LjRgi3RgdGC0YwiLz4NCgkJPHVpdGV4dCBuYW1lPSJTRUFSQ0hfSEVBRElORyIgdmFsdWU9ItCf0L7QuNGB0Log0YLQtdC60YHRgtCwOiIvPg0KCQk8dWl0ZXh0IG5hbWU9IlRIVU1CX0hFQURJTkciIHZhbHVlPSLQodC70LDQudC0Ii8+DQoJCTx1aXRleHQgbmFtZT0iVEhVTUJfSU5GTyIgdmFsdWU9ItCd0LDQt9Cy0LDQvdC40LUv0LTQu9C40YIt0L3QvtGB0YLRjCIvPg0KCQk8dWl0ZXh0IG5hbWU9IkFUVEFDSE5BTUVfSEVBRElORyIgdmFsdWU9ItCY0LzRjyDRhNCw0LnQu9CwIi8+DQoJCTx1aXRleHQgbmFtZT0iQVRUQUNIU0laRV9IRUFESU5HIiB2YWx1ZT0i0KDQsNC30LzQtdGAIi8+DQoJCTx1aXRleHQgbmFtZT0iU0xJREVfTk9URVMiIHZhbHVlPSLQl9Cw0LzQtdGC0LrQuCDQuiDRgdC70LDQudC00YMiLz4NCgkJPCEtLXF1aXogcG9kIGFuZCBtZXNzYWdlIGJveCB0ZXh0cy0tPg0KCQk8dWl0ZXh0IG5hbWU9IlFVSVpQT0RfUVVJWl9BVFRFTVBUIiB2YWx1ZT0i0J/QvtC/0YvRgtC60LAg0L/RgNC+0LnRgtC4INC+0L/RgNC+0YE6Ii8+DQoJCTx1aXRleHQgbmFtZT0iUVVJWlBPRF9RVUlaX0FUVEVNUFRfVkFMVUUiIHZhbHVlPSIlbiDQuNC3ICV0Ii8+DQoJCTx1aXRleHQgbmFtZT0iUVVJWlBPRF9RVUlaX1NDT1JFIiB2YWx1ZT0i0J3QsNCx0YDQsNC90L4g0LHQsNC70LvQvtCyOiIvPg0KCQk8dWl0ZXh0IG5hbWU9IlFVSVpQT0RfUVVJWl9QQVNTU0NPUkUiIHZhbHVlPSLQn9GA0L7RhdC+0LTQvdC+0Lkg0YDQtdC30YPQu9GM0YLQsNGCOiIvPg0KCQk8dWl0ZXh0IG5hbWU9IlFVSVpQT0RfUVVJWl9NQVhTQ09SRSIgdmFsdWU9ItCc0LDQutGB0LjQvNCw0LvRjNC90YvQuSDRgNC10LfRg9C70YzRgtCw0YI6Ii8+DQoJCTx1aXRleHQgbmFtZT0iUVVJWlBPRF9RVUVTQVRNUFRfU1RSIiB2YWx1ZT0i0J/QvtC/0YvRgtC60LA6ICVuINC40LcgJXQiLz4NCgkJPHVpdGV4dCBuYW1lPSJRVUlaUE9EX1FVRVNUWVBFX1NUUiIgdmFsdWU9ItCi0LjQvzogJXMiLz4NCgkJPHVpdGV4dCBuYW1lPSJRVUlaUE9EX1FVRVNUWVBFX0dSRCIgdmFsdWU9ItChINC+0YbQtdC90LrQvtC5Ii8+DQoJCTx1aXRleHQgbmFtZT0iUVVJWlBPRF9RVUVTVFlQRV9TVlkiIHZhbHVlPSLQntCx0LfQvtGAIi8+DQoJCTx1aXRleHQgbmFtZT0iUVVJWlBPRF9RVUlaQVRNUFRfSU5GIiB2YWx1ZT0i0JHQvtC70YzRiNC+0LUg0YfQuNGB0LvQviIvPg0KCQk8dWl0ZXh0IG5hbWU9IlFVSVpQT0RfUVVFU0FUTVBUX0lORiIgdmFsdWU9ItCR0L7Qu9GM0YjQvtC1INGH0LjRgdC70L4iLz4NCgkJPHVpdGV4dCBuYW1lPSJXQVJOSU5HTVNHX1lFU1NUUklORyIgdmFsdWU9ItCU0LAiLz4NCgkJPHVpdGV4dCBuYW1lPSJXQVJOSU5HTVNHX05PU1RSSU5HIiB2YWx1ZT0i0J3QtdGCIi8+DQoJCTx1aXRleHQgbmFtZT0iV0FSTklOR01TR19USVRMRVNUUklORyIgdmFsdWU9ItCf0YDQtdC00YPQv9GA0LXQttC00LXQvdC40LUg0L4g0L3QsNCy0LjQs9Cw0YbQuNC4INCyINC+0L/RgNC+0YHQtSIvPg0KCQk8dWl0ZXh0IG5hbWU9IldBUk5JTkdNU0dfTVNHU1RSSU5HIiB2YWx1ZT0i0JIg0L7Qv9GA0L7RgdC1INC+0YHRgtCw0LvQuNGB0Ywg0L3QtdC+0YLQstC10YfQtdC90L3Ri9C1INCy0L7Qv9GA0L7RgdGLLtCd0LDQttCw0YLQuNC1INC60L3QvtC/0LrQuCAmcXVvdDvQlNCwJnF1b3Q7INC/0YDQuNCy0LXQtNC10YIg0Log0LfQsNC60YDRi9GC0LjRjiDQvtC/0YDQvtGB0LAuINCd0LDQttCw0YLQuNC1INC60L3QvtC/0LrQuCAmcXVvdDvQndC10YImcXVvdDsg0L/RgNC+0LTQvtC70LbQuNGCINC+0L/RgNC+0YEuIi8+DQoJCTx1aXRleHQgbmFtZT0iSU5GT1JNQVRJT05fSDI2NF9GTEFTSFBMQVlFUiIgdmFsdWU9ItCi0LXQutGD0YnQsNGPINCy0LXRgNGB0LjRjyDQv9GA0L7QuNCz0YDRi9Cy0LDRgtC10LvRjyBGbGFzaCBQbGF5ZXIsINGD0YHRgtCw0L3QvtCy0LvQtdC90L3QsNGPINC90LAg0Y3RgtC+0Lwg0LrQvtC80L/RjNGO0YLQtdGA0LUsINC90LUg0L/QvtC00LTQtdGA0LbQuNCy0LDQtdGCINGN0YLQviDQstC40LTQtdC+LiDQqdC10LvQutC90LjRgtC1INCyINC+0LHQu9Cw0YHRgtC4INCy0LjQtNC10L4sINGH0YLQvtCx0Ysg0LfQsNCz0YDRg9C30LjRgtGMINC/0L7RgdC70LXQtNC90Y7RjiDQstC10YDRgdC40Y4g0L/RgNC+0LjQs9GA0YvQstCw0YLQtdC70Y8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Qn9C+0LrQsNC30YvQstCw0YLRjCDQstGA0LXQt9C60YMg0YPRh9Cw0YHRgtC90LjQutCw0LwiLz4NCgkJPHVpdGV4dCBuYW1lPSJNVVRFIiB2YWx1ZT0i0J7RgtC60LvRjtGH0LjRgtGMINC30LLRg9C6Ii8+DQoJCTx1aXRleHQgbmFtZT0iRE9DV1JBUF9USVRMRSIgdmFsdWU9ItCS0LvQvtC20LXQvdC40LUg0LIg0YTQsNC50LsgQWRvYmUgUHJlc2VudGVyIi8+DQoJCTx1aXRleHQgbmFtZT0iRE9DV1JBUF9NU0ciIHZhbHVlPSLQodC+0YXRgNCw0L3QuNGC0Ywg0LIg0L/QsNC/0LrRgyAmcXVvdDvQnNC+0Lkg0LrQvtC80L/RjNGO0YLQtdGAJnF1b3Q7Ii8+DQoJCTx1aXRleHQgbmFtZT0iRE9DV1JBUF9QUk9NUFQiIHZhbHVlPSLQqdC10LvQutC90YPRgtGMINC00LvRjyDQt9Cw0LPRgNGD0LfQutC4Ii8+DQoJCTx1aXRleHQgbmFtZT0iQ09VUlNFX1NUQVRVUyIgdmFsdWU9Ik1vZHVsZSBTdGF0dXMiLz4NCgkJPHVpdGV4dCBuYW1lPSJQQVNTRURfU1RSSU5HIiB2YWx1ZT0iUGFzc2VkIi8+DQoJCTx1aXRleHQgbmFtZT0iRkFJTEVEX1NUUklORyIgdmFsdWU9IkZhaWxlZCIvPg0KCTwvbGFuZ3VhZ2U+DQo8L2NvbmZpZ3VyYXRpb24+DQo="/>
  <p:tag name="MMPROD_UIDATA" val="&lt;database version=&quot;10.0&quot;&gt;&lt;object type=&quot;1&quot; unique_id=&quot;10001&quot;&gt;&lt;property id=&quot;20141&quot; value=&quot;Design test 3&quot;/&gt;&lt;property id=&quot;20600&quot; value=&quot;0&quot;/&gt;&lt;object type=&quot;2&quot; unique_id=&quot;521276&quot;&gt;&lt;object type=&quot;3&quot; unique_id=&quot;521277&quot;&gt;&lt;property id=&quot;20148&quot; value=&quot;5&quot;/&gt;&lt;property id=&quot;20300&quot; value=&quot;Slide 1 - &amp;quot;Alternative Crops&amp;quot;&quot;/&gt;&lt;property id=&quot;20307&quot; value=&quot;256&quot;/&gt;&lt;property id=&quot;20309&quot; value=&quot;-1&quot;/&gt;&lt;/object&gt;&lt;object type=&quot;3&quot; unique_id=&quot;630437&quot;&gt;&lt;property id=&quot;20148&quot; value=&quot;5&quot;/&gt;&lt;property id=&quot;20300&quot; value=&quot;Slide 4 - &amp;quot;Advantages of Diverse Rotations&amp;quot;&quot;/&gt;&lt;property id=&quot;20307&quot; value=&quot;306&quot;/&gt;&lt;property id=&quot;20309&quot; value=&quot;-1&quot;/&gt;&lt;/object&gt;&lt;object type=&quot;3&quot; unique_id=&quot;630439&quot;&gt;&lt;property id=&quot;20148&quot; value=&quot;5&quot;/&gt;&lt;property id=&quot;20300&quot; value=&quot;Slide 8 - &amp;quot;Exploring Markets&amp;quot;&quot;/&gt;&lt;property id=&quot;20307&quot; value=&quot;361&quot;/&gt;&lt;property id=&quot;20309&quot; value=&quot;-1&quot;/&gt;&lt;/object&gt;&lt;object type=&quot;3&quot; unique_id=&quot;630441&quot;&gt;&lt;property id=&quot;20148&quot; value=&quot;5&quot;/&gt;&lt;property id=&quot;20300&quot; value=&quot;Slide 10 - &amp;quot;Reducing Expenses and Losses&amp;quot;&quot;/&gt;&lt;property id=&quot;20307&quot; value=&quot;362&quot;/&gt;&lt;property id=&quot;20309&quot; value=&quot;-1&quot;/&gt;&lt;/object&gt;&lt;object type=&quot;3&quot; unique_id=&quot;630444&quot;&gt;&lt;property id=&quot;20148&quot; value=&quot;5&quot;/&gt;&lt;property id=&quot;20300&quot; value=&quot;Slide 7 - &amp;quot;Preparing for Alternative Crops&amp;quot;&quot;/&gt;&lt;property id=&quot;20307&quot; value=&quot;266&quot;/&gt;&lt;property id=&quot;20309&quot; value=&quot;-1&quot;/&gt;&lt;/object&gt;&lt;object type=&quot;3&quot; unique_id=&quot;630445&quot;&gt;&lt;property id=&quot;20148&quot; value=&quot;5&quot;/&gt;&lt;property id=&quot;20300&quot; value=&quot;Slide 9 - &amp;quot;Planning Crop Management&amp;quot;&quot;/&gt;&lt;property id=&quot;20307&quot; value=&quot;270&quot;/&gt;&lt;property id=&quot;20309&quot; value=&quot;-1&quot;/&gt;&lt;/object&gt;&lt;object type=&quot;3&quot; unique_id=&quot;630451&quot;&gt;&lt;property id=&quot;20148&quot; value=&quot;5&quot;/&gt;&lt;property id=&quot;20300&quot; value=&quot;Slide 14 - &amp;quot;Grain Legumes&amp;quot;&quot;/&gt;&lt;property id=&quot;20307&quot; value=&quot;304&quot;/&gt;&lt;property id=&quot;20309&quot; value=&quot;-1&quot;/&gt;&lt;/object&gt;&lt;object type=&quot;3&quot; unique_id=&quot;630452&quot;&gt;&lt;property id=&quot;20148&quot; value=&quot;5&quot;/&gt;&lt;property id=&quot;20300&quot; value=&quot;Slide 15 - &amp;quot;Dry Pea: Overview&amp;quot;&quot;/&gt;&lt;property id=&quot;20307&quot; value=&quot;281&quot;/&gt;&lt;property id=&quot;20309&quot; value=&quot;-1&quot;/&gt;&lt;/object&gt;&lt;object type=&quot;3&quot; unique_id=&quot;630454&quot;&gt;&lt;property id=&quot;20148&quot; value=&quot;5&quot;/&gt;&lt;property id=&quot;20300&quot; value=&quot;Slide 17 - &amp;quot;Dry Pea: Variety Selection&amp;quot;&quot;/&gt;&lt;property id=&quot;20307&quot; value=&quot;297&quot;/&gt;&lt;property id=&quot;20309&quot; value=&quot;-1&quot;/&gt;&lt;/object&gt;&lt;object type=&quot;3&quot; unique_id=&quot;630455&quot;&gt;&lt;property id=&quot;20148&quot; value=&quot;5&quot;/&gt;&lt;property id=&quot;20300&quot; value=&quot;Slide 18 - &amp;quot;Dry Pea: Special Considerations&amp;quot;&quot;/&gt;&lt;property id=&quot;20307&quot; value=&quot;298&quot;/&gt;&lt;property id=&quot;20309&quot; value=&quot;-1&quot;/&gt;&lt;/object&gt;&lt;object type=&quot;3&quot; unique_id=&quot;630456&quot;&gt;&lt;property id=&quot;20148&quot; value=&quot;5&quot;/&gt;&lt;property id=&quot;20300&quot; value=&quot;Slide 19 - &amp;quot;Field Beans: Overview&amp;quot;&quot;/&gt;&lt;property id=&quot;20307&quot; value=&quot;293&quot;/&gt;&lt;property id=&quot;20309&quot; value=&quot;-1&quot;/&gt;&lt;/object&gt;&lt;object type=&quot;3&quot; unique_id=&quot;630458&quot;&gt;&lt;property id=&quot;20148&quot; value=&quot;5&quot;/&gt;&lt;property id=&quot;20300&quot; value=&quot;Slide 21 - &amp;quot;Field Beans: Variety Selection&amp;quot;&quot;/&gt;&lt;property id=&quot;20307&quot; value=&quot;280&quot;/&gt;&lt;property id=&quot;20309&quot; value=&quot;-1&quot;/&gt;&lt;/object&gt;&lt;object type=&quot;3&quot; unique_id=&quot;630459&quot;&gt;&lt;property id=&quot;20148&quot; value=&quot;5&quot;/&gt;&lt;property id=&quot;20300&quot; value=&quot;Slide 23 - &amp;quot;Field Beans: Special Considerations&amp;quot;&quot;/&gt;&lt;property id=&quot;20307&quot; value=&quot;295&quot;/&gt;&lt;property id=&quot;20309&quot; value=&quot;-1&quot;/&gt;&lt;/object&gt;&lt;object type=&quot;3&quot; unique_id=&quot;630461&quot;&gt;&lt;property id=&quot;20148&quot; value=&quot;5&quot;/&gt;&lt;property id=&quot;20300&quot; value=&quot;Slide 25 - &amp;quot;Processing Crops&amp;quot;&quot;/&gt;&lt;property id=&quot;20307&quot; value=&quot;338&quot;/&gt;&lt;property id=&quot;20309&quot; value=&quot;-1&quot;/&gt;&lt;/object&gt;&lt;object type=&quot;3&quot; unique_id=&quot;630462&quot;&gt;&lt;property id=&quot;20148&quot; value=&quot;5&quot;/&gt;&lt;property id=&quot;20300&quot; value=&quot;Slide 27 - &amp;quot;Processing Peas: Overview&amp;quot;&quot;/&gt;&lt;property id=&quot;20307&quot; value=&quot;339&quot;/&gt;&lt;property id=&quot;20309&quot; value=&quot;-1&quot;/&gt;&lt;/object&gt;&lt;object type=&quot;3&quot; unique_id=&quot;630464&quot;&gt;&lt;property id=&quot;20148&quot; value=&quot;5&quot;/&gt;&lt;property id=&quot;20300&quot; value=&quot;Slide 29 - &amp;quot;Processing Peas: Variety Selection&amp;quot;&quot;/&gt;&lt;property id=&quot;20307&quot; value=&quot;341&quot;/&gt;&lt;property id=&quot;20309&quot; value=&quot;-1&quot;/&gt;&lt;/object&gt;&lt;object type=&quot;3&quot; unique_id=&quot;630465&quot;&gt;&lt;property id=&quot;20148&quot; value=&quot;5&quot;/&gt;&lt;property id=&quot;20300&quot; value=&quot;Slide 30 - &amp;quot;Processing peas: special considerations&amp;quot;&quot;/&gt;&lt;property id=&quot;20307&quot; value=&quot;342&quot;/&gt;&lt;property id=&quot;20309&quot; value=&quot;-1&quot;/&gt;&lt;/object&gt;&lt;object type=&quot;3&quot; unique_id=&quot;630466&quot;&gt;&lt;property id=&quot;20148&quot; value=&quot;5&quot;/&gt;&lt;property id=&quot;20300&quot; value=&quot;Slide 31 - &amp;quot;Sweet Corn: Overview&amp;quot;&quot;/&gt;&lt;property id=&quot;20307&quot; value=&quot;343&quot;/&gt;&lt;property id=&quot;20309&quot; value=&quot;-1&quot;/&gt;&lt;/object&gt;&lt;object type=&quot;3&quot; unique_id=&quot;630468&quot;&gt;&lt;property id=&quot;20148&quot; value=&quot;5&quot;/&gt;&lt;property id=&quot;20300&quot; value=&quot;Slide 33 - &amp;quot;Sweet Corn: Variety Selection&amp;quot;&quot;/&gt;&lt;property id=&quot;20307&quot; value=&quot;345&quot;/&gt;&lt;property id=&quot;20309&quot; value=&quot;-1&quot;/&gt;&lt;/object&gt;&lt;object type=&quot;3&quot; unique_id=&quot;630469&quot;&gt;&lt;property id=&quot;20148&quot; value=&quot;5&quot;/&gt;&lt;property id=&quot;20300&quot; value=&quot;Slide 34 - &amp;quot;Sweet Corn: Special Considerations&amp;quot;&quot;/&gt;&lt;property id=&quot;20307&quot; value=&quot;346&quot;/&gt;&lt;property id=&quot;20309&quot; value=&quot;-1&quot;/&gt;&lt;/object&gt;&lt;object type=&quot;3&quot; unique_id=&quot;630470&quot;&gt;&lt;property id=&quot;20148&quot; value=&quot;5&quot;/&gt;&lt;property id=&quot;20300&quot; value=&quot;Slide 35 - &amp;quot;Snap Bean: Overview&amp;quot;&quot;/&gt;&lt;property id=&quot;20307&quot; value=&quot;347&quot;/&gt;&lt;property id=&quot;20309&quot; value=&quot;-1&quot;/&gt;&lt;/object&gt;&lt;object type=&quot;3&quot; unique_id=&quot;630472&quot;&gt;&lt;property id=&quot;20148&quot; value=&quot;5&quot;/&gt;&lt;property id=&quot;20300&quot; value=&quot;Slide 37 - &amp;quot;Snap Bean: Variety Selection&amp;quot;&quot;/&gt;&lt;property id=&quot;20307&quot; value=&quot;349&quot;/&gt;&lt;property id=&quot;20309&quot; value=&quot;-1&quot;/&gt;&lt;/object&gt;&lt;object type=&quot;3&quot; unique_id=&quot;630473&quot;&gt;&lt;property id=&quot;20148&quot; value=&quot;5&quot;/&gt;&lt;property id=&quot;20300&quot; value=&quot;Slide 38 - &amp;quot;Processing Crops: General Considerations&amp;quot;&quot;/&gt;&lt;property id=&quot;20307&quot; value=&quot;350&quot;/&gt;&lt;property id=&quot;20309&quot; value=&quot;-1&quot;/&gt;&lt;/object&gt;&lt;object type=&quot;3&quot; unique_id=&quot;630475&quot;&gt;&lt;property id=&quot;20148&quot; value=&quot;5&quot;/&gt;&lt;property id=&quot;20300&quot; value=&quot;Slide 40 - &amp;quot;Alternative Small Grains&amp;quot;&quot;/&gt;&lt;property id=&quot;20307&quot; value=&quot;279&quot;/&gt;&lt;property id=&quot;20309&quot; value=&quot;-1&quot;/&gt;&lt;/object&gt;&lt;object type=&quot;3&quot; unique_id=&quot;630476&quot;&gt;&lt;property id=&quot;20148&quot; value=&quot;5&quot;/&gt;&lt;property id=&quot;20300&quot; value=&quot;Slide 41 - &amp;quot;Small Grains: Overview&amp;quot;&quot;/&gt;&lt;property id=&quot;20307&quot; value=&quot;299&quot;/&gt;&lt;property id=&quot;20309&quot; value=&quot;-1&quot;/&gt;&lt;/object&gt;&lt;object type=&quot;3&quot; unique_id=&quot;630481&quot;&gt;&lt;property id=&quot;20148&quot; value=&quot;5&quot;/&gt;&lt;property id=&quot;20300&quot; value=&quot;Slide 43 - &amp;quot;Other Grains&amp;quot;&quot;/&gt;&lt;property id=&quot;20307&quot; value=&quot;309&quot;/&gt;&lt;property id=&quot;20309&quot; value=&quot;-1&quot;/&gt;&lt;/object&gt;&lt;object type=&quot;3&quot; unique_id=&quot;630482&quot;&gt;&lt;property id=&quot;20148&quot; value=&quot;5&quot;/&gt;&lt;property id=&quot;20300&quot; value=&quot;Slide 44 - &amp;quot;Buckwheat: Overview&amp;quot;&quot;/&gt;&lt;property id=&quot;20307&quot; value=&quot;310&quot;/&gt;&lt;property id=&quot;20309&quot; value=&quot;-1&quot;/&gt;&lt;/object&gt;&lt;object type=&quot;3&quot; unique_id=&quot;630484&quot;&gt;&lt;property id=&quot;20148&quot; value=&quot;5&quot;/&gt;&lt;property id=&quot;20300&quot; value=&quot;Slide 46 - &amp;quot;Buckwheat: Special Considerations&amp;quot;&quot;/&gt;&lt;property id=&quot;20307&quot; value=&quot;311&quot;/&gt;&lt;property id=&quot;20309&quot; value=&quot;-1&quot;/&gt;&lt;/object&gt;&lt;object type=&quot;3&quot; unique_id=&quot;630488&quot;&gt;&lt;property id=&quot;20148&quot; value=&quot;5&quot;/&gt;&lt;property id=&quot;20300&quot; value=&quot;Slide 49 - &amp;quot;Sunflower: Overview&amp;quot;&quot;/&gt;&lt;property id=&quot;20307&quot; value=&quot;313&quot;/&gt;&lt;property id=&quot;20309&quot; value=&quot;-1&quot;/&gt;&lt;/object&gt;&lt;object type=&quot;3&quot; unique_id=&quot;630491&quot;&gt;&lt;property id=&quot;20148&quot; value=&quot;5&quot;/&gt;&lt;property id=&quot;20300&quot; value=&quot;Slide 51 - &amp;quot;Sunflower: Special Considerations&amp;quot;&quot;/&gt;&lt;property id=&quot;20307&quot; value=&quot;314&quot;/&gt;&lt;property id=&quot;20309&quot; value=&quot;-1&quot;/&gt;&lt;/object&gt;&lt;object type=&quot;3&quot; unique_id=&quot;630496&quot;&gt;&lt;property id=&quot;20148&quot; value=&quot;5&quot;/&gt;&lt;property id=&quot;20300&quot; value=&quot;Slide 55 - &amp;quot;Summary: Risks of Alternative Crops&amp;quot;&quot;/&gt;&lt;property id=&quot;20307&quot; value=&quot;358&quot;/&gt;&lt;property id=&quot;20309&quot; value=&quot;-1&quot;/&gt;&lt;/object&gt;&lt;object type=&quot;3&quot; unique_id=&quot;630497&quot;&gt;&lt;property id=&quot;20148&quot; value=&quot;5&quot;/&gt;&lt;property id=&quot;20300&quot; value=&quot;Slide 57 - &amp;quot;Approaching Alternative Crops&amp;quot;&quot;/&gt;&lt;property id=&quot;20307&quot; value=&quot;357&quot;/&gt;&lt;property id=&quot;20309&quot; value=&quot;-1&quot;/&gt;&lt;/object&gt;&lt;object type=&quot;3&quot; unique_id=&quot;630498&quot;&gt;&lt;property id=&quot;20148&quot; value=&quot;5&quot;/&gt;&lt;property id=&quot;20300&quot; value=&quot;Slide 58 - &amp;quot;Resources: Production Guides&amp;quot;&quot;/&gt;&lt;property id=&quot;20307&quot; value=&quot;312&quot;/&gt;&lt;property id=&quot;20309&quot; value=&quot;-1&quot;/&gt;&lt;/object&gt;&lt;object type=&quot;3&quot; unique_id=&quot;630499&quot;&gt;&lt;property id=&quot;20148&quot; value=&quot;5&quot;/&gt;&lt;property id=&quot;20300&quot; value=&quot;Slide 59 - &amp;quot;Other Resources&amp;quot;&quot;/&gt;&lt;property id=&quot;20307&quot; value=&quot;318&quot;/&gt;&lt;property id=&quot;20309&quot; value=&quot;-1&quot;/&gt;&lt;/object&gt;&lt;object type=&quot;3&quot; unique_id=&quot;630504&quot;&gt;&lt;property id=&quot;20148&quot; value=&quot;5&quot;/&gt;&lt;property id=&quot;20300&quot; value=&quot;Slide 16 - &amp;quot;Dry Pea: Production&amp;quot;&quot;/&gt;&lt;property id=&quot;20307&quot; value=&quot;363&quot;/&gt;&lt;property id=&quot;20309&quot; value=&quot;-1&quot;/&gt;&lt;/object&gt;&lt;object type=&quot;3&quot; unique_id=&quot;630505&quot;&gt;&lt;property id=&quot;20148&quot; value=&quot;5&quot;/&gt;&lt;property id=&quot;20300&quot; value=&quot;Slide 20 - &amp;quot;Field Beans: Production&amp;quot;&quot;/&gt;&lt;property id=&quot;20307&quot; value=&quot;364&quot;/&gt;&lt;property id=&quot;20309&quot; value=&quot;-1&quot;/&gt;&lt;/object&gt;&lt;object type=&quot;3&quot; unique_id=&quot;630506&quot;&gt;&lt;property id=&quot;20148&quot; value=&quot;5&quot;/&gt;&lt;property id=&quot;20300&quot; value=&quot;Slide 28 - &amp;quot;Processing Peas: Production&amp;quot;&quot;/&gt;&lt;property id=&quot;20307&quot; value=&quot;365&quot;/&gt;&lt;property id=&quot;20309&quot; value=&quot;-1&quot;/&gt;&lt;/object&gt;&lt;object type=&quot;3&quot; unique_id=&quot;630507&quot;&gt;&lt;property id=&quot;20148&quot; value=&quot;5&quot;/&gt;&lt;property id=&quot;20300&quot; value=&quot;Slide 32 - &amp;quot;Sweet Corn: Production&amp;quot;&quot;/&gt;&lt;property id=&quot;20307&quot; value=&quot;366&quot;/&gt;&lt;property id=&quot;20309&quot; value=&quot;-1&quot;/&gt;&lt;/object&gt;&lt;object type=&quot;3&quot; unique_id=&quot;630508&quot;&gt;&lt;property id=&quot;20148&quot; value=&quot;5&quot;/&gt;&lt;property id=&quot;20300&quot; value=&quot;Slide 36 - &amp;quot;Snap Bean: Production&amp;quot;&quot;/&gt;&lt;property id=&quot;20307&quot; value=&quot;367&quot;/&gt;&lt;property id=&quot;20309&quot; value=&quot;-1&quot;/&gt;&lt;/object&gt;&lt;object type=&quot;3&quot; unique_id=&quot;630509&quot;&gt;&lt;property id=&quot;20148&quot; value=&quot;5&quot;/&gt;&lt;property id=&quot;20300&quot; value=&quot;Slide 45 - &amp;quot;Buckwheat: Production&amp;quot;&quot;/&gt;&lt;property id=&quot;20307&quot; value=&quot;368&quot;/&gt;&lt;property id=&quot;20309&quot; value=&quot;-1&quot;/&gt;&lt;/object&gt;&lt;object type=&quot;3&quot; unique_id=&quot;630511&quot;&gt;&lt;property id=&quot;20148&quot; value=&quot;5&quot;/&gt;&lt;property id=&quot;20300&quot; value=&quot;Slide 47 - &amp;quot;Sorghum: Overview&amp;quot;&quot;/&gt;&lt;property id=&quot;20307&quot; value=&quot;382&quot;/&gt;&lt;property id=&quot;20309&quot; value=&quot;-1&quot;/&gt;&lt;/object&gt;&lt;object type=&quot;3&quot; unique_id=&quot;630512&quot;&gt;&lt;property id=&quot;20148&quot; value=&quot;5&quot;/&gt;&lt;property id=&quot;20300&quot; value=&quot;Slide 48 - &amp;quot;Sorghum: Production&amp;quot;&quot;/&gt;&lt;property id=&quot;20307&quot; value=&quot;383&quot;/&gt;&lt;property id=&quot;20309&quot; value=&quot;-1&quot;/&gt;&lt;/object&gt;&lt;object type=&quot;3&quot; unique_id=&quot;630513&quot;&gt;&lt;property id=&quot;20148&quot; value=&quot;5&quot;/&gt;&lt;property id=&quot;20300&quot; value=&quot;Slide 50 - &amp;quot;Sunflower: Production&amp;quot;&quot;/&gt;&lt;property id=&quot;20307&quot; value=&quot;379&quot;/&gt;&lt;property id=&quot;20309&quot; value=&quot;-1&quot;/&gt;&lt;/object&gt;&lt;object type=&quot;3&quot; unique_id=&quot;661026&quot;&gt;&lt;property id=&quot;20148&quot; value=&quot;5&quot;/&gt;&lt;property id=&quot;20300&quot; value=&quot;Slide 60 - &amp;quot;© 2017 Regents of the University of Minnesota. All rights reserved.  The University of Minnesota is an equal oppor&quot;/&gt;&lt;property id=&quot;20307&quot; value=&quot;384&quot;/&gt;&lt;property id=&quot;20309&quot; value=&quot;-1&quot;/&gt;&lt;/object&gt;&lt;object type=&quot;3&quot; unique_id=&quot;661031&quot;&gt;&lt;property id=&quot;20148&quot; value=&quot;5&quot;/&gt;&lt;property id=&quot;20300&quot; value=&quot;Slide 5 - &amp;quot;Advantages of Diverse Rotations&amp;quot;&quot;/&gt;&lt;property id=&quot;20307&quot; value=&quot;386&quot;/&gt;&lt;property id=&quot;20309&quot; value=&quot;-1&quot;/&gt;&lt;/object&gt;&lt;object type=&quot;3&quot; unique_id=&quot;661032&quot;&gt;&lt;property id=&quot;20148&quot; value=&quot;5&quot;/&gt;&lt;property id=&quot;20300&quot; value=&quot;Slide 11 - &amp;quot;Reducing Expenses and Losses&amp;quot;&quot;/&gt;&lt;property id=&quot;20307&quot; value=&quot;387&quot;/&gt;&lt;property id=&quot;20309&quot; value=&quot;-1&quot;/&gt;&lt;/object&gt;&lt;object type=&quot;3&quot; unique_id=&quot;661033&quot;&gt;&lt;property id=&quot;20148&quot; value=&quot;5&quot;/&gt;&lt;property id=&quot;20300&quot; value=&quot;Slide 22 - &amp;quot;Field Beans: Variety Selection&amp;quot;&quot;/&gt;&lt;property id=&quot;20307&quot; value=&quot;388&quot;/&gt;&lt;property id=&quot;20309&quot; value=&quot;-1&quot;/&gt;&lt;/object&gt;&lt;object type=&quot;3&quot; unique_id=&quot;661034&quot;&gt;&lt;property id=&quot;20148&quot; value=&quot;5&quot;/&gt;&lt;property id=&quot;20300&quot; value=&quot;Slide 26 - &amp;quot;Processing Crops&amp;quot;&quot;/&gt;&lt;property id=&quot;20307&quot; value=&quot;389&quot;/&gt;&lt;property id=&quot;20309&quot; value=&quot;-1&quot;/&gt;&lt;/object&gt;&lt;object type=&quot;3&quot; unique_id=&quot;661035&quot;&gt;&lt;property id=&quot;20148&quot; value=&quot;5&quot;/&gt;&lt;property id=&quot;20300&quot; value=&quot;Slide 52 - &amp;quot;Flax: Overview&amp;quot;&quot;/&gt;&lt;property id=&quot;20307&quot; value=&quot;390&quot;/&gt;&lt;property id=&quot;20309&quot; value=&quot;-1&quot;/&gt;&lt;/object&gt;&lt;object type=&quot;3&quot; unique_id=&quot;661036&quot;&gt;&lt;property id=&quot;20148&quot; value=&quot;5&quot;/&gt;&lt;property id=&quot;20300&quot; value=&quot;Slide 53 - &amp;quot;Flax: Production&amp;quot;&quot;/&gt;&lt;property id=&quot;20307&quot; value=&quot;391&quot;/&gt;&lt;property id=&quot;20309&quot; value=&quot;-1&quot;/&gt;&lt;/object&gt;&lt;object type=&quot;3&quot; unique_id=&quot;661037&quot;&gt;&lt;property id=&quot;20148&quot; value=&quot;5&quot;/&gt;&lt;property id=&quot;20300&quot; value=&quot;Slide 54 - &amp;quot;Flax: Special Considerations&amp;quot;&quot;/&gt;&lt;property id=&quot;20307&quot; value=&quot;392&quot;/&gt;&lt;property id=&quot;20309&quot; value=&quot;-1&quot;/&gt;&lt;/object&gt;&lt;object type=&quot;3&quot; unique_id=&quot;661682&quot;&gt;&lt;property id=&quot;20148&quot; value=&quot;5&quot;/&gt;&lt;property id=&quot;20300&quot; value=&quot;Slide 3 - &amp;quot;Alternative Crops&amp;quot;&quot;/&gt;&lt;property id=&quot;20307&quot; value=&quot;393&quot;/&gt;&lt;property id=&quot;20309&quot; value=&quot;-1&quot;/&gt;&lt;/object&gt;&lt;object type=&quot;3&quot; unique_id=&quot;661943&quot;&gt;&lt;property id=&quot;20148&quot; value=&quot;5&quot;/&gt;&lt;property id=&quot;20300&quot; value=&quot;Slide 2 - &amp;quot;Alternative Crops: What Are They?&amp;quot;&quot;/&gt;&lt;property id=&quot;20307&quot; value=&quot;394&quot;/&gt;&lt;property id=&quot;20309&quot; value=&quot;-1&quot;/&gt;&lt;/object&gt;&lt;object type=&quot;3&quot; unique_id=&quot;662333&quot;&gt;&lt;property id=&quot;20148&quot; value=&quot;5&quot;/&gt;&lt;property id=&quot;20300&quot; value=&quot;Slide 6 - &amp;quot;Alternative Crops&amp;quot;&quot;/&gt;&lt;property id=&quot;20307&quot; value=&quot;395&quot;/&gt;&lt;property id=&quot;20309&quot; value=&quot;-1&quot;/&gt;&lt;/object&gt;&lt;object type=&quot;3&quot; unique_id=&quot;662547&quot;&gt;&lt;property id=&quot;20148&quot; value=&quot;5&quot;/&gt;&lt;property id=&quot;20300&quot; value=&quot;Slide 12 - &amp;quot;Alternative Crops&amp;quot;&quot;/&gt;&lt;property id=&quot;20307&quot; value=&quot;396&quot;/&gt;&lt;property id=&quot;20309&quot; value=&quot;-1&quot;/&gt;&lt;/object&gt;&lt;object type=&quot;3&quot; unique_id=&quot;663432&quot;&gt;&lt;property id=&quot;20148&quot; value=&quot;5&quot;/&gt;&lt;property id=&quot;20300&quot; value=&quot;Slide 13 - &amp;quot;Growing Alternative Crops&amp;quot;&quot;/&gt;&lt;property id=&quot;20307&quot; value=&quot;397&quot;/&gt;&lt;property id=&quot;20309&quot; value=&quot;-1&quot;/&gt;&lt;/object&gt;&lt;object type=&quot;3&quot; unique_id=&quot;663561&quot;&gt;&lt;property id=&quot;20148&quot; value=&quot;5&quot;/&gt;&lt;property id=&quot;20300&quot; value=&quot;Slide 24 - &amp;quot;Growing Alternative Crops&amp;quot;&quot;/&gt;&lt;property id=&quot;20307&quot; value=&quot;398&quot;/&gt;&lt;property id=&quot;20309&quot; value=&quot;-1&quot;/&gt;&lt;/object&gt;&lt;object type=&quot;3&quot; unique_id=&quot;664011&quot;&gt;&lt;property id=&quot;20148&quot; value=&quot;5&quot;/&gt;&lt;property id=&quot;20300&quot; value=&quot;Slide 39 - &amp;quot;Growing Alternative Crops&amp;quot;&quot;/&gt;&lt;property id=&quot;20307&quot; value=&quot;399&quot;/&gt;&lt;property id=&quot;20309&quot; value=&quot;-1&quot;/&gt;&lt;/object&gt;&lt;object type=&quot;3&quot; unique_id=&quot;664012&quot;&gt;&lt;property id=&quot;20148&quot; value=&quot;5&quot;/&gt;&lt;property id=&quot;20300&quot; value=&quot;Slide 42 - &amp;quot;Growing Alternative Crops&amp;quot;&quot;/&gt;&lt;property id=&quot;20307&quot; value=&quot;400&quot;/&gt;&lt;property id=&quot;20309&quot; value=&quot;-1&quot;/&gt;&lt;/object&gt;&lt;object type=&quot;3&quot; unique_id=&quot;664143&quot;&gt;&lt;property id=&quot;20148&quot; value=&quot;5&quot;/&gt;&lt;property id=&quot;20300&quot; value=&quot;Slide 56 - &amp;quot;Summary: Rewards of Alternative Crops&amp;quot;&quot;/&gt;&lt;property id=&quot;20307&quot; value=&quot;401&quot;/&gt;&lt;property id=&quot;20309&quot; value=&quot;-1&quot;/&gt;&lt;/object&gt;&lt;object type=&quot;3&quot; unique_id=&quot;664668&quot;&gt;&lt;property id=&quot;20148&quot; value=&quot;5&quot;/&gt;&lt;property id=&quot;20300&quot; value=&quot;Slide 61 - &amp;quot;References&amp;quot;&quot;/&gt;&lt;property id=&quot;20307&quot; value=&quot;402&quot;/&gt;&lt;/object&gt;&lt;/object&gt;&lt;object type=&quot;8&quot; unique_id=&quot;521280&quot;&gt;&lt;/object&gt;&lt;object type=&quot;4&quot; unique_id=&quot;521998&quot;&gt;&lt;/object&gt;&lt;object type=&quot;10&quot; unique_id=&quot;521999&quot;&gt;&lt;object type=&quot;11&quot; unique_id=&quot;522000&quot;&gt;&lt;/object&gt;&lt;/object&gt;&lt;/object&gt;&lt;/database&gt;"/>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0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7EF\data\asimages\{A5EB0AE0-86D0-4D01-998E-997DE1A878BC}_34.png&quot;/&gt;&lt;left val=&quot;12&quot;/&gt;&lt;top val=&quot;119&quot;/&gt;&lt;width val=&quot;395&quot;/&gt;&lt;height val=&quot;402&quot;/&gt;&lt;hasText val=&quot;1&quot;/&gt;&lt;/Image&gt;&lt;/ThreeDShapeInfo&gt;"/>
  <p:tag name="PRESENTER_SHAPETEXTINFO" val="&lt;ShapeTextInfo&gt;&lt;TableIndex row=&quot;-1&quot; col=&quot;-1&quot;&gt;&lt;linesCount val=&quot;9&quot;/&gt;&lt;lineCharCount val=&quot;22&quot;/&gt;&lt;lineCharCount val=&quot;20&quot;/&gt;&lt;lineCharCount val=&quot;18&quot;/&gt;&lt;lineCharCount val=&quot;22&quot;/&gt;&lt;lineCharCount val=&quot;13&quot;/&gt;&lt;lineCharCount val=&quot;20&quot;/&gt;&lt;lineCharCount val=&quot;15&quot;/&gt;&lt;lineCharCount val=&quot;10&quot;/&gt;&lt;lineCharCount val=&quot;23&quot;/&gt;&lt;/TableIndex&gt;&lt;/ShapeTextInfo&gt;"/>
</p:tagLst>
</file>

<file path=ppt/tags/tag10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7EF\data\asimages\{93FC2129-73C3-44C0-88C9-7BCE2BCBC099}_35.png&quot;/&gt;&lt;left val=&quot;35&quot;/&gt;&lt;top val=&quot;21&quot;/&gt;&lt;width val=&quot;648&quot;/&gt;&lt;height val=&quot;98&quot;/&gt;&lt;hasText val=&quot;1&quot;/&gt;&lt;/Image&gt;&lt;/ThreeDShapeInfo&gt;"/>
  <p:tag name="PRESENTER_SHAPETEXTINFO" val="&lt;ShapeTextInfo&gt;&lt;TableIndex row=&quot;-1&quot; col=&quot;-1&quot;&gt;&lt;linesCount val=&quot;1&quot;/&gt;&lt;lineCharCount val=&quot;19&quot;/&gt;&lt;/TableIndex&gt;&lt;/ShapeTextInfo&gt;"/>
</p:tagLst>
</file>

<file path=ppt/tags/tag10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7EF\data\asimages\{F4B0718A-D9B9-480E-B57C-22574042103D}_35.png&quot;/&gt;&lt;left val=&quot;27&quot;/&gt;&lt;top val=&quot;119&quot;/&gt;&lt;width val=&quot;677&quot;/&gt;&lt;height val=&quot;363&quot;/&gt;&lt;hasText val=&quot;1&quot;/&gt;&lt;/Image&gt;&lt;/ThreeDShapeInfo&gt;"/>
  <p:tag name="PRESENTER_SHAPETEXTINFO" val="&lt;ShapeTextInfo&gt;&lt;TableIndex row=&quot;-1&quot; col=&quot;-1&quot;&gt;&lt;linesCount val=&quot;3&quot;/&gt;&lt;lineCharCount val=&quot;40&quot;/&gt;&lt;lineCharCount val=&quot;33&quot;/&gt;&lt;lineCharCount val=&quot;43&quot;/&gt;&lt;/TableIndex&gt;&lt;/ShapeTextInfo&gt;"/>
</p:tagLst>
</file>

<file path=ppt/tags/tag10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7EF\data\asimages\{E4BD3E91-68C2-41B5-862B-406578783A31}_35.png&quot;/&gt;&lt;left val=&quot;24&quot;/&gt;&lt;top val=&quot;248&quot;/&gt;&lt;width val=&quot;343&quot;/&gt;&lt;height val=&quot;290&quot;/&gt;&lt;hasText val=&quot;1&quot;/&gt;&lt;/Image&gt;&lt;/ThreeDShapeInfo&gt;"/>
  <p:tag name="PRESENTER_SHAPETEXTINFO" val="&lt;ShapeTextInfo&gt;&lt;TableIndex row=&quot;-1&quot; col=&quot;-1&quot;&gt;&lt;linesCount val=&quot;6&quot;/&gt;&lt;lineCharCount val=&quot;16&quot;/&gt;&lt;lineCharCount val=&quot;19&quot;/&gt;&lt;lineCharCount val=&quot;13&quot;/&gt;&lt;lineCharCount val=&quot;16&quot;/&gt;&lt;lineCharCount val=&quot;15&quot;/&gt;&lt;lineCharCount val=&quot;21&quot;/&gt;&lt;/TableIndex&gt;&lt;/ShapeTextInfo&gt;"/>
</p:tagLst>
</file>

<file path=ppt/tags/tag10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7EF\data\asimages\{820F845B-E3FD-42B4-A3FC-C12A7FCBC67A}_36.png&quot;/&gt;&lt;left val=&quot;35&quot;/&gt;&lt;top val=&quot;21&quot;/&gt;&lt;width val=&quot;648&quot;/&gt;&lt;height val=&quot;98&quot;/&gt;&lt;hasText val=&quot;1&quot;/&gt;&lt;/Image&gt;&lt;/ThreeDShapeInfo&gt;"/>
  <p:tag name="PRESENTER_SHAPETEXTINFO" val="&lt;ShapeTextInfo&gt;&lt;TableIndex row=&quot;-1&quot; col=&quot;-1&quot;&gt;&lt;linesCount val=&quot;1&quot;/&gt;&lt;lineCharCount val=&quot;21&quot;/&gt;&lt;/TableIndex&gt;&lt;/ShapeTextInfo&gt;"/>
</p:tagLst>
</file>

<file path=ppt/tags/tag10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7EF\data\asimages\{EA97C37E-4556-4676-A2B5-F0B65014CBCD}_36.png&quot;/&gt;&lt;left val=&quot;24&quot;/&gt;&lt;top val=&quot;119&quot;/&gt;&lt;width val=&quot;664&quot;/&gt;&lt;height val=&quot;363&quot;/&gt;&lt;hasText val=&quot;1&quot;/&gt;&lt;/Image&gt;&lt;/ThreeDShapeInfo&gt;"/>
  <p:tag name="PRESENTER_SHAPETEXTINFO" val="&lt;ShapeTextInfo&gt;&lt;TableIndex row=&quot;-1&quot; col=&quot;-1&quot;&gt;&lt;linesCount val=&quot;5&quot;/&gt;&lt;lineCharCount val=&quot;42&quot;/&gt;&lt;lineCharCount val=&quot;25&quot;/&gt;&lt;lineCharCount val=&quot;42&quot;/&gt;&lt;lineCharCount val=&quot;40&quot;/&gt;&lt;lineCharCount val=&quot;37&quot;/&gt;&lt;/TableIndex&gt;&lt;/ShapeTextInfo&gt;"/>
</p:tagLst>
</file>

<file path=ppt/tags/tag10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7EF\data\asimages\{32C1288A-C7AA-45DC-9931-5335CEA22134}_37.png&quot;/&gt;&lt;left val=&quot;35&quot;/&gt;&lt;top val=&quot;21&quot;/&gt;&lt;width val=&quot;648&quot;/&gt;&lt;height val=&quot;98&quot;/&gt;&lt;hasText val=&quot;1&quot;/&gt;&lt;/Image&gt;&lt;/ThreeDShapeInfo&gt;"/>
  <p:tag name="PRESENTER_SHAPETEXTINFO" val="&lt;ShapeTextInfo&gt;&lt;TableIndex row=&quot;-1&quot; col=&quot;-1&quot;&gt;&lt;linesCount val=&quot;1&quot;/&gt;&lt;lineCharCount val=&quot;28&quot;/&gt;&lt;/TableIndex&gt;&lt;/ShapeTextInfo&gt;"/>
</p:tagLst>
</file>

<file path=ppt/tags/tag10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7EF\data\asimages\{54A49957-0692-41B8-9E63-FC4216476AF1}_37.png&quot;/&gt;&lt;left val=&quot;24&quot;/&gt;&lt;top val=&quot;119&quot;/&gt;&lt;width val=&quot;370&quot;/&gt;&lt;height val=&quot;394&quot;/&gt;&lt;hasText val=&quot;1&quot;/&gt;&lt;/Image&gt;&lt;/ThreeDShapeInfo&gt;"/>
  <p:tag name="PRESENTER_SHAPETEXTINFO" val="&lt;ShapeTextInfo&gt;&lt;TableIndex row=&quot;-1&quot; col=&quot;-1&quot;&gt;&lt;linesCount val=&quot;6&quot;/&gt;&lt;lineCharCount val=&quot;20&quot;/&gt;&lt;lineCharCount val=&quot;22&quot;/&gt;&lt;lineCharCount val=&quot;10&quot;/&gt;&lt;lineCharCount val=&quot;20&quot;/&gt;&lt;lineCharCount val=&quot;19&quot;/&gt;&lt;lineCharCount val=&quot;11&quot;/&gt;&lt;/TableIndex&gt;&lt;/ShapeTextInfo&gt;"/>
</p:tagLst>
</file>

<file path=ppt/tags/tag10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7EF\data\asimages\{8996AD4C-3AC9-449D-B6DA-0217A4878CA9}_38.png&quot;/&gt;&lt;left val=&quot;35&quot;/&gt;&lt;top val=&quot;6&quot;/&gt;&lt;width val=&quot;648&quot;/&gt;&lt;height val=&quot;132&quot;/&gt;&lt;hasText val=&quot;1&quot;/&gt;&lt;/Image&gt;&lt;/ThreeDShapeInfo&gt;"/>
  <p:tag name="PRESENTER_SHAPETEXTINFO" val="&lt;ShapeTextInfo&gt;&lt;TableIndex row=&quot;-1&quot; col=&quot;-1&quot;&gt;&lt;linesCount val=&quot;2&quot;/&gt;&lt;lineCharCount val=&quot;26&quot;/&gt;&lt;lineCharCount val=&quot;14&quot;/&gt;&lt;/TableIndex&gt;&lt;/ShapeTextInfo&gt;"/>
</p:tagLst>
</file>

<file path=ppt/tags/tag10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7EF\data\asimages\{74EBE014-C63E-4C18-BF98-E9769BA94163}_38.png&quot;/&gt;&lt;left val=&quot;24&quot;/&gt;&lt;top val=&quot;119&quot;/&gt;&lt;width val=&quot;659&quot;/&gt;&lt;height val=&quot;363&quot;/&gt;&lt;hasText val=&quot;1&quot;/&gt;&lt;/Image&gt;&lt;/ThreeDShapeInfo&gt;"/>
  <p:tag name="PRESENTER_SHAPETEXTINFO" val="&lt;ShapeTextInfo&gt;&lt;TableIndex row=&quot;-1&quot; col=&quot;-1&quot;&gt;&lt;linesCount val=&quot;6&quot;/&gt;&lt;lineCharCount val=&quot;43&quot;/&gt;&lt;lineCharCount val=&quot;35&quot;/&gt;&lt;lineCharCount val=&quot;9&quot;/&gt;&lt;lineCharCount val=&quot;39&quot;/&gt;&lt;lineCharCount val=&quot;6&quot;/&gt;&lt;lineCharCount val=&quot;31&quot;/&gt;&lt;/TableIndex&gt;&lt;/ShapeText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1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7EF\data\asimages\{664BA862-AF0F-4895-8E9E-9B866F220586}_39.png&quot;/&gt;&lt;left val=&quot;35&quot;/&gt;&lt;top val=&quot;21&quot;/&gt;&lt;width val=&quot;648&quot;/&gt;&lt;height val=&quot;98&quot;/&gt;&lt;hasText val=&quot;1&quot;/&gt;&lt;/Image&gt;&lt;/ThreeDShapeInfo&gt;"/>
  <p:tag name="PRESENTER_SHAPETEXTINFO" val="&lt;ShapeTextInfo&gt;&lt;TableIndex row=&quot;-1&quot; col=&quot;-1&quot;&gt;&lt;linesCount val=&quot;1&quot;/&gt;&lt;lineCharCount val=&quot;25&quot;/&gt;&lt;/TableIndex&gt;&lt;/ShapeTextInfo&gt;"/>
</p:tagLst>
</file>

<file path=ppt/tags/tag11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7EF\data\asimages\{8891B55B-B717-49E4-93F2-70437256D036}_39.png&quot;/&gt;&lt;left val=&quot;363&quot;/&gt;&lt;top val=&quot;144&quot;/&gt;&lt;width val=&quot;333&quot;/&gt;&lt;height val=&quot;321&quot;/&gt;&lt;hasText val=&quot;1&quot;/&gt;&lt;/Image&gt;&lt;/ThreeDShapeInfo&gt;"/>
  <p:tag name="PRESENTER_SHAPETEXTINFO" val="&lt;ShapeTextInfo&gt;&lt;TableIndex row=&quot;-1&quot; col=&quot;-1&quot;&gt;&lt;linesCount val=&quot;6&quot;/&gt;&lt;lineCharCount val=&quot;1&quot;/&gt;&lt;lineCharCount val=&quot;14&quot;/&gt;&lt;lineCharCount val=&quot;17&quot;/&gt;&lt;lineCharCount val=&quot;18&quot;/&gt;&lt;lineCharCount val=&quot;7&quot;/&gt;&lt;lineCharCount val=&quot;12&quot;/&gt;&lt;/TableIndex&gt;&lt;/ShapeTextInfo&gt;"/>
</p:tagLst>
</file>

<file path=ppt/tags/tag11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7EF\data\asimages\{A72B437A-8FF0-48D6-B0D2-00F81AB5DBB5}_40.png&quot;/&gt;&lt;left val=&quot;35&quot;/&gt;&lt;top val=&quot;21&quot;/&gt;&lt;width val=&quot;648&quot;/&gt;&lt;height val=&quot;98&quot;/&gt;&lt;hasText val=&quot;1&quot;/&gt;&lt;/Image&gt;&lt;/ThreeDShapeInfo&gt;"/>
  <p:tag name="PRESENTER_SHAPETEXTINFO" val="&lt;ShapeTextInfo&gt;&lt;TableIndex row=&quot;-1&quot; col=&quot;-1&quot;&gt;&lt;linesCount val=&quot;1&quot;/&gt;&lt;lineCharCount val=&quot;24&quot;/&gt;&lt;/TableIndex&gt;&lt;/ShapeTextInfo&gt;"/>
</p:tagLst>
</file>

<file path=ppt/tags/tag11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7EF\data\asimages\{07C3836D-2637-4960-AD09-2816E79F74DF}_40.png&quot;/&gt;&lt;left val=&quot;26&quot;/&gt;&lt;top val=&quot;102&quot;/&gt;&lt;width val=&quot;669&quot;/&gt;&lt;height val=&quot;208&quot;/&gt;&lt;hasText val=&quot;1&quot;/&gt;&lt;/Image&gt;&lt;/ThreeDShapeInfo&gt;"/>
  <p:tag name="PRESENTER_SHAPETEXTINFO" val="&lt;ShapeTextInfo&gt;&lt;TableIndex row=&quot;-1&quot; col=&quot;-1&quot;&gt;&lt;linesCount val=&quot;5&quot;/&gt;&lt;lineCharCount val=&quot;5&quot;/&gt;&lt;lineCharCount val=&quot;8&quot;/&gt;&lt;lineCharCount val=&quot;12&quot;/&gt;&lt;lineCharCount val=&quot;41&quot;/&gt;&lt;lineCharCount val=&quot;9&quot;/&gt;&lt;/TableIndex&gt;&lt;/ShapeTextInfo&gt;"/>
</p:tagLst>
</file>

<file path=ppt/tags/tag11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7EF\data\asimages\{4DC3E621-8FDF-4152-9A27-D820FB736115}_41.png&quot;/&gt;&lt;left val=&quot;35&quot;/&gt;&lt;top val=&quot;11&quot;/&gt;&lt;width val=&quot;648&quot;/&gt;&lt;height val=&quot;98&quot;/&gt;&lt;hasText val=&quot;1&quot;/&gt;&lt;/Image&gt;&lt;/ThreeDShapeInfo&gt;"/>
  <p:tag name="PRESENTER_SHAPETEXTINFO" val="&lt;ShapeTextInfo&gt;&lt;TableIndex row=&quot;-1&quot; col=&quot;-1&quot;&gt;&lt;linesCount val=&quot;1&quot;/&gt;&lt;lineCharCount val=&quot;22&quot;/&gt;&lt;/TableIndex&gt;&lt;/ShapeTextInfo&gt;"/>
</p:tagLst>
</file>

<file path=ppt/tags/tag11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7EF\data\asimages\{8DF8A6CF-F9CC-4D2D-BABB-6A50CAD3FB0E}_41.png&quot;/&gt;&lt;left val=&quot;15&quot;/&gt;&lt;top val=&quot;221&quot;/&gt;&lt;width val=&quot;657&quot;/&gt;&lt;height val=&quot;318&quot;/&gt;&lt;hasText val=&quot;1&quot;/&gt;&lt;/Image&gt;&lt;/ThreeDShapeInfo&gt;"/>
  <p:tag name="PRESENTER_SHAPETEXTINFO" val="&lt;ShapeTextInfo&gt;&lt;TableIndex row=&quot;-1&quot; col=&quot;-1&quot;&gt;&lt;linesCount val=&quot;7&quot;/&gt;&lt;lineCharCount val=&quot;1&quot;/&gt;&lt;lineCharCount val=&quot;1&quot;/&gt;&lt;lineCharCount val=&quot;44&quot;/&gt;&lt;lineCharCount val=&quot;7&quot;/&gt;&lt;lineCharCount val=&quot;45&quot;/&gt;&lt;lineCharCount val=&quot;6&quot;/&gt;&lt;lineCharCount val=&quot;43&quot;/&gt;&lt;/TableIndex&gt;&lt;/ShapeTextInfo&gt;"/>
</p:tagLst>
</file>

<file path=ppt/tags/tag11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7EF\data\asimages\{BBC985F9-3BCF-4D4E-A8EF-13FB99512779}_41.png&quot;/&gt;&lt;left val=&quot;60&quot;/&gt;&lt;top val=&quot;96&quot;/&gt;&lt;width val=&quot;599&quot;/&gt;&lt;height val=&quot;223&quot;/&gt;&lt;hasText val=&quot;1&quot;/&gt;&lt;/Image&gt;&lt;/ThreeDShapeInfo&gt;"/>
  <p:tag name="PRESENTER_SHAPETEXTINFO" val="&lt;ShapeTextInfo&gt;&lt;TableIndex row=&quot;1&quot; col=&quot;1&quot;&gt;&lt;linesCount val=&quot;1&quot;/&gt;&lt;lineCharCount val=&quot;14&quot;/&gt;&lt;/TableIndex&gt;&lt;TableIndex row=&quot;1&quot; col=&quot;2&quot;&gt;&lt;linesCount val=&quot;1&quot;/&gt;&lt;lineCharCount val=&quot;12&quot;/&gt;&lt;/TableIndex&gt;&lt;TableIndex row=&quot;2&quot; col=&quot;1&quot;&gt;&lt;linesCount val=&quot;1&quot;/&gt;&lt;lineCharCount val=&quot;3&quot;/&gt;&lt;/TableIndex&gt;&lt;TableIndex row=&quot;2&quot; col=&quot;2&quot;&gt;&lt;linesCount val=&quot;1&quot;/&gt;&lt;lineCharCount val=&quot;18&quot;/&gt;&lt;/TableIndex&gt;&lt;TableIndex row=&quot;3&quot; col=&quot;1&quot;&gt;&lt;linesCount val=&quot;1&quot;/&gt;&lt;lineCharCount val=&quot;6&quot;/&gt;&lt;/TableIndex&gt;&lt;TableIndex row=&quot;3&quot; col=&quot;2&quot;&gt;&lt;linesCount val=&quot;1&quot;/&gt;&lt;lineCharCount val=&quot;10&quot;/&gt;&lt;/TableIndex&gt;&lt;TableIndex row=&quot;4&quot; col=&quot;1&quot;&gt;&lt;linesCount val=&quot;1&quot;/&gt;&lt;lineCharCount val=&quot;18&quot;/&gt;&lt;/TableIndex&gt;&lt;TableIndex row=&quot;4&quot; col=&quot;2&quot;&gt;&lt;linesCount val=&quot;1&quot;/&gt;&lt;lineCharCount val=&quot;9&quot;/&gt;&lt;/TableIndex&gt;&lt;TableIndex row=&quot;5&quot; col=&quot;1&quot;&gt;&lt;linesCount val=&quot;1&quot;/&gt;&lt;lineCharCount val=&quot;10&quot;/&gt;&lt;/TableIndex&gt;&lt;TableIndex row=&quot;5&quot; col=&quot;2&quot;&gt;&lt;linesCount val=&quot;1&quot;/&gt;&lt;lineCharCount val=&quot;10&quot;/&gt;&lt;/TableIndex&gt;&lt;/ShapeTextInfo&gt;"/>
</p:tagLst>
</file>

<file path=ppt/tags/tag11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7EF\data\asimages\{4151E6AB-F033-4ED5-B699-FA7DFD6182FC}_42.png&quot;/&gt;&lt;left val=&quot;35&quot;/&gt;&lt;top val=&quot;21&quot;/&gt;&lt;width val=&quot;648&quot;/&gt;&lt;height val=&quot;98&quot;/&gt;&lt;hasText val=&quot;1&quot;/&gt;&lt;/Image&gt;&lt;/ThreeDShapeInfo&gt;"/>
  <p:tag name="PRESENTER_SHAPETEXTINFO" val="&lt;ShapeTextInfo&gt;&lt;TableIndex row=&quot;-1&quot; col=&quot;-1&quot;&gt;&lt;linesCount val=&quot;1&quot;/&gt;&lt;lineCharCount val=&quot;25&quot;/&gt;&lt;/TableIndex&gt;&lt;/ShapeTextInfo&gt;"/>
</p:tagLst>
</file>

<file path=ppt/tags/tag11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7EF\data\asimages\{A9B58724-4973-4A70-BEBF-BCE9928464C1}_42.png&quot;/&gt;&lt;left val=&quot;363&quot;/&gt;&lt;top val=&quot;144&quot;/&gt;&lt;width val=&quot;333&quot;/&gt;&lt;height val=&quot;321&quot;/&gt;&lt;hasText val=&quot;1&quot;/&gt;&lt;/Image&gt;&lt;/ThreeDShapeInfo&gt;"/>
  <p:tag name="PRESENTER_SHAPETEXTINFO" val="&lt;ShapeTextInfo&gt;&lt;TableIndex row=&quot;-1&quot; col=&quot;-1&quot;&gt;&lt;linesCount val=&quot;6&quot;/&gt;&lt;lineCharCount val=&quot;1&quot;/&gt;&lt;lineCharCount val=&quot;14&quot;/&gt;&lt;lineCharCount val=&quot;17&quot;/&gt;&lt;lineCharCount val=&quot;18&quot;/&gt;&lt;lineCharCount val=&quot;7&quot;/&gt;&lt;lineCharCount val=&quot;12&quot;/&gt;&lt;/TableIndex&gt;&lt;/ShapeTextInfo&gt;"/>
</p:tagLst>
</file>

<file path=ppt/tags/tag11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7EF\data\asimages\{2D004DF1-4357-42CF-922B-04968439AB88}_43.png&quot;/&gt;&lt;left val=&quot;35&quot;/&gt;&lt;top val=&quot;21&quot;/&gt;&lt;width val=&quot;648&quot;/&gt;&lt;height val=&quot;98&quot;/&gt;&lt;hasText val=&quot;1&quot;/&gt;&lt;/Image&gt;&lt;/ThreeDShapeInfo&gt;"/>
  <p:tag name="PRESENTER_SHAPETEXTINFO" val="&lt;ShapeTextInfo&gt;&lt;TableIndex row=&quot;-1&quot; col=&quot;-1&quot;&gt;&lt;linesCount val=&quot;1&quot;/&gt;&lt;lineCharCount val=&quot;12&quot;/&gt;&lt;/TableIndex&gt;&lt;/ShapeTextInfo&gt;"/>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2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7EF\data\asimages\{F87CE7F3-58DA-44C1-B173-3A1AE2D136EB}_43.png&quot;/&gt;&lt;left val=&quot;23&quot;/&gt;&lt;top val=&quot;119&quot;/&gt;&lt;width val=&quot;336&quot;/&gt;&lt;height val=&quot;390&quot;/&gt;&lt;hasText val=&quot;1&quot;/&gt;&lt;/Image&gt;&lt;/ThreeDShapeInfo&gt;"/>
  <p:tag name="PRESENTER_SHAPETEXTINFO" val="&lt;ShapeTextInfo&gt;&lt;TableIndex row=&quot;-1&quot; col=&quot;-1&quot;&gt;&lt;linesCount val=&quot;6&quot;/&gt;&lt;lineCharCount val=&quot;10&quot;/&gt;&lt;lineCharCount val=&quot;1&quot;/&gt;&lt;lineCharCount val=&quot;1&quot;/&gt;&lt;lineCharCount val=&quot;1&quot;/&gt;&lt;lineCharCount val=&quot;1&quot;/&gt;&lt;lineCharCount val=&quot;10&quot;/&gt;&lt;/TableIndex&gt;&lt;/ShapeTextInfo&gt;"/>
</p:tagLst>
</file>

<file path=ppt/tags/tag12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7EF\data\asimages\{ED66889A-BCD0-4A98-B89A-496E55C72D5F}_43.png&quot;/&gt;&lt;left val=&quot;412&quot;/&gt;&lt;top val=&quot;110&quot;/&gt;&lt;width val=&quot;177&quot;/&gt;&lt;height val=&quot;252&quot;/&gt;&lt;hasText val=&quot;1&quot;/&gt;&lt;/Image&gt;&lt;/ThreeDShapeInfo&gt;"/>
  <p:tag name="PRESENTER_SHAPETEXTINFO" val="&lt;ShapeTextInfo&gt;&lt;TableIndex row=&quot;-1&quot; col=&quot;-1&quot;&gt;&lt;linesCount val=&quot;5&quot;/&gt;&lt;lineCharCount val=&quot;9&quot;/&gt;&lt;lineCharCount val=&quot;1&quot;/&gt;&lt;lineCharCount val=&quot;1&quot;/&gt;&lt;lineCharCount val=&quot;1&quot;/&gt;&lt;lineCharCount val=&quot;4&quot;/&gt;&lt;/TableIndex&gt;&lt;/ShapeTextInfo&gt;"/>
</p:tagLst>
</file>

<file path=ppt/tags/tag12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7EF\data\asimages\{7A4AB7E2-7937-4BF9-A020-02F67E21FFD5}_44.png&quot;/&gt;&lt;left val=&quot;35&quot;/&gt;&lt;top val=&quot;21&quot;/&gt;&lt;width val=&quot;648&quot;/&gt;&lt;height val=&quot;98&quot;/&gt;&lt;hasText val=&quot;1&quot;/&gt;&lt;/Image&gt;&lt;/ThreeDShapeInfo&gt;"/>
  <p:tag name="PRESENTER_SHAPETEXTINFO" val="&lt;ShapeTextInfo&gt;&lt;TableIndex row=&quot;-1&quot; col=&quot;-1&quot;&gt;&lt;linesCount val=&quot;1&quot;/&gt;&lt;lineCharCount val=&quot;19&quot;/&gt;&lt;/TableIndex&gt;&lt;/ShapeTextInfo&gt;"/>
</p:tagLst>
</file>

<file path=ppt/tags/tag12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7EF\data\asimages\{7283A4D1-2FD3-42DE-A6F3-38439F7295A9}_44.png&quot;/&gt;&lt;left val=&quot;24&quot;/&gt;&lt;top val=&quot;119&quot;/&gt;&lt;width val=&quot;374&quot;/&gt;&lt;height val=&quot;420&quot;/&gt;&lt;hasText val=&quot;1&quot;/&gt;&lt;/Image&gt;&lt;/ThreeDShapeInfo&gt;"/>
  <p:tag name="PRESENTER_SHAPETEXTINFO" val="&lt;ShapeTextInfo&gt;&lt;TableIndex row=&quot;-1&quot; col=&quot;-1&quot;&gt;&lt;linesCount val=&quot;8&quot;/&gt;&lt;lineCharCount val=&quot;20&quot;/&gt;&lt;lineCharCount val=&quot;17&quot;/&gt;&lt;lineCharCount val=&quot;14&quot;/&gt;&lt;lineCharCount val=&quot;17&quot;/&gt;&lt;lineCharCount val=&quot;6&quot;/&gt;&lt;lineCharCount val=&quot;20&quot;/&gt;&lt;lineCharCount val=&quot;21&quot;/&gt;&lt;lineCharCount val=&quot;22&quot;/&gt;&lt;/TableIndex&gt;&lt;/ShapeTextInfo&gt;"/>
</p:tagLst>
</file>

<file path=ppt/tags/tag12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7EF\data\asimages\{32F85C81-EBF3-41E8-8869-E64FD2F16FEF}_45.png&quot;/&gt;&lt;left val=&quot;35&quot;/&gt;&lt;top val=&quot;21&quot;/&gt;&lt;width val=&quot;648&quot;/&gt;&lt;height val=&quot;98&quot;/&gt;&lt;hasText val=&quot;1&quot;/&gt;&lt;/Image&gt;&lt;/ThreeDShapeInfo&gt;"/>
  <p:tag name="PRESENTER_SHAPETEXTINFO" val="&lt;ShapeTextInfo&gt;&lt;TableIndex row=&quot;-1&quot; col=&quot;-1&quot;&gt;&lt;linesCount val=&quot;1&quot;/&gt;&lt;lineCharCount val=&quot;21&quot;/&gt;&lt;/TableIndex&gt;&lt;/ShapeTextInfo&gt;"/>
</p:tagLst>
</file>

<file path=ppt/tags/tag12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7EF\data\asimages\{4FF69895-55EA-4913-8F9A-0AAB520F712F}_45.png&quot;/&gt;&lt;left val=&quot;24&quot;/&gt;&lt;top val=&quot;119&quot;/&gt;&lt;width val=&quot;659&quot;/&gt;&lt;height val=&quot;363&quot;/&gt;&lt;hasText val=&quot;1&quot;/&gt;&lt;/Image&gt;&lt;/ThreeDShapeInfo&gt;"/>
  <p:tag name="PRESENTER_SHAPETEXTINFO" val="&lt;ShapeTextInfo&gt;&lt;TableIndex row=&quot;-1&quot; col=&quot;-1&quot;&gt;&lt;linesCount val=&quot;8&quot;/&gt;&lt;lineCharCount val=&quot;37&quot;/&gt;&lt;lineCharCount val=&quot;24&quot;/&gt;&lt;lineCharCount val=&quot;38&quot;/&gt;&lt;lineCharCount val=&quot;38&quot;/&gt;&lt;lineCharCount val=&quot;6&quot;/&gt;&lt;lineCharCount val=&quot;41&quot;/&gt;&lt;lineCharCount val=&quot;32&quot;/&gt;&lt;lineCharCount val=&quot;24&quot;/&gt;&lt;/TableIndex&gt;&lt;/ShapeTextInfo&gt;"/>
</p:tagLst>
</file>

<file path=ppt/tags/tag12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7EF\data\asimages\{4B6F3334-C5A9-4529-A72C-88CBCFB78818}_46.png&quot;/&gt;&lt;left val=&quot;21&quot;/&gt;&lt;top val=&quot;21&quot;/&gt;&lt;width val=&quot;676&quot;/&gt;&lt;height val=&quot;93&quot;/&gt;&lt;hasText val=&quot;1&quot;/&gt;&lt;/Image&gt;&lt;/ThreeDShapeInfo&gt;"/>
  <p:tag name="PRESENTER_SHAPETEXTINFO" val="&lt;ShapeTextInfo&gt;&lt;TableIndex row=&quot;-1&quot; col=&quot;-1&quot;&gt;&lt;linesCount val=&quot;1&quot;/&gt;&lt;lineCharCount val=&quot;33&quot;/&gt;&lt;/TableIndex&gt;&lt;/ShapeTextInfo&gt;"/>
</p:tagLst>
</file>

<file path=ppt/tags/tag12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7EF\data\asimages\{4A36809B-9A62-4853-832C-6106E103E44C}_46.png&quot;/&gt;&lt;left val=&quot;24&quot;/&gt;&lt;top val=&quot;119&quot;/&gt;&lt;width val=&quot;659&quot;/&gt;&lt;height val=&quot;363&quot;/&gt;&lt;hasText val=&quot;1&quot;/&gt;&lt;/Image&gt;&lt;/ThreeDShapeInfo&gt;"/>
  <p:tag name="PRESENTER_SHAPETEXTINFO" val="&lt;ShapeTextInfo&gt;&lt;TableIndex row=&quot;-1&quot; col=&quot;-1&quot;&gt;&lt;linesCount val=&quot;4&quot;/&gt;&lt;lineCharCount val=&quot;31&quot;/&gt;&lt;lineCharCount val=&quot;40&quot;/&gt;&lt;lineCharCount val=&quot;41&quot;/&gt;&lt;lineCharCount val=&quot;18&quot;/&gt;&lt;/TableIndex&gt;&lt;/ShapeTextInfo&gt;"/>
</p:tagLst>
</file>

<file path=ppt/tags/tag12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7EF\data\asimages\{53D25624-E32B-4FC8-BD70-228CB2006060}_46.png&quot;/&gt;&lt;left val=&quot;130&quot;/&gt;&lt;top val=&quot;468&quot;/&gt;&lt;width val=&quot;188&quot;/&gt;&lt;height val=&quot;51&quot;/&gt;&lt;hasText val=&quot;1&quot;/&gt;&lt;/Image&gt;&lt;/ThreeDShapeInfo&gt;"/>
  <p:tag name="PRESENTER_SHAPETEXTINFO" val="&lt;ShapeTextInfo&gt;&lt;TableIndex row=&quot;-1&quot; col=&quot;-1&quot;&gt;&lt;linesCount val=&quot;1&quot;/&gt;&lt;lineCharCount val=&quot;14&quot;/&gt;&lt;/TableIndex&gt;&lt;/ShapeTextInfo&gt;"/>
</p:tagLst>
</file>

<file path=ppt/tags/tag12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7EF\data\asimages\{5851BA92-9B02-462E-9E44-32FF93AE6E68}_46.png&quot;/&gt;&lt;left val=&quot;448&quot;/&gt;&lt;top val=&quot;468&quot;/&gt;&lt;width val=&quot;119&quot;/&gt;&lt;height val=&quot;51&quot;/&gt;&lt;hasText val=&quot;1&quot;/&gt;&lt;/Image&gt;&lt;/ThreeDShapeInfo&gt;"/>
  <p:tag name="PRESENTER_SHAPETEXTINFO" val="&lt;ShapeTextInfo&gt;&lt;TableIndex row=&quot;-1&quot; col=&quot;-1&quot;&gt;&lt;linesCount val=&quot;1&quot;/&gt;&lt;lineCharCount val=&quot;9&quot;/&gt;&lt;/TableIndex&gt;&lt;/ShapeTextInfo&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13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7EF\data\asimages\{1FCC6EC9-782F-4B44-AC50-51EDE3BD5A6B}_47.png&quot;/&gt;&lt;left val=&quot;35&quot;/&gt;&lt;top val=&quot;21&quot;/&gt;&lt;width val=&quot;648&quot;/&gt;&lt;height val=&quot;98&quot;/&gt;&lt;hasText val=&quot;1&quot;/&gt;&lt;/Image&gt;&lt;/ThreeDShapeInfo&gt;"/>
  <p:tag name="PRESENTER_SHAPETEXTINFO" val="&lt;ShapeTextInfo&gt;&lt;TableIndex row=&quot;-1&quot; col=&quot;-1&quot;&gt;&lt;linesCount val=&quot;1&quot;/&gt;&lt;lineCharCount val=&quot;17&quot;/&gt;&lt;/TableIndex&gt;&lt;/ShapeTextInfo&gt;"/>
</p:tagLst>
</file>

<file path=ppt/tags/tag13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7EF\data\asimages\{1B87CAB0-C325-4E4F-9B86-DC3957780322}_47.png&quot;/&gt;&lt;left val=&quot;6&quot;/&gt;&lt;top val=&quot;118&quot;/&gt;&lt;width val=&quot;376&quot;/&gt;&lt;height val=&quot;427&quot;/&gt;&lt;hasText val=&quot;1&quot;/&gt;&lt;/Image&gt;&lt;/ThreeDShapeInfo&gt;"/>
  <p:tag name="PRESENTER_SHAPETEXTINFO" val="&lt;ShapeTextInfo&gt;&lt;TableIndex row=&quot;-1&quot; col=&quot;-1&quot;&gt;&lt;linesCount val=&quot;7&quot;/&gt;&lt;lineCharCount val=&quot;19&quot;/&gt;&lt;lineCharCount val=&quot;21&quot;/&gt;&lt;lineCharCount val=&quot;20&quot;/&gt;&lt;lineCharCount val=&quot;17&quot;/&gt;&lt;lineCharCount val=&quot;15&quot;/&gt;&lt;lineCharCount val=&quot;21&quot;/&gt;&lt;lineCharCount val=&quot;18&quot;/&gt;&lt;/TableIndex&gt;&lt;/ShapeTextInfo&gt;"/>
</p:tagLst>
</file>

<file path=ppt/tags/tag13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7EF\data\asimages\{7AE6DA73-61A9-47D6-90D8-07EC615571DB}_48.png&quot;/&gt;&lt;left val=&quot;35&quot;/&gt;&lt;top val=&quot;21&quot;/&gt;&lt;width val=&quot;648&quot;/&gt;&lt;height val=&quot;98&quot;/&gt;&lt;hasText val=&quot;1&quot;/&gt;&lt;/Image&gt;&lt;/ThreeDShapeInfo&gt;"/>
  <p:tag name="PRESENTER_SHAPETEXTINFO" val="&lt;ShapeTextInfo&gt;&lt;TableIndex row=&quot;-1&quot; col=&quot;-1&quot;&gt;&lt;linesCount val=&quot;1&quot;/&gt;&lt;lineCharCount val=&quot;19&quot;/&gt;&lt;/TableIndex&gt;&lt;/ShapeTextInfo&gt;"/>
</p:tagLst>
</file>

<file path=ppt/tags/tag13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7EF\data\asimages\{BE3D5EB4-5D2F-41EE-AB07-EE9F76B3A283}_48.png&quot;/&gt;&lt;left val=&quot;24&quot;/&gt;&lt;top val=&quot;115&quot;/&gt;&lt;width val=&quot;659&quot;/&gt;&lt;height val=&quot;368&quot;/&gt;&lt;hasText val=&quot;1&quot;/&gt;&lt;/Image&gt;&lt;/ThreeDShapeInfo&gt;"/>
  <p:tag name="PRESENTER_SHAPETEXTINFO" val="&lt;ShapeTextInfo&gt;&lt;TableIndex row=&quot;-1&quot; col=&quot;-1&quot;&gt;&lt;linesCount val=&quot;9&quot;/&gt;&lt;lineCharCount val=&quot;40&quot;/&gt;&lt;lineCharCount val=&quot;10&quot;/&gt;&lt;lineCharCount val=&quot;35&quot;/&gt;&lt;lineCharCount val=&quot;44&quot;/&gt;&lt;lineCharCount val=&quot;16&quot;/&gt;&lt;lineCharCount val=&quot;43&quot;/&gt;&lt;lineCharCount val=&quot;36&quot;/&gt;&lt;lineCharCount val=&quot;32&quot;/&gt;&lt;lineCharCount val=&quot;20&quot;/&gt;&lt;/TableIndex&gt;&lt;/ShapeTextInfo&gt;"/>
</p:tagLst>
</file>

<file path=ppt/tags/tag13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7EF\data\asimages\{286EFAA8-6F80-4D3E-BF3F-B1B90C429F24}_49.png&quot;/&gt;&lt;left val=&quot;35&quot;/&gt;&lt;top val=&quot;21&quot;/&gt;&lt;width val=&quot;648&quot;/&gt;&lt;height val=&quot;98&quot;/&gt;&lt;hasText val=&quot;1&quot;/&gt;&lt;/Image&gt;&lt;/ThreeDShapeInfo&gt;"/>
  <p:tag name="PRESENTER_SHAPETEXTINFO" val="&lt;ShapeTextInfo&gt;&lt;TableIndex row=&quot;-1&quot; col=&quot;-1&quot;&gt;&lt;linesCount val=&quot;1&quot;/&gt;&lt;lineCharCount val=&quot;19&quot;/&gt;&lt;/TableIndex&gt;&lt;/ShapeTextInfo&gt;"/>
</p:tagLst>
</file>

<file path=ppt/tags/tag13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7EF\data\asimages\{629701CE-89EF-4B41-8305-D2303947C96D}_49.png&quot;/&gt;&lt;left val=&quot;24&quot;/&gt;&lt;top val=&quot;119&quot;/&gt;&lt;width val=&quot;659&quot;/&gt;&lt;height val=&quot;363&quot;/&gt;&lt;hasText val=&quot;1&quot;/&gt;&lt;/Image&gt;&lt;/ThreeDShapeInfo&gt;"/>
  <p:tag name="PRESENTER_SHAPETEXTINFO" val="&lt;ShapeTextInfo&gt;&lt;TableIndex row=&quot;-1&quot; col=&quot;-1&quot;&gt;&lt;linesCount val=&quot;3&quot;/&gt;&lt;lineCharCount val=&quot;42&quot;/&gt;&lt;lineCharCount val=&quot;38&quot;/&gt;&lt;lineCharCount val=&quot;34&quot;/&gt;&lt;/TableIndex&gt;&lt;/ShapeTextInfo&gt;"/>
</p:tagLst>
</file>

<file path=ppt/tags/tag13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7EF\data\asimages\{65CA1D18-288A-496F-9C1B-286AB94A4598}_50.png&quot;/&gt;&lt;left val=&quot;35&quot;/&gt;&lt;top val=&quot;21&quot;/&gt;&lt;width val=&quot;648&quot;/&gt;&lt;height val=&quot;98&quot;/&gt;&lt;hasText val=&quot;1&quot;/&gt;&lt;/Image&gt;&lt;/ThreeDShapeInfo&gt;"/>
  <p:tag name="PRESENTER_SHAPETEXTINFO" val="&lt;ShapeTextInfo&gt;&lt;TableIndex row=&quot;-1&quot; col=&quot;-1&quot;&gt;&lt;linesCount val=&quot;1&quot;/&gt;&lt;lineCharCount val=&quot;21&quot;/&gt;&lt;/TableIndex&gt;&lt;/ShapeTextInfo&gt;"/>
</p:tagLst>
</file>

<file path=ppt/tags/tag13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7EF\data\asimages\{586376D7-B90E-4E7D-B22B-E8484D34AFDF}_50.png&quot;/&gt;&lt;left val=&quot;25&quot;/&gt;&lt;top val=&quot;118&quot;/&gt;&lt;width val=&quot;450&quot;/&gt;&lt;height val=&quot;313&quot;/&gt;&lt;hasText val=&quot;1&quot;/&gt;&lt;/Image&gt;&lt;/ThreeDShapeInfo&gt;"/>
  <p:tag name="PRESENTER_SHAPETEXTINFO" val="&lt;ShapeTextInfo&gt;&lt;TableIndex row=&quot;-1&quot; col=&quot;-1&quot;&gt;&lt;linesCount val=&quot;8&quot;/&gt;&lt;lineCharCount val=&quot;26&quot;/&gt;&lt;lineCharCount val=&quot;19&quot;/&gt;&lt;lineCharCount val=&quot;10&quot;/&gt;&lt;lineCharCount val=&quot;29&quot;/&gt;&lt;lineCharCount val=&quot;18&quot;/&gt;&lt;lineCharCount val=&quot;21&quot;/&gt;&lt;lineCharCount val=&quot;12&quot;/&gt;&lt;lineCharCount val=&quot;33&quot;/&gt;&lt;/TableIndex&gt;&lt;/ShapeTextInfo&gt;"/>
</p:tagLst>
</file>

<file path=ppt/tags/tag13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7EF\data\asimages\{5B3061EE-206F-49EB-8A13-8920CD8DC777}_50.png&quot;/&gt;&lt;left val=&quot;18&quot;/&gt;&lt;top val=&quot;413&quot;/&gt;&lt;width val=&quot;659&quot;/&gt;&lt;height val=&quot;113&quot;/&gt;&lt;hasText val=&quot;1&quot;/&gt;&lt;/Image&gt;&lt;/ThreeDShapeInfo&gt;"/>
  <p:tag name="PRESENTER_SHAPETEXTINFO" val="&lt;ShapeTextInfo&gt;&lt;TableIndex row=&quot;-1&quot; col=&quot;-1&quot;&gt;&lt;linesCount val=&quot;2&quot;/&gt;&lt;lineCharCount val=&quot;37&quot;/&gt;&lt;lineCharCount val=&quot;24&quot;/&gt;&lt;/TableIndex&gt;&lt;/ShapeTextInfo&gt;"/>
</p:tagLst>
</file>

<file path=ppt/tags/tag13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7EF\data\asimages\{6C36EE50-D288-4AC8-A6B8-5F3A03356230}_51.png&quot;/&gt;&lt;left val=&quot;30&quot;/&gt;&lt;top val=&quot;21&quot;/&gt;&lt;width val=&quot;658&quot;/&gt;&lt;height val=&quot;93&quot;/&gt;&lt;hasText val=&quot;1&quot;/&gt;&lt;/Image&gt;&lt;/ThreeDShapeInfo&gt;"/>
  <p:tag name="PRESENTER_SHAPETEXTINFO" val="&lt;ShapeTextInfo&gt;&lt;TableIndex row=&quot;-1&quot; col=&quot;-1&quot;&gt;&lt;linesCount val=&quot;1&quot;/&gt;&lt;lineCharCount val=&quot;33&quot;/&gt;&lt;/TableIndex&gt;&lt;/ShapeText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14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7EF\data\asimages\{9E7F392F-1ABF-44A6-90C0-7C33CB6C207B}_51.png&quot;/&gt;&lt;left val=&quot;24&quot;/&gt;&lt;top val=&quot;119&quot;/&gt;&lt;width val=&quot;659&quot;/&gt;&lt;height val=&quot;363&quot;/&gt;&lt;hasText val=&quot;1&quot;/&gt;&lt;/Image&gt;&lt;/ThreeDShapeInfo&gt;"/>
  <p:tag name="PRESENTER_SHAPETEXTINFO" val="&lt;ShapeTextInfo&gt;&lt;TableIndex row=&quot;-1&quot; col=&quot;-1&quot;&gt;&lt;linesCount val=&quot;1&quot;/&gt;&lt;lineCharCount val=&quot;40&quot;/&gt;&lt;/TableIndex&gt;&lt;/ShapeTextInfo&gt;"/>
</p:tagLst>
</file>

<file path=ppt/tags/tag14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7EF\data\asimages\{97FF7AFC-856B-4868-B4FA-C85864DF8CED}_52.png&quot;/&gt;&lt;left val=&quot;35&quot;/&gt;&lt;top val=&quot;21&quot;/&gt;&lt;width val=&quot;648&quot;/&gt;&lt;height val=&quot;98&quot;/&gt;&lt;hasText val=&quot;1&quot;/&gt;&lt;/Image&gt;&lt;/ThreeDShapeInfo&gt;"/>
  <p:tag name="PRESENTER_SHAPETEXTINFO" val="&lt;ShapeTextInfo&gt;&lt;TableIndex row=&quot;-1&quot; col=&quot;-1&quot;&gt;&lt;linesCount val=&quot;1&quot;/&gt;&lt;lineCharCount val=&quot;14&quot;/&gt;&lt;/TableIndex&gt;&lt;/ShapeTextInfo&gt;"/>
</p:tagLst>
</file>

<file path=ppt/tags/tag14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7EF\data\asimages\{D9C048AF-5A6D-40F8-BB10-474597085090}_52.png&quot;/&gt;&lt;left val=&quot;24&quot;/&gt;&lt;top val=&quot;119&quot;/&gt;&lt;width val=&quot;347&quot;/&gt;&lt;height val=&quot;420&quot;/&gt;&lt;hasText val=&quot;1&quot;/&gt;&lt;/Image&gt;&lt;/ThreeDShapeInfo&gt;"/>
  <p:tag name="PRESENTER_SHAPETEXTINFO" val="&lt;ShapeTextInfo&gt;&lt;TableIndex row=&quot;-1&quot; col=&quot;-1&quot;&gt;&lt;linesCount val=&quot;6&quot;/&gt;&lt;lineCharCount val=&quot;19&quot;/&gt;&lt;lineCharCount val=&quot;19&quot;/&gt;&lt;lineCharCount val=&quot;10&quot;/&gt;&lt;lineCharCount val=&quot;16&quot;/&gt;&lt;lineCharCount val=&quot;5&quot;/&gt;&lt;lineCharCount val=&quot;18&quot;/&gt;&lt;/TableIndex&gt;&lt;/ShapeTextInfo&gt;"/>
</p:tagLst>
</file>

<file path=ppt/tags/tag14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7EF\data\asimages\{4A6EF7D5-C406-4942-BB4F-163709A13B5C}_53.png&quot;/&gt;&lt;left val=&quot;35&quot;/&gt;&lt;top val=&quot;21&quot;/&gt;&lt;width val=&quot;648&quot;/&gt;&lt;height val=&quot;98&quot;/&gt;&lt;hasText val=&quot;1&quot;/&gt;&lt;/Image&gt;&lt;/ThreeDShapeInfo&gt;"/>
  <p:tag name="PRESENTER_SHAPETEXTINFO" val="&lt;ShapeTextInfo&gt;&lt;TableIndex row=&quot;-1&quot; col=&quot;-1&quot;&gt;&lt;linesCount val=&quot;1&quot;/&gt;&lt;lineCharCount val=&quot;16&quot;/&gt;&lt;/TableIndex&gt;&lt;/ShapeTextInfo&gt;"/>
</p:tagLst>
</file>

<file path=ppt/tags/tag14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7EF\data\asimages\{AE752573-56CE-4682-A1D1-9FB83C192E97}_53.png&quot;/&gt;&lt;left val=&quot;24&quot;/&gt;&lt;top val=&quot;119&quot;/&gt;&lt;width val=&quot;659&quot;/&gt;&lt;height val=&quot;363&quot;/&gt;&lt;hasText val=&quot;1&quot;/&gt;&lt;/Image&gt;&lt;/ThreeDShapeInfo&gt;"/>
  <p:tag name="PRESENTER_SHAPETEXTINFO" val="&lt;ShapeTextInfo&gt;&lt;TableIndex row=&quot;-1&quot; col=&quot;-1&quot;&gt;&lt;linesCount val=&quot;8&quot;/&gt;&lt;lineCharCount val=&quot;46&quot;/&gt;&lt;lineCharCount val=&quot;40&quot;/&gt;&lt;lineCharCount val=&quot;7&quot;/&gt;&lt;lineCharCount val=&quot;13&quot;/&gt;&lt;lineCharCount val=&quot;32&quot;/&gt;&lt;lineCharCount val=&quot;41&quot;/&gt;&lt;lineCharCount val=&quot;34&quot;/&gt;&lt;lineCharCount val=&quot;9&quot;/&gt;&lt;/TableIndex&gt;&lt;/ShapeTextInfo&gt;"/>
</p:tagLst>
</file>

<file path=ppt/tags/tag14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7EF\data\asimages\{84F534BE-C501-49A2-9C53-4929DCC704C9}_54.png&quot;/&gt;&lt;left val=&quot;35&quot;/&gt;&lt;top val=&quot;21&quot;/&gt;&lt;width val=&quot;648&quot;/&gt;&lt;height val=&quot;98&quot;/&gt;&lt;hasText val=&quot;1&quot;/&gt;&lt;/Image&gt;&lt;/ThreeDShapeInfo&gt;"/>
  <p:tag name="PRESENTER_SHAPETEXTINFO" val="&lt;ShapeTextInfo&gt;&lt;TableIndex row=&quot;-1&quot; col=&quot;-1&quot;&gt;&lt;linesCount val=&quot;1&quot;/&gt;&lt;lineCharCount val=&quot;28&quot;/&gt;&lt;/TableIndex&gt;&lt;/ShapeTextInfo&gt;"/>
</p:tagLst>
</file>

<file path=ppt/tags/tag14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7EF\data\asimages\{F502CB65-0F20-4E29-A417-D9C4E5994327}_54.png&quot;/&gt;&lt;left val=&quot;24&quot;/&gt;&lt;top val=&quot;119&quot;/&gt;&lt;width val=&quot;659&quot;/&gt;&lt;height val=&quot;363&quot;/&gt;&lt;hasText val=&quot;1&quot;/&gt;&lt;/Image&gt;&lt;/ThreeDShapeInfo&gt;"/>
  <p:tag name="PRESENTER_SHAPETEXTINFO" val="&lt;ShapeTextInfo&gt;&lt;TableIndex row=&quot;-1&quot; col=&quot;-1&quot;&gt;&lt;linesCount val=&quot;3&quot;/&gt;&lt;lineCharCount val=&quot;35&quot;/&gt;&lt;lineCharCount val=&quot;22&quot;/&gt;&lt;lineCharCount val=&quot;40&quot;/&gt;&lt;/TableIndex&gt;&lt;/ShapeTextInfo&gt;"/>
</p:tagLst>
</file>

<file path=ppt/tags/tag14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7EF\data\asimages\{6ECB0E3C-F523-449B-A50E-6C4C555D0302}_55.png&quot;/&gt;&lt;left val=&quot;35&quot;/&gt;&lt;top val=&quot;6&quot;/&gt;&lt;width val=&quot;648&quot;/&gt;&lt;height val=&quot;132&quot;/&gt;&lt;hasText val=&quot;1&quot;/&gt;&lt;/Image&gt;&lt;/ThreeDShapeInfo&gt;"/>
  <p:tag name="PRESENTER_SHAPETEXTINFO" val="&lt;ShapeTextInfo&gt;&lt;TableIndex row=&quot;-1&quot; col=&quot;-1&quot;&gt;&lt;linesCount val=&quot;2&quot;/&gt;&lt;lineCharCount val=&quot;30&quot;/&gt;&lt;lineCharCount val=&quot;5&quot;/&gt;&lt;/TableIndex&gt;&lt;/ShapeTextInfo&gt;"/>
</p:tagLst>
</file>

<file path=ppt/tags/tag14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7EF\data\asimages\{409D779A-CBE9-4226-B575-AA1437EAD7D2}_55.png&quot;/&gt;&lt;left val=&quot;24&quot;/&gt;&lt;top val=&quot;119&quot;/&gt;&lt;width val=&quot;659&quot;/&gt;&lt;height val=&quot;363&quot;/&gt;&lt;hasText val=&quot;1&quot;/&gt;&lt;/Image&gt;&lt;/ThreeDShapeInfo&gt;"/>
  <p:tag name="PRESENTER_SHAPETEXTINFO" val="&lt;ShapeTextInfo&gt;&lt;TableIndex row=&quot;-1&quot; col=&quot;-1&quot;&gt;&lt;linesCount val=&quot;4&quot;/&gt;&lt;lineCharCount val=&quot;39&quot;/&gt;&lt;lineCharCount val=&quot;14&quot;/&gt;&lt;lineCharCount val=&quot;17&quot;/&gt;&lt;lineCharCount val=&quot;23&quot;/&gt;&lt;/TableIndex&gt;&lt;/ShapeTextInfo&gt;"/>
</p:tagLst>
</file>

<file path=ppt/tags/tag14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7EF\data\asimages\{4B63F5E2-786A-492A-85BA-DCE592D72D36}_56.png&quot;/&gt;&lt;left val=&quot;35&quot;/&gt;&lt;top val=&quot;6&quot;/&gt;&lt;width val=&quot;657&quot;/&gt;&lt;height val=&quot;132&quot;/&gt;&lt;hasText val=&quot;1&quot;/&gt;&lt;/Image&gt;&lt;/ThreeDShapeInfo&gt;"/>
  <p:tag name="PRESENTER_SHAPETEXTINFO" val="&lt;ShapeTextInfo&gt;&lt;TableIndex row=&quot;-1&quot; col=&quot;-1&quot;&gt;&lt;linesCount val=&quot;2&quot;/&gt;&lt;lineCharCount val=&quot;32&quot;/&gt;&lt;lineCharCount val=&quot;5&quot;/&gt;&lt;/TableIndex&gt;&lt;/ShapeText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5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7EF\data\asimages\{73627769-9335-43A8-BAC6-3278D08F9CD1}_56.png&quot;/&gt;&lt;left val=&quot;24&quot;/&gt;&lt;top val=&quot;119&quot;/&gt;&lt;width val=&quot;659&quot;/&gt;&lt;height val=&quot;363&quot;/&gt;&lt;hasText val=&quot;1&quot;/&gt;&lt;/Image&gt;&lt;/ThreeDShapeInfo&gt;"/>
  <p:tag name="PRESENTER_SHAPETEXTINFO" val="&lt;ShapeTextInfo&gt;&lt;TableIndex row=&quot;-1&quot; col=&quot;-1&quot;&gt;&lt;linesCount val=&quot;4&quot;/&gt;&lt;lineCharCount val=&quot;37&quot;/&gt;&lt;lineCharCount val=&quot;8&quot;/&gt;&lt;lineCharCount val=&quot;40&quot;/&gt;&lt;lineCharCount val=&quot;12&quot;/&gt;&lt;/TableIndex&gt;&lt;/ShapeTextInfo&gt;"/>
</p:tagLst>
</file>

<file path=ppt/tags/tag15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7EF\data\asimages\{1C77A1EA-F269-47CF-8EDF-2C2C090334CB}_57.png&quot;/&gt;&lt;left val=&quot;35&quot;/&gt;&lt;top val=&quot;21&quot;/&gt;&lt;width val=&quot;648&quot;/&gt;&lt;height val=&quot;98&quot;/&gt;&lt;hasText val=&quot;1&quot;/&gt;&lt;/Image&gt;&lt;/ThreeDShapeInfo&gt;"/>
  <p:tag name="PRESENTER_SHAPETEXTINFO" val="&lt;ShapeTextInfo&gt;&lt;TableIndex row=&quot;-1&quot; col=&quot;-1&quot;&gt;&lt;linesCount val=&quot;1&quot;/&gt;&lt;lineCharCount val=&quot;29&quot;/&gt;&lt;/TableIndex&gt;&lt;/ShapeTextInfo&gt;"/>
</p:tagLst>
</file>

<file path=ppt/tags/tag15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7EF\data\asimages\{C21BC3B5-0633-4659-9DB2-25E46CE24828}_57.png&quot;/&gt;&lt;left val=&quot;24&quot;/&gt;&lt;top val=&quot;119&quot;/&gt;&lt;width val=&quot;659&quot;/&gt;&lt;height val=&quot;363&quot;/&gt;&lt;hasText val=&quot;1&quot;/&gt;&lt;/Image&gt;&lt;/ThreeDShapeInfo&gt;"/>
  <p:tag name="PRESENTER_SHAPETEXTINFO" val="&lt;ShapeTextInfo&gt;&lt;TableIndex row=&quot;-1&quot; col=&quot;-1&quot;&gt;&lt;linesCount val=&quot;2&quot;/&gt;&lt;lineCharCount val=&quot;28&quot;/&gt;&lt;lineCharCount val=&quot;33&quot;/&gt;&lt;/TableIndex&gt;&lt;/ShapeTextInfo&gt;"/>
</p:tagLst>
</file>

<file path=ppt/tags/tag15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7EF\data\asimages\{FFD8792F-E0FB-4C72-B1E0-9274C2386B9B}_57.png&quot;/&gt;&lt;left val=&quot;24&quot;/&gt;&lt;top val=&quot;221&quot;/&gt;&lt;width val=&quot;329&quot;/&gt;&lt;height val=&quot;218&quot;/&gt;&lt;hasText val=&quot;1&quot;/&gt;&lt;/Image&gt;&lt;/ThreeDShapeInfo&gt;"/>
  <p:tag name="PRESENTER_SHAPETEXTINFO" val="&lt;ShapeTextInfo&gt;&lt;TableIndex row=&quot;-1&quot; col=&quot;-1&quot;&gt;&lt;linesCount val=&quot;5&quot;/&gt;&lt;lineCharCount val=&quot;17&quot;/&gt;&lt;lineCharCount val=&quot;5&quot;/&gt;&lt;lineCharCount val=&quot;13&quot;/&gt;&lt;lineCharCount val=&quot;11&quot;/&gt;&lt;lineCharCount val=&quot;8&quot;/&gt;&lt;/TableIndex&gt;&lt;/ShapeTextInfo&gt;"/>
</p:tagLst>
</file>

<file path=ppt/tags/tag15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7EF\data\asimages\{BA38B4BC-8071-4AB9-A619-1152CA385805}_57.png&quot;/&gt;&lt;left val=&quot;325&quot;/&gt;&lt;top val=&quot;481&quot;/&gt;&lt;width val=&quot;273&quot;/&gt;&lt;height val=&quot;39&quot;/&gt;&lt;hasText val=&quot;1&quot;/&gt;&lt;/Image&gt;&lt;/ThreeDShapeInfo&gt;"/>
  <p:tag name="PRESENTER_SHAPETEXTINFO" val="&lt;ShapeTextInfo&gt;&lt;TableIndex row=&quot;-1&quot; col=&quot;-1&quot;&gt;&lt;linesCount val=&quot;1&quot;/&gt;&lt;lineCharCount val=&quot;29&quot;/&gt;&lt;/TableIndex&gt;&lt;/ShapeTextInfo&gt;"/>
</p:tagLst>
</file>

<file path=ppt/tags/tag15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7EF\data\asimages\{EB67A476-7F27-4714-821D-40828B966390}_58.png&quot;/&gt;&lt;left val=&quot;34&quot;/&gt;&lt;top val=&quot;21&quot;/&gt;&lt;width val=&quot;651&quot;/&gt;&lt;height val=&quot;98&quot;/&gt;&lt;hasText val=&quot;1&quot;/&gt;&lt;/Image&gt;&lt;/ThreeDShapeInfo&gt;"/>
  <p:tag name="PRESENTER_SHAPETEXTINFO" val="&lt;ShapeTextInfo&gt;&lt;TableIndex row=&quot;-1&quot; col=&quot;-1&quot;&gt;&lt;linesCount val=&quot;1&quot;/&gt;&lt;lineCharCount val=&quot;28&quot;/&gt;&lt;/TableIndex&gt;&lt;/ShapeTextInfo&gt;"/>
</p:tagLst>
</file>

<file path=ppt/tags/tag15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7EF\data\asimages\{60F8C2D8-586A-4728-AA83-9FCA120A93E9}_58.png&quot;/&gt;&lt;left val=&quot;32&quot;/&gt;&lt;top val=&quot;119&quot;/&gt;&lt;width val=&quot;651&quot;/&gt;&lt;height val=&quot;397&quot;/&gt;&lt;hasText val=&quot;1&quot;/&gt;&lt;/Image&gt;&lt;/ThreeDShapeInfo&gt;"/>
  <p:tag name="PRESENTER_SHAPETEXTINFO" val="&lt;ShapeTextInfo&gt;&lt;TableIndex row=&quot;-1&quot; col=&quot;-1&quot;&gt;&lt;linesCount val=&quot;21&quot;/&gt;&lt;lineCharCount val=&quot;8&quot;/&gt;&lt;lineCharCount val=&quot;49&quot;/&gt;&lt;lineCharCount val=&quot;67&quot;/&gt;&lt;lineCharCount val=&quot;36&quot;/&gt;&lt;lineCharCount val=&quot;10&quot;/&gt;&lt;lineCharCount val=&quot;65&quot;/&gt;&lt;lineCharCount val=&quot;72&quot;/&gt;&lt;lineCharCount val=&quot;9&quot;/&gt;&lt;lineCharCount val=&quot;87&quot;/&gt;&lt;lineCharCount val=&quot;29&quot;/&gt;&lt;lineCharCount val=&quot;55&quot;/&gt;&lt;lineCharCount val=&quot;51&quot;/&gt;&lt;lineCharCount val=&quot;19&quot;/&gt;&lt;lineCharCount val=&quot;59&quot;/&gt;&lt;lineCharCount val=&quot;52&quot;/&gt;&lt;lineCharCount val=&quot;23&quot;/&gt;&lt;lineCharCount val=&quot;64&quot;/&gt;&lt;lineCharCount val=&quot;31&quot;/&gt;&lt;lineCharCount val=&quot;48&quot;/&gt;&lt;lineCharCount val=&quot;1&quot;/&gt;&lt;lineCharCount val=&quot;1&quot;/&gt;&lt;/TableIndex&gt;&lt;/ShapeTextInfo&gt;"/>
</p:tagLst>
</file>

<file path=ppt/tags/tag15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7EF\data\asimages\{ACCCA792-B6C1-420B-AF60-A14E7642501B}_59.png&quot;/&gt;&lt;left val=&quot;35&quot;/&gt;&lt;top val=&quot;21&quot;/&gt;&lt;width val=&quot;648&quot;/&gt;&lt;height val=&quot;98&quot;/&gt;&lt;hasText val=&quot;1&quot;/&gt;&lt;/Image&gt;&lt;/ThreeDShapeInfo&gt;"/>
  <p:tag name="PRESENTER_SHAPETEXTINFO" val="&lt;ShapeTextInfo&gt;&lt;TableIndex row=&quot;-1&quot; col=&quot;-1&quot;&gt;&lt;linesCount val=&quot;1&quot;/&gt;&lt;lineCharCount val=&quot;15&quot;/&gt;&lt;/TableIndex&gt;&lt;/ShapeTextInfo&gt;"/>
</p:tagLst>
</file>

<file path=ppt/tags/tag15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7EF\data\asimages\{22F6D348-58D4-490F-B90C-2397A840B304}_59.png&quot;/&gt;&lt;left val=&quot;30&quot;/&gt;&lt;top val=&quot;117&quot;/&gt;&lt;width val=&quot;654&quot;/&gt;&lt;height val=&quot;365&quot;/&gt;&lt;hasText val=&quot;1&quot;/&gt;&lt;/Image&gt;&lt;/ThreeDShapeInfo&gt;"/>
  <p:tag name="PRESENTER_SHAPETEXTINFO" val="&lt;ShapeTextInfo&gt;&lt;TableIndex row=&quot;-1&quot; col=&quot;-1&quot;&gt;&lt;linesCount val=&quot;14&quot;/&gt;&lt;lineCharCount val=&quot;44&quot;/&gt;&lt;lineCharCount val=&quot;36&quot;/&gt;&lt;lineCharCount val=&quot;62&quot;/&gt;&lt;lineCharCount val=&quot;59&quot;/&gt;&lt;lineCharCount val=&quot;28&quot;/&gt;&lt;lineCharCount val=&quot;43&quot;/&gt;&lt;lineCharCount val=&quot;44&quot;/&gt;&lt;lineCharCount val=&quot;62&quot;/&gt;&lt;lineCharCount val=&quot;14&quot;/&gt;&lt;lineCharCount val=&quot;10&quot;/&gt;&lt;lineCharCount val=&quot;13&quot;/&gt;&lt;lineCharCount val=&quot;23&quot;/&gt;&lt;lineCharCount val=&quot;10&quot;/&gt;&lt;lineCharCount val=&quot;28&quot;/&gt;&lt;/TableIndex&gt;&lt;/ShapeTextInfo&gt;"/>
</p:tagLst>
</file>

<file path=ppt/tags/tag15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36&quot;/&gt;&lt;lineCharCount val=&quot;33&quot;/&gt;&lt;lineCharCount val=&quot;40&quot;/&gt;&lt;lineCharCount val=&quot;34&quot;/&gt;&lt;/TableIndex&gt;&lt;/ShapeTextInfo&gt;"/>
  <p:tag name="HTML_SHAPEINFO" val="&lt;ThreeDShapeInfo&gt;&lt;uuid val=&quot;&quot;/&gt;&lt;isInvalidForFieldText val=&quot;0&quot;/&gt;&lt;Image&gt;&lt;filename val=&quot;C:\Users\monc0003\Desktop\Cultural WM\data\asimages\{7082F241-10BD-45DD-ABCB-3B18BE535027}_27.png&quot;/&gt;&lt;left val=&quot;17&quot;/&gt;&lt;top val=&quot;65&quot;/&gt;&lt;width val=&quot;690&quot;/&gt;&lt;height val=&quot;217&quot;/&gt;&lt;hasText val=&quot;1&quot;/&gt;&lt;/Image&gt;&lt;/ThreeDShapeInfo&gt;"/>
</p:tagLst>
</file>

<file path=ppt/tags/tag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6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41&quot;/&gt;&lt;lineCharCount val=&quot;39&quot;/&gt;&lt;lineCharCount val=&quot;38&quot;/&gt;&lt;lineCharCount val=&quot;35&quot;/&gt;&lt;lineCharCount val=&quot;18&quot;/&gt;&lt;/TableIndex&gt;&lt;/ShapeTextInfo&gt;"/>
  <p:tag name="HTML_SHAPEINFO" val="&lt;TextEffect&gt;&lt;Image&gt;&lt;filename val=&quot;C:\Users\monc0003\Desktop\Cultural WM\data\asimages\{79712951-3A45-4BEE-8F7D-AD555368E66E}_1.png_crop.png&quot;/&gt;&lt;left val=&quot;44&quot;/&gt;&lt;top val=&quot;71&quot;/&gt;&lt;width val=&quot;630&quot;/&gt;&lt;height val=&quot;199&quot;/&gt;&lt;hasText val=&quot;1&quot;/&gt;&lt;paraId val=&quot;1&quot;/&gt;&lt;/Image&gt;&lt;/TextEffect&gt;"/>
</p:tagLst>
</file>

<file path=ppt/tags/tag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21&quot;/&gt;&lt;lineCharCount val=&quot;12&quot;/&gt;&lt;lineCharCount val=&quot;13&quot;/&gt;&lt;lineCharCount val=&quot;12&quot;/&gt;&lt;lineCharCount val=&quot;13&quot;/&gt;&lt;lineCharCount val=&quot;11&quot;/&gt;&lt;/TableIndex&gt;&lt;/ShapeTextInfo&gt;"/>
</p:tagLst>
</file>

<file path=ppt/tags/tag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21&quot;/&gt;&lt;lineCharCount val=&quot;12&quot;/&gt;&lt;lineCharCount val=&quot;13&quot;/&gt;&lt;lineCharCount val=&quot;12&quot;/&gt;&lt;lineCharCount val=&quot;13&quot;/&gt;&lt;lineCharCount val=&quot;11&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23.xml><?xml version="1.0" encoding="utf-8"?>
<p:tagLst xmlns:a="http://schemas.openxmlformats.org/drawingml/2006/main" xmlns:r="http://schemas.openxmlformats.org/officeDocument/2006/relationships" xmlns:p="http://schemas.openxmlformats.org/presentationml/2006/main">
  <p:tag name="PRESENTER_SHAPEINFO" val="&lt;ThreeDShapeInfo&gt;&lt;uuid val=&quot;{A2142E68-A2B7-4E25-9075-69820EC6686F}&quot;/&gt;&lt;isInvalidForFieldText val=&quot;0&quot;/&gt;&lt;Image&gt;&lt;filename val=&quot;C:\Users\monc0003\AppData\Local\Temp\~Ca7EF\data\asimages\{A2142E68-A2B7-4E25-9075-69820EC6686F}_1.png&quot;/&gt;&lt;left val=&quot;12&quot;/&gt;&lt;top val=&quot;12&quot;/&gt;&lt;width val=&quot;694&quot;/&gt;&lt;height val=&quot;475&quot;/&gt;&lt;hasText val=&quot;1&quot;/&gt;&lt;/Image&gt;&lt;/ThreeDShapeInfo&gt;"/>
</p:tagLst>
</file>

<file path=ppt/tags/tag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28&quot;/&gt;&lt;lineCharCount val=&quot;26&quot;/&gt;&lt;lineCharCount val=&quot;26&quot;/&gt;&lt;lineCharCount val=&quot;27&quot;/&gt;&lt;lineCharCount val=&quot;27&quot;/&gt;&lt;lineCharCount val=&quot;24&quot;/&gt;&lt;lineCharCount val=&quot;12&quot;/&gt;&lt;/TableIndex&gt;&lt;/ShapeTextInfo&gt;"/>
  <p:tag name="HTML_SHAPEINFO" val="&lt;ThreeDShapeInfo&gt;&lt;uuid val=&quot;&quot;/&gt;&lt;isInvalidForFieldText val=&quot;0&quot;/&gt;&lt;Image&gt;&lt;filename val=&quot;C:\Users\monc0003\Desktop\Cultural WM\data\asimages\{9F6F3D20-913B-46E5-9DD0-A4DBB9EFA1F3}_1.png&quot;/&gt;&lt;left val=&quot;162&quot;/&gt;&lt;top val=&quot;135&quot;/&gt;&lt;width val=&quot;401&quot;/&gt;&lt;height val=&quot;298&quot;/&gt;&lt;hasText val=&quot;1&quot;/&gt;&lt;/Image&gt;&lt;/ThreeDShapeInfo&gt;"/>
</p:tagLst>
</file>

<file path=ppt/tags/tag2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7EF\data\asimages\{0F63C540-8ED0-4807-8C7C-8E99A021B872}_1.png&quot;/&gt;&lt;left val=&quot;53&quot;/&gt;&lt;top val=&quot;167&quot;/&gt;&lt;width val=&quot;612&quot;/&gt;&lt;height val=&quot;116&quot;/&gt;&lt;hasText val=&quot;1&quot;/&gt;&lt;/Image&gt;&lt;/ThreeDShapeInfo&gt;"/>
  <p:tag name="PRESENTER_SHAPETEXTINFO" val="&lt;ShapeTextInfo&gt;&lt;TableIndex row=&quot;-1&quot; col=&quot;-1&quot;&gt;&lt;linesCount val=&quot;1&quot;/&gt;&lt;lineCharCount val=&quot;17&quot;/&gt;&lt;/TableIndex&gt;&lt;/ShapeTextInfo&gt;"/>
</p:tagLst>
</file>

<file path=ppt/tags/tag2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8&quot;/&gt;&lt;lineCharCount val=&quot;17&quot;/&gt;&lt;lineCharCount val=&quot;14&quot;/&gt;&lt;lineCharCount val=&quot;18&quot;/&gt;&lt;lineCharCount val=&quot;14&quot;/&gt;&lt;/TableIndex&gt;&lt;/ShapeTextInfo&gt;"/>
  <p:tag name="HTML_SHAPEINFO" val="&lt;ThreeDShapeInfo&gt;&lt;uuid val=&quot;&quot;/&gt;&lt;isInvalidForFieldText val=&quot;0&quot;/&gt;&lt;Image&gt;&lt;filename val=&quot;C:\Users\monc0003\Desktop\Cultural WM\data\asimages\{3AFC03DF-C21D-4428-BB06-E8CED5F2A74D}_1.png&quot;/&gt;&lt;left val=&quot;203&quot;/&gt;&lt;top val=&quot;161&quot;/&gt;&lt;width val=&quot;313&quot;/&gt;&lt;height val=&quot;249&quot;/&gt;&lt;hasText val=&quot;1&quot;/&gt;&lt;/Image&gt;&lt;/ThreeDShapeInfo&gt;"/>
</p:tagLst>
</file>

<file path=ppt/tags/tag2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7EF\data\asimages\{2A15F62B-B322-478C-8AF0-9B2278B3A1F4}_2.png&quot;/&gt;&lt;left val=&quot;27&quot;/&gt;&lt;top val=&quot;21&quot;/&gt;&lt;width val=&quot;664&quot;/&gt;&lt;height val=&quot;93&quot;/&gt;&lt;hasText val=&quot;1&quot;/&gt;&lt;/Image&gt;&lt;/ThreeDShapeInfo&gt;"/>
  <p:tag name="PRESENTER_SHAPETEXTINFO" val="&lt;ShapeTextInfo&gt;&lt;TableIndex row=&quot;-1&quot; col=&quot;-1&quot;&gt;&lt;linesCount val=&quot;1&quot;/&gt;&lt;lineCharCount val=&quot;33&quot;/&gt;&lt;/TableIndex&gt;&lt;/ShapeTextInfo&gt;"/>
</p:tagLst>
</file>

<file path=ppt/tags/tag2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7EF\data\asimages\{4EF3C5C1-4430-4FA0-8A7E-A182E5BA1603}_2.png&quot;/&gt;&lt;left val=&quot;24&quot;/&gt;&lt;top val=&quot;119&quot;/&gt;&lt;width val=&quot;659&quot;/&gt;&lt;height val=&quot;363&quot;/&gt;&lt;hasText val=&quot;1&quot;/&gt;&lt;/Image&gt;&lt;/ThreeDShapeInfo&gt;"/>
  <p:tag name="PRESENTER_SHAPETEXTINFO" val="&lt;ShapeTextInfo&gt;&lt;TableIndex row=&quot;-1&quot; col=&quot;-1&quot;&gt;&lt;linesCount val=&quot;3&quot;/&gt;&lt;lineCharCount val=&quot;35&quot;/&gt;&lt;lineCharCount val=&quot;39&quot;/&gt;&lt;lineCharCount val=&quot;14&quot;/&gt;&lt;/TableIndex&gt;&lt;/ShapeTextInfo&gt;"/>
</p:tagLst>
</file>

<file path=ppt/tags/tag29.xml><?xml version="1.0" encoding="utf-8"?>
<p:tagLst xmlns:a="http://schemas.openxmlformats.org/drawingml/2006/main" xmlns:r="http://schemas.openxmlformats.org/officeDocument/2006/relationships" xmlns:p="http://schemas.openxmlformats.org/presentationml/2006/main">
  <p:tag name="HTML_AUTOSHAPE_INFO" val="&lt;ThreeDShapeInfo&gt;&lt;uuid val=&quot;{AD6338E4-1401-483C-85CD-CB92D6268E5B}&quot;/&gt;&lt;isInvalidForFieldText val=&quot;0&quot;/&gt;&lt;Image&gt;&lt;filename val=&quot;C:\Users\monc0003\AppData\Local\Temp\~Ca7EF\data\asimages\{AD6338E4-1401-483C-85CD-CB92D6268E5B}.png&quot;/&gt;&lt;left val=&quot;89&quot;/&gt;&lt;top val=&quot;269&quot;/&gt;&lt;width val=&quot;504&quot;/&gt;&lt;height val=&quot;213&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3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7EF\data\asimages\{CB990D9F-6CBC-4EF3-BEDB-CDC3D8D187BE}_3.png&quot;/&gt;&lt;left val=&quot;35&quot;/&gt;&lt;top val=&quot;21&quot;/&gt;&lt;width val=&quot;648&quot;/&gt;&lt;height val=&quot;98&quot;/&gt;&lt;hasText val=&quot;1&quot;/&gt;&lt;/Image&gt;&lt;/ThreeDShapeInfo&gt;"/>
  <p:tag name="PRESENTER_SHAPETEXTINFO" val="&lt;ShapeTextInfo&gt;&lt;TableIndex row=&quot;-1&quot; col=&quot;-1&quot;&gt;&lt;linesCount val=&quot;1&quot;/&gt;&lt;lineCharCount val=&quot;14&quot;/&gt;&lt;/TableIndex&gt;&lt;/ShapeTextInfo&gt;"/>
</p:tagLst>
</file>

<file path=ppt/tags/tag31.xml><?xml version="1.0" encoding="utf-8"?>
<p:tagLst xmlns:a="http://schemas.openxmlformats.org/drawingml/2006/main" xmlns:r="http://schemas.openxmlformats.org/officeDocument/2006/relationships" xmlns:p="http://schemas.openxmlformats.org/presentationml/2006/main">
  <p:tag name="HTML_SHAPEINFO" val="&lt;TextEffect&gt;&lt;Image&gt;&lt;filename val=&quot;C:\Users\monc0003\AppData\Local\Temp\~Ca7EF\data\asimages\{244B2C2F-8EF9-4A72-A7C8-75316C35E6D7}_1.png_crop.png&quot;/&gt;&lt;left val=&quot;353&quot;/&gt;&lt;top val=&quot;482&quot;/&gt;&lt;width val=&quot;0&quot;/&gt;&lt;height val=&quot;0&quot;/&gt;&lt;hasText val=&quot;1&quot;/&gt;&lt;paraId val=&quot;1&quot;/&gt;&lt;/Image&gt;&lt;Image&gt;&lt;filename val=&quot;C:\Users\monc0003\AppData\Local\Temp\~Ca7EF\data\asimages\{06F27F0C-E3C1-4E35-9DCB-3E5A5410910F}_1.png_crop.png&quot;/&gt;&lt;left val=&quot;45&quot;/&gt;&lt;top val=&quot;178&quot;/&gt;&lt;width val=&quot;276&quot;/&gt;&lt;height val=&quot;67&quot;/&gt;&lt;hasText val=&quot;1&quot;/&gt;&lt;paraId val=&quot;2&quot;/&gt;&lt;/Image&gt;&lt;Image&gt;&lt;filename val=&quot;C:\Users\monc0003\AppData\Local\Temp\~Ca7EF\data\asimages\{B4D5E00C-D765-48AD-A797-4B931686D6FC}_1.png_crop.png&quot;/&gt;&lt;left val=&quot;45&quot;/&gt;&lt;top val=&quot;263&quot;/&gt;&lt;width val=&quot;269&quot;/&gt;&lt;height val=&quot;67&quot;/&gt;&lt;hasText val=&quot;1&quot;/&gt;&lt;paraId val=&quot;3&quot;/&gt;&lt;/Image&gt;&lt;Image&gt;&lt;filename val=&quot;C:\Users\monc0003\AppData\Local\Temp\~Ca7EF\data\asimages\{00BBF817-E8DA-4BED-9D96-27A986A0D02B}_1.png_crop.png&quot;/&gt;&lt;left val=&quot;45&quot;/&gt;&lt;top val=&quot;347&quot;/&gt;&lt;width val=&quot;275&quot;/&gt;&lt;height val=&quot;68&quot;/&gt;&lt;hasText val=&quot;1&quot;/&gt;&lt;paraId val=&quot;4&quot;/&gt;&lt;/Image&gt;&lt;/TextEffect&gt;"/>
  <p:tag name="PRESENTER_SHAPETEXTINFO" val="&lt;ShapeTextInfo&gt;&lt;TableIndex row=&quot;-1&quot; col=&quot;-1&quot;&gt;&lt;linesCount val=&quot;7&quot;/&gt;&lt;lineCharCount val=&quot;1&quot;/&gt;&lt;lineCharCount val=&quot;11&quot;/&gt;&lt;lineCharCount val=&quot;18&quot;/&gt;&lt;lineCharCount val=&quot;17&quot;/&gt;&lt;lineCharCount val=&quot;17&quot;/&gt;&lt;lineCharCount val=&quot;8&quot;/&gt;&lt;lineCharCount val=&quot;18&quot;/&gt;&lt;/TableIndex&gt;&lt;/ShapeTextInfo&gt;"/>
</p:tagLst>
</file>

<file path=ppt/tags/tag3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7EF\data\asimages\{9CE7F912-51D7-4D21-824A-8DBF6FD75415}_4.png&quot;/&gt;&lt;left val=&quot;35&quot;/&gt;&lt;top val=&quot;21&quot;/&gt;&lt;width val=&quot;648&quot;/&gt;&lt;height val=&quot;93&quot;/&gt;&lt;hasText val=&quot;1&quot;/&gt;&lt;/Image&gt;&lt;/ThreeDShapeInfo&gt;"/>
  <p:tag name="PRESENTER_SHAPETEXTINFO" val="&lt;ShapeTextInfo&gt;&lt;TableIndex row=&quot;-1&quot; col=&quot;-1&quot;&gt;&lt;linesCount val=&quot;1&quot;/&gt;&lt;lineCharCount val=&quot;31&quot;/&gt;&lt;/TableIndex&gt;&lt;/ShapeTextInfo&gt;"/>
</p:tagLst>
</file>

<file path=ppt/tags/tag3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7EF\data\asimages\{F39F5F56-6C8B-4C94-A2CF-3D42CB14C372}_4.png&quot;/&gt;&lt;left val=&quot;12&quot;/&gt;&lt;top val=&quot;119&quot;/&gt;&lt;width val=&quot;659&quot;/&gt;&lt;height val=&quot;363&quot;/&gt;&lt;hasText val=&quot;1&quot;/&gt;&lt;/Image&gt;&lt;/ThreeDShapeInfo&gt;"/>
  <p:tag name="PRESENTER_SHAPETEXTINFO" val="&lt;ShapeTextInfo&gt;&lt;TableIndex row=&quot;-1&quot; col=&quot;-1&quot;&gt;&lt;linesCount val=&quot;2&quot;/&gt;&lt;lineCharCount val=&quot;35&quot;/&gt;&lt;lineCharCount val=&quot;35&quot;/&gt;&lt;/TableIndex&gt;&lt;/ShapeTextInfo&gt;"/>
</p:tagLst>
</file>

<file path=ppt/tags/tag3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7EF\data\asimages\{020F63C5-80C5-4864-8733-5571D04C2A1F}_4.png&quot;/&gt;&lt;left val=&quot;23&quot;/&gt;&lt;top val=&quot;211&quot;/&gt;&lt;width val=&quot;291&quot;/&gt;&lt;height val=&quot;201&quot;/&gt;&lt;hasText val=&quot;1&quot;/&gt;&lt;/Image&gt;&lt;/ThreeDShapeInfo&gt;"/>
  <p:tag name="PRESENTER_SHAPETEXTINFO" val="&lt;ShapeTextInfo&gt;&lt;TableIndex row=&quot;-1&quot; col=&quot;-1&quot;&gt;&lt;linesCount val=&quot;5&quot;/&gt;&lt;lineCharCount val=&quot;10&quot;/&gt;&lt;lineCharCount val=&quot;10&quot;/&gt;&lt;lineCharCount val=&quot;10&quot;/&gt;&lt;lineCharCount val=&quot;13&quot;/&gt;&lt;lineCharCount val=&quot;6&quot;/&gt;&lt;/TableIndex&gt;&lt;/ShapeTextInfo&gt;"/>
</p:tagLst>
</file>

<file path=ppt/tags/tag3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7EF\data\asimages\{E8A0B9B9-F3A9-4CFC-BD50-19BCD60750E2}_4.png&quot;/&gt;&lt;left val=&quot;401&quot;/&gt;&lt;top val=&quot;449&quot;/&gt;&lt;width val=&quot;153&quot;/&gt;&lt;height val=&quot;39&quot;/&gt;&lt;hasText val=&quot;1&quot;/&gt;&lt;/Image&gt;&lt;/ThreeDShapeInfo&gt;"/>
  <p:tag name="PRESENTER_SHAPETEXTINFO" val="&lt;ShapeTextInfo&gt;&lt;TableIndex row=&quot;-1&quot; col=&quot;-1&quot;&gt;&lt;linesCount val=&quot;1&quot;/&gt;&lt;lineCharCount val=&quot;18&quot;/&gt;&lt;/TableIndex&gt;&lt;/ShapeTextInfo&gt;"/>
</p:tagLst>
</file>

<file path=ppt/tags/tag3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7EF\data\asimages\{9ECA39F1-0A19-4C6E-A3DD-0055CF98A0B1}_5.png&quot;/&gt;&lt;left val=&quot;35&quot;/&gt;&lt;top val=&quot;21&quot;/&gt;&lt;width val=&quot;648&quot;/&gt;&lt;height val=&quot;93&quot;/&gt;&lt;hasText val=&quot;1&quot;/&gt;&lt;/Image&gt;&lt;/ThreeDShapeInfo&gt;"/>
  <p:tag name="PRESENTER_SHAPETEXTINFO" val="&lt;ShapeTextInfo&gt;&lt;TableIndex row=&quot;-1&quot; col=&quot;-1&quot;&gt;&lt;linesCount val=&quot;1&quot;/&gt;&lt;lineCharCount val=&quot;31&quot;/&gt;&lt;/TableIndex&gt;&lt;/ShapeTextInfo&gt;"/>
</p:tagLst>
</file>

<file path=ppt/tags/tag3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7EF\data\asimages\{6D22D908-9CE5-4192-876C-FDE67D0E422A}_5.png&quot;/&gt;&lt;left val=&quot;24&quot;/&gt;&lt;top val=&quot;119&quot;/&gt;&lt;width val=&quot;659&quot;/&gt;&lt;height val=&quot;363&quot;/&gt;&lt;hasText val=&quot;1&quot;/&gt;&lt;/Image&gt;&lt;/ThreeDShapeInfo&gt;"/>
  <p:tag name="PRESENTER_SHAPETEXTINFO" val="&lt;ShapeTextInfo&gt;&lt;TableIndex row=&quot;-1&quot; col=&quot;-1&quot;&gt;&lt;linesCount val=&quot;2&quot;/&gt;&lt;lineCharCount val=&quot;20&quot;/&gt;&lt;lineCharCount val=&quot;18&quot;/&gt;&lt;/TableIndex&gt;&lt;/ShapeTextInfo&gt;"/>
</p:tagLst>
</file>

<file path=ppt/tags/tag3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7EF\data\asimages\{4A7F9AAC-3265-4DA9-B72D-6B25F7BFED1F}_6.png&quot;/&gt;&lt;left val=&quot;35&quot;/&gt;&lt;top val=&quot;21&quot;/&gt;&lt;width val=&quot;648&quot;/&gt;&lt;height val=&quot;98&quot;/&gt;&lt;hasText val=&quot;1&quot;/&gt;&lt;/Image&gt;&lt;/ThreeDShapeInfo&gt;"/>
  <p:tag name="PRESENTER_SHAPETEXTINFO" val="&lt;ShapeTextInfo&gt;&lt;TableIndex row=&quot;-1&quot; col=&quot;-1&quot;&gt;&lt;linesCount val=&quot;1&quot;/&gt;&lt;lineCharCount val=&quot;14&quot;/&gt;&lt;/TableIndex&gt;&lt;/ShapeTextInfo&gt;"/>
</p:tagLst>
</file>

<file path=ppt/tags/tag39.xml><?xml version="1.0" encoding="utf-8"?>
<p:tagLst xmlns:a="http://schemas.openxmlformats.org/drawingml/2006/main" xmlns:r="http://schemas.openxmlformats.org/officeDocument/2006/relationships" xmlns:p="http://schemas.openxmlformats.org/presentationml/2006/main">
  <p:tag name="HTML_SHAPEINFO" val="&lt;TextEffect&gt;&lt;Image&gt;&lt;filename val=&quot;C:\Users\monc0003\AppData\Local\Temp\~Ca7EF\data\asimages\{6E7B9B87-6A8F-44CD-86AF-7193E242BB28}_1.png_crop.png&quot;/&gt;&lt;left val=&quot;353&quot;/&gt;&lt;top val=&quot;482&quot;/&gt;&lt;width val=&quot;0&quot;/&gt;&lt;height val=&quot;0&quot;/&gt;&lt;hasText val=&quot;1&quot;/&gt;&lt;paraId val=&quot;1&quot;/&gt;&lt;/Image&gt;&lt;Image&gt;&lt;filename val=&quot;C:\Users\monc0003\AppData\Local\Temp\~Ca7EF\data\asimages\{CE05DA95-B8B0-4D6F-9868-A2749129A1A3}_1.png_crop.png&quot;/&gt;&lt;left val=&quot;45&quot;/&gt;&lt;top val=&quot;178&quot;/&gt;&lt;width val=&quot;276&quot;/&gt;&lt;height val=&quot;67&quot;/&gt;&lt;hasText val=&quot;1&quot;/&gt;&lt;paraId val=&quot;2&quot;/&gt;&lt;/Image&gt;&lt;Image&gt;&lt;filename val=&quot;C:\Users\monc0003\AppData\Local\Temp\~Ca7EF\data\asimages\{99CC2EE8-9BF8-47F9-AEA7-E14B351AA33E}_1.png_crop.png&quot;/&gt;&lt;left val=&quot;45&quot;/&gt;&lt;top val=&quot;263&quot;/&gt;&lt;width val=&quot;269&quot;/&gt;&lt;height val=&quot;67&quot;/&gt;&lt;hasText val=&quot;1&quot;/&gt;&lt;paraId val=&quot;3&quot;/&gt;&lt;/Image&gt;&lt;Image&gt;&lt;filename val=&quot;C:\Users\monc0003\AppData\Local\Temp\~Ca7EF\data\asimages\{218D120F-C785-4D39-8553-51E9C5495AF7}_1.png_crop.png&quot;/&gt;&lt;left val=&quot;45&quot;/&gt;&lt;top val=&quot;347&quot;/&gt;&lt;width val=&quot;275&quot;/&gt;&lt;height val=&quot;68&quot;/&gt;&lt;hasText val=&quot;1&quot;/&gt;&lt;paraId val=&quot;4&quot;/&gt;&lt;/Image&gt;&lt;/TextEffect&gt;"/>
  <p:tag name="PRESENTER_SHAPETEXTINFO" val="&lt;ShapeTextInfo&gt;&lt;TableIndex row=&quot;-1&quot; col=&quot;-1&quot;&gt;&lt;linesCount val=&quot;7&quot;/&gt;&lt;lineCharCount val=&quot;1&quot;/&gt;&lt;lineCharCount val=&quot;11&quot;/&gt;&lt;lineCharCount val=&quot;18&quot;/&gt;&lt;lineCharCount val=&quot;17&quot;/&gt;&lt;lineCharCount val=&quot;17&quot;/&gt;&lt;lineCharCount val=&quot;8&quot;/&gt;&lt;lineCharCount val=&quot;18&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4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7EF\data\asimages\{E7117D58-76F9-4B7E-B941-27A53780178E}_7.png&quot;/&gt;&lt;left val=&quot;32&quot;/&gt;&lt;top val=&quot;21&quot;/&gt;&lt;width val=&quot;655&quot;/&gt;&lt;height val=&quot;98&quot;/&gt;&lt;hasText val=&quot;1&quot;/&gt;&lt;/Image&gt;&lt;/ThreeDShapeInfo&gt;"/>
  <p:tag name="PRESENTER_SHAPETEXTINFO" val="&lt;ShapeTextInfo&gt;&lt;TableIndex row=&quot;-1&quot; col=&quot;-1&quot;&gt;&lt;linesCount val=&quot;1&quot;/&gt;&lt;lineCharCount val=&quot;31&quot;/&gt;&lt;/TableIndex&gt;&lt;/ShapeTextInfo&gt;"/>
</p:tagLst>
</file>

<file path=ppt/tags/tag4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7EF\data\asimages\{474DE6C8-3BA7-4636-9A1C-97422E1620E7}_7.png&quot;/&gt;&lt;left val=&quot;29&quot;/&gt;&lt;top val=&quot;239&quot;/&gt;&lt;width val=&quot;654&quot;/&gt;&lt;height val=&quot;160&quot;/&gt;&lt;hasText val=&quot;1&quot;/&gt;&lt;/Image&gt;&lt;/ThreeDShapeInfo&gt;"/>
  <p:tag name="PRESENTER_SHAPETEXTINFO" val="&lt;ShapeTextInfo&gt;&lt;TableIndex row=&quot;-1&quot; col=&quot;-1&quot;&gt;&lt;linesCount val=&quot;3&quot;/&gt;&lt;lineCharCount val=&quot;18&quot;/&gt;&lt;lineCharCount val=&quot;25&quot;/&gt;&lt;lineCharCount val=&quot;39&quot;/&gt;&lt;/TableIndex&gt;&lt;/ShapeTextInfo&gt;"/>
</p:tagLst>
</file>

<file path=ppt/tags/tag4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7EF\data\asimages\{2B39D30B-12E1-4EB8-97E4-41A3BAD4D5F3}_8.png&quot;/&gt;&lt;left val=&quot;35&quot;/&gt;&lt;top val=&quot;21&quot;/&gt;&lt;width val=&quot;648&quot;/&gt;&lt;height val=&quot;98&quot;/&gt;&lt;hasText val=&quot;1&quot;/&gt;&lt;/Image&gt;&lt;/ThreeDShapeInfo&gt;"/>
  <p:tag name="PRESENTER_SHAPETEXTINFO" val="&lt;ShapeTextInfo&gt;&lt;TableIndex row=&quot;-1&quot; col=&quot;-1&quot;&gt;&lt;linesCount val=&quot;1&quot;/&gt;&lt;lineCharCount val=&quot;17&quot;/&gt;&lt;/TableIndex&gt;&lt;/ShapeTextInfo&gt;"/>
</p:tagLst>
</file>

<file path=ppt/tags/tag4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7EF\data\asimages\{54B9CA17-F624-442E-8C11-4C176FC98BE3}_8.png&quot;/&gt;&lt;left val=&quot;12&quot;/&gt;&lt;top val=&quot;138&quot;/&gt;&lt;width val=&quot;376&quot;/&gt;&lt;height val=&quot;359&quot;/&gt;&lt;hasText val=&quot;1&quot;/&gt;&lt;/Image&gt;&lt;/ThreeDShapeInfo&gt;"/>
  <p:tag name="PRESENTER_SHAPETEXTINFO" val="&lt;ShapeTextInfo&gt;&lt;TableIndex row=&quot;-1&quot; col=&quot;-1&quot;&gt;&lt;linesCount val=&quot;8&quot;/&gt;&lt;lineCharCount val=&quot;22&quot;/&gt;&lt;lineCharCount val=&quot;16&quot;/&gt;&lt;lineCharCount val=&quot;9&quot;/&gt;&lt;lineCharCount val=&quot;20&quot;/&gt;&lt;lineCharCount val=&quot;18&quot;/&gt;&lt;lineCharCount val=&quot;18&quot;/&gt;&lt;lineCharCount val=&quot;19&quot;/&gt;&lt;lineCharCount val=&quot;1&quot;/&gt;&lt;/TableIndex&gt;&lt;/ShapeTextInfo&gt;"/>
</p:tagLst>
</file>

<file path=ppt/tags/tag4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7EF\data\asimages\{94820BE6-60E2-45EE-A405-3FFFF0DA1A91}_9.png&quot;/&gt;&lt;left val=&quot;35&quot;/&gt;&lt;top val=&quot;21&quot;/&gt;&lt;width val=&quot;648&quot;/&gt;&lt;height val=&quot;98&quot;/&gt;&lt;hasText val=&quot;1&quot;/&gt;&lt;/Image&gt;&lt;/ThreeDShapeInfo&gt;"/>
  <p:tag name="PRESENTER_SHAPETEXTINFO" val="&lt;ShapeTextInfo&gt;&lt;TableIndex row=&quot;-1&quot; col=&quot;-1&quot;&gt;&lt;linesCount val=&quot;1&quot;/&gt;&lt;lineCharCount val=&quot;24&quot;/&gt;&lt;/TableIndex&gt;&lt;/ShapeTextInfo&gt;"/>
</p:tagLst>
</file>

<file path=ppt/tags/tag4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7EF\data\asimages\{013CE7B2-4E2C-40B3-945C-656D41DC3419}_9.png&quot;/&gt;&lt;left val=&quot;387&quot;/&gt;&lt;top val=&quot;145&quot;/&gt;&lt;width val=&quot;342&quot;/&gt;&lt;height val=&quot;327&quot;/&gt;&lt;hasText val=&quot;1&quot;/&gt;&lt;/Image&gt;&lt;/ThreeDShapeInfo&gt;"/>
  <p:tag name="PRESENTER_SHAPETEXTINFO" val="&lt;ShapeTextInfo&gt;&lt;TableIndex row=&quot;-1&quot; col=&quot;-1&quot;&gt;&lt;linesCount val=&quot;7&quot;/&gt;&lt;lineCharCount val=&quot;16&quot;/&gt;&lt;lineCharCount val=&quot;20&quot;/&gt;&lt;lineCharCount val=&quot;19&quot;/&gt;&lt;lineCharCount val=&quot;10&quot;/&gt;&lt;lineCharCount val=&quot;17&quot;/&gt;&lt;lineCharCount val=&quot;17&quot;/&gt;&lt;lineCharCount val=&quot;10&quot;/&gt;&lt;/TableIndex&gt;&lt;/ShapeTextInfo&gt;"/>
</p:tagLst>
</file>

<file path=ppt/tags/tag4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7EF\data\asimages\{38A18190-43BA-40A8-93FC-9979310C8C14}_10.png&quot;/&gt;&lt;left val=&quot;18&quot;/&gt;&lt;top val=&quot;21&quot;/&gt;&lt;width val=&quot;683&quot;/&gt;&lt;height val=&quot;98&quot;/&gt;&lt;hasText val=&quot;1&quot;/&gt;&lt;/Image&gt;&lt;/ThreeDShapeInfo&gt;"/>
  <p:tag name="PRESENTER_SHAPETEXTINFO" val="&lt;ShapeTextInfo&gt;&lt;TableIndex row=&quot;-1&quot; col=&quot;-1&quot;&gt;&lt;linesCount val=&quot;1&quot;/&gt;&lt;lineCharCount val=&quot;28&quot;/&gt;&lt;/TableIndex&gt;&lt;/ShapeTextInfo&gt;"/>
</p:tagLst>
</file>

<file path=ppt/tags/tag4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7EF\data\asimages\{6EE37442-320A-400F-817C-CA25825FF520}_10.png&quot;/&gt;&lt;left val=&quot;24&quot;/&gt;&lt;top val=&quot;119&quot;/&gt;&lt;width val=&quot;659&quot;/&gt;&lt;height val=&quot;363&quot;/&gt;&lt;hasText val=&quot;1&quot;/&gt;&lt;/Image&gt;&lt;/ThreeDShapeInfo&gt;"/>
  <p:tag name="PRESENTER_SHAPETEXTINFO" val="&lt;ShapeTextInfo&gt;&lt;TableIndex row=&quot;-1&quot; col=&quot;-1&quot;&gt;&lt;linesCount val=&quot;2&quot;/&gt;&lt;lineCharCount val=&quot;35&quot;/&gt;&lt;lineCharCount val=&quot;34&quot;/&gt;&lt;/TableIndex&gt;&lt;/ShapeTextInfo&gt;"/>
</p:tagLst>
</file>

<file path=ppt/tags/tag4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7EF\data\asimages\{E45E4D51-15D5-47F3-A092-6627C270CC0C}_11.png&quot;/&gt;&lt;left val=&quot;18&quot;/&gt;&lt;top val=&quot;21&quot;/&gt;&lt;width val=&quot;683&quot;/&gt;&lt;height val=&quot;98&quot;/&gt;&lt;hasText val=&quot;1&quot;/&gt;&lt;/Image&gt;&lt;/ThreeDShapeInfo&gt;"/>
  <p:tag name="PRESENTER_SHAPETEXTINFO" val="&lt;ShapeTextInfo&gt;&lt;TableIndex row=&quot;-1&quot; col=&quot;-1&quot;&gt;&lt;linesCount val=&quot;1&quot;/&gt;&lt;lineCharCount val=&quot;28&quot;/&gt;&lt;/TableIndex&gt;&lt;/ShapeTextInfo&gt;"/>
</p:tagLst>
</file>

<file path=ppt/tags/tag4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7EF\data\asimages\{6631F37F-39D8-477C-B748-0E62223C7B40}_11.png&quot;/&gt;&lt;left val=&quot;24&quot;/&gt;&lt;top val=&quot;119&quot;/&gt;&lt;width val=&quot;667&quot;/&gt;&lt;height val=&quot;363&quot;/&gt;&lt;hasText val=&quot;1&quot;/&gt;&lt;/Image&gt;&lt;/ThreeDShapeInfo&gt;"/>
  <p:tag name="PRESENTER_SHAPETEXTINFO" val="&lt;ShapeTextInfo&gt;&lt;TableIndex row=&quot;-1&quot; col=&quot;-1&quot;&gt;&lt;linesCount val=&quot;2&quot;/&gt;&lt;lineCharCount val=&quot;38&quot;/&gt;&lt;lineCharCount val=&quot;39&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7EF\data\asimages\{A506E17C-A6B5-448C-B8C8-B1437D536FEB}_12.png&quot;/&gt;&lt;left val=&quot;35&quot;/&gt;&lt;top val=&quot;21&quot;/&gt;&lt;width val=&quot;648&quot;/&gt;&lt;height val=&quot;98&quot;/&gt;&lt;hasText val=&quot;1&quot;/&gt;&lt;/Image&gt;&lt;/ThreeDShapeInfo&gt;"/>
  <p:tag name="PRESENTER_SHAPETEXTINFO" val="&lt;ShapeTextInfo&gt;&lt;TableIndex row=&quot;-1&quot; col=&quot;-1&quot;&gt;&lt;linesCount val=&quot;1&quot;/&gt;&lt;lineCharCount val=&quot;14&quot;/&gt;&lt;/TableIndex&gt;&lt;/ShapeTextInfo&gt;"/>
</p:tagLst>
</file>

<file path=ppt/tags/tag5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7EF\data\asimages\{226F4BF0-8C4C-48B4-B3E1-6DE596088770}_12.png&quot;/&gt;&lt;left val=&quot;24&quot;/&gt;&lt;top val=&quot;125&quot;/&gt;&lt;width val=&quot;329&quot;/&gt;&lt;height val=&quot;357&quot;/&gt;&lt;hasText val=&quot;1&quot;/&gt;&lt;/Image&gt;&lt;/ThreeDShapeInfo&gt;"/>
  <p:tag name="PRESENTER_SHAPETEXTINFO" val="&lt;ShapeTextInfo&gt;&lt;TableIndex row=&quot;-1&quot; col=&quot;-1&quot;&gt;&lt;linesCount val=&quot;7&quot;/&gt;&lt;lineCharCount val=&quot;1&quot;/&gt;&lt;lineCharCount val=&quot;11&quot;/&gt;&lt;lineCharCount val=&quot;18&quot;/&gt;&lt;lineCharCount val=&quot;17&quot;/&gt;&lt;lineCharCount val=&quot;17&quot;/&gt;&lt;lineCharCount val=&quot;8&quot;/&gt;&lt;lineCharCount val=&quot;18&quot;/&gt;&lt;/TableIndex&gt;&lt;/ShapeTextInfo&gt;"/>
</p:tagLst>
</file>

<file path=ppt/tags/tag5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7EF\data\asimages\{CD05955C-F4DF-4C70-A059-035DF8521CD0}_13.png&quot;/&gt;&lt;left val=&quot;35&quot;/&gt;&lt;top val=&quot;21&quot;/&gt;&lt;width val=&quot;648&quot;/&gt;&lt;height val=&quot;98&quot;/&gt;&lt;hasText val=&quot;1&quot;/&gt;&lt;/Image&gt;&lt;/ThreeDShapeInfo&gt;"/>
  <p:tag name="PRESENTER_SHAPETEXTINFO" val="&lt;ShapeTextInfo&gt;&lt;TableIndex row=&quot;-1&quot; col=&quot;-1&quot;&gt;&lt;linesCount val=&quot;1&quot;/&gt;&lt;lineCharCount val=&quot;25&quot;/&gt;&lt;/TableIndex&gt;&lt;/ShapeTextInfo&gt;"/>
</p:tagLst>
</file>

<file path=ppt/tags/tag5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7EF\data\asimages\{2DB2E8F8-B0CA-49BD-B6B3-C915990670C9}_13.png&quot;/&gt;&lt;left val=&quot;363&quot;/&gt;&lt;top val=&quot;144&quot;/&gt;&lt;width val=&quot;333&quot;/&gt;&lt;height val=&quot;321&quot;/&gt;&lt;hasText val=&quot;1&quot;/&gt;&lt;/Image&gt;&lt;/ThreeDShapeInfo&gt;"/>
  <p:tag name="PRESENTER_SHAPETEXTINFO" val="&lt;ShapeTextInfo&gt;&lt;TableIndex row=&quot;-1&quot; col=&quot;-1&quot;&gt;&lt;linesCount val=&quot;6&quot;/&gt;&lt;lineCharCount val=&quot;1&quot;/&gt;&lt;lineCharCount val=&quot;14&quot;/&gt;&lt;lineCharCount val=&quot;17&quot;/&gt;&lt;lineCharCount val=&quot;18&quot;/&gt;&lt;lineCharCount val=&quot;7&quot;/&gt;&lt;lineCharCount val=&quot;12&quot;/&gt;&lt;/TableIndex&gt;&lt;/ShapeTextInfo&gt;"/>
</p:tagLst>
</file>

<file path=ppt/tags/tag5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7EF\data\asimages\{D35E6FE8-8D8B-421C-B2CD-A9DCC79E1AAE}_14.png&quot;/&gt;&lt;left val=&quot;35&quot;/&gt;&lt;top val=&quot;21&quot;/&gt;&lt;width val=&quot;648&quot;/&gt;&lt;height val=&quot;98&quot;/&gt;&lt;hasText val=&quot;1&quot;/&gt;&lt;/Image&gt;&lt;/ThreeDShapeInfo&gt;"/>
  <p:tag name="PRESENTER_SHAPETEXTINFO" val="&lt;ShapeTextInfo&gt;&lt;TableIndex row=&quot;-1&quot; col=&quot;-1&quot;&gt;&lt;linesCount val=&quot;1&quot;/&gt;&lt;lineCharCount val=&quot;13&quot;/&gt;&lt;/TableIndex&gt;&lt;/ShapeTextInfo&gt;"/>
</p:tagLst>
</file>

<file path=ppt/tags/tag5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7EF\data\asimages\{022F46FC-79B7-468C-AB1E-EE170C72475A}_14.png&quot;/&gt;&lt;left val=&quot;112&quot;/&gt;&lt;top val=&quot;119&quot;/&gt;&lt;width val=&quot;156&quot;/&gt;&lt;height val=&quot;68&quot;/&gt;&lt;hasText val=&quot;1&quot;/&gt;&lt;/Image&gt;&lt;/ThreeDShapeInfo&gt;"/>
  <p:tag name="PRESENTER_SHAPETEXTINFO" val="&lt;ShapeTextInfo&gt;&lt;TableIndex row=&quot;-1&quot; col=&quot;-1&quot;&gt;&lt;linesCount val=&quot;1&quot;/&gt;&lt;lineCharCount val=&quot;7&quot;/&gt;&lt;/TableIndex&gt;&lt;/ShapeTextInfo&gt;"/>
</p:tagLst>
</file>

<file path=ppt/tags/tag5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7EF\data\asimages\{07A32A99-1BAD-4EEA-A253-64FA13578176}_14.png&quot;/&gt;&lt;left val=&quot;434&quot;/&gt;&lt;top val=&quot;120&quot;/&gt;&lt;width val=&quot;192&quot;/&gt;&lt;height val=&quot;68&quot;/&gt;&lt;hasText val=&quot;1&quot;/&gt;&lt;/Image&gt;&lt;/ThreeDShapeInfo&gt;"/>
  <p:tag name="PRESENTER_SHAPETEXTINFO" val="&lt;ShapeTextInfo&gt;&lt;TableIndex row=&quot;-1&quot; col=&quot;-1&quot;&gt;&lt;linesCount val=&quot;1&quot;/&gt;&lt;lineCharCount val=&quot;10&quot;/&gt;&lt;/TableIndex&gt;&lt;/ShapeTextInfo&gt;"/>
</p:tagLst>
</file>

<file path=ppt/tags/tag5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7EF\data\asimages\{0FAC6596-0309-42E1-BB0A-A01F664526A1}_15.png&quot;/&gt;&lt;left val=&quot;35&quot;/&gt;&lt;top val=&quot;21&quot;/&gt;&lt;width val=&quot;648&quot;/&gt;&lt;height val=&quot;98&quot;/&gt;&lt;hasText val=&quot;1&quot;/&gt;&lt;/Image&gt;&lt;/ThreeDShapeInfo&gt;"/>
  <p:tag name="PRESENTER_SHAPETEXTINFO" val="&lt;ShapeTextInfo&gt;&lt;TableIndex row=&quot;-1&quot; col=&quot;-1&quot;&gt;&lt;linesCount val=&quot;1&quot;/&gt;&lt;lineCharCount val=&quot;17&quot;/&gt;&lt;/TableIndex&gt;&lt;/ShapeTextInfo&gt;"/>
</p:tagLst>
</file>

<file path=ppt/tags/tag5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7EF\data\asimages\{8B439B35-F53A-4F4E-93E6-3333308C762E}_15.png&quot;/&gt;&lt;left val=&quot;24&quot;/&gt;&lt;top val=&quot;119&quot;/&gt;&lt;width val=&quot;439&quot;/&gt;&lt;height val=&quot;414&quot;/&gt;&lt;hasText val=&quot;1&quot;/&gt;&lt;/Image&gt;&lt;/ThreeDShapeInfo&gt;"/>
  <p:tag name="PRESENTER_SHAPETEXTINFO" val="&lt;ShapeTextInfo&gt;&lt;TableIndex row=&quot;-1&quot; col=&quot;-1&quot;&gt;&lt;linesCount val=&quot;9&quot;/&gt;&lt;lineCharCount val=&quot;20&quot;/&gt;&lt;lineCharCount val=&quot;26&quot;/&gt;&lt;lineCharCount val=&quot;5&quot;/&gt;&lt;lineCharCount val=&quot;23&quot;/&gt;&lt;lineCharCount val=&quot;10&quot;/&gt;&lt;lineCharCount val=&quot;19&quot;/&gt;&lt;lineCharCount val=&quot;26&quot;/&gt;&lt;lineCharCount val=&quot;5&quot;/&gt;&lt;lineCharCount val=&quot;19&quot;/&gt;&lt;/TableIndex&gt;&lt;/ShapeTextInfo&gt;"/>
</p:tagLst>
</file>

<file path=ppt/tags/tag5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7EF\data\asimages\{D3B2A6E9-F4FA-4FCD-8C32-4FA526278F9C}_16.png&quot;/&gt;&lt;left val=&quot;53&quot;/&gt;&lt;top val=&quot;31&quot;/&gt;&lt;width val=&quot;612&quot;/&gt;&lt;height val=&quot;93&quot;/&gt;&lt;hasText val=&quot;1&quot;/&gt;&lt;/Image&gt;&lt;/ThreeDShapeInfo&gt;"/>
  <p:tag name="PRESENTER_SHAPETEXTINFO" val="&lt;ShapeTextInfo&gt;&lt;TableIndex row=&quot;-1&quot; col=&quot;-1&quot;&gt;&lt;linesCount val=&quot;1&quot;/&gt;&lt;lineCharCount val=&quot;19&quot;/&gt;&lt;/TableIndex&gt;&lt;/ShapeText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6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7EF\data\asimages\{9E6AEA63-D2EB-4B40-8E8A-616A4227F1D8}_16.png&quot;/&gt;&lt;left val=&quot;42&quot;/&gt;&lt;top val=&quot;102&quot;/&gt;&lt;width val=&quot;642&quot;/&gt;&lt;height val=&quot;391&quot;/&gt;&lt;hasText val=&quot;1&quot;/&gt;&lt;/Image&gt;&lt;/ThreeDShapeInfo&gt;"/>
  <p:tag name="PRESENTER_SHAPETEXTINFO" val="&lt;ShapeTextInfo&gt;&lt;TableIndex row=&quot;-1&quot; col=&quot;-1&quot;&gt;&lt;linesCount val=&quot;9&quot;/&gt;&lt;lineCharCount val=&quot;42&quot;/&gt;&lt;lineCharCount val=&quot;4&quot;/&gt;&lt;lineCharCount val=&quot;30&quot;/&gt;&lt;lineCharCount val=&quot;34&quot;/&gt;&lt;lineCharCount val=&quot;37&quot;/&gt;&lt;lineCharCount val=&quot;10&quot;/&gt;&lt;lineCharCount val=&quot;38&quot;/&gt;&lt;lineCharCount val=&quot;23&quot;/&gt;&lt;lineCharCount val=&quot;39&quot;/&gt;&lt;/TableIndex&gt;&lt;/ShapeTextInfo&gt;"/>
</p:tagLst>
</file>

<file path=ppt/tags/tag6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7EF\data\asimages\{8A26192C-E5F1-47FD-A63B-E060BEA97828}_17.png&quot;/&gt;&lt;left val=&quot;35&quot;/&gt;&lt;top val=&quot;21&quot;/&gt;&lt;width val=&quot;648&quot;/&gt;&lt;height val=&quot;98&quot;/&gt;&lt;hasText val=&quot;1&quot;/&gt;&lt;/Image&gt;&lt;/ThreeDShapeInfo&gt;"/>
  <p:tag name="PRESENTER_SHAPETEXTINFO" val="&lt;ShapeTextInfo&gt;&lt;TableIndex row=&quot;-1&quot; col=&quot;-1&quot;&gt;&lt;linesCount val=&quot;1&quot;/&gt;&lt;lineCharCount val=&quot;26&quot;/&gt;&lt;/TableIndex&gt;&lt;/ShapeTextInfo&gt;"/>
</p:tagLst>
</file>

<file path=ppt/tags/tag6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7EF\data\asimages\{5067BE0A-632D-48C2-A5A7-86F0C83BB15D}_17.png&quot;/&gt;&lt;left val=&quot;24&quot;/&gt;&lt;top val=&quot;119&quot;/&gt;&lt;width val=&quot;670&quot;/&gt;&lt;height val=&quot;363&quot;/&gt;&lt;hasText val=&quot;1&quot;/&gt;&lt;/Image&gt;&lt;/ThreeDShapeInfo&gt;"/>
  <p:tag name="PRESENTER_SHAPETEXTINFO" val="&lt;ShapeTextInfo&gt;&lt;TableIndex row=&quot;-1&quot; col=&quot;-1&quot;&gt;&lt;linesCount val=&quot;2&quot;/&gt;&lt;lineCharCount val=&quot;44&quot;/&gt;&lt;lineCharCount val=&quot;15&quot;/&gt;&lt;/TableIndex&gt;&lt;/ShapeTextInfo&gt;"/>
</p:tagLst>
</file>

<file path=ppt/tags/tag6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7EF\data\asimages\{17789302-836B-419F-AD37-7769EA54EFE6}_18.png&quot;/&gt;&lt;left val=&quot;35&quot;/&gt;&lt;top val=&quot;21&quot;/&gt;&lt;width val=&quot;648&quot;/&gt;&lt;height val=&quot;93&quot;/&gt;&lt;hasText val=&quot;1&quot;/&gt;&lt;/Image&gt;&lt;/ThreeDShapeInfo&gt;"/>
  <p:tag name="PRESENTER_SHAPETEXTINFO" val="&lt;ShapeTextInfo&gt;&lt;TableIndex row=&quot;-1&quot; col=&quot;-1&quot;&gt;&lt;linesCount val=&quot;1&quot;/&gt;&lt;lineCharCount val=&quot;31&quot;/&gt;&lt;/TableIndex&gt;&lt;/ShapeTextInfo&gt;"/>
</p:tagLst>
</file>

<file path=ppt/tags/tag6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7EF\data\asimages\{58641541-8358-42E6-BC7C-ED4922E8165C}_18.png&quot;/&gt;&lt;left val=&quot;24&quot;/&gt;&lt;top val=&quot;156&quot;/&gt;&lt;width val=&quot;317&quot;/&gt;&lt;height val=&quot;343&quot;/&gt;&lt;hasText val=&quot;1&quot;/&gt;&lt;/Image&gt;&lt;/ThreeDShapeInfo&gt;"/>
  <p:tag name="PRESENTER_SHAPETEXTINFO" val="&lt;ShapeTextInfo&gt;&lt;TableIndex row=&quot;-1&quot; col=&quot;-1&quot;&gt;&lt;linesCount val=&quot;5&quot;/&gt;&lt;lineCharCount val=&quot;8&quot;/&gt;&lt;lineCharCount val=&quot;15&quot;/&gt;&lt;lineCharCount val=&quot;17&quot;/&gt;&lt;lineCharCount val=&quot;14&quot;/&gt;&lt;lineCharCount val=&quot;10&quot;/&gt;&lt;/TableIndex&gt;&lt;/ShapeTextInfo&gt;"/>
</p:tagLst>
</file>

<file path=ppt/tags/tag6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7EF\data\asimages\{92C0C273-9D4B-4ECA-9A3E-66740BD2DE9B}_19.png&quot;/&gt;&lt;left val=&quot;35&quot;/&gt;&lt;top val=&quot;21&quot;/&gt;&lt;width val=&quot;648&quot;/&gt;&lt;height val=&quot;98&quot;/&gt;&lt;hasText val=&quot;1&quot;/&gt;&lt;/Image&gt;&lt;/ThreeDShapeInfo&gt;"/>
  <p:tag name="PRESENTER_SHAPETEXTINFO" val="&lt;ShapeTextInfo&gt;&lt;TableIndex row=&quot;-1&quot; col=&quot;-1&quot;&gt;&lt;linesCount val=&quot;1&quot;/&gt;&lt;lineCharCount val=&quot;21&quot;/&gt;&lt;/TableIndex&gt;&lt;/ShapeTextInfo&gt;"/>
</p:tagLst>
</file>

<file path=ppt/tags/tag6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7EF\data\asimages\{9AF23AAD-9717-47FC-B510-DDB34BB38537}_19.png&quot;/&gt;&lt;left val=&quot;24&quot;/&gt;&lt;top val=&quot;105&quot;/&gt;&lt;width val=&quot;461&quot;/&gt;&lt;height val=&quot;429&quot;/&gt;&lt;hasText val=&quot;1&quot;/&gt;&lt;/Image&gt;&lt;/ThreeDShapeInfo&gt;"/>
  <p:tag name="PRESENTER_SHAPETEXTINFO" val="&lt;ShapeTextInfo&gt;&lt;TableIndex row=&quot;-1&quot; col=&quot;-1&quot;&gt;&lt;linesCount val=&quot;7&quot;/&gt;&lt;lineCharCount val=&quot;26&quot;/&gt;&lt;lineCharCount val=&quot;16&quot;/&gt;&lt;lineCharCount val=&quot;24&quot;/&gt;&lt;lineCharCount val=&quot;6&quot;/&gt;&lt;lineCharCount val=&quot;6&quot;/&gt;&lt;lineCharCount val=&quot;5&quot;/&gt;&lt;lineCharCount val=&quot;14&quot;/&gt;&lt;/TableIndex&gt;&lt;/ShapeTextInfo&gt;"/>
</p:tagLst>
</file>

<file path=ppt/tags/tag6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7EF\data\asimages\{CE16A912-29B2-4C92-8003-2DD24B2CB994}_20.png&quot;/&gt;&lt;left val=&quot;35&quot;/&gt;&lt;top val=&quot;21&quot;/&gt;&lt;width val=&quot;648&quot;/&gt;&lt;height val=&quot;98&quot;/&gt;&lt;hasText val=&quot;1&quot;/&gt;&lt;/Image&gt;&lt;/ThreeDShapeInfo&gt;"/>
  <p:tag name="PRESENTER_SHAPETEXTINFO" val="&lt;ShapeTextInfo&gt;&lt;TableIndex row=&quot;-1&quot; col=&quot;-1&quot;&gt;&lt;linesCount val=&quot;1&quot;/&gt;&lt;lineCharCount val=&quot;23&quot;/&gt;&lt;/TableIndex&gt;&lt;/ShapeTextInfo&gt;"/>
</p:tagLst>
</file>

<file path=ppt/tags/tag6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7EF\data\asimages\{B4C42B05-3835-43E8-8A9B-9A9C252A17F9}_20.png&quot;/&gt;&lt;left val=&quot;24&quot;/&gt;&lt;top val=&quot;119&quot;/&gt;&lt;width val=&quot;662&quot;/&gt;&lt;height val=&quot;363&quot;/&gt;&lt;hasText val=&quot;1&quot;/&gt;&lt;/Image&gt;&lt;/ThreeDShapeInfo&gt;"/>
  <p:tag name="PRESENTER_SHAPETEXTINFO" val="&lt;ShapeTextInfo&gt;&lt;TableIndex row=&quot;-1&quot; col=&quot;-1&quot;&gt;&lt;linesCount val=&quot;7&quot;/&gt;&lt;lineCharCount val=&quot;29&quot;/&gt;&lt;lineCharCount val=&quot;38&quot;/&gt;&lt;lineCharCount val=&quot;10&quot;/&gt;&lt;lineCharCount val=&quot;39&quot;/&gt;&lt;lineCharCount val=&quot;22&quot;/&gt;&lt;lineCharCount val=&quot;45&quot;/&gt;&lt;lineCharCount val=&quot;24&quot;/&gt;&lt;/TableIndex&gt;&lt;/ShapeTextInfo&gt;"/>
</p:tagLst>
</file>

<file path=ppt/tags/tag6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7EF\data\asimages\{02F63202-E294-4744-BDAD-5AC24197FE85}_21.png&quot;/&gt;&lt;left val=&quot;35&quot;/&gt;&lt;top val=&quot;8&quot;/&gt;&lt;width val=&quot;648&quot;/&gt;&lt;height val=&quot;98&quot;/&gt;&lt;hasText val=&quot;1&quot;/&gt;&lt;/Image&gt;&lt;/ThreeDShapeInfo&gt;"/>
  <p:tag name="PRESENTER_SHAPETEXTINFO" val="&lt;ShapeTextInfo&gt;&lt;TableIndex row=&quot;-1&quot; col=&quot;-1&quot;&gt;&lt;linesCount val=&quot;1&quot;/&gt;&lt;lineCharCount val=&quot;30&quot;/&gt;&lt;/TableIndex&gt;&lt;/ShapeText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7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7EF\data\asimages\{D70B2225-867C-4612-B56A-6BF2B5BCC4C8}_21.png&quot;/&gt;&lt;left val=&quot;24&quot;/&gt;&lt;top val=&quot;119&quot;/&gt;&lt;width val=&quot;317&quot;/&gt;&lt;height val=&quot;390&quot;/&gt;&lt;hasText val=&quot;1&quot;/&gt;&lt;/Image&gt;&lt;/ThreeDShapeInfo&gt;"/>
  <p:tag name="PRESENTER_SHAPETEXTINFO" val="&lt;ShapeTextInfo&gt;&lt;TableIndex row=&quot;-1&quot; col=&quot;-1&quot;&gt;&lt;linesCount val=&quot;8&quot;/&gt;&lt;lineCharCount val=&quot;14&quot;/&gt;&lt;lineCharCount val=&quot;18&quot;/&gt;&lt;lineCharCount val=&quot;17&quot;/&gt;&lt;lineCharCount val=&quot;18&quot;/&gt;&lt;lineCharCount val=&quot;16&quot;/&gt;&lt;lineCharCount val=&quot;11&quot;/&gt;&lt;lineCharCount val=&quot;16&quot;/&gt;&lt;lineCharCount val=&quot;15&quot;/&gt;&lt;/TableIndex&gt;&lt;/ShapeTextInfo&gt;"/>
</p:tagLst>
</file>

<file path=ppt/tags/tag7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7EF\data\asimages\{8DD6D2E1-3F08-49C8-95EE-3B8A98817CB9}_22.png&quot;/&gt;&lt;left val=&quot;35&quot;/&gt;&lt;top val=&quot;21&quot;/&gt;&lt;width val=&quot;648&quot;/&gt;&lt;height val=&quot;98&quot;/&gt;&lt;hasText val=&quot;1&quot;/&gt;&lt;/Image&gt;&lt;/ThreeDShapeInfo&gt;"/>
  <p:tag name="PRESENTER_SHAPETEXTINFO" val="&lt;ShapeTextInfo&gt;&lt;TableIndex row=&quot;-1&quot; col=&quot;-1&quot;&gt;&lt;linesCount val=&quot;1&quot;/&gt;&lt;lineCharCount val=&quot;30&quot;/&gt;&lt;/TableIndex&gt;&lt;/ShapeTextInfo&gt;"/>
</p:tagLst>
</file>

<file path=ppt/tags/tag7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7EF\data\asimages\{EEDA0C51-3C5C-4040-AAAB-B94164B926B3}_22.png&quot;/&gt;&lt;left val=&quot;24&quot;/&gt;&lt;top val=&quot;119&quot;/&gt;&lt;width val=&quot;659&quot;/&gt;&lt;height val=&quot;363&quot;/&gt;&lt;hasText val=&quot;1&quot;/&gt;&lt;/Image&gt;&lt;/ThreeDShapeInfo&gt;"/>
  <p:tag name="PRESENTER_SHAPETEXTINFO" val="&lt;ShapeTextInfo&gt;&lt;TableIndex row=&quot;-1&quot; col=&quot;-1&quot;&gt;&lt;linesCount val=&quot;8&quot;/&gt;&lt;lineCharCount val=&quot;19&quot;/&gt;&lt;lineCharCount val=&quot;6&quot;/&gt;&lt;lineCharCount val=&quot;13&quot;/&gt;&lt;lineCharCount val=&quot;13&quot;/&gt;&lt;lineCharCount val=&quot;12&quot;/&gt;&lt;lineCharCount val=&quot;10&quot;/&gt;&lt;lineCharCount val=&quot;17&quot;/&gt;&lt;lineCharCount val=&quot;1&quot;/&gt;&lt;/TableIndex&gt;&lt;/ShapeTextInfo&gt;"/>
</p:tagLst>
</file>

<file path=ppt/tags/tag7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7EF\data\asimages\{B803AB8E-C622-46BD-AB09-B8D30600B682}_22.png&quot;/&gt;&lt;left val=&quot;373&quot;/&gt;&lt;top val=&quot;468&quot;/&gt;&lt;width val=&quot;282&quot;/&gt;&lt;height val=&quot;60&quot;/&gt;&lt;hasText val=&quot;1&quot;/&gt;&lt;/Image&gt;&lt;/ThreeDShapeInfo&gt;"/>
  <p:tag name="PRESENTER_SHAPETEXTINFO" val="&lt;ShapeTextInfo&gt;&lt;TableIndex row=&quot;-1&quot; col=&quot;-1&quot;&gt;&lt;linesCount val=&quot;2&quot;/&gt;&lt;lineCharCount val=&quot;32&quot;/&gt;&lt;lineCharCount val=&quot;16&quot;/&gt;&lt;/TableIndex&gt;&lt;/ShapeTextInfo&gt;"/>
</p:tagLst>
</file>

<file path=ppt/tags/tag7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7EF\data\asimages\{9A747FE5-210D-47F8-8E69-1EA42C243AE9}_23.png&quot;/&gt;&lt;left val=&quot;35&quot;/&gt;&lt;top val=&quot;6&quot;/&gt;&lt;width val=&quot;648&quot;/&gt;&lt;height val=&quot;132&quot;/&gt;&lt;hasText val=&quot;1&quot;/&gt;&lt;/Image&gt;&lt;/ThreeDShapeInfo&gt;"/>
  <p:tag name="PRESENTER_SHAPETEXTINFO" val="&lt;ShapeTextInfo&gt;&lt;TableIndex row=&quot;-1&quot; col=&quot;-1&quot;&gt;&lt;linesCount val=&quot;2&quot;/&gt;&lt;lineCharCount val=&quot;21&quot;/&gt;&lt;lineCharCount val=&quot;14&quot;/&gt;&lt;/TableIndex&gt;&lt;/ShapeTextInfo&gt;"/>
</p:tagLst>
</file>

<file path=ppt/tags/tag7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7EF\data\asimages\{CF023543-B4E7-45C3-8F60-30E9287B717D}_23.png&quot;/&gt;&lt;left val=&quot;24&quot;/&gt;&lt;top val=&quot;119&quot;/&gt;&lt;width val=&quot;659&quot;/&gt;&lt;height val=&quot;363&quot;/&gt;&lt;hasText val=&quot;1&quot;/&gt;&lt;/Image&gt;&lt;/ThreeDShapeInfo&gt;"/>
  <p:tag name="PRESENTER_SHAPETEXTINFO" val="&lt;ShapeTextInfo&gt;&lt;TableIndex row=&quot;-1&quot; col=&quot;-1&quot;&gt;&lt;linesCount val=&quot;4&quot;/&gt;&lt;lineCharCount val=&quot;19&quot;/&gt;&lt;lineCharCount val=&quot;40&quot;/&gt;&lt;lineCharCount val=&quot;13&quot;/&gt;&lt;lineCharCount val=&quot;39&quot;/&gt;&lt;/TableIndex&gt;&lt;/ShapeTextInfo&gt;"/>
</p:tagLst>
</file>

<file path=ppt/tags/tag7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7EF\data\asimages\{43CD783C-08F3-47D4-A32C-D613AD9D9D26}_24.png&quot;/&gt;&lt;left val=&quot;35&quot;/&gt;&lt;top val=&quot;21&quot;/&gt;&lt;width val=&quot;648&quot;/&gt;&lt;height val=&quot;98&quot;/&gt;&lt;hasText val=&quot;1&quot;/&gt;&lt;/Image&gt;&lt;/ThreeDShapeInfo&gt;"/>
  <p:tag name="PRESENTER_SHAPETEXTINFO" val="&lt;ShapeTextInfo&gt;&lt;TableIndex row=&quot;-1&quot; col=&quot;-1&quot;&gt;&lt;linesCount val=&quot;1&quot;/&gt;&lt;lineCharCount val=&quot;25&quot;/&gt;&lt;/TableIndex&gt;&lt;/ShapeTextInfo&gt;"/>
</p:tagLst>
</file>

<file path=ppt/tags/tag7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7EF\data\asimages\{BC61B298-E5C0-45FA-A675-49934A9AE2A7}_24.png&quot;/&gt;&lt;left val=&quot;363&quot;/&gt;&lt;top val=&quot;144&quot;/&gt;&lt;width val=&quot;333&quot;/&gt;&lt;height val=&quot;321&quot;/&gt;&lt;hasText val=&quot;1&quot;/&gt;&lt;/Image&gt;&lt;/ThreeDShapeInfo&gt;"/>
  <p:tag name="PRESENTER_SHAPETEXTINFO" val="&lt;ShapeTextInfo&gt;&lt;TableIndex row=&quot;-1&quot; col=&quot;-1&quot;&gt;&lt;linesCount val=&quot;6&quot;/&gt;&lt;lineCharCount val=&quot;1&quot;/&gt;&lt;lineCharCount val=&quot;14&quot;/&gt;&lt;lineCharCount val=&quot;17&quot;/&gt;&lt;lineCharCount val=&quot;18&quot;/&gt;&lt;lineCharCount val=&quot;7&quot;/&gt;&lt;lineCharCount val=&quot;12&quot;/&gt;&lt;/TableIndex&gt;&lt;/ShapeTextInfo&gt;"/>
</p:tagLst>
</file>

<file path=ppt/tags/tag7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7EF\data\asimages\{6696A02B-5D34-4FB3-A1CB-0B197EE9423F}_25.png&quot;/&gt;&lt;left val=&quot;35&quot;/&gt;&lt;top val=&quot;21&quot;/&gt;&lt;width val=&quot;648&quot;/&gt;&lt;height val=&quot;98&quot;/&gt;&lt;hasText val=&quot;1&quot;/&gt;&lt;/Image&gt;&lt;/ThreeDShapeInfo&gt;"/>
  <p:tag name="PRESENTER_SHAPETEXTINFO" val="&lt;ShapeTextInfo&gt;&lt;TableIndex row=&quot;-1&quot; col=&quot;-1&quot;&gt;&lt;linesCount val=&quot;1&quot;/&gt;&lt;lineCharCount val=&quot;16&quot;/&gt;&lt;/TableIndex&gt;&lt;/ShapeTextInfo&gt;"/>
</p:tagLst>
</file>

<file path=ppt/tags/tag7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7EF\data\asimages\{A6237A2F-A3B7-4C74-B9DF-75771F7B33B7}_25.png&quot;/&gt;&lt;left val=&quot;24&quot;/&gt;&lt;top val=&quot;105&quot;/&gt;&lt;width val=&quot;659&quot;/&gt;&lt;height val=&quot;363&quot;/&gt;&lt;hasText val=&quot;1&quot;/&gt;&lt;/Image&gt;&lt;/ThreeDShapeInfo&gt;"/>
  <p:tag name="PRESENTER_SHAPETEXTINFO" val="&lt;ShapeTextInfo&gt;&lt;TableIndex row=&quot;-1&quot; col=&quot;-1&quot;&gt;&lt;linesCount val=&quot;4&quot;/&gt;&lt;lineCharCount val=&quot;5&quot;/&gt;&lt;lineCharCount val=&quot;25&quot;/&gt;&lt;lineCharCount val=&quot;11&quot;/&gt;&lt;lineCharCount val=&quot;28&quot;/&gt;&lt;/TableIndex&gt;&lt;/ShapeText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5&quot;/&gt;&lt;/TableIndex&gt;&lt;/ShapeTextInfo&gt;"/>
</p:tagLst>
</file>

<file path=ppt/tags/tag8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7EF\data\asimages\{AE6C18E0-49B9-48DC-AFE0-CAA078383EC1}_26.png&quot;/&gt;&lt;left val=&quot;89&quot;/&gt;&lt;top val=&quot;68&quot;/&gt;&lt;width val=&quot;558&quot;/&gt;&lt;height val=&quot;93&quot;/&gt;&lt;hasText val=&quot;1&quot;/&gt;&lt;/Image&gt;&lt;/ThreeDShapeInfo&gt;"/>
  <p:tag name="PRESENTER_SHAPETEXTINFO" val="&lt;ShapeTextInfo&gt;&lt;TableIndex row=&quot;-1&quot; col=&quot;-1&quot;&gt;&lt;linesCount val=&quot;1&quot;/&gt;&lt;lineCharCount val=&quot;16&quot;/&gt;&lt;/TableIndex&gt;&lt;/ShapeTextInfo&gt;"/>
</p:tagLst>
</file>

<file path=ppt/tags/tag8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7EF\data\asimages\{F3523699-89E9-4CAD-A37E-17CF7A8E0FFE}_26.png&quot;/&gt;&lt;left val=&quot;78&quot;/&gt;&lt;top val=&quot;133&quot;/&gt;&lt;width val=&quot;585&quot;/&gt;&lt;height val=&quot;343&quot;/&gt;&lt;hasText val=&quot;1&quot;/&gt;&lt;/Image&gt;&lt;/ThreeDShapeInfo&gt;"/>
  <p:tag name="PRESENTER_SHAPETEXTINFO" val="&lt;ShapeTextInfo&gt;&lt;TableIndex row=&quot;-1&quot; col=&quot;-1&quot;&gt;&lt;linesCount val=&quot;8&quot;/&gt;&lt;lineCharCount val=&quot;36&quot;/&gt;&lt;lineCharCount val=&quot;17&quot;/&gt;&lt;lineCharCount val=&quot;38&quot;/&gt;&lt;lineCharCount val=&quot;29&quot;/&gt;&lt;lineCharCount val=&quot;33&quot;/&gt;&lt;lineCharCount val=&quot;11&quot;/&gt;&lt;lineCharCount val=&quot;38&quot;/&gt;&lt;lineCharCount val=&quot;16&quot;/&gt;&lt;/TableIndex&gt;&lt;/ShapeTextInfo&gt;"/>
</p:tagLst>
</file>

<file path=ppt/tags/tag8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7EF\data\asimages\{83874171-A06A-4C5D-A906-DFDF9039761F}_27.png&quot;/&gt;&lt;left val=&quot;35&quot;/&gt;&lt;top val=&quot;21&quot;/&gt;&lt;width val=&quot;648&quot;/&gt;&lt;height val=&quot;98&quot;/&gt;&lt;hasText val=&quot;1&quot;/&gt;&lt;/Image&gt;&lt;/ThreeDShapeInfo&gt;"/>
  <p:tag name="PRESENTER_SHAPETEXTINFO" val="&lt;ShapeTextInfo&gt;&lt;TableIndex row=&quot;-1&quot; col=&quot;-1&quot;&gt;&lt;linesCount val=&quot;1&quot;/&gt;&lt;lineCharCount val=&quot;25&quot;/&gt;&lt;/TableIndex&gt;&lt;/ShapeTextInfo&gt;"/>
</p:tagLst>
</file>

<file path=ppt/tags/tag8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7EF\data\asimages\{4CD39B91-AE64-4D48-9E99-41CE334A26E7}_27.png&quot;/&gt;&lt;left val=&quot;24&quot;/&gt;&lt;top val=&quot;119&quot;/&gt;&lt;width val=&quot;409&quot;/&gt;&lt;height val=&quot;444&quot;/&gt;&lt;hasText val=&quot;1&quot;/&gt;&lt;/Image&gt;&lt;/ThreeDShapeInfo&gt;"/>
  <p:tag name="PRESENTER_SHAPETEXTINFO" val="&lt;ShapeTextInfo&gt;&lt;TableIndex row=&quot;-1&quot; col=&quot;-1&quot;&gt;&lt;linesCount val=&quot;6&quot;/&gt;&lt;lineCharCount val=&quot;24&quot;/&gt;&lt;lineCharCount val=&quot;13&quot;/&gt;&lt;lineCharCount val=&quot;18&quot;/&gt;&lt;lineCharCount val=&quot;19&quot;/&gt;&lt;lineCharCount val=&quot;24&quot;/&gt;&lt;lineCharCount val=&quot;10&quot;/&gt;&lt;/TableIndex&gt;&lt;/ShapeTextInfo&gt;"/>
</p:tagLst>
</file>

<file path=ppt/tags/tag8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7EF\data\asimages\{CC503372-3138-4420-A8A6-1AE33EAE6A3C}_28.png&quot;/&gt;&lt;left val=&quot;35&quot;/&gt;&lt;top val=&quot;21&quot;/&gt;&lt;width val=&quot;648&quot;/&gt;&lt;height val=&quot;98&quot;/&gt;&lt;hasText val=&quot;1&quot;/&gt;&lt;/Image&gt;&lt;/ThreeDShapeInfo&gt;"/>
  <p:tag name="PRESENTER_SHAPETEXTINFO" val="&lt;ShapeTextInfo&gt;&lt;TableIndex row=&quot;-1&quot; col=&quot;-1&quot;&gt;&lt;linesCount val=&quot;1&quot;/&gt;&lt;lineCharCount val=&quot;27&quot;/&gt;&lt;/TableIndex&gt;&lt;/ShapeTextInfo&gt;"/>
</p:tagLst>
</file>

<file path=ppt/tags/tag8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7EF\data\asimages\{12EFF197-ED79-47F8-9CBA-9E92A4544FA9}_28.png&quot;/&gt;&lt;left val=&quot;24&quot;/&gt;&lt;top val=&quot;119&quot;/&gt;&lt;width val=&quot;418&quot;/&gt;&lt;height val=&quot;408&quot;/&gt;&lt;hasText val=&quot;1&quot;/&gt;&lt;/Image&gt;&lt;/ThreeDShapeInfo&gt;"/>
  <p:tag name="PRESENTER_SHAPETEXTINFO" val="&lt;ShapeTextInfo&gt;&lt;TableIndex row=&quot;-1&quot; col=&quot;-1&quot;&gt;&lt;linesCount val=&quot;7&quot;/&gt;&lt;lineCharCount val=&quot;15&quot;/&gt;&lt;lineCharCount val=&quot;22&quot;/&gt;&lt;lineCharCount val=&quot;26&quot;/&gt;&lt;lineCharCount val=&quot;5&quot;/&gt;&lt;lineCharCount val=&quot;16&quot;/&gt;&lt;lineCharCount val=&quot;20&quot;/&gt;&lt;lineCharCount val=&quot;26&quot;/&gt;&lt;/TableIndex&gt;&lt;/ShapeTextInfo&gt;"/>
</p:tagLst>
</file>

<file path=ppt/tags/tag8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7EF\data\asimages\{0CDF0348-9CF6-4B0F-8349-906D3AB90876}_29.png&quot;/&gt;&lt;left val=&quot;24&quot;/&gt;&lt;top val=&quot;14&quot;/&gt;&lt;width val=&quot;668&quot;/&gt;&lt;height val=&quot;94&quot;/&gt;&lt;hasText val=&quot;1&quot;/&gt;&lt;/Image&gt;&lt;/ThreeDShapeInfo&gt;"/>
  <p:tag name="PRESENTER_SHAPETEXTINFO" val="&lt;ShapeTextInfo&gt;&lt;TableIndex row=&quot;-1&quot; col=&quot;-1&quot;&gt;&lt;linesCount val=&quot;1&quot;/&gt;&lt;lineCharCount val=&quot;34&quot;/&gt;&lt;/TableIndex&gt;&lt;/ShapeTextInfo&gt;"/>
</p:tagLst>
</file>

<file path=ppt/tags/tag8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7EF\data\asimages\{B405DE40-A4B7-428A-8F6C-40A570C4BFE8}_29.png&quot;/&gt;&lt;left val=&quot;24&quot;/&gt;&lt;top val=&quot;105&quot;/&gt;&lt;width val=&quot;664&quot;/&gt;&lt;height val=&quot;363&quot;/&gt;&lt;hasText val=&quot;1&quot;/&gt;&lt;/Image&gt;&lt;/ThreeDShapeInfo&gt;"/>
  <p:tag name="PRESENTER_SHAPETEXTINFO" val="&lt;ShapeTextInfo&gt;&lt;TableIndex row=&quot;-1&quot; col=&quot;-1&quot;&gt;&lt;linesCount val=&quot;4&quot;/&gt;&lt;lineCharCount val=&quot;44&quot;/&gt;&lt;lineCharCount val=&quot;34&quot;/&gt;&lt;lineCharCount val=&quot;19&quot;/&gt;&lt;lineCharCount val=&quot;23&quot;/&gt;&lt;/TableIndex&gt;&lt;/ShapeTextInfo&gt;"/>
</p:tagLst>
</file>

<file path=ppt/tags/tag8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7EF\data\asimages\{055ECE5F-A750-4886-9354-E8ABF5B16843}_29.png&quot;/&gt;&lt;left val=&quot;43&quot;/&gt;&lt;top val=&quot;405&quot;/&gt;&lt;width val=&quot;99&quot;/&gt;&lt;height val=&quot;39&quot;/&gt;&lt;hasText val=&quot;1&quot;/&gt;&lt;/Image&gt;&lt;/ThreeDShapeInfo&gt;"/>
  <p:tag name="PRESENTER_SHAPETEXTINFO" val="&lt;ShapeTextInfo&gt;&lt;TableIndex row=&quot;-1&quot; col=&quot;-1&quot;&gt;&lt;linesCount val=&quot;1&quot;/&gt;&lt;lineCharCount val=&quot;10&quot;/&gt;&lt;/TableIndex&gt;&lt;/ShapeTextInfo&gt;"/>
</p:tagLst>
</file>

<file path=ppt/tags/tag8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7EF\data\asimages\{DCC8AAE3-D474-4C50-9A0F-99A38A87701C}_29.png&quot;/&gt;&lt;left val=&quot;569&quot;/&gt;&lt;top val=&quot;405&quot;/&gt;&lt;width val=&quot;149&quot;/&gt;&lt;height val=&quot;39&quot;/&gt;&lt;hasText val=&quot;1&quot;/&gt;&lt;/Image&gt;&lt;/ThreeDShapeInfo&gt;"/>
  <p:tag name="PRESENTER_SHAPETEXTINFO" val="&lt;ShapeTextInfo&gt;&lt;TableIndex row=&quot;-1&quot; col=&quot;-1&quot;&gt;&lt;linesCount val=&quot;1&quot;/&gt;&lt;lineCharCount val=&quot;17&quot;/&gt;&lt;/TableIndex&gt;&lt;/ShapeText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9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7EF\data\asimages\{8D5A522D-A5C5-45F3-8DEC-5EB844EF0A98}_30.png&quot;/&gt;&lt;left val=&quot;35&quot;/&gt;&lt;top val=&quot;6&quot;/&gt;&lt;width val=&quot;648&quot;/&gt;&lt;height val=&quot;132&quot;/&gt;&lt;hasText val=&quot;1&quot;/&gt;&lt;/Image&gt;&lt;/ThreeDShapeInfo&gt;"/>
  <p:tag name="PRESENTER_SHAPETEXTINFO" val="&lt;ShapeTextInfo&gt;&lt;TableIndex row=&quot;-1&quot; col=&quot;-1&quot;&gt;&lt;linesCount val=&quot;2&quot;/&gt;&lt;lineCharCount val=&quot;25&quot;/&gt;&lt;lineCharCount val=&quot;14&quot;/&gt;&lt;/TableIndex&gt;&lt;/ShapeTextInfo&gt;"/>
</p:tagLst>
</file>

<file path=ppt/tags/tag9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7EF\data\asimages\{B8102EAB-C327-4B2B-ADF9-7B018A53E61E}_30.png&quot;/&gt;&lt;left val=&quot;24&quot;/&gt;&lt;top val=&quot;119&quot;/&gt;&lt;width val=&quot;659&quot;/&gt;&lt;height val=&quot;363&quot;/&gt;&lt;hasText val=&quot;1&quot;/&gt;&lt;/Image&gt;&lt;/ThreeDShapeInfo&gt;"/>
  <p:tag name="PRESENTER_SHAPETEXTINFO" val="&lt;ShapeTextInfo&gt;&lt;TableIndex row=&quot;-1&quot; col=&quot;-1&quot;&gt;&lt;linesCount val=&quot;4&quot;/&gt;&lt;lineCharCount val=&quot;34&quot;/&gt;&lt;lineCharCount val=&quot;43&quot;/&gt;&lt;lineCharCount val=&quot;20&quot;/&gt;&lt;lineCharCount val=&quot;43&quot;/&gt;&lt;/TableIndex&gt;&lt;/ShapeTextInfo&gt;"/>
</p:tagLst>
</file>

<file path=ppt/tags/tag9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7EF\data\asimages\{D6343719-2C1B-4068-B34C-1C61968CA934}_31.png&quot;/&gt;&lt;left val=&quot;35&quot;/&gt;&lt;top val=&quot;21&quot;/&gt;&lt;width val=&quot;648&quot;/&gt;&lt;height val=&quot;98&quot;/&gt;&lt;hasText val=&quot;1&quot;/&gt;&lt;/Image&gt;&lt;/ThreeDShapeInfo&gt;"/>
  <p:tag name="PRESENTER_SHAPETEXTINFO" val="&lt;ShapeTextInfo&gt;&lt;TableIndex row=&quot;-1&quot; col=&quot;-1&quot;&gt;&lt;linesCount val=&quot;1&quot;/&gt;&lt;lineCharCount val=&quot;20&quot;/&gt;&lt;/TableIndex&gt;&lt;/ShapeTextInfo&gt;"/>
</p:tagLst>
</file>

<file path=ppt/tags/tag9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7EF\data\asimages\{501DB0AB-B025-4806-A1E2-0D21E845AA77}_31.png&quot;/&gt;&lt;left val=&quot;24&quot;/&gt;&lt;top val=&quot;119&quot;/&gt;&lt;width val=&quot;659&quot;/&gt;&lt;height val=&quot;363&quot;/&gt;&lt;hasText val=&quot;1&quot;/&gt;&lt;/Image&gt;&lt;/ThreeDShapeInfo&gt;"/>
  <p:tag name="PRESENTER_SHAPETEXTINFO" val="&lt;ShapeTextInfo&gt;&lt;TableIndex row=&quot;-1&quot; col=&quot;-1&quot;&gt;&lt;linesCount val=&quot;3&quot;/&gt;&lt;lineCharCount val=&quot;41&quot;/&gt;&lt;lineCharCount val=&quot;30&quot;/&gt;&lt;lineCharCount val=&quot;21&quot;/&gt;&lt;/TableIndex&gt;&lt;/ShapeTextInfo&gt;"/>
</p:tagLst>
</file>

<file path=ppt/tags/tag9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7EF\data\asimages\{A367738B-D637-4451-A8EA-E693DF085D8A}_31.png&quot;/&gt;&lt;left val=&quot;35&quot;/&gt;&lt;top val=&quot;251&quot;/&gt;&lt;width val=&quot;330&quot;/&gt;&lt;height val=&quot;268&quot;/&gt;&lt;hasText val=&quot;1&quot;/&gt;&lt;/Image&gt;&lt;/ThreeDShapeInfo&gt;"/>
  <p:tag name="PRESENTER_SHAPETEXTINFO" val="&lt;ShapeTextInfo&gt;&lt;TableIndex row=&quot;-1&quot; col=&quot;-1&quot;&gt;&lt;linesCount val=&quot;7&quot;/&gt;&lt;lineCharCount val=&quot;19&quot;/&gt;&lt;lineCharCount val=&quot;16&quot;/&gt;&lt;lineCharCount val=&quot;11&quot;/&gt;&lt;lineCharCount val=&quot;17&quot;/&gt;&lt;lineCharCount val=&quot;11&quot;/&gt;&lt;lineCharCount val=&quot;18&quot;/&gt;&lt;lineCharCount val=&quot;12&quot;/&gt;&lt;/TableIndex&gt;&lt;/ShapeTextInfo&gt;"/>
</p:tagLst>
</file>

<file path=ppt/tags/tag9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7EF\data\asimages\{F144A19C-B1C5-4DD3-A5FA-623EEBABA50D}_32.png&quot;/&gt;&lt;left val=&quot;35&quot;/&gt;&lt;top val=&quot;21&quot;/&gt;&lt;width val=&quot;648&quot;/&gt;&lt;height val=&quot;98&quot;/&gt;&lt;hasText val=&quot;1&quot;/&gt;&lt;/Image&gt;&lt;/ThreeDShapeInfo&gt;"/>
  <p:tag name="PRESENTER_SHAPETEXTINFO" val="&lt;ShapeTextInfo&gt;&lt;TableIndex row=&quot;-1&quot; col=&quot;-1&quot;&gt;&lt;linesCount val=&quot;1&quot;/&gt;&lt;lineCharCount val=&quot;22&quot;/&gt;&lt;/TableIndex&gt;&lt;/ShapeTextInfo&gt;"/>
</p:tagLst>
</file>

<file path=ppt/tags/tag9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7EF\data\asimages\{541B7972-D2D7-4F6B-B8F2-47BA24CD4C4A}_32.png&quot;/&gt;&lt;left val=&quot;24&quot;/&gt;&lt;top val=&quot;119&quot;/&gt;&lt;width val=&quot;659&quot;/&gt;&lt;height val=&quot;363&quot;/&gt;&lt;hasText val=&quot;1&quot;/&gt;&lt;/Image&gt;&lt;/ThreeDShapeInfo&gt;"/>
  <p:tag name="PRESENTER_SHAPETEXTINFO" val="&lt;ShapeTextInfo&gt;&lt;TableIndex row=&quot;-1&quot; col=&quot;-1&quot;&gt;&lt;linesCount val=&quot;8&quot;/&gt;&lt;lineCharCount val=&quot;38&quot;/&gt;&lt;lineCharCount val=&quot;33&quot;/&gt;&lt;lineCharCount val=&quot;16&quot;/&gt;&lt;lineCharCount val=&quot;42&quot;/&gt;&lt;lineCharCount val=&quot;32&quot;/&gt;&lt;lineCharCount val=&quot;38&quot;/&gt;&lt;lineCharCount val=&quot;39&quot;/&gt;&lt;lineCharCount val=&quot;19&quot;/&gt;&lt;/TableIndex&gt;&lt;/ShapeTextInfo&gt;"/>
</p:tagLst>
</file>

<file path=ppt/tags/tag9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7EF\data\asimages\{416A6664-F1FB-414F-A6D0-565EDF16ACBE}_33.png&quot;/&gt;&lt;left val=&quot;65&quot;/&gt;&lt;top val=&quot;28&quot;/&gt;&lt;width val=&quot;588&quot;/&gt;&lt;height val=&quot;94&quot;/&gt;&lt;hasText val=&quot;1&quot;/&gt;&lt;/Image&gt;&lt;/ThreeDShapeInfo&gt;"/>
  <p:tag name="PRESENTER_SHAPETEXTINFO" val="&lt;ShapeTextInfo&gt;&lt;TableIndex row=&quot;-1&quot; col=&quot;-1&quot;&gt;&lt;linesCount val=&quot;1&quot;/&gt;&lt;lineCharCount val=&quot;29&quot;/&gt;&lt;/TableIndex&gt;&lt;/ShapeTextInfo&gt;"/>
</p:tagLst>
</file>

<file path=ppt/tags/tag9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7EF\data\asimages\{03320463-4953-4C99-9DA5-5BA3AC31C77F}_33.png&quot;/&gt;&lt;left val=&quot;54&quot;/&gt;&lt;top val=&quot;108&quot;/&gt;&lt;width val=&quot;599&quot;/&gt;&lt;height val=&quot;367&quot;/&gt;&lt;hasText val=&quot;1&quot;/&gt;&lt;/Image&gt;&lt;/ThreeDShapeInfo&gt;"/>
  <p:tag name="PRESENTER_SHAPETEXTINFO" val="&lt;ShapeTextInfo&gt;&lt;TableIndex row=&quot;-1&quot; col=&quot;-1&quot;&gt;&lt;linesCount val=&quot;9&quot;/&gt;&lt;lineCharCount val=&quot;39&quot;/&gt;&lt;lineCharCount val=&quot;32&quot;/&gt;&lt;lineCharCount val=&quot;38&quot;/&gt;&lt;lineCharCount val=&quot;32&quot;/&gt;&lt;lineCharCount val=&quot;40&quot;/&gt;&lt;lineCharCount val=&quot;12&quot;/&gt;&lt;lineCharCount val=&quot;44&quot;/&gt;&lt;lineCharCount val=&quot;31&quot;/&gt;&lt;lineCharCount val=&quot;19&quot;/&gt;&lt;/TableIndex&gt;&lt;/ShapeTextInfo&gt;"/>
</p:tagLst>
</file>

<file path=ppt/tags/tag9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7EF\data\asimages\{CA36B23B-8E75-46F7-9014-A502E84B2FE5}_34.png&quot;/&gt;&lt;left val=&quot;35&quot;/&gt;&lt;top val=&quot;6&quot;/&gt;&lt;width val=&quot;648&quot;/&gt;&lt;height val=&quot;132&quot;/&gt;&lt;hasText val=&quot;1&quot;/&gt;&lt;/Image&gt;&lt;/ThreeDShapeInfo&gt;"/>
  <p:tag name="PRESENTER_SHAPETEXTINFO" val="&lt;ShapeTextInfo&gt;&lt;TableIndex row=&quot;-1&quot; col=&quot;-1&quot;&gt;&lt;linesCount val=&quot;2&quot;/&gt;&lt;lineCharCount val=&quot;20&quot;/&gt;&lt;lineCharCount val=&quot;14&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74589</TotalTime>
  <Words>6138</Words>
  <Application>Microsoft Office PowerPoint</Application>
  <PresentationFormat>On-screen Show (4:3)</PresentationFormat>
  <Paragraphs>554</Paragraphs>
  <Slides>61</Slides>
  <Notes>60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61</vt:i4>
      </vt:variant>
    </vt:vector>
  </HeadingPairs>
  <TitlesOfParts>
    <vt:vector size="64" baseType="lpstr">
      <vt:lpstr>Arial</vt:lpstr>
      <vt:lpstr>Calibri</vt:lpstr>
      <vt:lpstr>Office Theme</vt:lpstr>
      <vt:lpstr>Alternative Crops</vt:lpstr>
      <vt:lpstr>Alternative Crops: What Are They?</vt:lpstr>
      <vt:lpstr>Alternative Crops</vt:lpstr>
      <vt:lpstr>Advantages of Diverse Rotations</vt:lpstr>
      <vt:lpstr>Advantages of Diverse Rotations</vt:lpstr>
      <vt:lpstr>Alternative Crops</vt:lpstr>
      <vt:lpstr>Preparing for Alternative Crops</vt:lpstr>
      <vt:lpstr>Exploring Markets</vt:lpstr>
      <vt:lpstr>Planning Crop Management</vt:lpstr>
      <vt:lpstr>Reducing Expenses and Losses</vt:lpstr>
      <vt:lpstr>Reducing Expenses and Losses</vt:lpstr>
      <vt:lpstr>Alternative Crops</vt:lpstr>
      <vt:lpstr>Growing Alternative Crops</vt:lpstr>
      <vt:lpstr>Grain Legumes</vt:lpstr>
      <vt:lpstr>Dry Pea: Overview</vt:lpstr>
      <vt:lpstr>Dry Pea: Production</vt:lpstr>
      <vt:lpstr>Dry Pea: Variety Selection</vt:lpstr>
      <vt:lpstr>Dry Pea: Special Considerations</vt:lpstr>
      <vt:lpstr>Field Beans: Overview</vt:lpstr>
      <vt:lpstr>Field Beans: Production</vt:lpstr>
      <vt:lpstr>Field Beans: Variety Selection</vt:lpstr>
      <vt:lpstr>Field Beans: Variety Selection</vt:lpstr>
      <vt:lpstr>Field Beans: Special Considerations</vt:lpstr>
      <vt:lpstr>Growing Alternative Crops</vt:lpstr>
      <vt:lpstr>Processing Crops</vt:lpstr>
      <vt:lpstr>Processing Crops</vt:lpstr>
      <vt:lpstr>Processing Peas: Overview</vt:lpstr>
      <vt:lpstr>Processing Peas: Production</vt:lpstr>
      <vt:lpstr>Processing Peas: Variety Selection</vt:lpstr>
      <vt:lpstr>Processing peas: special considerations</vt:lpstr>
      <vt:lpstr>Sweet Corn: Overview</vt:lpstr>
      <vt:lpstr>Sweet Corn: Production</vt:lpstr>
      <vt:lpstr>Sweet Corn: Variety Selection</vt:lpstr>
      <vt:lpstr>Sweet Corn: Special Considerations</vt:lpstr>
      <vt:lpstr>Snap Bean: Overview</vt:lpstr>
      <vt:lpstr>Snap Bean: Production</vt:lpstr>
      <vt:lpstr>Snap Bean: Variety Selection</vt:lpstr>
      <vt:lpstr>Processing Crops: General Considerations</vt:lpstr>
      <vt:lpstr>Growing Alternative Crops</vt:lpstr>
      <vt:lpstr>Alternative Small Grains</vt:lpstr>
      <vt:lpstr>Small Grains: Overview</vt:lpstr>
      <vt:lpstr>Growing Alternative Crops</vt:lpstr>
      <vt:lpstr>Other Grains</vt:lpstr>
      <vt:lpstr>Buckwheat: Overview</vt:lpstr>
      <vt:lpstr>Buckwheat: Production</vt:lpstr>
      <vt:lpstr>Buckwheat: Special Considerations</vt:lpstr>
      <vt:lpstr>Sorghum: Overview</vt:lpstr>
      <vt:lpstr>Sorghum: Production</vt:lpstr>
      <vt:lpstr>Sunflower: Overview</vt:lpstr>
      <vt:lpstr>Sunflower: Production</vt:lpstr>
      <vt:lpstr>Sunflower: Special Considerations</vt:lpstr>
      <vt:lpstr>Flax: Overview</vt:lpstr>
      <vt:lpstr>Flax: Production</vt:lpstr>
      <vt:lpstr>Flax: Special Considerations</vt:lpstr>
      <vt:lpstr>Summary: Risks of Alternative Crops</vt:lpstr>
      <vt:lpstr>Summary: Rewards of Alternative Crops</vt:lpstr>
      <vt:lpstr>Approaching Alternative Crops</vt:lpstr>
      <vt:lpstr>Resources: Production Guides</vt:lpstr>
      <vt:lpstr>Other Resources</vt:lpstr>
      <vt:lpstr>© 2017 Regents of the University of Minnesota. All rights reserved.  The University of Minnesota is an equal opportunity educator and employer.</vt:lpstr>
      <vt:lpstr>References</vt:lpstr>
    </vt:vector>
  </TitlesOfParts>
  <Company>University of Minnesota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Kristine M Moncada</dc:creator>
  <cp:lastModifiedBy>Kristine M Moncada</cp:lastModifiedBy>
  <cp:revision>686</cp:revision>
  <dcterms:created xsi:type="dcterms:W3CDTF">2015-03-12T19:27:19Z</dcterms:created>
  <dcterms:modified xsi:type="dcterms:W3CDTF">2018-06-26T18:17:43Z</dcterms:modified>
</cp:coreProperties>
</file>