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3.xml" ContentType="application/vnd.openxmlformats-officedocument.presentationml.tags+xml"/>
  <Override PartName="/ppt/notesSlides/notesSlide3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40.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625" r:id="rId2"/>
    <p:sldId id="626" r:id="rId3"/>
    <p:sldId id="627" r:id="rId4"/>
    <p:sldId id="628" r:id="rId5"/>
    <p:sldId id="629" r:id="rId6"/>
    <p:sldId id="630" r:id="rId7"/>
    <p:sldId id="631" r:id="rId8"/>
    <p:sldId id="632" r:id="rId9"/>
    <p:sldId id="633" r:id="rId10"/>
    <p:sldId id="634" r:id="rId11"/>
    <p:sldId id="635" r:id="rId12"/>
    <p:sldId id="636" r:id="rId13"/>
    <p:sldId id="637" r:id="rId14"/>
    <p:sldId id="638" r:id="rId15"/>
    <p:sldId id="581" r:id="rId16"/>
    <p:sldId id="588" r:id="rId17"/>
    <p:sldId id="425" r:id="rId18"/>
    <p:sldId id="504" r:id="rId19"/>
    <p:sldId id="613" r:id="rId20"/>
    <p:sldId id="411" r:id="rId21"/>
    <p:sldId id="584" r:id="rId22"/>
    <p:sldId id="413" r:id="rId23"/>
    <p:sldId id="586" r:id="rId24"/>
    <p:sldId id="639" r:id="rId25"/>
    <p:sldId id="585" r:id="rId26"/>
    <p:sldId id="591" r:id="rId27"/>
    <p:sldId id="589" r:id="rId28"/>
    <p:sldId id="640" r:id="rId29"/>
    <p:sldId id="592" r:id="rId30"/>
    <p:sldId id="593" r:id="rId31"/>
    <p:sldId id="641" r:id="rId32"/>
    <p:sldId id="597" r:id="rId33"/>
    <p:sldId id="599" r:id="rId34"/>
    <p:sldId id="642" r:id="rId35"/>
    <p:sldId id="601" r:id="rId36"/>
    <p:sldId id="602" r:id="rId37"/>
    <p:sldId id="603" r:id="rId38"/>
    <p:sldId id="615" r:id="rId39"/>
    <p:sldId id="643" r:id="rId40"/>
    <p:sldId id="618" r:id="rId41"/>
    <p:sldId id="622" r:id="rId42"/>
    <p:sldId id="644" r:id="rId43"/>
    <p:sldId id="645" r:id="rId44"/>
  </p:sldIdLst>
  <p:sldSz cx="9144000" cy="6858000" type="screen4x3"/>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1" clrIdx="0">
    <p:extLst>
      <p:ext uri="{19B8F6BF-5375-455C-9EA6-DF929625EA0E}">
        <p15:presenceInfo xmlns:p15="http://schemas.microsoft.com/office/powerpoint/2012/main" userId="S-1-5-21-1317685450-932939914-1801392649-10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BEFBB"/>
    <a:srgbClr val="E6EEFB"/>
    <a:srgbClr val="FAFAFA"/>
    <a:srgbClr val="F9E695"/>
    <a:srgbClr val="F8E180"/>
    <a:srgbClr val="E2E6BC"/>
    <a:srgbClr val="FAEAA8"/>
    <a:srgbClr val="FBE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1" autoAdjust="0"/>
    <p:restoredTop sz="68325" autoAdjust="0"/>
  </p:normalViewPr>
  <p:slideViewPr>
    <p:cSldViewPr>
      <p:cViewPr varScale="1">
        <p:scale>
          <a:sx n="50" d="100"/>
          <a:sy n="50" d="100"/>
        </p:scale>
        <p:origin x="850"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DD258-111C-47A7-96CB-E1AFEBD49B78}"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6506F72-CCE7-49E5-BDB2-9745E643848F}">
      <dgm:prSet phldrT="[Text]"/>
      <dgm:spPr>
        <a:solidFill>
          <a:srgbClr val="800000"/>
        </a:solidFill>
        <a:ln w="38100">
          <a:solidFill>
            <a:srgbClr val="F9E695"/>
          </a:solidFill>
        </a:ln>
      </dgm:spPr>
      <dgm:t>
        <a:bodyPr/>
        <a:lstStyle/>
        <a:p>
          <a:r>
            <a:rPr lang="en-US" dirty="0" smtClean="0">
              <a:solidFill>
                <a:srgbClr val="F9E695"/>
              </a:solidFill>
            </a:rPr>
            <a:t>Transition period</a:t>
          </a:r>
        </a:p>
      </dgm:t>
    </dgm:pt>
    <dgm:pt modelId="{68421967-0624-4B2C-9AD7-11CD8EC4998A}" type="parTrans" cxnId="{C14BA9FD-AC4F-4571-8875-CDBF0EFC04EF}">
      <dgm:prSet/>
      <dgm:spPr/>
      <dgm:t>
        <a:bodyPr/>
        <a:lstStyle/>
        <a:p>
          <a:endParaRPr lang="en-US"/>
        </a:p>
      </dgm:t>
    </dgm:pt>
    <dgm:pt modelId="{29F553F9-566A-4725-94D4-EEF9BC5FBFBC}" type="sibTrans" cxnId="{C14BA9FD-AC4F-4571-8875-CDBF0EFC04EF}">
      <dgm:prSet/>
      <dgm:spPr>
        <a:ln w="47625">
          <a:solidFill>
            <a:srgbClr val="800000"/>
          </a:solidFill>
        </a:ln>
      </dgm:spPr>
      <dgm:t>
        <a:bodyPr/>
        <a:lstStyle/>
        <a:p>
          <a:endParaRPr lang="en-US"/>
        </a:p>
      </dgm:t>
    </dgm:pt>
    <dgm:pt modelId="{14515613-B0A1-4D32-89A5-8E36C3553685}">
      <dgm:prSet phldrT="[Text]"/>
      <dgm:spPr>
        <a:solidFill>
          <a:srgbClr val="800000"/>
        </a:solidFill>
        <a:ln w="38100">
          <a:solidFill>
            <a:srgbClr val="F9E695"/>
          </a:solidFill>
        </a:ln>
      </dgm:spPr>
      <dgm:t>
        <a:bodyPr/>
        <a:lstStyle/>
        <a:p>
          <a:r>
            <a:rPr lang="en-US" dirty="0" smtClean="0">
              <a:solidFill>
                <a:srgbClr val="F9E695"/>
              </a:solidFill>
            </a:rPr>
            <a:t>Complete OSP</a:t>
          </a:r>
          <a:endParaRPr lang="en-US" dirty="0">
            <a:solidFill>
              <a:srgbClr val="F9E695"/>
            </a:solidFill>
          </a:endParaRPr>
        </a:p>
      </dgm:t>
    </dgm:pt>
    <dgm:pt modelId="{E9F1487D-02B4-45F7-B528-5E77CC5D2DCE}" type="parTrans" cxnId="{B65448EA-FBA0-40E8-A9B7-9AE83B7685D8}">
      <dgm:prSet/>
      <dgm:spPr/>
      <dgm:t>
        <a:bodyPr/>
        <a:lstStyle/>
        <a:p>
          <a:endParaRPr lang="en-US"/>
        </a:p>
      </dgm:t>
    </dgm:pt>
    <dgm:pt modelId="{C8B7C73A-1E61-4AE5-A83D-B3FEC0A84D5F}" type="sibTrans" cxnId="{B65448EA-FBA0-40E8-A9B7-9AE83B7685D8}">
      <dgm:prSet/>
      <dgm:spPr>
        <a:ln w="47625">
          <a:solidFill>
            <a:srgbClr val="800000"/>
          </a:solidFill>
        </a:ln>
      </dgm:spPr>
      <dgm:t>
        <a:bodyPr/>
        <a:lstStyle/>
        <a:p>
          <a:endParaRPr lang="en-US"/>
        </a:p>
      </dgm:t>
    </dgm:pt>
    <dgm:pt modelId="{CE3ECA1D-2D27-4B5A-9599-40A230CB822C}">
      <dgm:prSet phldrT="[Text]"/>
      <dgm:spPr>
        <a:solidFill>
          <a:srgbClr val="800000"/>
        </a:solidFill>
        <a:ln w="38100">
          <a:solidFill>
            <a:srgbClr val="F9E695"/>
          </a:solidFill>
        </a:ln>
      </dgm:spPr>
      <dgm:t>
        <a:bodyPr/>
        <a:lstStyle/>
        <a:p>
          <a:r>
            <a:rPr lang="en-US" dirty="0" smtClean="0">
              <a:solidFill>
                <a:srgbClr val="F9E695"/>
              </a:solidFill>
            </a:rPr>
            <a:t>Certifier review</a:t>
          </a:r>
          <a:endParaRPr lang="en-US" dirty="0">
            <a:solidFill>
              <a:srgbClr val="F9E695"/>
            </a:solidFill>
          </a:endParaRPr>
        </a:p>
      </dgm:t>
    </dgm:pt>
    <dgm:pt modelId="{811FF68C-723E-44CD-803E-696A3ECCBB76}" type="parTrans" cxnId="{1CE3738E-8EDE-47A9-8B60-390FE93C94B7}">
      <dgm:prSet/>
      <dgm:spPr/>
      <dgm:t>
        <a:bodyPr/>
        <a:lstStyle/>
        <a:p>
          <a:endParaRPr lang="en-US"/>
        </a:p>
      </dgm:t>
    </dgm:pt>
    <dgm:pt modelId="{C3BD34E7-9E15-4E70-9B8F-13D0FAAE1907}" type="sibTrans" cxnId="{1CE3738E-8EDE-47A9-8B60-390FE93C94B7}">
      <dgm:prSet/>
      <dgm:spPr>
        <a:ln w="47625">
          <a:solidFill>
            <a:srgbClr val="800000"/>
          </a:solidFill>
        </a:ln>
      </dgm:spPr>
      <dgm:t>
        <a:bodyPr/>
        <a:lstStyle/>
        <a:p>
          <a:endParaRPr lang="en-US"/>
        </a:p>
      </dgm:t>
    </dgm:pt>
    <dgm:pt modelId="{9743EF29-A6D4-4055-8017-B9D2FC57070D}">
      <dgm:prSet phldrT="[Text]"/>
      <dgm:spPr>
        <a:solidFill>
          <a:srgbClr val="800000"/>
        </a:solidFill>
        <a:ln w="38100">
          <a:solidFill>
            <a:srgbClr val="F9E695"/>
          </a:solidFill>
        </a:ln>
      </dgm:spPr>
      <dgm:t>
        <a:bodyPr/>
        <a:lstStyle/>
        <a:p>
          <a:r>
            <a:rPr lang="en-US" dirty="0" smtClean="0">
              <a:solidFill>
                <a:srgbClr val="F9E695"/>
              </a:solidFill>
            </a:rPr>
            <a:t>Inspection</a:t>
          </a:r>
          <a:endParaRPr lang="en-US" dirty="0">
            <a:solidFill>
              <a:srgbClr val="F9E695"/>
            </a:solidFill>
          </a:endParaRPr>
        </a:p>
      </dgm:t>
    </dgm:pt>
    <dgm:pt modelId="{60DB11A9-EE3E-4CFF-B38D-4D00376D5C9B}" type="parTrans" cxnId="{C520C9EA-64FA-4340-8E13-CA27F04CD83F}">
      <dgm:prSet/>
      <dgm:spPr/>
      <dgm:t>
        <a:bodyPr/>
        <a:lstStyle/>
        <a:p>
          <a:endParaRPr lang="en-US"/>
        </a:p>
      </dgm:t>
    </dgm:pt>
    <dgm:pt modelId="{7F83D1CD-5476-4AFB-9368-F2302B2CC5D1}" type="sibTrans" cxnId="{C520C9EA-64FA-4340-8E13-CA27F04CD83F}">
      <dgm:prSet/>
      <dgm:spPr>
        <a:ln w="47625">
          <a:solidFill>
            <a:srgbClr val="800000"/>
          </a:solidFill>
        </a:ln>
      </dgm:spPr>
      <dgm:t>
        <a:bodyPr/>
        <a:lstStyle/>
        <a:p>
          <a:endParaRPr lang="en-US"/>
        </a:p>
      </dgm:t>
    </dgm:pt>
    <dgm:pt modelId="{B8628D53-E22B-4DCA-8BB8-8C2FD8661C77}">
      <dgm:prSet phldrT="[Text]"/>
      <dgm:spPr>
        <a:solidFill>
          <a:srgbClr val="800000"/>
        </a:solidFill>
        <a:ln w="38100">
          <a:solidFill>
            <a:srgbClr val="F9E695"/>
          </a:solidFill>
        </a:ln>
      </dgm:spPr>
      <dgm:t>
        <a:bodyPr/>
        <a:lstStyle/>
        <a:p>
          <a:r>
            <a:rPr lang="en-US" dirty="0" smtClean="0">
              <a:solidFill>
                <a:srgbClr val="F9E695"/>
              </a:solidFill>
            </a:rPr>
            <a:t>Certifier review</a:t>
          </a:r>
          <a:endParaRPr lang="en-US" dirty="0">
            <a:solidFill>
              <a:srgbClr val="F9E695"/>
            </a:solidFill>
          </a:endParaRPr>
        </a:p>
      </dgm:t>
    </dgm:pt>
    <dgm:pt modelId="{E5273B22-66E6-45CD-874E-3BAEB9A0F26D}" type="parTrans" cxnId="{BF645300-9056-4709-8853-210683910755}">
      <dgm:prSet/>
      <dgm:spPr/>
      <dgm:t>
        <a:bodyPr/>
        <a:lstStyle/>
        <a:p>
          <a:endParaRPr lang="en-US"/>
        </a:p>
      </dgm:t>
    </dgm:pt>
    <dgm:pt modelId="{52E07564-2379-4AE0-9026-9898E8C80F4C}" type="sibTrans" cxnId="{BF645300-9056-4709-8853-210683910755}">
      <dgm:prSet/>
      <dgm:spPr>
        <a:ln w="47625">
          <a:solidFill>
            <a:srgbClr val="800000"/>
          </a:solidFill>
        </a:ln>
      </dgm:spPr>
      <dgm:t>
        <a:bodyPr/>
        <a:lstStyle/>
        <a:p>
          <a:endParaRPr lang="en-US"/>
        </a:p>
      </dgm:t>
    </dgm:pt>
    <dgm:pt modelId="{541A348C-9A30-453F-B779-3682CB993D30}">
      <dgm:prSet/>
      <dgm:spPr>
        <a:solidFill>
          <a:srgbClr val="800000"/>
        </a:solidFill>
        <a:ln w="38100">
          <a:solidFill>
            <a:srgbClr val="F9E695"/>
          </a:solidFill>
        </a:ln>
      </dgm:spPr>
      <dgm:t>
        <a:bodyPr/>
        <a:lstStyle/>
        <a:p>
          <a:r>
            <a:rPr lang="en-US" dirty="0" smtClean="0">
              <a:solidFill>
                <a:srgbClr val="F9E695"/>
              </a:solidFill>
            </a:rPr>
            <a:t>Operation certified</a:t>
          </a:r>
          <a:endParaRPr lang="en-US" dirty="0">
            <a:solidFill>
              <a:srgbClr val="F9E695"/>
            </a:solidFill>
          </a:endParaRPr>
        </a:p>
      </dgm:t>
    </dgm:pt>
    <dgm:pt modelId="{9E5DDB69-AE62-49D9-9936-8C5C458F755E}" type="parTrans" cxnId="{BB68149A-9A23-4ED9-8816-FCAF36D67C1D}">
      <dgm:prSet/>
      <dgm:spPr/>
      <dgm:t>
        <a:bodyPr/>
        <a:lstStyle/>
        <a:p>
          <a:endParaRPr lang="en-US"/>
        </a:p>
      </dgm:t>
    </dgm:pt>
    <dgm:pt modelId="{941210B5-21C3-4F65-A75D-1CF30225FE98}" type="sibTrans" cxnId="{BB68149A-9A23-4ED9-8816-FCAF36D67C1D}">
      <dgm:prSet/>
      <dgm:spPr/>
      <dgm:t>
        <a:bodyPr/>
        <a:lstStyle/>
        <a:p>
          <a:endParaRPr lang="en-US"/>
        </a:p>
      </dgm:t>
    </dgm:pt>
    <dgm:pt modelId="{2CB3476D-2FE8-40EF-BB01-3BD9B63FE5C6}" type="pres">
      <dgm:prSet presAssocID="{F2ADD258-111C-47A7-96CB-E1AFEBD49B78}" presName="Name0" presStyleCnt="0">
        <dgm:presLayoutVars>
          <dgm:dir/>
          <dgm:resizeHandles val="exact"/>
        </dgm:presLayoutVars>
      </dgm:prSet>
      <dgm:spPr/>
      <dgm:t>
        <a:bodyPr/>
        <a:lstStyle/>
        <a:p>
          <a:endParaRPr lang="en-US"/>
        </a:p>
      </dgm:t>
    </dgm:pt>
    <dgm:pt modelId="{2138EA7F-6996-4649-9399-45F15BA36552}" type="pres">
      <dgm:prSet presAssocID="{46506F72-CCE7-49E5-BDB2-9745E643848F}" presName="node" presStyleLbl="node1" presStyleIdx="0" presStyleCnt="6">
        <dgm:presLayoutVars>
          <dgm:bulletEnabled val="1"/>
        </dgm:presLayoutVars>
      </dgm:prSet>
      <dgm:spPr/>
      <dgm:t>
        <a:bodyPr/>
        <a:lstStyle/>
        <a:p>
          <a:endParaRPr lang="en-US"/>
        </a:p>
      </dgm:t>
    </dgm:pt>
    <dgm:pt modelId="{EF4DA524-C2EC-4DA7-8E22-4869C14DF72B}" type="pres">
      <dgm:prSet presAssocID="{29F553F9-566A-4725-94D4-EEF9BC5FBFBC}" presName="sibTrans" presStyleLbl="sibTrans1D1" presStyleIdx="0" presStyleCnt="5"/>
      <dgm:spPr/>
      <dgm:t>
        <a:bodyPr/>
        <a:lstStyle/>
        <a:p>
          <a:endParaRPr lang="en-US"/>
        </a:p>
      </dgm:t>
    </dgm:pt>
    <dgm:pt modelId="{304290BD-4828-453F-8E0B-061866AE8409}" type="pres">
      <dgm:prSet presAssocID="{29F553F9-566A-4725-94D4-EEF9BC5FBFBC}" presName="connectorText" presStyleLbl="sibTrans1D1" presStyleIdx="0" presStyleCnt="5"/>
      <dgm:spPr/>
      <dgm:t>
        <a:bodyPr/>
        <a:lstStyle/>
        <a:p>
          <a:endParaRPr lang="en-US"/>
        </a:p>
      </dgm:t>
    </dgm:pt>
    <dgm:pt modelId="{9F2B0B84-BDF4-4DFC-88C2-6377E9113895}" type="pres">
      <dgm:prSet presAssocID="{14515613-B0A1-4D32-89A5-8E36C3553685}" presName="node" presStyleLbl="node1" presStyleIdx="1" presStyleCnt="6">
        <dgm:presLayoutVars>
          <dgm:bulletEnabled val="1"/>
        </dgm:presLayoutVars>
      </dgm:prSet>
      <dgm:spPr/>
      <dgm:t>
        <a:bodyPr/>
        <a:lstStyle/>
        <a:p>
          <a:endParaRPr lang="en-US"/>
        </a:p>
      </dgm:t>
    </dgm:pt>
    <dgm:pt modelId="{44B35B48-BE1A-46EE-AAAF-F7F38AC8F324}" type="pres">
      <dgm:prSet presAssocID="{C8B7C73A-1E61-4AE5-A83D-B3FEC0A84D5F}" presName="sibTrans" presStyleLbl="sibTrans1D1" presStyleIdx="1" presStyleCnt="5"/>
      <dgm:spPr/>
      <dgm:t>
        <a:bodyPr/>
        <a:lstStyle/>
        <a:p>
          <a:endParaRPr lang="en-US"/>
        </a:p>
      </dgm:t>
    </dgm:pt>
    <dgm:pt modelId="{3395295D-2526-4356-87BF-2410C5864B1E}" type="pres">
      <dgm:prSet presAssocID="{C8B7C73A-1E61-4AE5-A83D-B3FEC0A84D5F}" presName="connectorText" presStyleLbl="sibTrans1D1" presStyleIdx="1" presStyleCnt="5"/>
      <dgm:spPr/>
      <dgm:t>
        <a:bodyPr/>
        <a:lstStyle/>
        <a:p>
          <a:endParaRPr lang="en-US"/>
        </a:p>
      </dgm:t>
    </dgm:pt>
    <dgm:pt modelId="{1601A505-423E-4883-926C-6CB419BC41E6}" type="pres">
      <dgm:prSet presAssocID="{CE3ECA1D-2D27-4B5A-9599-40A230CB822C}" presName="node" presStyleLbl="node1" presStyleIdx="2" presStyleCnt="6">
        <dgm:presLayoutVars>
          <dgm:bulletEnabled val="1"/>
        </dgm:presLayoutVars>
      </dgm:prSet>
      <dgm:spPr/>
      <dgm:t>
        <a:bodyPr/>
        <a:lstStyle/>
        <a:p>
          <a:endParaRPr lang="en-US"/>
        </a:p>
      </dgm:t>
    </dgm:pt>
    <dgm:pt modelId="{8463C28B-B1C3-4B41-9E15-87F996B31226}" type="pres">
      <dgm:prSet presAssocID="{C3BD34E7-9E15-4E70-9B8F-13D0FAAE1907}" presName="sibTrans" presStyleLbl="sibTrans1D1" presStyleIdx="2" presStyleCnt="5"/>
      <dgm:spPr/>
      <dgm:t>
        <a:bodyPr/>
        <a:lstStyle/>
        <a:p>
          <a:endParaRPr lang="en-US"/>
        </a:p>
      </dgm:t>
    </dgm:pt>
    <dgm:pt modelId="{889C6EDB-38DE-4CCA-985B-62C464AE79D3}" type="pres">
      <dgm:prSet presAssocID="{C3BD34E7-9E15-4E70-9B8F-13D0FAAE1907}" presName="connectorText" presStyleLbl="sibTrans1D1" presStyleIdx="2" presStyleCnt="5"/>
      <dgm:spPr/>
      <dgm:t>
        <a:bodyPr/>
        <a:lstStyle/>
        <a:p>
          <a:endParaRPr lang="en-US"/>
        </a:p>
      </dgm:t>
    </dgm:pt>
    <dgm:pt modelId="{358E7A11-229B-4176-A584-64FFB6058463}" type="pres">
      <dgm:prSet presAssocID="{9743EF29-A6D4-4055-8017-B9D2FC57070D}" presName="node" presStyleLbl="node1" presStyleIdx="3" presStyleCnt="6">
        <dgm:presLayoutVars>
          <dgm:bulletEnabled val="1"/>
        </dgm:presLayoutVars>
      </dgm:prSet>
      <dgm:spPr/>
      <dgm:t>
        <a:bodyPr/>
        <a:lstStyle/>
        <a:p>
          <a:endParaRPr lang="en-US"/>
        </a:p>
      </dgm:t>
    </dgm:pt>
    <dgm:pt modelId="{FD612DA1-44F3-4CFE-BF6E-AC255A3DF347}" type="pres">
      <dgm:prSet presAssocID="{7F83D1CD-5476-4AFB-9368-F2302B2CC5D1}" presName="sibTrans" presStyleLbl="sibTrans1D1" presStyleIdx="3" presStyleCnt="5"/>
      <dgm:spPr/>
      <dgm:t>
        <a:bodyPr/>
        <a:lstStyle/>
        <a:p>
          <a:endParaRPr lang="en-US"/>
        </a:p>
      </dgm:t>
    </dgm:pt>
    <dgm:pt modelId="{8C2DAD92-C883-4D1D-8003-3C5AE098EDCB}" type="pres">
      <dgm:prSet presAssocID="{7F83D1CD-5476-4AFB-9368-F2302B2CC5D1}" presName="connectorText" presStyleLbl="sibTrans1D1" presStyleIdx="3" presStyleCnt="5"/>
      <dgm:spPr/>
      <dgm:t>
        <a:bodyPr/>
        <a:lstStyle/>
        <a:p>
          <a:endParaRPr lang="en-US"/>
        </a:p>
      </dgm:t>
    </dgm:pt>
    <dgm:pt modelId="{46D8E915-2903-40C0-A882-AEBB2A6F91DE}" type="pres">
      <dgm:prSet presAssocID="{B8628D53-E22B-4DCA-8BB8-8C2FD8661C77}" presName="node" presStyleLbl="node1" presStyleIdx="4" presStyleCnt="6">
        <dgm:presLayoutVars>
          <dgm:bulletEnabled val="1"/>
        </dgm:presLayoutVars>
      </dgm:prSet>
      <dgm:spPr/>
      <dgm:t>
        <a:bodyPr/>
        <a:lstStyle/>
        <a:p>
          <a:endParaRPr lang="en-US"/>
        </a:p>
      </dgm:t>
    </dgm:pt>
    <dgm:pt modelId="{66E8F6F9-A5D2-4CA5-BAEF-A26F09B05C46}" type="pres">
      <dgm:prSet presAssocID="{52E07564-2379-4AE0-9026-9898E8C80F4C}" presName="sibTrans" presStyleLbl="sibTrans1D1" presStyleIdx="4" presStyleCnt="5"/>
      <dgm:spPr/>
      <dgm:t>
        <a:bodyPr/>
        <a:lstStyle/>
        <a:p>
          <a:endParaRPr lang="en-US"/>
        </a:p>
      </dgm:t>
    </dgm:pt>
    <dgm:pt modelId="{A2104567-17FF-40CE-9C1C-2BE59E5ADDDC}" type="pres">
      <dgm:prSet presAssocID="{52E07564-2379-4AE0-9026-9898E8C80F4C}" presName="connectorText" presStyleLbl="sibTrans1D1" presStyleIdx="4" presStyleCnt="5"/>
      <dgm:spPr/>
      <dgm:t>
        <a:bodyPr/>
        <a:lstStyle/>
        <a:p>
          <a:endParaRPr lang="en-US"/>
        </a:p>
      </dgm:t>
    </dgm:pt>
    <dgm:pt modelId="{8C55E50E-D565-43A2-9CB8-CF1C93CB013C}" type="pres">
      <dgm:prSet presAssocID="{541A348C-9A30-453F-B779-3682CB993D30}" presName="node" presStyleLbl="node1" presStyleIdx="5" presStyleCnt="6">
        <dgm:presLayoutVars>
          <dgm:bulletEnabled val="1"/>
        </dgm:presLayoutVars>
      </dgm:prSet>
      <dgm:spPr/>
      <dgm:t>
        <a:bodyPr/>
        <a:lstStyle/>
        <a:p>
          <a:endParaRPr lang="en-US"/>
        </a:p>
      </dgm:t>
    </dgm:pt>
  </dgm:ptLst>
  <dgm:cxnLst>
    <dgm:cxn modelId="{E6BCCA9F-97B1-4151-8D6E-8B97A780E165}" type="presOf" srcId="{14515613-B0A1-4D32-89A5-8E36C3553685}" destId="{9F2B0B84-BDF4-4DFC-88C2-6377E9113895}" srcOrd="0" destOrd="0" presId="urn:microsoft.com/office/officeart/2005/8/layout/bProcess3"/>
    <dgm:cxn modelId="{B65448EA-FBA0-40E8-A9B7-9AE83B7685D8}" srcId="{F2ADD258-111C-47A7-96CB-E1AFEBD49B78}" destId="{14515613-B0A1-4D32-89A5-8E36C3553685}" srcOrd="1" destOrd="0" parTransId="{E9F1487D-02B4-45F7-B528-5E77CC5D2DCE}" sibTransId="{C8B7C73A-1E61-4AE5-A83D-B3FEC0A84D5F}"/>
    <dgm:cxn modelId="{58F47AE9-536E-489F-9596-5BA2843F013A}" type="presOf" srcId="{9743EF29-A6D4-4055-8017-B9D2FC57070D}" destId="{358E7A11-229B-4176-A584-64FFB6058463}" srcOrd="0" destOrd="0" presId="urn:microsoft.com/office/officeart/2005/8/layout/bProcess3"/>
    <dgm:cxn modelId="{C14BA9FD-AC4F-4571-8875-CDBF0EFC04EF}" srcId="{F2ADD258-111C-47A7-96CB-E1AFEBD49B78}" destId="{46506F72-CCE7-49E5-BDB2-9745E643848F}" srcOrd="0" destOrd="0" parTransId="{68421967-0624-4B2C-9AD7-11CD8EC4998A}" sibTransId="{29F553F9-566A-4725-94D4-EEF9BC5FBFBC}"/>
    <dgm:cxn modelId="{B49C01B2-83D3-481D-9BB9-346210EA0DE0}" type="presOf" srcId="{46506F72-CCE7-49E5-BDB2-9745E643848F}" destId="{2138EA7F-6996-4649-9399-45F15BA36552}" srcOrd="0" destOrd="0" presId="urn:microsoft.com/office/officeart/2005/8/layout/bProcess3"/>
    <dgm:cxn modelId="{0520D5AC-EFD3-44F4-8077-9C533CE67E8A}" type="presOf" srcId="{7F83D1CD-5476-4AFB-9368-F2302B2CC5D1}" destId="{8C2DAD92-C883-4D1D-8003-3C5AE098EDCB}" srcOrd="1" destOrd="0" presId="urn:microsoft.com/office/officeart/2005/8/layout/bProcess3"/>
    <dgm:cxn modelId="{887D3E49-564D-4C2F-A54F-A759F981DB22}" type="presOf" srcId="{52E07564-2379-4AE0-9026-9898E8C80F4C}" destId="{A2104567-17FF-40CE-9C1C-2BE59E5ADDDC}" srcOrd="1" destOrd="0" presId="urn:microsoft.com/office/officeart/2005/8/layout/bProcess3"/>
    <dgm:cxn modelId="{20F754B1-84E0-4425-A17F-9B93D598D781}" type="presOf" srcId="{CE3ECA1D-2D27-4B5A-9599-40A230CB822C}" destId="{1601A505-423E-4883-926C-6CB419BC41E6}" srcOrd="0" destOrd="0" presId="urn:microsoft.com/office/officeart/2005/8/layout/bProcess3"/>
    <dgm:cxn modelId="{BB3BEC45-3E99-4149-A1E3-918C4C920393}" type="presOf" srcId="{52E07564-2379-4AE0-9026-9898E8C80F4C}" destId="{66E8F6F9-A5D2-4CA5-BAEF-A26F09B05C46}" srcOrd="0" destOrd="0" presId="urn:microsoft.com/office/officeart/2005/8/layout/bProcess3"/>
    <dgm:cxn modelId="{DB3660C2-7ECA-42E9-B94E-682EF50C5F0B}" type="presOf" srcId="{29F553F9-566A-4725-94D4-EEF9BC5FBFBC}" destId="{304290BD-4828-453F-8E0B-061866AE8409}" srcOrd="1" destOrd="0" presId="urn:microsoft.com/office/officeart/2005/8/layout/bProcess3"/>
    <dgm:cxn modelId="{293389C7-231C-4EFC-B6F8-DC1ACA4A7228}" type="presOf" srcId="{C3BD34E7-9E15-4E70-9B8F-13D0FAAE1907}" destId="{889C6EDB-38DE-4CCA-985B-62C464AE79D3}" srcOrd="1" destOrd="0" presId="urn:microsoft.com/office/officeart/2005/8/layout/bProcess3"/>
    <dgm:cxn modelId="{C520C9EA-64FA-4340-8E13-CA27F04CD83F}" srcId="{F2ADD258-111C-47A7-96CB-E1AFEBD49B78}" destId="{9743EF29-A6D4-4055-8017-B9D2FC57070D}" srcOrd="3" destOrd="0" parTransId="{60DB11A9-EE3E-4CFF-B38D-4D00376D5C9B}" sibTransId="{7F83D1CD-5476-4AFB-9368-F2302B2CC5D1}"/>
    <dgm:cxn modelId="{A22DC876-514C-45E7-847A-B2B2679DA185}" type="presOf" srcId="{C3BD34E7-9E15-4E70-9B8F-13D0FAAE1907}" destId="{8463C28B-B1C3-4B41-9E15-87F996B31226}" srcOrd="0" destOrd="0" presId="urn:microsoft.com/office/officeart/2005/8/layout/bProcess3"/>
    <dgm:cxn modelId="{1DFDAA37-C882-4AF8-902B-3ADFD3F73C0D}" type="presOf" srcId="{C8B7C73A-1E61-4AE5-A83D-B3FEC0A84D5F}" destId="{3395295D-2526-4356-87BF-2410C5864B1E}" srcOrd="1" destOrd="0" presId="urn:microsoft.com/office/officeart/2005/8/layout/bProcess3"/>
    <dgm:cxn modelId="{BB68149A-9A23-4ED9-8816-FCAF36D67C1D}" srcId="{F2ADD258-111C-47A7-96CB-E1AFEBD49B78}" destId="{541A348C-9A30-453F-B779-3682CB993D30}" srcOrd="5" destOrd="0" parTransId="{9E5DDB69-AE62-49D9-9936-8C5C458F755E}" sibTransId="{941210B5-21C3-4F65-A75D-1CF30225FE98}"/>
    <dgm:cxn modelId="{E1EDCBFB-B497-40CF-A0EB-C46EBF8B387A}" type="presOf" srcId="{541A348C-9A30-453F-B779-3682CB993D30}" destId="{8C55E50E-D565-43A2-9CB8-CF1C93CB013C}" srcOrd="0" destOrd="0" presId="urn:microsoft.com/office/officeart/2005/8/layout/bProcess3"/>
    <dgm:cxn modelId="{6614FB93-CDC8-499C-BEF4-54E2CD228527}" type="presOf" srcId="{B8628D53-E22B-4DCA-8BB8-8C2FD8661C77}" destId="{46D8E915-2903-40C0-A882-AEBB2A6F91DE}" srcOrd="0" destOrd="0" presId="urn:microsoft.com/office/officeart/2005/8/layout/bProcess3"/>
    <dgm:cxn modelId="{B13F59D1-4127-4296-B2FB-F231BBD63D24}" type="presOf" srcId="{29F553F9-566A-4725-94D4-EEF9BC5FBFBC}" destId="{EF4DA524-C2EC-4DA7-8E22-4869C14DF72B}" srcOrd="0" destOrd="0" presId="urn:microsoft.com/office/officeart/2005/8/layout/bProcess3"/>
    <dgm:cxn modelId="{D6A409CB-39DB-4208-93A9-5BD08F5A2280}" type="presOf" srcId="{C8B7C73A-1E61-4AE5-A83D-B3FEC0A84D5F}" destId="{44B35B48-BE1A-46EE-AAAF-F7F38AC8F324}" srcOrd="0" destOrd="0" presId="urn:microsoft.com/office/officeart/2005/8/layout/bProcess3"/>
    <dgm:cxn modelId="{4D29716D-F8DC-4C70-9EF3-8E1E22A915C4}" type="presOf" srcId="{F2ADD258-111C-47A7-96CB-E1AFEBD49B78}" destId="{2CB3476D-2FE8-40EF-BB01-3BD9B63FE5C6}" srcOrd="0" destOrd="0" presId="urn:microsoft.com/office/officeart/2005/8/layout/bProcess3"/>
    <dgm:cxn modelId="{45665D40-BA58-463B-8BDB-0B67223E5B37}" type="presOf" srcId="{7F83D1CD-5476-4AFB-9368-F2302B2CC5D1}" destId="{FD612DA1-44F3-4CFE-BF6E-AC255A3DF347}" srcOrd="0" destOrd="0" presId="urn:microsoft.com/office/officeart/2005/8/layout/bProcess3"/>
    <dgm:cxn modelId="{1CE3738E-8EDE-47A9-8B60-390FE93C94B7}" srcId="{F2ADD258-111C-47A7-96CB-E1AFEBD49B78}" destId="{CE3ECA1D-2D27-4B5A-9599-40A230CB822C}" srcOrd="2" destOrd="0" parTransId="{811FF68C-723E-44CD-803E-696A3ECCBB76}" sibTransId="{C3BD34E7-9E15-4E70-9B8F-13D0FAAE1907}"/>
    <dgm:cxn modelId="{BF645300-9056-4709-8853-210683910755}" srcId="{F2ADD258-111C-47A7-96CB-E1AFEBD49B78}" destId="{B8628D53-E22B-4DCA-8BB8-8C2FD8661C77}" srcOrd="4" destOrd="0" parTransId="{E5273B22-66E6-45CD-874E-3BAEB9A0F26D}" sibTransId="{52E07564-2379-4AE0-9026-9898E8C80F4C}"/>
    <dgm:cxn modelId="{768620A4-16C4-4670-A9A5-FC7781EA56DA}" type="presParOf" srcId="{2CB3476D-2FE8-40EF-BB01-3BD9B63FE5C6}" destId="{2138EA7F-6996-4649-9399-45F15BA36552}" srcOrd="0" destOrd="0" presId="urn:microsoft.com/office/officeart/2005/8/layout/bProcess3"/>
    <dgm:cxn modelId="{AA1BE471-9F24-48C0-B714-54DC3EE9FA3B}" type="presParOf" srcId="{2CB3476D-2FE8-40EF-BB01-3BD9B63FE5C6}" destId="{EF4DA524-C2EC-4DA7-8E22-4869C14DF72B}" srcOrd="1" destOrd="0" presId="urn:microsoft.com/office/officeart/2005/8/layout/bProcess3"/>
    <dgm:cxn modelId="{B4D43DF0-280B-4BFE-B798-F60EEDB7E198}" type="presParOf" srcId="{EF4DA524-C2EC-4DA7-8E22-4869C14DF72B}" destId="{304290BD-4828-453F-8E0B-061866AE8409}" srcOrd="0" destOrd="0" presId="urn:microsoft.com/office/officeart/2005/8/layout/bProcess3"/>
    <dgm:cxn modelId="{8CFF3130-461A-473D-8D4B-8FCC4FB20934}" type="presParOf" srcId="{2CB3476D-2FE8-40EF-BB01-3BD9B63FE5C6}" destId="{9F2B0B84-BDF4-4DFC-88C2-6377E9113895}" srcOrd="2" destOrd="0" presId="urn:microsoft.com/office/officeart/2005/8/layout/bProcess3"/>
    <dgm:cxn modelId="{BBC7746D-FAE2-4753-90D3-4A92B73EE310}" type="presParOf" srcId="{2CB3476D-2FE8-40EF-BB01-3BD9B63FE5C6}" destId="{44B35B48-BE1A-46EE-AAAF-F7F38AC8F324}" srcOrd="3" destOrd="0" presId="urn:microsoft.com/office/officeart/2005/8/layout/bProcess3"/>
    <dgm:cxn modelId="{54102099-F59A-4F9A-B1D2-D68452DDC9FE}" type="presParOf" srcId="{44B35B48-BE1A-46EE-AAAF-F7F38AC8F324}" destId="{3395295D-2526-4356-87BF-2410C5864B1E}" srcOrd="0" destOrd="0" presId="urn:microsoft.com/office/officeart/2005/8/layout/bProcess3"/>
    <dgm:cxn modelId="{E5E6E5C5-A6C6-49BC-99DB-4B05597B4B92}" type="presParOf" srcId="{2CB3476D-2FE8-40EF-BB01-3BD9B63FE5C6}" destId="{1601A505-423E-4883-926C-6CB419BC41E6}" srcOrd="4" destOrd="0" presId="urn:microsoft.com/office/officeart/2005/8/layout/bProcess3"/>
    <dgm:cxn modelId="{1165566D-8D1C-4DB8-B17A-3354746AD657}" type="presParOf" srcId="{2CB3476D-2FE8-40EF-BB01-3BD9B63FE5C6}" destId="{8463C28B-B1C3-4B41-9E15-87F996B31226}" srcOrd="5" destOrd="0" presId="urn:microsoft.com/office/officeart/2005/8/layout/bProcess3"/>
    <dgm:cxn modelId="{43D6EBB7-8954-456F-9FA0-4DBC77EC111A}" type="presParOf" srcId="{8463C28B-B1C3-4B41-9E15-87F996B31226}" destId="{889C6EDB-38DE-4CCA-985B-62C464AE79D3}" srcOrd="0" destOrd="0" presId="urn:microsoft.com/office/officeart/2005/8/layout/bProcess3"/>
    <dgm:cxn modelId="{2367B1DB-D50A-4426-A7B0-78B9611346CF}" type="presParOf" srcId="{2CB3476D-2FE8-40EF-BB01-3BD9B63FE5C6}" destId="{358E7A11-229B-4176-A584-64FFB6058463}" srcOrd="6" destOrd="0" presId="urn:microsoft.com/office/officeart/2005/8/layout/bProcess3"/>
    <dgm:cxn modelId="{A30C6E9D-6C0D-448C-AC9D-4E25A1CD9803}" type="presParOf" srcId="{2CB3476D-2FE8-40EF-BB01-3BD9B63FE5C6}" destId="{FD612DA1-44F3-4CFE-BF6E-AC255A3DF347}" srcOrd="7" destOrd="0" presId="urn:microsoft.com/office/officeart/2005/8/layout/bProcess3"/>
    <dgm:cxn modelId="{AF6BFA4B-683C-4E94-BC99-B03F11B6A9BA}" type="presParOf" srcId="{FD612DA1-44F3-4CFE-BF6E-AC255A3DF347}" destId="{8C2DAD92-C883-4D1D-8003-3C5AE098EDCB}" srcOrd="0" destOrd="0" presId="urn:microsoft.com/office/officeart/2005/8/layout/bProcess3"/>
    <dgm:cxn modelId="{75758FBD-CA46-4FC9-A379-A8A476BDA85A}" type="presParOf" srcId="{2CB3476D-2FE8-40EF-BB01-3BD9B63FE5C6}" destId="{46D8E915-2903-40C0-A882-AEBB2A6F91DE}" srcOrd="8" destOrd="0" presId="urn:microsoft.com/office/officeart/2005/8/layout/bProcess3"/>
    <dgm:cxn modelId="{50789D78-B86D-4DC8-A5AD-C290A077C35B}" type="presParOf" srcId="{2CB3476D-2FE8-40EF-BB01-3BD9B63FE5C6}" destId="{66E8F6F9-A5D2-4CA5-BAEF-A26F09B05C46}" srcOrd="9" destOrd="0" presId="urn:microsoft.com/office/officeart/2005/8/layout/bProcess3"/>
    <dgm:cxn modelId="{150BDFDB-438F-4874-A0DB-431077C10559}" type="presParOf" srcId="{66E8F6F9-A5D2-4CA5-BAEF-A26F09B05C46}" destId="{A2104567-17FF-40CE-9C1C-2BE59E5ADDDC}" srcOrd="0" destOrd="0" presId="urn:microsoft.com/office/officeart/2005/8/layout/bProcess3"/>
    <dgm:cxn modelId="{79BA331F-447A-4D7D-B045-54F3EEAF659B}" type="presParOf" srcId="{2CB3476D-2FE8-40EF-BB01-3BD9B63FE5C6}" destId="{8C55E50E-D565-43A2-9CB8-CF1C93CB013C}" srcOrd="10"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260161-EDAE-423C-BEE0-F8FC39A52AB4}" type="datetimeFigureOut">
              <a:rPr lang="en-US" smtClean="0"/>
              <a:t>6/26/2018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3FF2FD-FC99-4F36-A780-F08988045F85}" type="slidenum">
              <a:rPr lang="en-US" smtClean="0"/>
              <a:t>‹#›</a:t>
            </a:fld>
            <a:endParaRPr lang="en-US"/>
          </a:p>
        </p:txBody>
      </p:sp>
    </p:spTree>
    <p:extLst>
      <p:ext uri="{BB962C8B-B14F-4D97-AF65-F5344CB8AC3E}">
        <p14:creationId xmlns:p14="http://schemas.microsoft.com/office/powerpoint/2010/main" val="3821267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Organic Certification module.  </a:t>
            </a:r>
          </a:p>
          <a:p>
            <a:endParaRPr lang="en-US"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a:t>
            </a:r>
            <a:r>
              <a:rPr lang="en-US" baseline="0" smtClean="0"/>
              <a:t>of 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68803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USDA Agricultural Marketing Service lists all the certifiers in the country by state.  In Minnesota, the Minnesota Department of Agriculture, offers a list of certifiers that operate in MN.  Other state’s departments of agriculture will offer similar lists.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73373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are allowed to choose any accredited certifying agent that suits your needs.  First, make sure that the certifier operates in your state. Verify that the certifier covers your type of operation, whether it is crop, livestock or processor.  For instance, most certifiers will certify crop operations, but they may not certify processors or handlers. If you are selling to international markets, an international agency and their certificate may help in marketing. Another consideration is timeliness.  Can they certify your operation in time for you to sell your first organic crop? Certification can take 4-6 months from submitted application to your certificate, so plan accordingly to find a certifier. And lastly, if you have potential buyers lined up, do they have a preference on which certifier you use?</a:t>
            </a:r>
          </a:p>
          <a:p>
            <a:endParaRPr lang="en-US" dirty="0" smtClean="0"/>
          </a:p>
          <a:p>
            <a:r>
              <a:rPr lang="en-US" b="1" dirty="0" smtClean="0"/>
              <a:t>Image</a:t>
            </a:r>
            <a:r>
              <a:rPr lang="en-US" dirty="0" smtClean="0"/>
              <a:t>: Harriet</a:t>
            </a:r>
            <a:r>
              <a:rPr lang="en-US" baseline="0" dirty="0" smtClean="0"/>
              <a:t> Behar, MOSES</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317293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How can you learn more about certifying agencies?  Ask others who farm organically for recommendations.  You can visit the agencies’ websites for program manuals and forms and you can contact them directly if you have questions.  Another way to connect is to visit certifiers’ booths at organic conferences. This can be a good way to make contacts and ask questions in person, as well as determining if the philosophy of the certifying agency matches yours.</a:t>
            </a:r>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1503573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Certification costs vary by agency, but National Organic Programs rules require fees to be public. Certification agencies may base their fees on production volume and/or sales. Contact certifying agencies for estimates for your operation.  Crops, livestock and handling will each require separate certifications.</a:t>
            </a:r>
          </a:p>
          <a:p>
            <a:endParaRPr lang="en-US" dirty="0" smtClean="0"/>
          </a:p>
          <a:p>
            <a:r>
              <a:rPr lang="en-US" b="1" dirty="0" smtClean="0"/>
              <a:t>Image</a:t>
            </a:r>
            <a:r>
              <a:rPr lang="en-US" dirty="0" smtClean="0"/>
              <a:t>: Harriet Behar,</a:t>
            </a:r>
            <a:r>
              <a:rPr lang="en-US" baseline="0" dirty="0" smtClean="0"/>
              <a:t> MOSES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3455776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2012, the Minnesota Department of Agriculture reported that the median certification costs in Minnesota was around $1000. Nationally, the USDA says costs range from $700 for a small operation, $1000-$2000 for a medium one, and around $6000 for a large operation.  The costs are generally not all paid up front.  A fee will be paid upon application submission, for instance, and then the fee for inspection will be paid when the inspection gets scheduled.  Cost share programs for certification are available either at the state or federal level.  Please see the Resources module for information on cost share programs available to you. Current programs cover up to $750 per certification per year.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95999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Once you’ve decided which certification agency to use, you will need to apply for certification.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2159363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The certification process takes some time so don’t wait until the last minute.  Apply 3 to 6 months before you are ready to sell your crop as organic. Retroactive certification for a crop from a previous crop year is not allowed.</a:t>
            </a:r>
          </a:p>
          <a:p>
            <a:endParaRPr lang="en-US" i="0" dirty="0" smtClean="0"/>
          </a:p>
          <a:p>
            <a:r>
              <a:rPr lang="en-US" b="1" i="0" dirty="0" smtClean="0"/>
              <a:t>Image</a:t>
            </a:r>
            <a:r>
              <a:rPr lang="en-US" i="0" dirty="0" smtClean="0"/>
              <a:t>: </a:t>
            </a:r>
            <a:r>
              <a:rPr lang="en-US" i="0" dirty="0" err="1" smtClean="0"/>
              <a:t>Pixabay</a:t>
            </a:r>
            <a:endParaRPr lang="en-US" i="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263538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What</a:t>
            </a:r>
            <a:r>
              <a:rPr lang="en-US" b="0" baseline="0" dirty="0" smtClean="0"/>
              <a:t> will you need to start certification? </a:t>
            </a:r>
            <a:r>
              <a:rPr lang="en-US" b="0" dirty="0" smtClean="0"/>
              <a:t>You will need your </a:t>
            </a:r>
            <a:r>
              <a:rPr lang="en-US" dirty="0" smtClean="0"/>
              <a:t>transition records, such as seed tags, fertility inputs, and field history, and supporting documents along with your field map.  Please see our module on record keeping for more information on these.  You will also need to complete your certifier’s Organic System Plan, which basically functions as your application to become certified.</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516036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The records you have been keeping will play a key role in completing your OSP.  The OSP is a management plan of how you will meet the goals of an organic system. It is required by NOP rules and your certifier when you apply to be certified.  You will update it every year you remain certified. It includes written plans concerning all aspects of agricultural production as described in NOP rules. Your OSP helps your certifier figure out if your operation is compliant.  While numerous pages long, many of the questions your need to answer are multiple choice check boxes and you will not need to write a lengthy narrative of your farm activities.  </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dirty="0"/>
          </a:p>
        </p:txBody>
      </p:sp>
    </p:spTree>
    <p:extLst>
      <p:ext uri="{BB962C8B-B14F-4D97-AF65-F5344CB8AC3E}">
        <p14:creationId xmlns:p14="http://schemas.microsoft.com/office/powerpoint/2010/main" val="23493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System Plan includes detailed production practices such as equipment and maintenance and inputs you will be using.  You need to include problems you anticipate and how you will address them.  Other questions to answer include: how will you monitor your production such as by soil testing or how you will prevent contamination such as commingling. </a:t>
            </a:r>
          </a:p>
          <a:p>
            <a:endParaRPr lang="en-US" dirty="0" smtClean="0"/>
          </a:p>
          <a:p>
            <a:r>
              <a:rPr lang="en-US" b="1" dirty="0" smtClean="0"/>
              <a:t>Image</a:t>
            </a:r>
            <a:r>
              <a:rPr lang="en-US" dirty="0" smtClean="0"/>
              <a:t>: Lynn Betts,</a:t>
            </a:r>
            <a:r>
              <a:rPr lang="en-US" baseline="0" dirty="0" smtClean="0"/>
              <a:t> USDA-NRCS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315501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Why should you consider organic certification?  Only farmers that are certified can legally use the USDA organic seal.  Certification allows you access to organic markets and to potentially improved profitability.  Not only that, but certified organic practices can increase the environmental sustainability of your operation and help protect the environment from contamination from synthetic pesticides and other harmful substances.  For more on how organic is defined by the National Organic Program, please watch our What is Organic? module.  
</a:t>
            </a:r>
            <a:r>
              <a:rPr lang="en-US" b="1" dirty="0" smtClean="0"/>
              <a:t>Image</a:t>
            </a:r>
            <a:r>
              <a:rPr lang="en-US" dirty="0" smtClean="0"/>
              <a:t>: USDA-AMS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408991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time you fill out an OSP, it will be time-consuming, taking several hours to complete. Answer all the questions and answer as completely as possible – be clear otherwise the document might be sent back from the certifier. Be conscientious – don’t rush because that can be a reflection of your commitment. You are required to follow your OSP, so make sure that the information you provide is realistic and accurate.  Remember that this document goes to the certifier who, unlike the inspector, will not be visiting your farm in person so paint a complete picture of your operation.  The certifier is the one who decides your fate!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1812828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Most certifiers’ websites have downloadable OSP forms to check out.  ATTRA has detailed instructions on the elements of an OSP by following a specific example of a farm.  Midwest Organic and Sustainable Education Service also has fact sheets on certification.</a:t>
            </a:r>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3872174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may worry about your Organic System Plan being written in stone.  The key word here is “plan” so you will have some flexibility.  Changes such as in your rotation may happen and may be allowed.  Contact your certifier before you make changes.  You must keep track of changes and remember that any change must follow organic regulations.  Contact your certifier especially when using a new material so they can verify it is allowed.  Your certifier is the best resource if you have any questions about particular substances.</a:t>
            </a:r>
          </a:p>
          <a:p>
            <a:endParaRPr lang="en-US" dirty="0" smtClean="0"/>
          </a:p>
          <a:p>
            <a:r>
              <a:rPr lang="en-US" b="1" dirty="0" smtClean="0"/>
              <a:t>Image</a:t>
            </a:r>
            <a:r>
              <a:rPr lang="en-US" dirty="0" smtClean="0"/>
              <a:t>: David</a:t>
            </a:r>
            <a:r>
              <a:rPr lang="en-US" baseline="0" dirty="0" smtClean="0"/>
              <a:t> L. </a:t>
            </a:r>
            <a:r>
              <a:rPr lang="en-US" dirty="0" smtClean="0"/>
              <a:t>Hansen,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3484285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What happens after you submit your application?</a:t>
            </a:r>
            <a:r>
              <a:rPr lang="en-US" b="0" baseline="0" dirty="0" smtClean="0"/>
              <a:t> </a:t>
            </a:r>
            <a:r>
              <a:rPr lang="en-US" b="0" dirty="0" smtClean="0"/>
              <a:t>First, the </a:t>
            </a:r>
            <a:r>
              <a:rPr lang="en-US" dirty="0" smtClean="0"/>
              <a:t>certifier reviews your application (OSP) to make sure you meet the organic regulations for your farm’s production. If there are any areas left blank, the certifier will ask for them to be completed.  If there are other questions concerning compliance to the organic rules, they may also ask for clarification. The certifier will determine when you are ready for the next step, which is the inspection.  </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2942251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process probably seems like a lot of work!  Please remember that your original OSP will be used as the base for future years.  So in each subsequent year, the updates will be much shorter than the first year, which is more comprehensive.</a:t>
            </a:r>
          </a:p>
          <a:p>
            <a:endParaRPr lang="en-US" dirty="0" smtClean="0"/>
          </a:p>
          <a:p>
            <a:r>
              <a:rPr lang="en-US" b="1" dirty="0" smtClean="0"/>
              <a:t>Image</a:t>
            </a:r>
            <a:r>
              <a:rPr lang="en-US" dirty="0" smtClean="0"/>
              <a:t>: </a:t>
            </a:r>
            <a:r>
              <a:rPr lang="en-US" dirty="0" err="1" smtClean="0"/>
              <a:t>Pixabay</a:t>
            </a:r>
            <a:r>
              <a:rPr lang="en-US" dirty="0" smtClean="0"/>
              <a:t>,</a:t>
            </a:r>
            <a:r>
              <a:rPr lang="en-US" baseline="0" dirty="0" smtClean="0"/>
              <a:t> </a:t>
            </a:r>
            <a:r>
              <a:rPr lang="en-US" dirty="0" err="1" smtClean="0"/>
              <a:t>LoveToTakePhotos</a:t>
            </a:r>
            <a:r>
              <a:rPr lang="en-US" dirty="0" smtClean="0"/>
              <a:t> / 263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1892051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Now that you’ve submitted your OSP and your certifier has indicated that you are ready, the next step is the inspection.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4159070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inspection is the process where an inspector from your certification agency visits your farm.  The inspection ensures that your operation is in compliance with NOP rules and that your OSP is accurate.  It also assesses your records and audit trail.  One example of what they will verify is that the production of each crop matches what is sold (to prevent non-organic product from being sold as organic).</a:t>
            </a:r>
          </a:p>
          <a:p>
            <a:endParaRPr lang="en-US" dirty="0" smtClean="0"/>
          </a:p>
          <a:p>
            <a:r>
              <a:rPr lang="en-US" b="1" dirty="0" smtClean="0"/>
              <a:t>Image</a:t>
            </a:r>
            <a:r>
              <a:rPr lang="en-US" dirty="0" smtClean="0"/>
              <a:t>: Harriet Behar, MOSES</a:t>
            </a:r>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3278018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been using the terms “certifier” and “inspector”, but we realize exactly who these people are can be confusing. It is a NOP rule that the person who certifies can’t be same person who inspects.  Here is an outline of the differences between a certifying agent and an inspector.  Inspectors visit your farm, while certifiers do not.  Your certifier verifies that what is on your OSP follows NOP rules and your inspector verifies that your farm practices match your OSP.  Your inspector does not make a decision on certification.  That is up to your certifier.  Often, inspectors are independent contractors and most are members of the International Organic Inspectors Association (IOIA).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4092213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Remember certifiers and inspectors are not crop consultants.  You can ask questions of either person, but neither can offer advice beyond what is prohibited and what is allowed so that you will be compliant.  Please check out the other modules in this series to get specific organic production information.  Additionally, our Resources module has information on organizations, such as the Midwest Organic and Sustainable Education Service, that can offer educational materials and other assistance.</a:t>
            </a:r>
          </a:p>
          <a:p>
            <a:endParaRPr lang="en-US" dirty="0" smtClean="0"/>
          </a:p>
          <a:p>
            <a:r>
              <a:rPr lang="en-US" b="1" dirty="0" smtClean="0"/>
              <a:t>Image</a:t>
            </a:r>
            <a:r>
              <a:rPr lang="en-US" dirty="0" smtClean="0"/>
              <a:t>: USDA-NRCS (compost); Kristine </a:t>
            </a:r>
            <a:r>
              <a:rPr lang="en-US" dirty="0" err="1" smtClean="0"/>
              <a:t>Moncada</a:t>
            </a:r>
            <a:r>
              <a:rPr lang="en-US" dirty="0" smtClean="0"/>
              <a:t>, University of Minnesota (urea)</a:t>
            </a:r>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2801062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Once you are ready to schedule your inspection, be aware that it must occur when crops are in the field.  So in the Upper Midwest, it can’t happen in winter!   Someone who is knowledgeable of the operation will need to be present.  Generally, an inspection can take several hours so make sure to take that into account. </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381341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are going to cover the steps in the organic certification process.  First, let’s start with an overview of the basics.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1517348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 overview of how your inspection might occur.  At the beginning, you have a meeting, and then there will be a tour of your farm.   Next there will be a review of your records and finally an exit interview.  </a:t>
            </a:r>
          </a:p>
          <a:p>
            <a:endParaRPr lang="en-US" b="1" dirty="0" smtClean="0"/>
          </a:p>
          <a:p>
            <a:r>
              <a:rPr lang="en-US" b="1" dirty="0" smtClean="0"/>
              <a:t>Image</a:t>
            </a:r>
            <a:r>
              <a:rPr lang="en-US" dirty="0" smtClean="0"/>
              <a:t>: Scott Bauer, USDA-ARS </a:t>
            </a:r>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188205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it has to do with your production, organic or not, it is fair game to be inspected. If you have a split operation, the inspector will audit the conventional side, too. Basically, everything that is part of your record-keeping (labels, receipts, field maps, logs, soil tests, etc.) will need to be available for the inspector. You should not have to worry about privacy; inspectors will keep your information confidential with the certification agency. </a:t>
            </a:r>
          </a:p>
          <a:p>
            <a:endParaRPr lang="en-US" dirty="0" smtClean="0"/>
          </a:p>
          <a:p>
            <a:r>
              <a:rPr lang="en-US" b="1" dirty="0" smtClean="0"/>
              <a:t>Image</a:t>
            </a:r>
            <a:r>
              <a:rPr lang="en-US" dirty="0" smtClean="0"/>
              <a:t>: John Deere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53809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inspector will probably have other appointments so be ready on time. Have all documents available for the inspection.  If your OSP is complete and correct, things will go fine.  If there are changes to the OSP, be prepared to share the changes with the inspector.  You should be ready to address any issues brought up by the certifier with the inspector.  Remember that if the inspector has to come back, it will be at your expense!</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1529778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we said, if you have prepared your OSP well, things should go smoothly.  However, it is possible your inspector could find something about your operation that is not in compliance with NOP rules.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2006874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Here are some of the common non-compliance issues during the certification process: lack of records; use of synthetically-treated seed; use of prohibited materials; lack of labels for inputs, seed or feed; and missing application deadlines.  Regarding the use of prohibited materials, don’t just take vendors’ word that inputs are allowed.</a:t>
            </a:r>
            <a:r>
              <a:rPr lang="en-US" b="0" baseline="0" dirty="0" smtClean="0"/>
              <a:t>  You must check with your certifier and </a:t>
            </a:r>
            <a:r>
              <a:rPr lang="en-US" b="0" dirty="0" smtClean="0"/>
              <a:t>make sure to get documentation from</a:t>
            </a:r>
            <a:r>
              <a:rPr lang="en-US" b="0" baseline="0" dirty="0" smtClean="0"/>
              <a:t> the vendor</a:t>
            </a:r>
            <a:r>
              <a:rPr lang="en-US" b="0" dirty="0" smtClean="0"/>
              <a:t>.  How your certifier will treat each non-compliance issue will depend on the nature of the infraction.  </a:t>
            </a:r>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1433296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certification process is not finished yet!  The certifier still needs to decide whether to grant certification to your operation.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3700340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After your inspection, the inspector will write a report detailing what they saw on your farm and how it compares to your written OSP and to the organic regulations..  The certifier reviews the report and your application.  They will be looking for whether regulations were followed in the prior 36 months, if the OSP is complete and accurate, and if the inspection matches the OSP.  Then they make a decision on your certification.
</a:t>
            </a:r>
            <a:r>
              <a:rPr lang="en-US" b="1" dirty="0" smtClean="0"/>
              <a:t>Image</a:t>
            </a:r>
            <a:r>
              <a:rPr lang="en-US" dirty="0" smtClean="0"/>
              <a:t>: Carmen </a:t>
            </a:r>
            <a:r>
              <a:rPr lang="en-US" dirty="0" err="1" smtClean="0"/>
              <a:t>Fernholz</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743947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certifier may provide certification with or without conditions.  They may issue a notice of minor noncompliance for issues that are correctable, for which the producer will have a specific time frame to make changes.  Correctable issues might be missing documentation that the corn requested for organic certification was grown from an untreated </a:t>
            </a:r>
            <a:r>
              <a:rPr lang="en-US" dirty="0" err="1" smtClean="0"/>
              <a:t>nonGMO</a:t>
            </a:r>
            <a:r>
              <a:rPr lang="en-US" dirty="0" smtClean="0"/>
              <a:t> seed.  In a less-than-ideal situation, the certifier may issue a denial of certification for non-correctable violations, or a major noncompliance.  An example of a non-correctable issue might be use of a prohibited synthetic herbicide on a field requested for organic certification.  Certifiers must detail the reasons for all non-compliances and/or denials of certification.</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2751274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In</a:t>
            </a:r>
            <a:r>
              <a:rPr lang="en-US" b="0" baseline="0" dirty="0" smtClean="0"/>
              <a:t> this module, w</a:t>
            </a:r>
            <a:r>
              <a:rPr lang="en-US" b="0" dirty="0" smtClean="0"/>
              <a:t>e covered the basic steps in the certification process as shown in this diagram. Once </a:t>
            </a:r>
            <a:r>
              <a:rPr lang="en-US" dirty="0" smtClean="0"/>
              <a:t>you are a certified organic farmer, you will need to recertify on a yearly basis. Don’t worry, the recertification process likely will be less time-consuming.  Remember to renew according to the certifier’s timeline for your operation.   </a:t>
            </a:r>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2146310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more information on this topic, please visit</a:t>
            </a:r>
            <a:r>
              <a:rPr lang="en-US" baseline="0" dirty="0" smtClean="0"/>
              <a:t> these sites.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281931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smtClean="0"/>
              <a:t>Narration</a:t>
            </a:r>
            <a:r>
              <a:rPr lang="en-US" i="0" u="none" dirty="0" smtClean="0"/>
              <a:t>: What exactly is certification?  Certification is the process that verifies organic regulations have been followed by the farmer.  </a:t>
            </a:r>
          </a:p>
          <a:p>
            <a:endParaRPr lang="en-US" i="0" u="none" dirty="0" smtClean="0"/>
          </a:p>
          <a:p>
            <a:r>
              <a:rPr lang="en-US" b="1" i="0" u="none" dirty="0" smtClean="0"/>
              <a:t>Image</a:t>
            </a:r>
            <a:r>
              <a:rPr lang="en-US" i="0" u="none" dirty="0" smtClean="0"/>
              <a:t>: Carmen </a:t>
            </a:r>
            <a:r>
              <a:rPr lang="en-US" i="0" u="none" dirty="0" err="1" smtClean="0"/>
              <a:t>Fernholz</a:t>
            </a:r>
            <a:endParaRPr lang="en-US" i="0" u="none"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605692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hope that we have provided you with a good summary of what happens during the certification process.  Good luck with your certification!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177725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314858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smtClean="0"/>
              <a:t>Narration</a:t>
            </a:r>
            <a:r>
              <a:rPr lang="en-US" i="0" u="none" dirty="0" smtClean="0"/>
              <a:t>: To get certified, farmers must work with certifying agencies, which are organizations in the business of conducting organic certification.  An organic certificate is issued annually by the certifier when all requirements are met.  Once an operation is certified, crops, livestock and processed products can be sold as organic.</a:t>
            </a:r>
          </a:p>
          <a:p>
            <a:endParaRPr lang="en-US" i="0" u="none" dirty="0" smtClean="0"/>
          </a:p>
          <a:p>
            <a:r>
              <a:rPr lang="en-US" b="1" i="0" u="none" dirty="0" smtClean="0"/>
              <a:t>Image</a:t>
            </a:r>
            <a:r>
              <a:rPr lang="en-US" i="0" u="none" dirty="0" smtClean="0"/>
              <a:t>: Harriet Behar, MOSES</a:t>
            </a:r>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369172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crop producers, livestock producers and processors all need to be certified.  (Please note we are primarily focusing on crop producers for the purposes this module.)  There is an additional factor to consider: the amount of sales.  Operations with more than $5,000 in annual organic sales have to be certified.  Operations with less than $5,000 can still use organic term (but not the seal) if they are following NOP rules and their production is sold directly to the final organic consumer. Lastly, you should know that farmers who are just transitioning to organic are not required to be certified. 
</a:t>
            </a:r>
            <a:r>
              <a:rPr lang="en-US" b="1" dirty="0" smtClean="0"/>
              <a:t>Images</a:t>
            </a:r>
            <a:r>
              <a:rPr lang="en-US" dirty="0" smtClean="0"/>
              <a:t>: Harriet Behar and Jerry DeWitt, MOSES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164188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USDA Agricultural Marketing Service administers the National Organic Program, but it does not certify farmers.  Instead, it accredits certifiers as agents to conduct organic certification. </a:t>
            </a:r>
          </a:p>
          <a:p>
            <a:endParaRPr lang="en-US" dirty="0" smtClean="0"/>
          </a:p>
          <a:p>
            <a:r>
              <a:rPr lang="en-US" b="1" dirty="0" smtClean="0"/>
              <a:t>Image</a:t>
            </a:r>
            <a:r>
              <a:rPr lang="en-US" dirty="0" smtClean="0"/>
              <a:t>: USDA</a:t>
            </a:r>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89883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Worldwide, there are 80 certifiers - 48 in U.S. and 32 in other countries.  They can be private or state-sponsored.  For instance, Iowa’s Department of Agriculture and Land Stewardship has a certification program, but Minnesota’s Department of Agriculture does not.  Some universities and crop improvement associations are also approved to certify organic operations.  Certifying agents can be for-profit or non-profit.  </a:t>
            </a:r>
          </a:p>
          <a:p>
            <a:endParaRPr lang="en-US" dirty="0" smtClean="0"/>
          </a:p>
          <a:p>
            <a:r>
              <a:rPr lang="en-US" b="1" dirty="0" smtClean="0"/>
              <a:t>Image</a:t>
            </a:r>
            <a:r>
              <a:rPr lang="en-US" dirty="0" smtClean="0"/>
              <a:t>: USDA</a:t>
            </a:r>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3102379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stated in the previous slide, there are many certification agencies from which to choose. How will you decide?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 University</a:t>
            </a:r>
            <a:r>
              <a:rPr lang="en-US" baseline="0" dirty="0" smtClean="0"/>
              <a:t>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546302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7" Type="http://schemas.microsoft.com/office/2007/relationships/hdphoto" Target="../media/hdphoto1.wdp"/><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tags" Target="../tags/tag45.xml"/><Relationship Id="rId7" Type="http://schemas.openxmlformats.org/officeDocument/2006/relationships/notesSlide" Target="../notesSlides/notesSlide10.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tags" Target="../tags/tag47.xml"/><Relationship Id="rId4" Type="http://schemas.openxmlformats.org/officeDocument/2006/relationships/tags" Target="../tags/tag4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4.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6" Type="http://schemas.microsoft.com/office/2007/relationships/hdphoto" Target="../media/hdphoto3.wdp"/><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gi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2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6.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86.xml"/><Relationship Id="rId7" Type="http://schemas.openxmlformats.org/officeDocument/2006/relationships/image" Target="../media/image27.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87.xml"/><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2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microsoft.com/office/2007/relationships/hdphoto" Target="../media/hdphoto2.wdp"/><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3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tags" Target="../tags/tag96.xml"/><Relationship Id="rId7" Type="http://schemas.microsoft.com/office/2007/relationships/hdphoto" Target="../media/hdphoto6.wdp"/><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2.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10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3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34.jpe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112.xml"/><Relationship Id="rId7" Type="http://schemas.openxmlformats.org/officeDocument/2006/relationships/diagramLayout" Target="../diagrams/layout1.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diagramData" Target="../diagrams/data1.xml"/><Relationship Id="rId5" Type="http://schemas.openxmlformats.org/officeDocument/2006/relationships/notesSlide" Target="../notesSlides/notesSlide38.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39.xml.rels><?xml version="1.0" encoding="UTF-8" standalone="yes"?>
<Relationships xmlns="http://schemas.openxmlformats.org/package/2006/relationships"><Relationship Id="rId8" Type="http://schemas.openxmlformats.org/officeDocument/2006/relationships/hyperlink" Target="https://attra.ncat.org/attra-pub/summaries/summary.php?pub=359" TargetMode="External"/><Relationship Id="rId3" Type="http://schemas.openxmlformats.org/officeDocument/2006/relationships/notesSlide" Target="../notesSlides/notesSlide39.xml"/><Relationship Id="rId7" Type="http://schemas.openxmlformats.org/officeDocument/2006/relationships/hyperlink" Target="https://www.misa.umn.edu/publications/mn-guide-organic-certification" TargetMode="Externa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hyperlink" Target="http://www.mda.state.mn.us/en/food/organic/production/usda-accredited.aspx" TargetMode="External"/><Relationship Id="rId5" Type="http://schemas.openxmlformats.org/officeDocument/2006/relationships/hyperlink" Target="https://www.ams.usda.gov/resources/organic-certifying-agents" TargetMode="External"/><Relationship Id="rId4" Type="http://schemas.openxmlformats.org/officeDocument/2006/relationships/hyperlink" Target="https://www.ams.usda.gov/services/organic-certification" TargetMode="External"/><Relationship Id="rId9" Type="http://schemas.openxmlformats.org/officeDocument/2006/relationships/hyperlink" Target="https://mosesorganic.org/publications/guidebook-for-certification/"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hyperlink" Target="https://mosesorganic.org/whyorganic/for-farmers/" TargetMode="External"/><Relationship Id="rId3" Type="http://schemas.openxmlformats.org/officeDocument/2006/relationships/hyperlink" Target="https://mosesorganic.org/publications/guidebook-for-certification/" TargetMode="External"/><Relationship Id="rId7" Type="http://schemas.openxmlformats.org/officeDocument/2006/relationships/hyperlink" Target="http://www.mda.state.mn.us/en/food/organic/production/usda-accredited.aspx" TargetMode="External"/><Relationship Id="rId2" Type="http://schemas.openxmlformats.org/officeDocument/2006/relationships/hyperlink" Target="http://articles.extension.org/pages/20975/organic-system-plan-overview" TargetMode="External"/><Relationship Id="rId1" Type="http://schemas.openxmlformats.org/officeDocument/2006/relationships/slideLayout" Target="../slideLayouts/slideLayout2.xml"/><Relationship Id="rId6" Type="http://schemas.openxmlformats.org/officeDocument/2006/relationships/hyperlink" Target="https://attra.ncat.org/attra-pub/summaries/summary.php?pub=167" TargetMode="External"/><Relationship Id="rId5" Type="http://schemas.openxmlformats.org/officeDocument/2006/relationships/hyperlink" Target="http://www.conservationwebinars.net/webinars/insights-from-an-organic-certifier" TargetMode="External"/><Relationship Id="rId4" Type="http://schemas.openxmlformats.org/officeDocument/2006/relationships/hyperlink" Target="http://www.ams.usda.gov/sites/default/files/media/Guide%20for%20Organic%20Crop%20Producers_0.pdf" TargetMode="External"/><Relationship Id="rId9" Type="http://schemas.openxmlformats.org/officeDocument/2006/relationships/hyperlink" Target="https://attra.ncat.org/sorg/mistakes.htm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ams.usda.gov/AMSv1.0/ams.fetchTemplateData.do?template=TemplateJ&amp;navID=ACAsLinkNOPAQSSQuestions&amp;rightNav1=ACAsLinkNOPAQSSQuestions&amp;topNav=&amp;leftNav=NationalOrganicProgram&amp;page=NOPACAs&amp;resultType=&amp;acct=nopgeninfo" TargetMode="External"/><Relationship Id="rId3" Type="http://schemas.openxmlformats.org/officeDocument/2006/relationships/hyperlink" Target="https://www.ams.usda.gov/sites/default/files/media/2006.pdf" TargetMode="External"/><Relationship Id="rId7" Type="http://schemas.openxmlformats.org/officeDocument/2006/relationships/hyperlink" Target="https://www.ams.usda.gov/services/organic-certification/becoming-certified" TargetMode="External"/><Relationship Id="rId2" Type="http://schemas.openxmlformats.org/officeDocument/2006/relationships/hyperlink" Target="https://www.misa.umn.edu/publications/mn-guide-organic-certification" TargetMode="External"/><Relationship Id="rId1" Type="http://schemas.openxmlformats.org/officeDocument/2006/relationships/slideLayout" Target="../slideLayouts/slideLayout2.xml"/><Relationship Id="rId6" Type="http://schemas.openxmlformats.org/officeDocument/2006/relationships/hyperlink" Target="https://www.ams.usda.gov/services/organic-certification" TargetMode="External"/><Relationship Id="rId5" Type="http://schemas.openxmlformats.org/officeDocument/2006/relationships/hyperlink" Target="https://www.youtube.com/watch?v=GeZZxRd8ulY&amp;feature=youtu.be" TargetMode="External"/><Relationship Id="rId4" Type="http://schemas.openxmlformats.org/officeDocument/2006/relationships/hyperlink" Target="https://www.youtube.com/watch?v=C2KSTAvmBnU&amp;feature=youtu.b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r="1082" b="3124"/>
          <a:stretch/>
        </p:blipFill>
        <p:spPr bwMode="auto">
          <a:xfrm>
            <a:off x="1" y="0"/>
            <a:ext cx="9144000" cy="641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1"/>
            </p:custDataLst>
          </p:nvPr>
        </p:nvSpPr>
        <p:spPr>
          <a:xfrm>
            <a:off x="685801" y="16625"/>
            <a:ext cx="7772400" cy="1278775"/>
          </a:xfrm>
        </p:spPr>
        <p:txBody>
          <a:bodyPr>
            <a:normAutofit/>
          </a:bodyPr>
          <a:lstStyle/>
          <a:p>
            <a:r>
              <a:rPr lang="en-US" sz="4800" dirty="0" smtClean="0"/>
              <a:t>Organic Certification</a:t>
            </a:r>
            <a:endParaRPr lang="en-US" sz="4800" dirty="0"/>
          </a:p>
        </p:txBody>
      </p:sp>
      <p:sp>
        <p:nvSpPr>
          <p:cNvPr id="4" name="TextBox 3"/>
          <p:cNvSpPr txBox="1"/>
          <p:nvPr>
            <p:custDataLst>
              <p:tags r:id="rId2"/>
            </p:custDataLst>
          </p:nvPr>
        </p:nvSpPr>
        <p:spPr>
          <a:xfrm>
            <a:off x="4120523" y="1081445"/>
            <a:ext cx="4876800" cy="3539430"/>
          </a:xfrm>
          <a:prstGeom prst="rect">
            <a:avLst/>
          </a:prstGeom>
          <a:solidFill>
            <a:srgbClr val="E6EEFB"/>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5" name="TextBox 4"/>
          <p:cNvSpPr txBox="1"/>
          <p:nvPr>
            <p:custDataLst>
              <p:tags r:id="rId3"/>
            </p:custDataLst>
          </p:nvPr>
        </p:nvSpPr>
        <p:spPr>
          <a:xfrm>
            <a:off x="240044" y="1143000"/>
            <a:ext cx="3634713" cy="3416320"/>
          </a:xfrm>
          <a:prstGeom prst="rect">
            <a:avLst/>
          </a:prstGeom>
          <a:solidFill>
            <a:srgbClr val="E6EEFB">
              <a:alpha val="91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Harriet Behar</a:t>
            </a:r>
          </a:p>
          <a:p>
            <a:pPr algn="ctr"/>
            <a:r>
              <a:rPr lang="en-US" sz="3600" dirty="0" smtClean="0">
                <a:solidFill>
                  <a:srgbClr val="800000"/>
                </a:solidFill>
              </a:rPr>
              <a:t>Jim Riddle</a:t>
            </a: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1273856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Finding a Certifier</a:t>
            </a:r>
            <a:endParaRPr lang="en-US" dirty="0"/>
          </a:p>
        </p:txBody>
      </p:sp>
      <p:sp>
        <p:nvSpPr>
          <p:cNvPr id="3" name="Content Placeholder 2"/>
          <p:cNvSpPr>
            <a:spLocks noGrp="1"/>
          </p:cNvSpPr>
          <p:nvPr>
            <p:ph idx="1"/>
            <p:custDataLst>
              <p:tags r:id="rId2"/>
            </p:custDataLst>
          </p:nvPr>
        </p:nvSpPr>
        <p:spPr>
          <a:xfrm>
            <a:off x="76200" y="1440527"/>
            <a:ext cx="4876800" cy="5265073"/>
          </a:xfrm>
        </p:spPr>
        <p:txBody>
          <a:bodyPr>
            <a:normAutofit lnSpcReduction="10000"/>
          </a:bodyPr>
          <a:lstStyle/>
          <a:p>
            <a:r>
              <a:rPr lang="en-US" dirty="0"/>
              <a:t>The USDA-AMS lists certifiers by each state</a:t>
            </a:r>
          </a:p>
          <a:p>
            <a:r>
              <a:rPr lang="en-US" dirty="0" smtClean="0"/>
              <a:t>Minnesota Department of Agriculture lists certifiers that operate in MN</a:t>
            </a:r>
          </a:p>
          <a:p>
            <a:r>
              <a:rPr lang="en-US" dirty="0" smtClean="0"/>
              <a:t>Other states will have their lists as well</a:t>
            </a:r>
          </a:p>
          <a:p>
            <a:r>
              <a:rPr lang="en-US" dirty="0" smtClean="0"/>
              <a:t>(Check Resources at end of this modules for links)</a:t>
            </a:r>
          </a:p>
        </p:txBody>
      </p:sp>
      <p:pic>
        <p:nvPicPr>
          <p:cNvPr id="2051" name="Picture 3" descr="C:\Program Files (x86)\Microsoft Office\MEDIA\CAGCAT10\j0195384.wmf"/>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1676400"/>
            <a:ext cx="4202364" cy="4290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Program Files (x86)\Microsoft Office\MEDIA\CAGCAT10\j0195384.wmf"/>
          <p:cNvPicPr>
            <a:picLocks noChangeAspect="1" noChangeArrowheads="1"/>
          </p:cNvPicPr>
          <p:nvPr>
            <p:custDataLst>
              <p:tags r:id="rId4"/>
            </p:custDataLst>
          </p:nvPr>
        </p:nvPicPr>
        <p:blipFill rotWithShape="1">
          <a:blip r:embed="rId8" cstate="print">
            <a:extLst>
              <a:ext uri="{28A0092B-C50C-407E-A947-70E740481C1C}">
                <a14:useLocalDpi xmlns:a14="http://schemas.microsoft.com/office/drawing/2010/main" val="0"/>
              </a:ext>
            </a:extLst>
          </a:blip>
          <a:srcRect l="38550" t="13677" r="54517" b="61785"/>
          <a:stretch/>
        </p:blipFill>
        <p:spPr bwMode="auto">
          <a:xfrm>
            <a:off x="5779143" y="2240280"/>
            <a:ext cx="685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Program Files (x86)\Microsoft Office\MEDIA\CAGCAT10\j0195384.wmf"/>
          <p:cNvPicPr>
            <a:picLocks noChangeAspect="1" noChangeArrowheads="1"/>
          </p:cNvPicPr>
          <p:nvPr>
            <p:custDataLst>
              <p:tags r:id="rId5"/>
            </p:custDataLst>
          </p:nvPr>
        </p:nvPicPr>
        <p:blipFill rotWithShape="1">
          <a:blip r:embed="rId8" cstate="print">
            <a:extLst>
              <a:ext uri="{28A0092B-C50C-407E-A947-70E740481C1C}">
                <a14:useLocalDpi xmlns:a14="http://schemas.microsoft.com/office/drawing/2010/main" val="0"/>
              </a:ext>
            </a:extLst>
          </a:blip>
          <a:srcRect l="38550" t="13677" r="54517" b="61785"/>
          <a:stretch/>
        </p:blipFill>
        <p:spPr bwMode="auto">
          <a:xfrm>
            <a:off x="5867400" y="2270760"/>
            <a:ext cx="1524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95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Choosing a Certifier – </a:t>
            </a:r>
            <a:br>
              <a:rPr lang="en-US" dirty="0" smtClean="0"/>
            </a:br>
            <a:r>
              <a:rPr lang="en-US" dirty="0" smtClean="0"/>
              <a:t>First Considerations</a:t>
            </a:r>
            <a:endParaRPr lang="en-US" dirty="0"/>
          </a:p>
        </p:txBody>
      </p:sp>
      <p:sp>
        <p:nvSpPr>
          <p:cNvPr id="3" name="Content Placeholder 2"/>
          <p:cNvSpPr>
            <a:spLocks noGrp="1"/>
          </p:cNvSpPr>
          <p:nvPr>
            <p:ph idx="1"/>
            <p:custDataLst>
              <p:tags r:id="rId2"/>
            </p:custDataLst>
          </p:nvPr>
        </p:nvSpPr>
        <p:spPr>
          <a:xfrm>
            <a:off x="4114800" y="1752600"/>
            <a:ext cx="5029200" cy="4800600"/>
          </a:xfrm>
        </p:spPr>
        <p:txBody>
          <a:bodyPr>
            <a:normAutofit fontScale="85000" lnSpcReduction="10000"/>
          </a:bodyPr>
          <a:lstStyle/>
          <a:p>
            <a:r>
              <a:rPr lang="en-US" dirty="0" smtClean="0"/>
              <a:t>Does the certifier operate in your state?</a:t>
            </a:r>
          </a:p>
          <a:p>
            <a:r>
              <a:rPr lang="en-US" dirty="0" smtClean="0"/>
              <a:t>Are they approved to certify your type of operation?</a:t>
            </a:r>
          </a:p>
          <a:p>
            <a:r>
              <a:rPr lang="en-US" dirty="0" smtClean="0"/>
              <a:t>Can they certify your operation in time for you to sell your first organic crop?</a:t>
            </a:r>
          </a:p>
          <a:p>
            <a:r>
              <a:rPr lang="en-US" dirty="0"/>
              <a:t>Do your potential buyers have any preference regarding which certifier you choose?</a:t>
            </a:r>
            <a:endParaRPr lang="en-US" dirty="0" smtClean="0"/>
          </a:p>
          <a:p>
            <a:endParaRPr lang="en-US" dirty="0" smtClean="0"/>
          </a:p>
          <a:p>
            <a:endParaRPr lang="en-US" dirty="0"/>
          </a:p>
        </p:txBody>
      </p:sp>
      <p:pic>
        <p:nvPicPr>
          <p:cNvPr id="8" name="Picture 4" descr="R:\virtual luis farm, slaughter sanitation\PICT0006.JPG"/>
          <p:cNvPicPr>
            <a:picLocks noChangeAspect="1" noChangeArrowheads="1"/>
          </p:cNvPicPr>
          <p:nvPr/>
        </p:nvPicPr>
        <p:blipFill>
          <a:blip r:embed="rId5" cstate="print">
            <a:lum bright="8000"/>
            <a:extLst>
              <a:ext uri="{28A0092B-C50C-407E-A947-70E740481C1C}">
                <a14:useLocalDpi xmlns:a14="http://schemas.microsoft.com/office/drawing/2010/main" val="0"/>
              </a:ext>
            </a:extLst>
          </a:blip>
          <a:srcRect/>
          <a:stretch>
            <a:fillRect/>
          </a:stretch>
        </p:blipFill>
        <p:spPr bwMode="auto">
          <a:xfrm>
            <a:off x="152400" y="2362200"/>
            <a:ext cx="3842475" cy="288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528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Learning about Certifying Agencies</a:t>
            </a:r>
          </a:p>
        </p:txBody>
      </p:sp>
      <p:sp>
        <p:nvSpPr>
          <p:cNvPr id="3" name="Content Placeholder 2"/>
          <p:cNvSpPr>
            <a:spLocks noGrp="1"/>
          </p:cNvSpPr>
          <p:nvPr>
            <p:ph idx="1"/>
            <p:custDataLst>
              <p:tags r:id="rId2"/>
            </p:custDataLst>
          </p:nvPr>
        </p:nvSpPr>
        <p:spPr>
          <a:xfrm>
            <a:off x="457200" y="1752600"/>
            <a:ext cx="3810000" cy="4525963"/>
          </a:xfrm>
        </p:spPr>
        <p:txBody>
          <a:bodyPr>
            <a:normAutofit/>
          </a:bodyPr>
          <a:lstStyle/>
          <a:p>
            <a:r>
              <a:rPr lang="en-US" dirty="0" smtClean="0"/>
              <a:t>Get recommendations </a:t>
            </a:r>
          </a:p>
          <a:p>
            <a:r>
              <a:rPr lang="en-US" dirty="0" smtClean="0"/>
              <a:t>Visit agency websites</a:t>
            </a:r>
          </a:p>
          <a:p>
            <a:r>
              <a:rPr lang="en-US" dirty="0" smtClean="0"/>
              <a:t>Visit certifier booths at organic conferences or other events</a:t>
            </a:r>
          </a:p>
          <a:p>
            <a:endParaRPr lang="en-US" dirty="0" smtClean="0"/>
          </a:p>
          <a:p>
            <a:endParaRPr lang="en-US" dirty="0"/>
          </a:p>
        </p:txBody>
      </p:sp>
      <p:pic>
        <p:nvPicPr>
          <p:cNvPr id="4098" name="Picture 2" descr="C:\Users\monc0003\AppData\Local\Microsoft\Windows\Temporary Internet Files\Content.IE5\Y233ILMN\executive-coaching-w280[1].jpg"/>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594185" y="1905000"/>
            <a:ext cx="4323969" cy="34435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50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How Much Will Certification Cost?</a:t>
            </a:r>
            <a:endParaRPr lang="en-US" dirty="0"/>
          </a:p>
        </p:txBody>
      </p:sp>
      <p:sp>
        <p:nvSpPr>
          <p:cNvPr id="3" name="Content Placeholder 2"/>
          <p:cNvSpPr>
            <a:spLocks noGrp="1"/>
          </p:cNvSpPr>
          <p:nvPr>
            <p:ph idx="1"/>
            <p:custDataLst>
              <p:tags r:id="rId2"/>
            </p:custDataLst>
          </p:nvPr>
        </p:nvSpPr>
        <p:spPr>
          <a:xfrm>
            <a:off x="304800" y="1676400"/>
            <a:ext cx="4191000" cy="4724400"/>
          </a:xfrm>
        </p:spPr>
        <p:txBody>
          <a:bodyPr>
            <a:normAutofit fontScale="92500"/>
          </a:bodyPr>
          <a:lstStyle/>
          <a:p>
            <a:r>
              <a:rPr lang="en-US" dirty="0" smtClean="0"/>
              <a:t>Costs vary by agency</a:t>
            </a:r>
          </a:p>
          <a:p>
            <a:r>
              <a:rPr lang="en-US" dirty="0"/>
              <a:t>Fees are </a:t>
            </a:r>
            <a:r>
              <a:rPr lang="en-US" dirty="0" smtClean="0"/>
              <a:t>public</a:t>
            </a:r>
          </a:p>
          <a:p>
            <a:r>
              <a:rPr lang="en-US" dirty="0" smtClean="0"/>
              <a:t>Can be based </a:t>
            </a:r>
            <a:r>
              <a:rPr lang="en-US" dirty="0"/>
              <a:t>on production </a:t>
            </a:r>
            <a:r>
              <a:rPr lang="en-US" dirty="0" smtClean="0"/>
              <a:t>volume and/or sales</a:t>
            </a:r>
          </a:p>
          <a:p>
            <a:r>
              <a:rPr lang="en-US" dirty="0" smtClean="0"/>
              <a:t>Crops, livestock and handling require separate certifications</a:t>
            </a:r>
          </a:p>
          <a:p>
            <a:endParaRPr lang="en-US" dirty="0" smtClean="0"/>
          </a:p>
        </p:txBody>
      </p:sp>
      <p:pic>
        <p:nvPicPr>
          <p:cNvPr id="7" name="Picture 3" descr="\\Nb - harriet\C DRIVE\My Documents\recor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5469" y="2285999"/>
            <a:ext cx="4416552" cy="326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504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Typical Costs</a:t>
            </a:r>
            <a:endParaRPr lang="en-US" dirty="0"/>
          </a:p>
        </p:txBody>
      </p:sp>
      <p:pic>
        <p:nvPicPr>
          <p:cNvPr id="6"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28600" y="2377995"/>
            <a:ext cx="4714875" cy="2970371"/>
          </a:xfrm>
        </p:spPr>
      </p:pic>
      <p:sp>
        <p:nvSpPr>
          <p:cNvPr id="7" name="Content Placeholder 6"/>
          <p:cNvSpPr>
            <a:spLocks noGrp="1"/>
          </p:cNvSpPr>
          <p:nvPr>
            <p:ph sz="half" idx="2"/>
            <p:custDataLst>
              <p:tags r:id="rId2"/>
            </p:custDataLst>
          </p:nvPr>
        </p:nvSpPr>
        <p:spPr>
          <a:xfrm>
            <a:off x="5181600" y="1600200"/>
            <a:ext cx="3505200" cy="4800600"/>
          </a:xfrm>
        </p:spPr>
        <p:txBody>
          <a:bodyPr>
            <a:normAutofit lnSpcReduction="10000"/>
          </a:bodyPr>
          <a:lstStyle/>
          <a:p>
            <a:r>
              <a:rPr lang="en-US" dirty="0" smtClean="0"/>
              <a:t>In 2012, median in MN = $1000</a:t>
            </a:r>
          </a:p>
          <a:p>
            <a:r>
              <a:rPr lang="en-US" dirty="0" smtClean="0"/>
              <a:t>Nationally</a:t>
            </a:r>
          </a:p>
          <a:p>
            <a:pPr lvl="1"/>
            <a:r>
              <a:rPr lang="en-US" dirty="0" smtClean="0"/>
              <a:t>$700 for small operation</a:t>
            </a:r>
          </a:p>
          <a:p>
            <a:pPr lvl="1"/>
            <a:r>
              <a:rPr lang="en-US" dirty="0" smtClean="0"/>
              <a:t>$1000-2000 for medium operation</a:t>
            </a:r>
          </a:p>
          <a:p>
            <a:pPr lvl="1"/>
            <a:r>
              <a:rPr lang="en-US" dirty="0" smtClean="0"/>
              <a:t>$6000 for a large operation</a:t>
            </a:r>
          </a:p>
          <a:p>
            <a:r>
              <a:rPr lang="en-US" dirty="0" smtClean="0"/>
              <a:t>Cost share is available</a:t>
            </a:r>
          </a:p>
          <a:p>
            <a:pPr lvl="1"/>
            <a:endParaRPr lang="en-US" dirty="0" smtClean="0"/>
          </a:p>
          <a:p>
            <a:endParaRPr lang="en-US" dirty="0"/>
          </a:p>
        </p:txBody>
      </p:sp>
    </p:spTree>
    <p:extLst>
      <p:ext uri="{BB962C8B-B14F-4D97-AF65-F5344CB8AC3E}">
        <p14:creationId xmlns:p14="http://schemas.microsoft.com/office/powerpoint/2010/main" val="3348843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solidFill>
                  <a:schemeClr val="bg1">
                    <a:lumMod val="50000"/>
                  </a:schemeClr>
                </a:solidFill>
              </a:rPr>
              <a:t>Overview</a:t>
            </a:r>
          </a:p>
          <a:p>
            <a:pPr marL="571500" indent="-571500">
              <a:buFont typeface="+mj-lt"/>
              <a:buAutoNum type="romanUcPeriod"/>
            </a:pPr>
            <a:r>
              <a:rPr lang="en-US" dirty="0">
                <a:solidFill>
                  <a:schemeClr val="bg1">
                    <a:lumMod val="50000"/>
                  </a:schemeClr>
                </a:solidFill>
              </a:rPr>
              <a:t>Choosing a Certification Agency</a:t>
            </a:r>
          </a:p>
          <a:p>
            <a:pPr marL="571500" indent="-571500">
              <a:buFont typeface="+mj-lt"/>
              <a:buAutoNum type="romanUcPeriod"/>
            </a:pPr>
            <a:r>
              <a:rPr lang="en-US" dirty="0" smtClean="0"/>
              <a:t>Applying for Certification</a:t>
            </a:r>
          </a:p>
          <a:p>
            <a:pPr marL="571500" indent="-571500">
              <a:buFont typeface="+mj-lt"/>
              <a:buAutoNum type="romanUcPeriod"/>
            </a:pPr>
            <a:r>
              <a:rPr lang="en-US" dirty="0" smtClean="0"/>
              <a:t>Inspection</a:t>
            </a:r>
          </a:p>
          <a:p>
            <a:pPr marL="571500" indent="-571500">
              <a:buFont typeface="+mj-lt"/>
              <a:buAutoNum type="romanUcPeriod"/>
            </a:pPr>
            <a:r>
              <a:rPr lang="en-US" dirty="0" smtClean="0"/>
              <a:t>Decision Process</a:t>
            </a:r>
          </a:p>
          <a:p>
            <a:pPr marL="571500" indent="-571500">
              <a:buFont typeface="+mj-lt"/>
              <a:buAutoNum type="romanUcPeriod"/>
            </a:pPr>
            <a:endParaRPr lang="en-US" dirty="0" smtClean="0"/>
          </a:p>
          <a:p>
            <a:pPr marL="571500" indent="-571500">
              <a:buFont typeface="+mj-lt"/>
              <a:buAutoNum type="romanUcPeriod"/>
            </a:pPr>
            <a:endParaRPr lang="en-US" dirty="0" smtClean="0"/>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92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When  to Apply</a:t>
            </a:r>
            <a:endParaRPr lang="en-US" dirty="0"/>
          </a:p>
        </p:txBody>
      </p:sp>
      <p:sp>
        <p:nvSpPr>
          <p:cNvPr id="3" name="Content Placeholder 2"/>
          <p:cNvSpPr>
            <a:spLocks noGrp="1"/>
          </p:cNvSpPr>
          <p:nvPr>
            <p:ph idx="1"/>
            <p:custDataLst>
              <p:tags r:id="rId2"/>
            </p:custDataLst>
          </p:nvPr>
        </p:nvSpPr>
        <p:spPr>
          <a:xfrm>
            <a:off x="1468817" y="5021943"/>
            <a:ext cx="6206366" cy="1371600"/>
          </a:xfrm>
        </p:spPr>
        <p:txBody>
          <a:bodyPr>
            <a:normAutofit/>
          </a:bodyPr>
          <a:lstStyle/>
          <a:p>
            <a:pPr marL="0" indent="0" algn="ctr">
              <a:buNone/>
            </a:pPr>
            <a:r>
              <a:rPr lang="en-US" dirty="0"/>
              <a:t>3</a:t>
            </a:r>
            <a:r>
              <a:rPr lang="en-US" dirty="0" smtClean="0"/>
              <a:t>-6 months BEFORE you are ready to sell an organic crop</a:t>
            </a:r>
            <a:endParaRPr lang="en-US" dirty="0"/>
          </a:p>
        </p:txBody>
      </p:sp>
      <p:pic>
        <p:nvPicPr>
          <p:cNvPr id="4" name="Picture 3"/>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03911" y="1655043"/>
            <a:ext cx="6736178" cy="3129494"/>
          </a:xfrm>
          <a:prstGeom prst="rect">
            <a:avLst/>
          </a:prstGeom>
        </p:spPr>
      </p:pic>
    </p:spTree>
    <p:extLst>
      <p:ext uri="{BB962C8B-B14F-4D97-AF65-F5344CB8AC3E}">
        <p14:creationId xmlns:p14="http://schemas.microsoft.com/office/powerpoint/2010/main" val="16563495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What You Will Need to Start</a:t>
            </a:r>
            <a:endParaRPr lang="en-US" dirty="0"/>
          </a:p>
        </p:txBody>
      </p:sp>
      <p:sp>
        <p:nvSpPr>
          <p:cNvPr id="3" name="Content Placeholder 2"/>
          <p:cNvSpPr>
            <a:spLocks noGrp="1"/>
          </p:cNvSpPr>
          <p:nvPr>
            <p:ph idx="1"/>
            <p:custDataLst>
              <p:tags r:id="rId2"/>
            </p:custDataLst>
          </p:nvPr>
        </p:nvSpPr>
        <p:spPr>
          <a:xfrm>
            <a:off x="228600" y="1981200"/>
            <a:ext cx="5257800" cy="4297363"/>
          </a:xfrm>
        </p:spPr>
        <p:txBody>
          <a:bodyPr>
            <a:normAutofit/>
          </a:bodyPr>
          <a:lstStyle/>
          <a:p>
            <a:r>
              <a:rPr lang="en-US" dirty="0" smtClean="0"/>
              <a:t>Records from transition years </a:t>
            </a:r>
          </a:p>
          <a:p>
            <a:r>
              <a:rPr lang="en-US" dirty="0" smtClean="0"/>
              <a:t>Field maps</a:t>
            </a:r>
          </a:p>
          <a:p>
            <a:r>
              <a:rPr lang="en-US" dirty="0" smtClean="0"/>
              <a:t>Organic </a:t>
            </a:r>
            <a:r>
              <a:rPr lang="en-US" dirty="0"/>
              <a:t>System </a:t>
            </a:r>
            <a:r>
              <a:rPr lang="en-US" dirty="0" smtClean="0"/>
              <a:t>Plan (OSP) of your certifying agency</a:t>
            </a:r>
          </a:p>
        </p:txBody>
      </p:sp>
      <p:pic>
        <p:nvPicPr>
          <p:cNvPr id="4" name="Picture 2" descr="C:\Users\monc0003\AppData\Local\Microsoft\Windows\Temporary Internet Files\Content.IE5\968TX9ZG\certified[1].jpg"/>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Texturizer/>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1377" r="10268"/>
          <a:stretch/>
        </p:blipFill>
        <p:spPr bwMode="auto">
          <a:xfrm>
            <a:off x="5638800" y="2133600"/>
            <a:ext cx="3189447" cy="304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0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System Plan (OSP)</a:t>
            </a:r>
            <a:endParaRPr lang="en-US" dirty="0"/>
          </a:p>
        </p:txBody>
      </p:sp>
      <p:sp>
        <p:nvSpPr>
          <p:cNvPr id="3" name="Content Placeholder 2"/>
          <p:cNvSpPr>
            <a:spLocks noGrp="1"/>
          </p:cNvSpPr>
          <p:nvPr>
            <p:ph idx="1"/>
            <p:custDataLst>
              <p:tags r:id="rId2"/>
            </p:custDataLst>
          </p:nvPr>
        </p:nvSpPr>
        <p:spPr>
          <a:xfrm>
            <a:off x="14614" y="1752600"/>
            <a:ext cx="3947786" cy="4953000"/>
          </a:xfrm>
        </p:spPr>
        <p:txBody>
          <a:bodyPr>
            <a:normAutofit lnSpcReduction="10000"/>
          </a:bodyPr>
          <a:lstStyle/>
          <a:p>
            <a:r>
              <a:rPr lang="en-US" dirty="0" smtClean="0"/>
              <a:t>A </a:t>
            </a:r>
            <a:r>
              <a:rPr lang="en-US" u="sng" dirty="0" smtClean="0"/>
              <a:t>management </a:t>
            </a:r>
            <a:r>
              <a:rPr lang="en-US" u="sng" dirty="0"/>
              <a:t>plan </a:t>
            </a:r>
            <a:endParaRPr lang="en-US" u="sng" dirty="0" smtClean="0"/>
          </a:p>
          <a:p>
            <a:r>
              <a:rPr lang="en-US" dirty="0" smtClean="0"/>
              <a:t>Includes </a:t>
            </a:r>
            <a:r>
              <a:rPr lang="en-US" dirty="0"/>
              <a:t>written </a:t>
            </a:r>
            <a:r>
              <a:rPr lang="en-US" dirty="0" smtClean="0"/>
              <a:t>strategies for </a:t>
            </a:r>
            <a:r>
              <a:rPr lang="en-US" dirty="0"/>
              <a:t>all aspects of </a:t>
            </a:r>
            <a:r>
              <a:rPr lang="en-US" dirty="0" smtClean="0"/>
              <a:t>production</a:t>
            </a:r>
          </a:p>
          <a:p>
            <a:r>
              <a:rPr lang="en-US" dirty="0" smtClean="0"/>
              <a:t>Assists certifier in determining organic compliance</a:t>
            </a:r>
            <a:endParaRPr lang="en-US" dirty="0"/>
          </a:p>
        </p:txBody>
      </p:sp>
      <p:pic>
        <p:nvPicPr>
          <p:cNvPr id="6" name="Picture 5"/>
          <p:cNvPicPr>
            <a:picLocks noChangeAspect="1"/>
          </p:cNvPicPr>
          <p:nvPr/>
        </p:nvPicPr>
        <p:blipFill>
          <a:blip r:embed="rId5"/>
          <a:stretch>
            <a:fillRect/>
          </a:stretch>
        </p:blipFill>
        <p:spPr>
          <a:xfrm>
            <a:off x="3809999" y="1981199"/>
            <a:ext cx="5288280" cy="3489960"/>
          </a:xfrm>
          <a:prstGeom prst="rect">
            <a:avLst/>
          </a:prstGeom>
        </p:spPr>
      </p:pic>
    </p:spTree>
    <p:extLst>
      <p:ext uri="{BB962C8B-B14F-4D97-AF65-F5344CB8AC3E}">
        <p14:creationId xmlns:p14="http://schemas.microsoft.com/office/powerpoint/2010/main" val="751922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OSP Details</a:t>
            </a:r>
            <a:endParaRPr lang="en-US" dirty="0"/>
          </a:p>
        </p:txBody>
      </p:sp>
      <p:sp>
        <p:nvSpPr>
          <p:cNvPr id="3" name="Content Placeholder 2"/>
          <p:cNvSpPr>
            <a:spLocks noGrp="1"/>
          </p:cNvSpPr>
          <p:nvPr>
            <p:ph idx="1"/>
            <p:custDataLst>
              <p:tags r:id="rId2"/>
            </p:custDataLst>
          </p:nvPr>
        </p:nvSpPr>
        <p:spPr>
          <a:xfrm>
            <a:off x="4800600" y="1676400"/>
            <a:ext cx="4114800" cy="4525963"/>
          </a:xfrm>
        </p:spPr>
        <p:txBody>
          <a:bodyPr>
            <a:normAutofit/>
          </a:bodyPr>
          <a:lstStyle/>
          <a:p>
            <a:r>
              <a:rPr lang="en-US" dirty="0" smtClean="0"/>
              <a:t>Equipment and maintenance</a:t>
            </a:r>
          </a:p>
          <a:p>
            <a:r>
              <a:rPr lang="en-US" dirty="0" smtClean="0"/>
              <a:t>Inputs </a:t>
            </a:r>
            <a:r>
              <a:rPr lang="en-US" dirty="0"/>
              <a:t>to be </a:t>
            </a:r>
            <a:r>
              <a:rPr lang="en-US" dirty="0" smtClean="0"/>
              <a:t>used</a:t>
            </a:r>
            <a:endParaRPr lang="en-US" dirty="0"/>
          </a:p>
          <a:p>
            <a:r>
              <a:rPr lang="en-US" dirty="0" smtClean="0"/>
              <a:t>How to address potential problems</a:t>
            </a:r>
          </a:p>
          <a:p>
            <a:r>
              <a:rPr lang="en-US" dirty="0" smtClean="0"/>
              <a:t>Monitoring practices</a:t>
            </a:r>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838" r="7739" b="20929"/>
          <a:stretch/>
        </p:blipFill>
        <p:spPr bwMode="auto">
          <a:xfrm>
            <a:off x="178979" y="1488558"/>
            <a:ext cx="4419602" cy="50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695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0"/>
            <a:ext cx="8229600" cy="1143000"/>
          </a:xfrm>
        </p:spPr>
        <p:txBody>
          <a:bodyPr>
            <a:normAutofit/>
          </a:bodyPr>
          <a:lstStyle/>
          <a:p>
            <a:r>
              <a:rPr lang="en-US" dirty="0" smtClean="0"/>
              <a:t>Why Get Certified?</a:t>
            </a:r>
            <a:endParaRPr lang="en-US" dirty="0"/>
          </a:p>
        </p:txBody>
      </p:sp>
      <p:sp>
        <p:nvSpPr>
          <p:cNvPr id="3" name="Content Placeholder 2"/>
          <p:cNvSpPr>
            <a:spLocks noGrp="1"/>
          </p:cNvSpPr>
          <p:nvPr>
            <p:ph idx="1"/>
            <p:custDataLst>
              <p:tags r:id="rId2"/>
            </p:custDataLst>
          </p:nvPr>
        </p:nvSpPr>
        <p:spPr>
          <a:xfrm>
            <a:off x="112643" y="1623391"/>
            <a:ext cx="4618383" cy="4525963"/>
          </a:xfrm>
        </p:spPr>
        <p:txBody>
          <a:bodyPr>
            <a:normAutofit fontScale="92500" lnSpcReduction="10000"/>
          </a:bodyPr>
          <a:lstStyle/>
          <a:p>
            <a:r>
              <a:rPr lang="en-US" dirty="0" smtClean="0"/>
              <a:t>Use of organic seal</a:t>
            </a:r>
          </a:p>
          <a:p>
            <a:r>
              <a:rPr lang="en-US" dirty="0" smtClean="0"/>
              <a:t>Access to organic markets</a:t>
            </a:r>
          </a:p>
          <a:p>
            <a:r>
              <a:rPr lang="en-US" dirty="0" smtClean="0"/>
              <a:t>Improve profitability potential</a:t>
            </a:r>
          </a:p>
          <a:p>
            <a:r>
              <a:rPr lang="en-US" dirty="0" smtClean="0"/>
              <a:t>Increase environmental sustainability</a:t>
            </a:r>
          </a:p>
          <a:p>
            <a:r>
              <a:rPr lang="en-US" dirty="0" smtClean="0"/>
              <a:t>Protect from contamination</a:t>
            </a:r>
            <a:endParaRPr lang="en-US" dirty="0"/>
          </a:p>
        </p:txBody>
      </p:sp>
      <p:pic>
        <p:nvPicPr>
          <p:cNvPr id="7" name="Picture 6"/>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4735037" y="1623391"/>
            <a:ext cx="4151376" cy="4151376"/>
          </a:xfrm>
          <a:prstGeom prst="rect">
            <a:avLst/>
          </a:prstGeom>
        </p:spPr>
      </p:pic>
    </p:spTree>
    <p:extLst>
      <p:ext uri="{BB962C8B-B14F-4D97-AF65-F5344CB8AC3E}">
        <p14:creationId xmlns:p14="http://schemas.microsoft.com/office/powerpoint/2010/main" val="700061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76200"/>
            <a:ext cx="8991600" cy="1143000"/>
          </a:xfrm>
        </p:spPr>
        <p:txBody>
          <a:bodyPr>
            <a:normAutofit/>
          </a:bodyPr>
          <a:lstStyle/>
          <a:p>
            <a:r>
              <a:rPr lang="en-US" dirty="0" smtClean="0"/>
              <a:t>Tips for Completing OSP</a:t>
            </a:r>
            <a:endParaRPr lang="en-US" dirty="0"/>
          </a:p>
        </p:txBody>
      </p:sp>
      <p:sp>
        <p:nvSpPr>
          <p:cNvPr id="3" name="Content Placeholder 2"/>
          <p:cNvSpPr>
            <a:spLocks noGrp="1"/>
          </p:cNvSpPr>
          <p:nvPr>
            <p:ph idx="1"/>
            <p:custDataLst>
              <p:tags r:id="rId2"/>
            </p:custDataLst>
          </p:nvPr>
        </p:nvSpPr>
        <p:spPr>
          <a:xfrm>
            <a:off x="4495800" y="1600200"/>
            <a:ext cx="4191000" cy="4525963"/>
          </a:xfrm>
        </p:spPr>
        <p:txBody>
          <a:bodyPr>
            <a:normAutofit/>
          </a:bodyPr>
          <a:lstStyle/>
          <a:p>
            <a:r>
              <a:rPr lang="en-US" sz="3600" dirty="0" smtClean="0"/>
              <a:t>Allow adequate time</a:t>
            </a:r>
          </a:p>
          <a:p>
            <a:r>
              <a:rPr lang="en-US" sz="3600" dirty="0"/>
              <a:t>Answer as completely and clearly as possible </a:t>
            </a:r>
          </a:p>
          <a:p>
            <a:r>
              <a:rPr lang="en-US" sz="3600" dirty="0" smtClean="0"/>
              <a:t>Be realistic</a:t>
            </a:r>
          </a:p>
        </p:txBody>
      </p:sp>
      <p:pic>
        <p:nvPicPr>
          <p:cNvPr id="1026" name="Picture 2" descr="http://www.clker.com/cliparts/8/p/O/f/S/y/pen-and-paper-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3414431" cy="369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302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OSP Resources</a:t>
            </a:r>
            <a:endParaRPr lang="en-US" dirty="0"/>
          </a:p>
        </p:txBody>
      </p:sp>
      <p:sp>
        <p:nvSpPr>
          <p:cNvPr id="3" name="Content Placeholder 2"/>
          <p:cNvSpPr>
            <a:spLocks noGrp="1"/>
          </p:cNvSpPr>
          <p:nvPr>
            <p:ph idx="1"/>
            <p:custDataLst>
              <p:tags r:id="rId2"/>
            </p:custDataLst>
          </p:nvPr>
        </p:nvSpPr>
        <p:spPr>
          <a:xfrm>
            <a:off x="457200" y="1600200"/>
            <a:ext cx="4267200" cy="5029200"/>
          </a:xfrm>
        </p:spPr>
        <p:txBody>
          <a:bodyPr>
            <a:normAutofit lnSpcReduction="10000"/>
          </a:bodyPr>
          <a:lstStyle/>
          <a:p>
            <a:r>
              <a:rPr lang="en-US" dirty="0"/>
              <a:t>Certifiers’ websites</a:t>
            </a:r>
          </a:p>
          <a:p>
            <a:r>
              <a:rPr lang="en-US" dirty="0" smtClean="0"/>
              <a:t>ATTRA – template with detailed instructions</a:t>
            </a:r>
          </a:p>
          <a:p>
            <a:r>
              <a:rPr lang="en-US" dirty="0" smtClean="0"/>
              <a:t>MOSES </a:t>
            </a:r>
            <a:r>
              <a:rPr lang="en-US" dirty="0"/>
              <a:t>– organic certification </a:t>
            </a:r>
            <a:r>
              <a:rPr lang="en-US" dirty="0" smtClean="0"/>
              <a:t>fact sheets</a:t>
            </a:r>
          </a:p>
          <a:p>
            <a:r>
              <a:rPr lang="en-US" dirty="0"/>
              <a:t>(Check Resources at end of this modules for links)</a:t>
            </a:r>
          </a:p>
          <a:p>
            <a:endParaRPr lang="en-US" dirty="0" smtClean="0"/>
          </a:p>
        </p:txBody>
      </p:sp>
      <p:pic>
        <p:nvPicPr>
          <p:cNvPr id="5" name="Picture 2" descr="C:\Users\monc0003\AppData\Local\Microsoft\Windows\Temporary Internet Files\Content.IE5\TWSUN9ZR\internet search[1].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257800" y="1600200"/>
            <a:ext cx="3293321" cy="32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5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OSP – Making Changes</a:t>
            </a:r>
            <a:endParaRPr lang="en-US" dirty="0"/>
          </a:p>
        </p:txBody>
      </p:sp>
      <p:sp>
        <p:nvSpPr>
          <p:cNvPr id="3" name="Content Placeholder 2"/>
          <p:cNvSpPr>
            <a:spLocks noGrp="1"/>
          </p:cNvSpPr>
          <p:nvPr>
            <p:ph idx="1"/>
            <p:custDataLst>
              <p:tags r:id="rId2"/>
            </p:custDataLst>
          </p:nvPr>
        </p:nvSpPr>
        <p:spPr>
          <a:xfrm>
            <a:off x="4038600" y="1589963"/>
            <a:ext cx="5105400" cy="4937759"/>
          </a:xfrm>
        </p:spPr>
        <p:txBody>
          <a:bodyPr>
            <a:normAutofit fontScale="92500" lnSpcReduction="10000"/>
          </a:bodyPr>
          <a:lstStyle/>
          <a:p>
            <a:r>
              <a:rPr lang="en-US" dirty="0"/>
              <a:t>S</a:t>
            </a:r>
            <a:r>
              <a:rPr lang="en-US" dirty="0" smtClean="0"/>
              <a:t>ome flexibility</a:t>
            </a:r>
          </a:p>
          <a:p>
            <a:r>
              <a:rPr lang="en-US" dirty="0"/>
              <a:t>Contact your certifier before making changes</a:t>
            </a:r>
          </a:p>
          <a:p>
            <a:r>
              <a:rPr lang="en-US" dirty="0" smtClean="0"/>
              <a:t>Keep track of changes and be able to explain why </a:t>
            </a:r>
          </a:p>
          <a:p>
            <a:r>
              <a:rPr lang="en-US" dirty="0" smtClean="0"/>
              <a:t>Always follow organic regulations</a:t>
            </a:r>
          </a:p>
          <a:p>
            <a:r>
              <a:rPr lang="en-US" dirty="0"/>
              <a:t>Always verify new materials are acceptable before purchase and </a:t>
            </a:r>
            <a:r>
              <a:rPr lang="en-US" dirty="0" smtClean="0"/>
              <a:t>use</a:t>
            </a:r>
            <a:endParaRPr lang="en-US" dirty="0"/>
          </a:p>
        </p:txBody>
      </p:sp>
      <p:pic>
        <p:nvPicPr>
          <p:cNvPr id="4" name="Picture 2" descr="G:\AGRO\TEXTBOOK\Research pictures\Dave Hansen pics\D7625520-3.TIF"/>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7200" y="1589963"/>
            <a:ext cx="3234981"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222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After Submitting Application</a:t>
            </a:r>
            <a:endParaRPr lang="en-US" dirty="0"/>
          </a:p>
        </p:txBody>
      </p:sp>
      <p:sp>
        <p:nvSpPr>
          <p:cNvPr id="3" name="Content Placeholder 2"/>
          <p:cNvSpPr>
            <a:spLocks noGrp="1"/>
          </p:cNvSpPr>
          <p:nvPr>
            <p:ph idx="1"/>
            <p:custDataLst>
              <p:tags r:id="rId2"/>
            </p:custDataLst>
          </p:nvPr>
        </p:nvSpPr>
        <p:spPr>
          <a:xfrm>
            <a:off x="152400" y="1676400"/>
            <a:ext cx="3886200" cy="4525963"/>
          </a:xfrm>
        </p:spPr>
        <p:txBody>
          <a:bodyPr>
            <a:normAutofit fontScale="92500"/>
          </a:bodyPr>
          <a:lstStyle/>
          <a:p>
            <a:r>
              <a:rPr lang="en-US" dirty="0"/>
              <a:t>The certifier does an initial review of your </a:t>
            </a:r>
            <a:r>
              <a:rPr lang="en-US" dirty="0" smtClean="0"/>
              <a:t>OSP for compliance</a:t>
            </a:r>
            <a:endParaRPr lang="en-US" dirty="0"/>
          </a:p>
          <a:p>
            <a:r>
              <a:rPr lang="en-US" dirty="0" smtClean="0"/>
              <a:t>May contact you if there are questions</a:t>
            </a:r>
          </a:p>
          <a:p>
            <a:r>
              <a:rPr lang="en-US" dirty="0" smtClean="0"/>
              <a:t>Next step is setting up the inspection</a:t>
            </a:r>
          </a:p>
          <a:p>
            <a:endParaRPr lang="en-US" dirty="0"/>
          </a:p>
          <a:p>
            <a:endParaRPr lang="en-US" dirty="0"/>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55"/>
          <a:stretch/>
        </p:blipFill>
        <p:spPr bwMode="auto">
          <a:xfrm>
            <a:off x="4191000" y="1555208"/>
            <a:ext cx="4799207" cy="457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315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800600" y="893763"/>
            <a:ext cx="4114800" cy="1143000"/>
          </a:xfrm>
        </p:spPr>
        <p:txBody>
          <a:bodyPr/>
          <a:lstStyle/>
          <a:p>
            <a:r>
              <a:rPr lang="en-US" dirty="0" smtClean="0"/>
              <a:t>One Final Note</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endParaRPr lang="en-US" dirty="0" smtClean="0"/>
          </a:p>
          <a:p>
            <a:endParaRPr lang="en-US" dirty="0"/>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400"/>
            <a:ext cx="4572000" cy="6858000"/>
          </a:xfrm>
          <a:prstGeom prst="rect">
            <a:avLst/>
          </a:prstGeom>
        </p:spPr>
      </p:pic>
      <p:sp>
        <p:nvSpPr>
          <p:cNvPr id="6" name="TextBox 5"/>
          <p:cNvSpPr txBox="1"/>
          <p:nvPr/>
        </p:nvSpPr>
        <p:spPr>
          <a:xfrm>
            <a:off x="4953000" y="2785200"/>
            <a:ext cx="3886200" cy="1754326"/>
          </a:xfrm>
          <a:prstGeom prst="rect">
            <a:avLst/>
          </a:prstGeom>
          <a:noFill/>
        </p:spPr>
        <p:txBody>
          <a:bodyPr wrap="square" rtlCol="0">
            <a:spAutoFit/>
          </a:bodyPr>
          <a:lstStyle/>
          <a:p>
            <a:r>
              <a:rPr lang="en-US" sz="3600" dirty="0" smtClean="0">
                <a:solidFill>
                  <a:srgbClr val="800000"/>
                </a:solidFill>
              </a:rPr>
              <a:t>Your OSP should be less work in subsequent years</a:t>
            </a:r>
            <a:endParaRPr lang="en-US" sz="3600" dirty="0">
              <a:solidFill>
                <a:srgbClr val="800000"/>
              </a:solidFill>
            </a:endParaRPr>
          </a:p>
        </p:txBody>
      </p:sp>
    </p:spTree>
    <p:extLst>
      <p:ext uri="{BB962C8B-B14F-4D97-AF65-F5344CB8AC3E}">
        <p14:creationId xmlns:p14="http://schemas.microsoft.com/office/powerpoint/2010/main" val="2196364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solidFill>
                  <a:schemeClr val="bg1">
                    <a:lumMod val="50000"/>
                  </a:schemeClr>
                </a:solidFill>
              </a:rPr>
              <a:t>Overview</a:t>
            </a:r>
          </a:p>
          <a:p>
            <a:pPr marL="571500" indent="-571500">
              <a:buFont typeface="+mj-lt"/>
              <a:buAutoNum type="romanUcPeriod"/>
            </a:pPr>
            <a:r>
              <a:rPr lang="en-US" dirty="0">
                <a:solidFill>
                  <a:schemeClr val="bg1">
                    <a:lumMod val="50000"/>
                  </a:schemeClr>
                </a:solidFill>
              </a:rPr>
              <a:t>Choosing a Certification Agency</a:t>
            </a:r>
          </a:p>
          <a:p>
            <a:pPr marL="571500" indent="-571500">
              <a:buFont typeface="+mj-lt"/>
              <a:buAutoNum type="romanUcPeriod"/>
            </a:pPr>
            <a:r>
              <a:rPr lang="en-US" dirty="0" smtClean="0">
                <a:solidFill>
                  <a:schemeClr val="bg1">
                    <a:lumMod val="50000"/>
                  </a:schemeClr>
                </a:solidFill>
              </a:rPr>
              <a:t>Applying for Certification</a:t>
            </a:r>
          </a:p>
          <a:p>
            <a:pPr marL="571500" indent="-571500">
              <a:buFont typeface="+mj-lt"/>
              <a:buAutoNum type="romanUcPeriod"/>
            </a:pPr>
            <a:r>
              <a:rPr lang="en-US" dirty="0" smtClean="0"/>
              <a:t>Inspection</a:t>
            </a:r>
          </a:p>
          <a:p>
            <a:pPr marL="571500" indent="-571500">
              <a:buFont typeface="+mj-lt"/>
              <a:buAutoNum type="romanUcPeriod"/>
            </a:pPr>
            <a:r>
              <a:rPr lang="en-US" dirty="0" smtClean="0"/>
              <a:t>Decision Process</a:t>
            </a:r>
          </a:p>
          <a:p>
            <a:pPr marL="571500" indent="-571500">
              <a:buFont typeface="+mj-lt"/>
              <a:buAutoNum type="romanUcPeriod"/>
            </a:pPr>
            <a:endParaRPr lang="en-US" dirty="0" smtClean="0"/>
          </a:p>
          <a:p>
            <a:pPr marL="571500" indent="-571500">
              <a:buFont typeface="+mj-lt"/>
              <a:buAutoNum type="romanUcPeriod"/>
            </a:pPr>
            <a:endParaRPr lang="en-US" dirty="0" smtClean="0"/>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998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Purpose of Inspection</a:t>
            </a:r>
            <a:endParaRPr lang="en-US" dirty="0"/>
          </a:p>
        </p:txBody>
      </p:sp>
      <p:sp>
        <p:nvSpPr>
          <p:cNvPr id="3" name="Content Placeholder 2"/>
          <p:cNvSpPr>
            <a:spLocks noGrp="1"/>
          </p:cNvSpPr>
          <p:nvPr>
            <p:ph idx="1"/>
            <p:custDataLst>
              <p:tags r:id="rId2"/>
            </p:custDataLst>
          </p:nvPr>
        </p:nvSpPr>
        <p:spPr>
          <a:xfrm>
            <a:off x="152400" y="1676400"/>
            <a:ext cx="3200400" cy="4221163"/>
          </a:xfrm>
        </p:spPr>
        <p:txBody>
          <a:bodyPr>
            <a:normAutofit/>
          </a:bodyPr>
          <a:lstStyle/>
          <a:p>
            <a:r>
              <a:rPr lang="en-US" dirty="0"/>
              <a:t>C</a:t>
            </a:r>
            <a:r>
              <a:rPr lang="en-US" dirty="0" smtClean="0"/>
              <a:t>ompliance </a:t>
            </a:r>
            <a:r>
              <a:rPr lang="en-US" dirty="0"/>
              <a:t>with NOP rules</a:t>
            </a:r>
          </a:p>
          <a:p>
            <a:r>
              <a:rPr lang="en-US" dirty="0"/>
              <a:t>A</a:t>
            </a:r>
            <a:r>
              <a:rPr lang="en-US" dirty="0" smtClean="0"/>
              <a:t>ccuracy </a:t>
            </a:r>
            <a:r>
              <a:rPr lang="en-US" dirty="0"/>
              <a:t>of </a:t>
            </a:r>
            <a:r>
              <a:rPr lang="en-US" dirty="0" smtClean="0"/>
              <a:t>OSP</a:t>
            </a:r>
          </a:p>
          <a:p>
            <a:r>
              <a:rPr lang="en-US" dirty="0" smtClean="0"/>
              <a:t>Assess records and audit trail</a:t>
            </a:r>
            <a:endParaRPr lang="en-US" dirty="0"/>
          </a:p>
        </p:txBody>
      </p:sp>
      <p:pic>
        <p:nvPicPr>
          <p:cNvPr id="7" name="Picture 5" descr="R:\virtual luis farm, slaughter sanitation\PICT0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1851399"/>
            <a:ext cx="5347494" cy="400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605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5300" y="38100"/>
            <a:ext cx="8229600" cy="1143000"/>
          </a:xfrm>
        </p:spPr>
        <p:txBody>
          <a:bodyPr>
            <a:normAutofit/>
          </a:bodyPr>
          <a:lstStyle/>
          <a:p>
            <a:r>
              <a:rPr lang="en-US" dirty="0" smtClean="0"/>
              <a:t>Certifier vs. Inspector</a:t>
            </a:r>
            <a:endParaRPr lang="en-US" dirty="0"/>
          </a:p>
        </p:txBody>
      </p:sp>
      <p:sp>
        <p:nvSpPr>
          <p:cNvPr id="4" name="Content Placeholder 3"/>
          <p:cNvSpPr>
            <a:spLocks noGrp="1"/>
          </p:cNvSpPr>
          <p:nvPr>
            <p:ph sz="half" idx="1"/>
            <p:custDataLst>
              <p:tags r:id="rId2"/>
            </p:custDataLst>
          </p:nvPr>
        </p:nvSpPr>
        <p:spPr>
          <a:xfrm>
            <a:off x="0" y="2209800"/>
            <a:ext cx="4495800" cy="4267200"/>
          </a:xfrm>
        </p:spPr>
        <p:txBody>
          <a:bodyPr>
            <a:normAutofit/>
          </a:bodyPr>
          <a:lstStyle/>
          <a:p>
            <a:pPr marL="0" indent="0" algn="ctr">
              <a:buNone/>
            </a:pPr>
            <a:r>
              <a:rPr lang="en-US" sz="3200" u="sng" dirty="0" smtClean="0"/>
              <a:t>Certifier</a:t>
            </a:r>
          </a:p>
          <a:p>
            <a:pPr lvl="1"/>
            <a:r>
              <a:rPr lang="en-US" sz="2800" dirty="0" smtClean="0"/>
              <a:t>Does not visit your farm</a:t>
            </a:r>
          </a:p>
          <a:p>
            <a:pPr lvl="1"/>
            <a:r>
              <a:rPr lang="en-US" sz="2800" dirty="0" smtClean="0"/>
              <a:t>Verifies NOP rules are being followed based on OSP and inspector report details</a:t>
            </a:r>
          </a:p>
          <a:p>
            <a:pPr lvl="1"/>
            <a:r>
              <a:rPr lang="en-US" sz="2800" dirty="0" smtClean="0"/>
              <a:t>Decides fate of certification</a:t>
            </a:r>
          </a:p>
          <a:p>
            <a:pPr lvl="1"/>
            <a:endParaRPr lang="en-US" sz="2800" dirty="0"/>
          </a:p>
        </p:txBody>
      </p:sp>
      <p:sp>
        <p:nvSpPr>
          <p:cNvPr id="5" name="Content Placeholder 4"/>
          <p:cNvSpPr>
            <a:spLocks noGrp="1"/>
          </p:cNvSpPr>
          <p:nvPr>
            <p:ph sz="half" idx="2"/>
            <p:custDataLst>
              <p:tags r:id="rId3"/>
            </p:custDataLst>
          </p:nvPr>
        </p:nvSpPr>
        <p:spPr>
          <a:xfrm>
            <a:off x="4648200" y="2209800"/>
            <a:ext cx="4495800" cy="4267200"/>
          </a:xfrm>
        </p:spPr>
        <p:txBody>
          <a:bodyPr>
            <a:noAutofit/>
          </a:bodyPr>
          <a:lstStyle/>
          <a:p>
            <a:pPr marL="0" indent="0" algn="ctr">
              <a:buNone/>
            </a:pPr>
            <a:r>
              <a:rPr lang="en-US" sz="3200" u="sng" dirty="0" smtClean="0"/>
              <a:t>Inspector</a:t>
            </a:r>
          </a:p>
          <a:p>
            <a:pPr lvl="1"/>
            <a:r>
              <a:rPr lang="en-US" sz="2800" dirty="0" smtClean="0"/>
              <a:t>Visits your farm</a:t>
            </a:r>
          </a:p>
          <a:p>
            <a:pPr lvl="1"/>
            <a:r>
              <a:rPr lang="en-US" sz="2800" dirty="0" smtClean="0"/>
              <a:t>Verifies OSP matches up with site</a:t>
            </a:r>
          </a:p>
          <a:p>
            <a:pPr lvl="1"/>
            <a:r>
              <a:rPr lang="en-US" sz="2800" dirty="0" smtClean="0"/>
              <a:t>Does not make certification decision</a:t>
            </a:r>
          </a:p>
          <a:p>
            <a:pPr lvl="1"/>
            <a:r>
              <a:rPr lang="en-US" sz="2800" dirty="0"/>
              <a:t>Staff of agency or independent </a:t>
            </a:r>
            <a:r>
              <a:rPr lang="en-US" sz="2800" dirty="0" smtClean="0"/>
              <a:t>contractor</a:t>
            </a:r>
            <a:endParaRPr lang="en-US" sz="2800" dirty="0"/>
          </a:p>
        </p:txBody>
      </p:sp>
      <p:sp>
        <p:nvSpPr>
          <p:cNvPr id="3" name="Rectangle 2"/>
          <p:cNvSpPr/>
          <p:nvPr/>
        </p:nvSpPr>
        <p:spPr>
          <a:xfrm>
            <a:off x="2253108" y="1181100"/>
            <a:ext cx="4713983" cy="707886"/>
          </a:xfrm>
          <a:prstGeom prst="rect">
            <a:avLst/>
          </a:prstGeom>
          <a:noFill/>
          <a:ln>
            <a:solidFill>
              <a:schemeClr val="accent6">
                <a:lumMod val="75000"/>
              </a:schemeClr>
            </a:solidFill>
          </a:ln>
        </p:spPr>
        <p:txBody>
          <a:bodyPr wrap="none">
            <a:spAutoFit/>
          </a:bodyPr>
          <a:lstStyle/>
          <a:p>
            <a:r>
              <a:rPr lang="en-US" sz="4000" dirty="0">
                <a:solidFill>
                  <a:schemeClr val="accent6">
                    <a:lumMod val="75000"/>
                  </a:schemeClr>
                </a:solidFill>
              </a:rPr>
              <a:t>Not the same person!</a:t>
            </a:r>
          </a:p>
        </p:txBody>
      </p:sp>
    </p:spTree>
    <p:extLst>
      <p:ext uri="{BB962C8B-B14F-4D97-AF65-F5344CB8AC3E}">
        <p14:creationId xmlns:p14="http://schemas.microsoft.com/office/powerpoint/2010/main" val="3967440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Certifiers and Inspectors ≠ </a:t>
            </a:r>
            <a:br>
              <a:rPr lang="en-US" dirty="0" smtClean="0"/>
            </a:br>
            <a:r>
              <a:rPr lang="en-US" dirty="0" smtClean="0"/>
              <a:t>Crop Consultants</a:t>
            </a:r>
            <a:endParaRPr lang="en-US" dirty="0"/>
          </a:p>
        </p:txBody>
      </p:sp>
      <p:sp>
        <p:nvSpPr>
          <p:cNvPr id="7" name="Content Placeholder 6"/>
          <p:cNvSpPr>
            <a:spLocks noGrp="1"/>
          </p:cNvSpPr>
          <p:nvPr>
            <p:ph idx="1"/>
            <p:custDataLst>
              <p:tags r:id="rId2"/>
            </p:custDataLst>
          </p:nvPr>
        </p:nvSpPr>
        <p:spPr>
          <a:xfrm>
            <a:off x="513895" y="1667573"/>
            <a:ext cx="8229600" cy="1011148"/>
          </a:xfrm>
        </p:spPr>
        <p:txBody>
          <a:bodyPr/>
          <a:lstStyle/>
          <a:p>
            <a:pPr marL="0" indent="0" algn="ctr">
              <a:buNone/>
            </a:pPr>
            <a:r>
              <a:rPr lang="en-US" dirty="0" smtClean="0"/>
              <a:t>They can tell what is allowed and prohibited</a:t>
            </a:r>
          </a:p>
          <a:p>
            <a:pPr marL="0" indent="0">
              <a:buNone/>
            </a:pPr>
            <a:endParaRPr lang="en-US" dirty="0"/>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7537" t="2218" r="10197" b="142"/>
          <a:stretch/>
        </p:blipFill>
        <p:spPr>
          <a:xfrm>
            <a:off x="369866" y="2615126"/>
            <a:ext cx="3998382" cy="3858245"/>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18155" t="6304" r="13259"/>
          <a:stretch/>
        </p:blipFill>
        <p:spPr>
          <a:xfrm>
            <a:off x="4925427" y="2615127"/>
            <a:ext cx="3761373" cy="3858244"/>
          </a:xfrm>
          <a:prstGeom prst="rect">
            <a:avLst/>
          </a:prstGeom>
        </p:spPr>
      </p:pic>
      <p:sp>
        <p:nvSpPr>
          <p:cNvPr id="9" name="TextBox 8"/>
          <p:cNvSpPr txBox="1"/>
          <p:nvPr>
            <p:custDataLst>
              <p:tags r:id="rId3"/>
            </p:custDataLst>
          </p:nvPr>
        </p:nvSpPr>
        <p:spPr>
          <a:xfrm>
            <a:off x="5452437" y="3886200"/>
            <a:ext cx="2707352" cy="1077218"/>
          </a:xfrm>
          <a:prstGeom prst="rect">
            <a:avLst/>
          </a:prstGeom>
          <a:noFill/>
        </p:spPr>
        <p:txBody>
          <a:bodyPr wrap="square" rtlCol="0">
            <a:spAutoFit/>
          </a:bodyPr>
          <a:lstStyle/>
          <a:p>
            <a:pPr algn="ctr"/>
            <a:r>
              <a:rPr lang="en-US" sz="3200" b="1" dirty="0" smtClean="0"/>
              <a:t>UREA = prohibited</a:t>
            </a:r>
            <a:endParaRPr lang="en-US" sz="3200" b="1" dirty="0"/>
          </a:p>
        </p:txBody>
      </p:sp>
      <p:sp>
        <p:nvSpPr>
          <p:cNvPr id="10" name="TextBox 9"/>
          <p:cNvSpPr txBox="1"/>
          <p:nvPr>
            <p:custDataLst>
              <p:tags r:id="rId4"/>
            </p:custDataLst>
          </p:nvPr>
        </p:nvSpPr>
        <p:spPr>
          <a:xfrm>
            <a:off x="1015381" y="3876209"/>
            <a:ext cx="2707352" cy="1077218"/>
          </a:xfrm>
          <a:prstGeom prst="rect">
            <a:avLst/>
          </a:prstGeom>
          <a:noFill/>
        </p:spPr>
        <p:txBody>
          <a:bodyPr wrap="square" rtlCol="0">
            <a:spAutoFit/>
          </a:bodyPr>
          <a:lstStyle/>
          <a:p>
            <a:pPr algn="ctr"/>
            <a:r>
              <a:rPr lang="en-US" sz="3200" b="1" dirty="0" smtClean="0">
                <a:solidFill>
                  <a:srgbClr val="FBEFBB"/>
                </a:solidFill>
              </a:rPr>
              <a:t>COMPOST = allowed</a:t>
            </a:r>
            <a:endParaRPr lang="en-US" sz="3200" b="1" dirty="0">
              <a:solidFill>
                <a:srgbClr val="FBEFBB"/>
              </a:solidFill>
            </a:endParaRPr>
          </a:p>
        </p:txBody>
      </p:sp>
    </p:spTree>
    <p:extLst>
      <p:ext uri="{BB962C8B-B14F-4D97-AF65-F5344CB8AC3E}">
        <p14:creationId xmlns:p14="http://schemas.microsoft.com/office/powerpoint/2010/main" val="2848125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Scheduling Your Inspection</a:t>
            </a:r>
            <a:endParaRPr lang="en-US" dirty="0"/>
          </a:p>
        </p:txBody>
      </p:sp>
      <p:sp>
        <p:nvSpPr>
          <p:cNvPr id="3" name="Content Placeholder 2"/>
          <p:cNvSpPr>
            <a:spLocks noGrp="1"/>
          </p:cNvSpPr>
          <p:nvPr>
            <p:ph idx="1"/>
            <p:custDataLst>
              <p:tags r:id="rId2"/>
            </p:custDataLst>
          </p:nvPr>
        </p:nvSpPr>
        <p:spPr>
          <a:xfrm>
            <a:off x="304800" y="1628632"/>
            <a:ext cx="4114800" cy="4525963"/>
          </a:xfrm>
        </p:spPr>
        <p:txBody>
          <a:bodyPr>
            <a:normAutofit lnSpcReduction="10000"/>
          </a:bodyPr>
          <a:lstStyle/>
          <a:p>
            <a:r>
              <a:rPr lang="en-US" dirty="0"/>
              <a:t>Occurs when crops still in field </a:t>
            </a:r>
            <a:endParaRPr lang="en-US" dirty="0" smtClean="0"/>
          </a:p>
          <a:p>
            <a:r>
              <a:rPr lang="en-US" dirty="0" smtClean="0"/>
              <a:t>Someone knowledgeable of the </a:t>
            </a:r>
            <a:r>
              <a:rPr lang="en-US" dirty="0"/>
              <a:t>operation needs to be there </a:t>
            </a:r>
            <a:endParaRPr lang="en-US" dirty="0" smtClean="0"/>
          </a:p>
          <a:p>
            <a:r>
              <a:rPr lang="en-US" dirty="0" smtClean="0"/>
              <a:t>Can </a:t>
            </a:r>
            <a:r>
              <a:rPr lang="en-US" dirty="0"/>
              <a:t>take 2-6 hours depending on operation</a:t>
            </a:r>
          </a:p>
          <a:p>
            <a:endParaRPr lang="en-US" dirty="0"/>
          </a:p>
        </p:txBody>
      </p:sp>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272"/>
          <a:stretch/>
        </p:blipFill>
        <p:spPr bwMode="auto">
          <a:xfrm>
            <a:off x="4572000" y="1628632"/>
            <a:ext cx="43889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558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t>Overview</a:t>
            </a:r>
          </a:p>
          <a:p>
            <a:pPr marL="571500" indent="-571500">
              <a:buFont typeface="+mj-lt"/>
              <a:buAutoNum type="romanUcPeriod"/>
            </a:pPr>
            <a:r>
              <a:rPr lang="en-US" dirty="0" smtClean="0"/>
              <a:t>Choosing a Certification Agency</a:t>
            </a:r>
          </a:p>
          <a:p>
            <a:pPr marL="571500" indent="-571500">
              <a:buFont typeface="+mj-lt"/>
              <a:buAutoNum type="romanUcPeriod"/>
            </a:pPr>
            <a:r>
              <a:rPr lang="en-US" dirty="0" smtClean="0"/>
              <a:t>Applying for Certification</a:t>
            </a:r>
          </a:p>
          <a:p>
            <a:pPr marL="571500" indent="-571500">
              <a:buFont typeface="+mj-lt"/>
              <a:buAutoNum type="romanUcPeriod"/>
            </a:pPr>
            <a:r>
              <a:rPr lang="en-US" dirty="0" smtClean="0"/>
              <a:t>Inspection</a:t>
            </a:r>
          </a:p>
          <a:p>
            <a:pPr marL="571500" indent="-571500">
              <a:buFont typeface="+mj-lt"/>
              <a:buAutoNum type="romanUcPeriod"/>
            </a:pPr>
            <a:r>
              <a:rPr lang="en-US" dirty="0" smtClean="0"/>
              <a:t>Decision Process</a:t>
            </a:r>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052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Inspection Overview</a:t>
            </a:r>
            <a:endParaRPr lang="en-US" dirty="0"/>
          </a:p>
        </p:txBody>
      </p:sp>
      <p:sp>
        <p:nvSpPr>
          <p:cNvPr id="3" name="Content Placeholder 2"/>
          <p:cNvSpPr>
            <a:spLocks noGrp="1"/>
          </p:cNvSpPr>
          <p:nvPr>
            <p:ph idx="1"/>
            <p:custDataLst>
              <p:tags r:id="rId2"/>
            </p:custDataLst>
          </p:nvPr>
        </p:nvSpPr>
        <p:spPr>
          <a:xfrm>
            <a:off x="5257800" y="1776380"/>
            <a:ext cx="3657600" cy="4525963"/>
          </a:xfrm>
        </p:spPr>
        <p:txBody>
          <a:bodyPr/>
          <a:lstStyle/>
          <a:p>
            <a:r>
              <a:rPr lang="en-US" dirty="0" smtClean="0"/>
              <a:t>Beginning meeting</a:t>
            </a:r>
          </a:p>
          <a:p>
            <a:r>
              <a:rPr lang="en-US" dirty="0" smtClean="0"/>
              <a:t>Farm tour</a:t>
            </a:r>
          </a:p>
          <a:p>
            <a:r>
              <a:rPr lang="en-US" dirty="0" smtClean="0"/>
              <a:t>Records review</a:t>
            </a:r>
          </a:p>
          <a:p>
            <a:r>
              <a:rPr lang="en-US" dirty="0" smtClean="0"/>
              <a:t>Exit interview</a:t>
            </a:r>
            <a:endParaRPr lang="en-US" dirty="0"/>
          </a:p>
        </p:txBody>
      </p:sp>
      <p:pic>
        <p:nvPicPr>
          <p:cNvPr id="2050" name="Picture 2" descr="Preview"/>
          <p:cNvPicPr>
            <a:picLocks noChangeAspect="1" noChangeArrowheads="1"/>
          </p:cNvPicPr>
          <p:nvPr/>
        </p:nvPicPr>
        <p:blipFill rotWithShape="1">
          <a:blip r:embed="rId5">
            <a:extLst>
              <a:ext uri="{28A0092B-C50C-407E-A947-70E740481C1C}">
                <a14:useLocalDpi xmlns:a14="http://schemas.microsoft.com/office/drawing/2010/main" val="0"/>
              </a:ext>
            </a:extLst>
          </a:blip>
          <a:srcRect l="27724" r="12277"/>
          <a:stretch/>
        </p:blipFill>
        <p:spPr bwMode="auto">
          <a:xfrm>
            <a:off x="441278" y="1600199"/>
            <a:ext cx="4389047" cy="487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84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What Will Be Inspected</a:t>
            </a:r>
            <a:endParaRPr lang="en-US" dirty="0"/>
          </a:p>
        </p:txBody>
      </p:sp>
      <p:sp>
        <p:nvSpPr>
          <p:cNvPr id="3" name="Content Placeholder 2"/>
          <p:cNvSpPr>
            <a:spLocks noGrp="1"/>
          </p:cNvSpPr>
          <p:nvPr>
            <p:ph idx="1"/>
            <p:custDataLst>
              <p:tags r:id="rId2"/>
            </p:custDataLst>
          </p:nvPr>
        </p:nvSpPr>
        <p:spPr>
          <a:xfrm>
            <a:off x="457200" y="1600200"/>
            <a:ext cx="3810000" cy="4525963"/>
          </a:xfrm>
        </p:spPr>
        <p:txBody>
          <a:bodyPr/>
          <a:lstStyle/>
          <a:p>
            <a:r>
              <a:rPr lang="en-US" u="sng" dirty="0" smtClean="0"/>
              <a:t>Anything</a:t>
            </a:r>
            <a:r>
              <a:rPr lang="en-US" dirty="0" smtClean="0"/>
              <a:t> relating to production</a:t>
            </a:r>
          </a:p>
          <a:p>
            <a:r>
              <a:rPr lang="en-US" dirty="0"/>
              <a:t>With split operations, conventional side will be inspected, too</a:t>
            </a:r>
          </a:p>
          <a:p>
            <a:r>
              <a:rPr lang="en-US" dirty="0" smtClean="0"/>
              <a:t>All records</a:t>
            </a:r>
          </a:p>
          <a:p>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11952" b="16404"/>
          <a:stretch/>
        </p:blipFill>
        <p:spPr>
          <a:xfrm>
            <a:off x="4267200" y="1707928"/>
            <a:ext cx="4648200" cy="4418235"/>
          </a:xfrm>
          <a:prstGeom prst="rect">
            <a:avLst/>
          </a:prstGeom>
        </p:spPr>
      </p:pic>
    </p:spTree>
    <p:extLst>
      <p:ext uri="{BB962C8B-B14F-4D97-AF65-F5344CB8AC3E}">
        <p14:creationId xmlns:p14="http://schemas.microsoft.com/office/powerpoint/2010/main" val="589503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Tips for Your Inspection</a:t>
            </a:r>
            <a:endParaRPr lang="en-US" dirty="0"/>
          </a:p>
        </p:txBody>
      </p:sp>
      <p:sp>
        <p:nvSpPr>
          <p:cNvPr id="3" name="Content Placeholder 2"/>
          <p:cNvSpPr>
            <a:spLocks noGrp="1"/>
          </p:cNvSpPr>
          <p:nvPr>
            <p:ph idx="1"/>
            <p:custDataLst>
              <p:tags r:id="rId2"/>
            </p:custDataLst>
          </p:nvPr>
        </p:nvSpPr>
        <p:spPr>
          <a:xfrm>
            <a:off x="4724400" y="1471455"/>
            <a:ext cx="4419600" cy="4450404"/>
          </a:xfrm>
        </p:spPr>
        <p:txBody>
          <a:bodyPr>
            <a:normAutofit fontScale="92500" lnSpcReduction="10000"/>
          </a:bodyPr>
          <a:lstStyle/>
          <a:p>
            <a:r>
              <a:rPr lang="en-US" dirty="0"/>
              <a:t>B</a:t>
            </a:r>
            <a:r>
              <a:rPr lang="en-US" dirty="0" smtClean="0"/>
              <a:t>e ready on time</a:t>
            </a:r>
          </a:p>
          <a:p>
            <a:r>
              <a:rPr lang="en-US" dirty="0" smtClean="0"/>
              <a:t>Have all documents available</a:t>
            </a:r>
          </a:p>
          <a:p>
            <a:r>
              <a:rPr lang="en-US" dirty="0" smtClean="0"/>
              <a:t>If your OSP is complete and correct, things will go fine</a:t>
            </a:r>
          </a:p>
          <a:p>
            <a:r>
              <a:rPr lang="en-US" dirty="0" smtClean="0"/>
              <a:t>Share any changes in the OSP with the inspector</a:t>
            </a:r>
          </a:p>
          <a:p>
            <a:endParaRPr lang="en-US" dirty="0"/>
          </a:p>
        </p:txBody>
      </p:sp>
      <p:pic>
        <p:nvPicPr>
          <p:cNvPr id="4" name="Picture 6" descr="C:\Users\monc0003\AppData\Local\Microsoft\Windows\Temporary Internet Files\Content.IE5\968TX9ZG\google_notebook[1].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82880" y="1408228"/>
            <a:ext cx="4389120" cy="438912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custDataLst>
              <p:tags r:id="rId3"/>
            </p:custDataLst>
          </p:nvPr>
        </p:nvSpPr>
        <p:spPr>
          <a:xfrm>
            <a:off x="608435" y="5797348"/>
            <a:ext cx="8123073"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You have to pay if they need to come back!</a:t>
            </a:r>
          </a:p>
          <a:p>
            <a:endParaRPr lang="en-US" dirty="0"/>
          </a:p>
        </p:txBody>
      </p:sp>
    </p:spTree>
    <p:extLst>
      <p:ext uri="{BB962C8B-B14F-4D97-AF65-F5344CB8AC3E}">
        <p14:creationId xmlns:p14="http://schemas.microsoft.com/office/powerpoint/2010/main" val="5432938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Non-Compliance</a:t>
            </a:r>
            <a:endParaRPr lang="en-US" dirty="0"/>
          </a:p>
        </p:txBody>
      </p:sp>
      <p:sp>
        <p:nvSpPr>
          <p:cNvPr id="5" name="Rectangle 4"/>
          <p:cNvSpPr/>
          <p:nvPr>
            <p:custDataLst>
              <p:tags r:id="rId2"/>
            </p:custDataLst>
          </p:nvPr>
        </p:nvSpPr>
        <p:spPr>
          <a:xfrm>
            <a:off x="2342864" y="2362200"/>
            <a:ext cx="4458272" cy="1862048"/>
          </a:xfrm>
          <a:prstGeom prst="rect">
            <a:avLst/>
          </a:prstGeom>
          <a:noFill/>
        </p:spPr>
        <p:txBody>
          <a:bodyPr wrap="none" lIns="91440" tIns="45720" rIns="91440" bIns="45720">
            <a:spAutoFit/>
          </a:bodyPr>
          <a:lstStyle/>
          <a:p>
            <a:pPr algn="ctr"/>
            <a:r>
              <a:rPr lang="en-US" sz="115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Uh-oh!</a:t>
            </a:r>
            <a:endParaRPr lang="en-US" sz="115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462859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5937"/>
            <a:ext cx="8229600" cy="1143000"/>
          </a:xfrm>
        </p:spPr>
        <p:txBody>
          <a:bodyPr>
            <a:normAutofit fontScale="90000"/>
          </a:bodyPr>
          <a:lstStyle/>
          <a:p>
            <a:r>
              <a:rPr lang="en-US" dirty="0" smtClean="0"/>
              <a:t>Common Non-Compliance Issues</a:t>
            </a:r>
            <a:endParaRPr lang="en-US" dirty="0"/>
          </a:p>
        </p:txBody>
      </p:sp>
      <p:sp>
        <p:nvSpPr>
          <p:cNvPr id="3" name="Content Placeholder 2"/>
          <p:cNvSpPr>
            <a:spLocks noGrp="1"/>
          </p:cNvSpPr>
          <p:nvPr>
            <p:ph idx="1"/>
            <p:custDataLst>
              <p:tags r:id="rId2"/>
            </p:custDataLst>
          </p:nvPr>
        </p:nvSpPr>
        <p:spPr>
          <a:xfrm>
            <a:off x="164432" y="1400457"/>
            <a:ext cx="4419600" cy="4648200"/>
          </a:xfrm>
        </p:spPr>
        <p:txBody>
          <a:bodyPr>
            <a:normAutofit fontScale="92500" lnSpcReduction="10000"/>
          </a:bodyPr>
          <a:lstStyle/>
          <a:p>
            <a:r>
              <a:rPr lang="en-US" dirty="0" smtClean="0"/>
              <a:t>Lack of records</a:t>
            </a:r>
          </a:p>
          <a:p>
            <a:r>
              <a:rPr lang="en-US" dirty="0" smtClean="0"/>
              <a:t>Use of non-organic or synthetically-treated seed</a:t>
            </a:r>
          </a:p>
          <a:p>
            <a:r>
              <a:rPr lang="en-US" dirty="0" smtClean="0"/>
              <a:t>Use of prohibited materials </a:t>
            </a:r>
          </a:p>
          <a:p>
            <a:r>
              <a:rPr lang="en-US" dirty="0" smtClean="0"/>
              <a:t>Lack of labels for inputs, seed or feed</a:t>
            </a:r>
          </a:p>
          <a:p>
            <a:r>
              <a:rPr lang="en-US" dirty="0" smtClean="0"/>
              <a:t>Missing application deadlines</a:t>
            </a:r>
          </a:p>
        </p:txBody>
      </p:sp>
      <p:sp>
        <p:nvSpPr>
          <p:cNvPr id="4" name="&quot;No&quot; Symbol 3"/>
          <p:cNvSpPr>
            <a:spLocks noChangeAspect="1"/>
          </p:cNvSpPr>
          <p:nvPr>
            <p:custDataLst>
              <p:tags r:id="rId3"/>
            </p:custDataLst>
          </p:nvPr>
        </p:nvSpPr>
        <p:spPr>
          <a:xfrm>
            <a:off x="5105400" y="1400457"/>
            <a:ext cx="2851356" cy="2851356"/>
          </a:xfrm>
          <a:prstGeom prst="noSmoking">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custDataLst>
              <p:tags r:id="rId4"/>
            </p:custDataLst>
          </p:nvPr>
        </p:nvSpPr>
        <p:spPr>
          <a:xfrm>
            <a:off x="4648200" y="4464368"/>
            <a:ext cx="4495800" cy="1384995"/>
          </a:xfrm>
          <a:prstGeom prst="rect">
            <a:avLst/>
          </a:prstGeom>
          <a:noFill/>
        </p:spPr>
        <p:txBody>
          <a:bodyPr wrap="square" rtlCol="0">
            <a:spAutoFit/>
          </a:bodyPr>
          <a:lstStyle/>
          <a:p>
            <a:pPr algn="ctr"/>
            <a:r>
              <a:rPr lang="en-US" sz="2800" dirty="0">
                <a:solidFill>
                  <a:srgbClr val="800000"/>
                </a:solidFill>
              </a:rPr>
              <a:t>How the agency will treat each issue will depend on the nature of the </a:t>
            </a:r>
            <a:r>
              <a:rPr lang="en-US" sz="2800" dirty="0" smtClean="0">
                <a:solidFill>
                  <a:srgbClr val="800000"/>
                </a:solidFill>
              </a:rPr>
              <a:t>infraction </a:t>
            </a:r>
            <a:endParaRPr lang="en-US" sz="2800" dirty="0">
              <a:solidFill>
                <a:srgbClr val="800000"/>
              </a:solidFill>
            </a:endParaRPr>
          </a:p>
        </p:txBody>
      </p:sp>
    </p:spTree>
    <p:extLst>
      <p:ext uri="{BB962C8B-B14F-4D97-AF65-F5344CB8AC3E}">
        <p14:creationId xmlns:p14="http://schemas.microsoft.com/office/powerpoint/2010/main" val="1697322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solidFill>
                  <a:schemeClr val="bg1">
                    <a:lumMod val="50000"/>
                  </a:schemeClr>
                </a:solidFill>
              </a:rPr>
              <a:t>Overview</a:t>
            </a:r>
          </a:p>
          <a:p>
            <a:pPr marL="571500" indent="-571500">
              <a:buFont typeface="+mj-lt"/>
              <a:buAutoNum type="romanUcPeriod"/>
            </a:pPr>
            <a:r>
              <a:rPr lang="en-US" dirty="0">
                <a:solidFill>
                  <a:schemeClr val="bg1">
                    <a:lumMod val="50000"/>
                  </a:schemeClr>
                </a:solidFill>
              </a:rPr>
              <a:t>Choosing a Certification Agency</a:t>
            </a:r>
          </a:p>
          <a:p>
            <a:pPr marL="571500" indent="-571500">
              <a:buFont typeface="+mj-lt"/>
              <a:buAutoNum type="romanUcPeriod"/>
            </a:pPr>
            <a:r>
              <a:rPr lang="en-US" dirty="0" smtClean="0">
                <a:solidFill>
                  <a:schemeClr val="bg1">
                    <a:lumMod val="50000"/>
                  </a:schemeClr>
                </a:solidFill>
              </a:rPr>
              <a:t>Applying for Certification</a:t>
            </a:r>
          </a:p>
          <a:p>
            <a:pPr marL="571500" indent="-571500">
              <a:buFont typeface="+mj-lt"/>
              <a:buAutoNum type="romanUcPeriod"/>
            </a:pPr>
            <a:r>
              <a:rPr lang="en-US" dirty="0" smtClean="0">
                <a:solidFill>
                  <a:schemeClr val="bg1">
                    <a:lumMod val="50000"/>
                  </a:schemeClr>
                </a:solidFill>
              </a:rPr>
              <a:t>Inspection</a:t>
            </a:r>
          </a:p>
          <a:p>
            <a:pPr marL="571500" indent="-571500">
              <a:buFont typeface="+mj-lt"/>
              <a:buAutoNum type="romanUcPeriod"/>
            </a:pPr>
            <a:r>
              <a:rPr lang="en-US" dirty="0" smtClean="0"/>
              <a:t>Decision Process</a:t>
            </a:r>
          </a:p>
          <a:p>
            <a:pPr marL="571500" indent="-571500">
              <a:buFont typeface="+mj-lt"/>
              <a:buAutoNum type="romanUcPeriod"/>
            </a:pPr>
            <a:endParaRPr lang="en-US" dirty="0" smtClean="0"/>
          </a:p>
          <a:p>
            <a:pPr marL="571500" indent="-571500">
              <a:buFont typeface="+mj-lt"/>
              <a:buAutoNum type="romanUcPeriod"/>
            </a:pPr>
            <a:endParaRPr lang="en-US" dirty="0" smtClean="0"/>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9844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Post-Inspection</a:t>
            </a:r>
            <a:endParaRPr lang="en-US" dirty="0"/>
          </a:p>
        </p:txBody>
      </p:sp>
      <p:sp>
        <p:nvSpPr>
          <p:cNvPr id="3" name="Content Placeholder 2"/>
          <p:cNvSpPr>
            <a:spLocks noGrp="1"/>
          </p:cNvSpPr>
          <p:nvPr>
            <p:ph idx="1"/>
            <p:custDataLst>
              <p:tags r:id="rId2"/>
            </p:custDataLst>
          </p:nvPr>
        </p:nvSpPr>
        <p:spPr>
          <a:xfrm>
            <a:off x="228600" y="1676400"/>
            <a:ext cx="4030019" cy="4724400"/>
          </a:xfrm>
        </p:spPr>
        <p:txBody>
          <a:bodyPr>
            <a:normAutofit/>
          </a:bodyPr>
          <a:lstStyle/>
          <a:p>
            <a:r>
              <a:rPr lang="en-US" sz="3600" dirty="0" smtClean="0"/>
              <a:t>Inspector writes report </a:t>
            </a:r>
          </a:p>
          <a:p>
            <a:r>
              <a:rPr lang="en-US" sz="3600" dirty="0" smtClean="0"/>
              <a:t>Certifier</a:t>
            </a:r>
            <a:r>
              <a:rPr lang="en-US" sz="3600" dirty="0"/>
              <a:t> </a:t>
            </a:r>
            <a:r>
              <a:rPr lang="en-US" sz="3600" dirty="0" smtClean="0"/>
              <a:t>reviews report and application</a:t>
            </a:r>
          </a:p>
          <a:p>
            <a:r>
              <a:rPr lang="en-US" sz="3600" dirty="0" smtClean="0"/>
              <a:t>Certifier makes decision</a:t>
            </a:r>
            <a:endParaRPr lang="en-US" sz="3600" dirty="0"/>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644" r="7643"/>
          <a:stretch/>
        </p:blipFill>
        <p:spPr bwMode="auto">
          <a:xfrm>
            <a:off x="4269170" y="1828800"/>
            <a:ext cx="4668128" cy="381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855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6666"/>
          <a:stretch/>
        </p:blipFill>
        <p:spPr>
          <a:xfrm>
            <a:off x="0" y="0"/>
            <a:ext cx="9144000" cy="6400800"/>
          </a:xfrm>
          <a:prstGeom prst="rect">
            <a:avLst/>
          </a:prstGeom>
        </p:spPr>
      </p:pic>
      <p:sp>
        <p:nvSpPr>
          <p:cNvPr id="7" name="Rectangle 6"/>
          <p:cNvSpPr/>
          <p:nvPr/>
        </p:nvSpPr>
        <p:spPr>
          <a:xfrm>
            <a:off x="0" y="0"/>
            <a:ext cx="9144000" cy="64008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28600"/>
            <a:ext cx="8229600" cy="1189037"/>
          </a:xfrm>
        </p:spPr>
        <p:txBody>
          <a:bodyPr>
            <a:noAutofit/>
          </a:bodyPr>
          <a:lstStyle/>
          <a:p>
            <a:r>
              <a:rPr lang="en-US" dirty="0" smtClean="0"/>
              <a:t>Certifier </a:t>
            </a:r>
            <a:r>
              <a:rPr lang="en-US" dirty="0"/>
              <a:t>Decision </a:t>
            </a:r>
            <a:r>
              <a:rPr lang="en-US" dirty="0" smtClean="0"/>
              <a:t>– </a:t>
            </a:r>
            <a:br>
              <a:rPr lang="en-US" dirty="0" smtClean="0"/>
            </a:br>
            <a:r>
              <a:rPr lang="en-US" dirty="0" smtClean="0"/>
              <a:t>Possible </a:t>
            </a:r>
            <a:r>
              <a:rPr lang="en-US" dirty="0"/>
              <a:t>O</a:t>
            </a:r>
            <a:r>
              <a:rPr lang="en-US" dirty="0" smtClean="0"/>
              <a:t>utcomes</a:t>
            </a:r>
            <a:endParaRPr lang="en-US" dirty="0"/>
          </a:p>
        </p:txBody>
      </p:sp>
      <p:sp>
        <p:nvSpPr>
          <p:cNvPr id="3" name="Content Placeholder 2"/>
          <p:cNvSpPr>
            <a:spLocks noGrp="1"/>
          </p:cNvSpPr>
          <p:nvPr>
            <p:ph idx="1"/>
            <p:custDataLst>
              <p:tags r:id="rId2"/>
            </p:custDataLst>
          </p:nvPr>
        </p:nvSpPr>
        <p:spPr>
          <a:xfrm>
            <a:off x="457200" y="1828800"/>
            <a:ext cx="8229600" cy="4648200"/>
          </a:xfrm>
        </p:spPr>
        <p:txBody>
          <a:bodyPr>
            <a:normAutofit/>
          </a:bodyPr>
          <a:lstStyle/>
          <a:p>
            <a:pPr marL="571500" indent="-514350">
              <a:buFont typeface="+mj-lt"/>
              <a:buAutoNum type="arabicPeriod"/>
            </a:pPr>
            <a:r>
              <a:rPr lang="en-US" sz="3600" dirty="0" smtClean="0"/>
              <a:t>Certification</a:t>
            </a:r>
          </a:p>
          <a:p>
            <a:pPr marL="571500" indent="-514350">
              <a:buFont typeface="+mj-lt"/>
              <a:buAutoNum type="arabicPeriod"/>
            </a:pPr>
            <a:r>
              <a:rPr lang="en-US" sz="3600" dirty="0" smtClean="0"/>
              <a:t>Certification with conditions</a:t>
            </a:r>
          </a:p>
          <a:p>
            <a:pPr marL="571500" indent="-514350">
              <a:buFont typeface="+mj-lt"/>
              <a:buAutoNum type="arabicPeriod"/>
            </a:pPr>
            <a:r>
              <a:rPr lang="en-US" sz="3600" dirty="0" smtClean="0"/>
              <a:t>Notice of Noncompliance for issues that are correctable</a:t>
            </a:r>
          </a:p>
          <a:p>
            <a:pPr marL="571500" indent="-514350">
              <a:buFont typeface="+mj-lt"/>
              <a:buAutoNum type="arabicPeriod"/>
            </a:pPr>
            <a:r>
              <a:rPr lang="en-US" sz="3600" dirty="0" smtClean="0"/>
              <a:t>Notice </a:t>
            </a:r>
            <a:r>
              <a:rPr lang="en-US" sz="3600" dirty="0"/>
              <a:t>of Noncompliance and Denial of </a:t>
            </a:r>
            <a:r>
              <a:rPr lang="en-US" sz="3600" dirty="0" smtClean="0"/>
              <a:t>Certification for non-correctable violations</a:t>
            </a:r>
            <a:endParaRPr lang="en-US" sz="3600" dirty="0"/>
          </a:p>
        </p:txBody>
      </p:sp>
      <p:sp>
        <p:nvSpPr>
          <p:cNvPr id="6" name="TextBox 5"/>
          <p:cNvSpPr txBox="1"/>
          <p:nvPr>
            <p:custDataLst>
              <p:tags r:id="rId3"/>
            </p:custDataLst>
          </p:nvPr>
        </p:nvSpPr>
        <p:spPr>
          <a:xfrm>
            <a:off x="5410200" y="5638800"/>
            <a:ext cx="184731" cy="369332"/>
          </a:xfrm>
          <a:prstGeom prst="rect">
            <a:avLst/>
          </a:prstGeom>
          <a:noFill/>
        </p:spPr>
        <p:txBody>
          <a:bodyPr wrap="none" rtlCol="0">
            <a:spAutoFit/>
          </a:bodyPr>
          <a:lstStyle/>
          <a:p>
            <a:endParaRPr lang="en-US" dirty="0">
              <a:solidFill>
                <a:srgbClr val="FF0000"/>
              </a:solidFill>
            </a:endParaRPr>
          </a:p>
        </p:txBody>
      </p:sp>
    </p:spTree>
    <p:extLst>
      <p:ext uri="{BB962C8B-B14F-4D97-AF65-F5344CB8AC3E}">
        <p14:creationId xmlns:p14="http://schemas.microsoft.com/office/powerpoint/2010/main" val="2237353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Overview of Certification</a:t>
            </a:r>
          </a:p>
        </p:txBody>
      </p:sp>
      <p:graphicFrame>
        <p:nvGraphicFramePr>
          <p:cNvPr id="7" name="Diagram 6"/>
          <p:cNvGraphicFramePr/>
          <p:nvPr>
            <p:custDataLst>
              <p:tags r:id="rId2"/>
            </p:custDataLst>
            <p:extLst>
              <p:ext uri="{D42A27DB-BD31-4B8C-83A1-F6EECF244321}">
                <p14:modId xmlns:p14="http://schemas.microsoft.com/office/powerpoint/2010/main" val="257309921"/>
              </p:ext>
            </p:extLst>
          </p:nvPr>
        </p:nvGraphicFramePr>
        <p:xfrm>
          <a:off x="228600" y="1295400"/>
          <a:ext cx="8686800" cy="4495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custDataLst>
              <p:tags r:id="rId3"/>
            </p:custDataLst>
          </p:nvPr>
        </p:nvSpPr>
        <p:spPr>
          <a:xfrm>
            <a:off x="1773798" y="5638800"/>
            <a:ext cx="5596404" cy="646331"/>
          </a:xfrm>
          <a:prstGeom prst="rect">
            <a:avLst/>
          </a:prstGeom>
          <a:noFill/>
        </p:spPr>
        <p:txBody>
          <a:bodyPr wrap="none" rtlCol="0">
            <a:spAutoFit/>
          </a:bodyPr>
          <a:lstStyle/>
          <a:p>
            <a:r>
              <a:rPr lang="en-US" sz="3600" dirty="0" smtClean="0">
                <a:solidFill>
                  <a:srgbClr val="800000"/>
                </a:solidFill>
                <a:latin typeface="Arial" panose="020B0604020202020204" pitchFamily="34" charset="0"/>
                <a:cs typeface="Arial" panose="020B0604020202020204" pitchFamily="34" charset="0"/>
              </a:rPr>
              <a:t>Recertify on a yearly basis</a:t>
            </a:r>
            <a:endParaRPr lang="en-US" sz="3600"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31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Resources</a:t>
            </a:r>
            <a:endParaRPr lang="en-US" dirty="0"/>
          </a:p>
        </p:txBody>
      </p:sp>
      <p:sp>
        <p:nvSpPr>
          <p:cNvPr id="4" name="Content Placeholder 3"/>
          <p:cNvSpPr txBox="1">
            <a:spLocks noGrp="1"/>
          </p:cNvSpPr>
          <p:nvPr>
            <p:ph idx="1"/>
            <p:custDataLst>
              <p:tags r:id="rId1"/>
            </p:custDataLst>
          </p:nvPr>
        </p:nvSpPr>
        <p:spPr>
          <a:xfrm>
            <a:off x="304800" y="1143000"/>
            <a:ext cx="8534399" cy="5262979"/>
          </a:xfrm>
          <a:prstGeom prst="rect">
            <a:avLst/>
          </a:prstGeom>
          <a:noFill/>
        </p:spPr>
        <p:txBody>
          <a:bodyPr wrap="square" rtlCol="0">
            <a:spAutoFit/>
          </a:bodyPr>
          <a:lstStyle/>
          <a:p>
            <a:r>
              <a:rPr lang="en-US" sz="2800" dirty="0">
                <a:hlinkClick r:id="rId4"/>
              </a:rPr>
              <a:t>USDA-AMS – Organic Certification and Accreditation</a:t>
            </a:r>
            <a:endParaRPr lang="en-US" sz="2800" dirty="0"/>
          </a:p>
          <a:p>
            <a:r>
              <a:rPr lang="en-US" sz="2800" dirty="0" smtClean="0">
                <a:hlinkClick r:id="rId5"/>
              </a:rPr>
              <a:t>USDA-AMS – Organic Certifying Agents </a:t>
            </a:r>
            <a:endParaRPr lang="en-US" sz="2800" dirty="0" smtClean="0"/>
          </a:p>
          <a:p>
            <a:r>
              <a:rPr lang="en-US" sz="2800" dirty="0" smtClean="0">
                <a:hlinkClick r:id="rId6"/>
              </a:rPr>
              <a:t>Minnesota Department of Agriculture – USDA-Accredited </a:t>
            </a:r>
            <a:r>
              <a:rPr lang="en-US" sz="2800" dirty="0">
                <a:hlinkClick r:id="rId6"/>
              </a:rPr>
              <a:t>Organic Certifiers Active in </a:t>
            </a:r>
            <a:r>
              <a:rPr lang="en-US" sz="2800" dirty="0" smtClean="0">
                <a:hlinkClick r:id="rId6"/>
              </a:rPr>
              <a:t>Minnesota </a:t>
            </a:r>
            <a:endParaRPr lang="en-US" sz="2800" dirty="0" smtClean="0"/>
          </a:p>
          <a:p>
            <a:r>
              <a:rPr lang="en-US" sz="2800" dirty="0">
                <a:hlinkClick r:id="rId7"/>
              </a:rPr>
              <a:t>Minnesota Institute for Sustainable </a:t>
            </a:r>
            <a:r>
              <a:rPr lang="en-US" sz="2800" dirty="0" smtClean="0">
                <a:hlinkClick r:id="rId7"/>
              </a:rPr>
              <a:t>Agriculture – Minnesota </a:t>
            </a:r>
            <a:r>
              <a:rPr lang="en-US" sz="2800" dirty="0">
                <a:hlinkClick r:id="rId7"/>
              </a:rPr>
              <a:t>Guide to Organic </a:t>
            </a:r>
            <a:r>
              <a:rPr lang="en-US" sz="2800" dirty="0" smtClean="0">
                <a:hlinkClick r:id="rId7"/>
              </a:rPr>
              <a:t>Certification </a:t>
            </a:r>
            <a:endParaRPr lang="en-US" sz="2800" dirty="0" smtClean="0"/>
          </a:p>
          <a:p>
            <a:r>
              <a:rPr lang="en-US" sz="2800" dirty="0" smtClean="0">
                <a:hlinkClick r:id="rId8"/>
              </a:rPr>
              <a:t>ATTRA – Organic </a:t>
            </a:r>
            <a:r>
              <a:rPr lang="en-US" sz="2800" dirty="0">
                <a:hlinkClick r:id="rId8"/>
              </a:rPr>
              <a:t>System Plan Template for Crop and/or Livestock </a:t>
            </a:r>
            <a:r>
              <a:rPr lang="en-US" sz="2800" dirty="0" smtClean="0">
                <a:hlinkClick r:id="rId8"/>
              </a:rPr>
              <a:t>Production</a:t>
            </a:r>
            <a:endParaRPr lang="en-US" sz="2800" dirty="0"/>
          </a:p>
          <a:p>
            <a:r>
              <a:rPr lang="en-US" sz="2800" dirty="0">
                <a:hlinkClick r:id="rId9"/>
              </a:rPr>
              <a:t>Midwest Organic and Sustainable Education </a:t>
            </a:r>
            <a:r>
              <a:rPr lang="en-US" sz="2800" dirty="0" smtClean="0">
                <a:hlinkClick r:id="rId9"/>
              </a:rPr>
              <a:t>Service – Guidebook </a:t>
            </a:r>
            <a:r>
              <a:rPr lang="en-US" sz="2800" dirty="0">
                <a:hlinkClick r:id="rId9"/>
              </a:rPr>
              <a:t>for Organic </a:t>
            </a:r>
            <a:r>
              <a:rPr lang="en-US" sz="2800" dirty="0" smtClean="0">
                <a:hlinkClick r:id="rId9"/>
              </a:rPr>
              <a:t>Certification </a:t>
            </a:r>
            <a:endParaRPr lang="en-US" sz="2800" dirty="0" smtClean="0"/>
          </a:p>
        </p:txBody>
      </p:sp>
    </p:spTree>
    <p:extLst>
      <p:ext uri="{BB962C8B-B14F-4D97-AF65-F5344CB8AC3E}">
        <p14:creationId xmlns:p14="http://schemas.microsoft.com/office/powerpoint/2010/main" val="466550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Certification</a:t>
            </a:r>
            <a:endParaRPr lang="en-US" dirty="0"/>
          </a:p>
        </p:txBody>
      </p:sp>
      <p:sp>
        <p:nvSpPr>
          <p:cNvPr id="3" name="Content Placeholder 2"/>
          <p:cNvSpPr>
            <a:spLocks noGrp="1"/>
          </p:cNvSpPr>
          <p:nvPr>
            <p:ph idx="1"/>
            <p:custDataLst>
              <p:tags r:id="rId2"/>
            </p:custDataLst>
          </p:nvPr>
        </p:nvSpPr>
        <p:spPr>
          <a:xfrm>
            <a:off x="457200" y="1523992"/>
            <a:ext cx="8405552" cy="4800608"/>
          </a:xfrm>
        </p:spPr>
        <p:txBody>
          <a:bodyPr>
            <a:normAutofit/>
          </a:bodyPr>
          <a:lstStyle/>
          <a:p>
            <a:pPr marL="0" indent="0" algn="ctr">
              <a:buNone/>
            </a:pPr>
            <a:r>
              <a:rPr lang="en-US" dirty="0" smtClean="0"/>
              <a:t>Process that verifies organic regulations have been followed</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862" y="2745848"/>
            <a:ext cx="6312228" cy="3550449"/>
          </a:xfrm>
          <a:prstGeom prst="rect">
            <a:avLst/>
          </a:prstGeom>
        </p:spPr>
      </p:pic>
    </p:spTree>
    <p:extLst>
      <p:ext uri="{BB962C8B-B14F-4D97-AF65-F5344CB8AC3E}">
        <p14:creationId xmlns:p14="http://schemas.microsoft.com/office/powerpoint/2010/main" val="4281984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solidFill>
                  <a:schemeClr val="bg1">
                    <a:lumMod val="50000"/>
                  </a:schemeClr>
                </a:solidFill>
              </a:rPr>
              <a:t>Overview</a:t>
            </a:r>
          </a:p>
          <a:p>
            <a:pPr marL="571500" indent="-571500">
              <a:buFont typeface="+mj-lt"/>
              <a:buAutoNum type="romanUcPeriod"/>
            </a:pPr>
            <a:r>
              <a:rPr lang="en-US" dirty="0">
                <a:solidFill>
                  <a:schemeClr val="bg1">
                    <a:lumMod val="50000"/>
                  </a:schemeClr>
                </a:solidFill>
              </a:rPr>
              <a:t>Choosing a Certification Agency</a:t>
            </a:r>
          </a:p>
          <a:p>
            <a:pPr marL="571500" indent="-571500">
              <a:buFont typeface="+mj-lt"/>
              <a:buAutoNum type="romanUcPeriod"/>
            </a:pPr>
            <a:r>
              <a:rPr lang="en-US" dirty="0" smtClean="0">
                <a:solidFill>
                  <a:schemeClr val="bg1">
                    <a:lumMod val="50000"/>
                  </a:schemeClr>
                </a:solidFill>
              </a:rPr>
              <a:t>Applying for Certification</a:t>
            </a:r>
          </a:p>
          <a:p>
            <a:pPr marL="571500" indent="-571500">
              <a:buFont typeface="+mj-lt"/>
              <a:buAutoNum type="romanUcPeriod"/>
            </a:pPr>
            <a:r>
              <a:rPr lang="en-US" dirty="0" smtClean="0">
                <a:solidFill>
                  <a:schemeClr val="bg1">
                    <a:lumMod val="50000"/>
                  </a:schemeClr>
                </a:solidFill>
              </a:rPr>
              <a:t>Inspection</a:t>
            </a:r>
          </a:p>
          <a:p>
            <a:pPr marL="571500" indent="-571500">
              <a:buFont typeface="+mj-lt"/>
              <a:buAutoNum type="romanUcPeriod"/>
            </a:pPr>
            <a:r>
              <a:rPr lang="en-US" dirty="0" smtClean="0">
                <a:solidFill>
                  <a:schemeClr val="bg1">
                    <a:lumMod val="50000"/>
                  </a:schemeClr>
                </a:solidFill>
              </a:rPr>
              <a:t>Decision Process</a:t>
            </a:r>
          </a:p>
          <a:p>
            <a:pPr marL="571500" indent="-571500">
              <a:buFont typeface="+mj-lt"/>
              <a:buAutoNum type="romanUcPeriod"/>
            </a:pPr>
            <a:endParaRPr lang="en-US" dirty="0" smtClean="0"/>
          </a:p>
          <a:p>
            <a:pPr marL="571500" indent="-571500">
              <a:buFont typeface="+mj-lt"/>
              <a:buAutoNum type="romanUcPeriod"/>
            </a:pPr>
            <a:endParaRPr lang="en-US" dirty="0" smtClean="0"/>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507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1"/>
            </p:custDataLst>
          </p:nvPr>
        </p:nvSpPr>
        <p:spPr>
          <a:xfrm>
            <a:off x="217004" y="228600"/>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pic>
        <p:nvPicPr>
          <p:cNvPr id="9"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029200"/>
            <a:ext cx="4069080" cy="167335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custDataLst>
              <p:tags r:id="rId2"/>
            </p:custDataLst>
          </p:nvPr>
        </p:nvSpPr>
        <p:spPr>
          <a:xfrm>
            <a:off x="457200" y="2762735"/>
            <a:ext cx="8229600" cy="3072661"/>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spTree>
    <p:extLst>
      <p:ext uri="{BB962C8B-B14F-4D97-AF65-F5344CB8AC3E}">
        <p14:creationId xmlns:p14="http://schemas.microsoft.com/office/powerpoint/2010/main" val="22311998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228600" y="990600"/>
            <a:ext cx="8686800" cy="5562600"/>
          </a:xfrm>
        </p:spPr>
        <p:txBody>
          <a:bodyPr>
            <a:normAutofit fontScale="55000" lnSpcReduction="20000"/>
          </a:bodyPr>
          <a:lstStyle/>
          <a:p>
            <a:pPr marL="231775" indent="-231775">
              <a:buNone/>
            </a:pPr>
            <a:r>
              <a:rPr lang="en-US" dirty="0"/>
              <a:t>Baker, B. and J. Riddle.  2015.  Organic System Plan Overview.  </a:t>
            </a:r>
            <a:r>
              <a:rPr lang="en-US" dirty="0">
                <a:hlinkClick r:id="rId2"/>
              </a:rPr>
              <a:t>http://</a:t>
            </a:r>
            <a:r>
              <a:rPr lang="en-US" dirty="0" smtClean="0">
                <a:hlinkClick r:id="rId2"/>
              </a:rPr>
              <a:t>articles.extension.org/pages/20975/organic-system-plan-overview</a:t>
            </a:r>
            <a:r>
              <a:rPr lang="en-US" dirty="0" smtClean="0"/>
              <a:t> </a:t>
            </a:r>
            <a:endParaRPr lang="en-US" dirty="0"/>
          </a:p>
          <a:p>
            <a:pPr marL="231775" indent="-231775">
              <a:buNone/>
            </a:pPr>
            <a:r>
              <a:rPr lang="en-US" dirty="0"/>
              <a:t>Behar, H., L. </a:t>
            </a:r>
            <a:r>
              <a:rPr lang="en-US" dirty="0" err="1"/>
              <a:t>Langworthy</a:t>
            </a:r>
            <a:r>
              <a:rPr lang="en-US" dirty="0"/>
              <a:t>, and J. Nelson.  2016.  Guidebook for Organic Certification.  Midwest Organic and Sustainable Education Service.   </a:t>
            </a:r>
            <a:r>
              <a:rPr lang="en-US" dirty="0">
                <a:hlinkClick r:id="rId3"/>
              </a:rPr>
              <a:t>https://mosesorganic.org/publications/guidebook-for-certification</a:t>
            </a:r>
            <a:r>
              <a:rPr lang="en-US" dirty="0" smtClean="0">
                <a:hlinkClick r:id="rId3"/>
              </a:rPr>
              <a:t>/</a:t>
            </a:r>
            <a:r>
              <a:rPr lang="en-US" dirty="0" smtClean="0"/>
              <a:t> </a:t>
            </a:r>
            <a:endParaRPr lang="en-US" dirty="0"/>
          </a:p>
          <a:p>
            <a:pPr marL="231775" indent="-231775">
              <a:buNone/>
            </a:pPr>
            <a:r>
              <a:rPr lang="en-US" dirty="0"/>
              <a:t>Coleman, P.  2012.  Guide for Organic Crop Producers.   National Center for Appropriate Technology (NCAT). </a:t>
            </a:r>
            <a:r>
              <a:rPr lang="en-US" dirty="0">
                <a:hlinkClick r:id="rId4"/>
              </a:rPr>
              <a:t>http://</a:t>
            </a:r>
            <a:r>
              <a:rPr lang="en-US" dirty="0" smtClean="0">
                <a:hlinkClick r:id="rId4"/>
              </a:rPr>
              <a:t>www.ams.usda.gov/sites/default/files/media/Guide%20for%20Organic%20Crop%20Producers_0.pdf</a:t>
            </a:r>
            <a:r>
              <a:rPr lang="en-US" dirty="0" smtClean="0"/>
              <a:t> </a:t>
            </a:r>
            <a:endParaRPr lang="en-US" dirty="0"/>
          </a:p>
          <a:p>
            <a:pPr marL="231775" indent="-231775">
              <a:buNone/>
            </a:pPr>
            <a:r>
              <a:rPr lang="en-US" dirty="0" err="1"/>
              <a:t>Kircher</a:t>
            </a:r>
            <a:r>
              <a:rPr lang="en-US" dirty="0"/>
              <a:t>, C. 2014.  Insights from an Organic Certifier – Webinar.  Science and Technology Training Library.   </a:t>
            </a:r>
            <a:r>
              <a:rPr lang="en-US" dirty="0">
                <a:hlinkClick r:id="rId5"/>
              </a:rPr>
              <a:t>http://</a:t>
            </a:r>
            <a:r>
              <a:rPr lang="en-US" dirty="0" smtClean="0">
                <a:hlinkClick r:id="rId5"/>
              </a:rPr>
              <a:t>www.conservationwebinars.net/webinars/insights-from-an-organic-certifier</a:t>
            </a:r>
            <a:r>
              <a:rPr lang="en-US" dirty="0" smtClean="0"/>
              <a:t> </a:t>
            </a:r>
            <a:endParaRPr lang="en-US" dirty="0"/>
          </a:p>
          <a:p>
            <a:pPr marL="231775" indent="-231775">
              <a:buNone/>
            </a:pPr>
            <a:r>
              <a:rPr lang="en-US" dirty="0" err="1"/>
              <a:t>Kuepper</a:t>
            </a:r>
            <a:r>
              <a:rPr lang="en-US" dirty="0"/>
              <a:t>, G.  2006.  Organic System Plans: Field and Row Crops and Pasture and Range Systems.   ATTRA, the National Center for Appropriate Technology.  </a:t>
            </a:r>
            <a:r>
              <a:rPr lang="en-US" dirty="0">
                <a:hlinkClick r:id="rId6"/>
              </a:rPr>
              <a:t>https://</a:t>
            </a:r>
            <a:r>
              <a:rPr lang="en-US" dirty="0" smtClean="0">
                <a:hlinkClick r:id="rId6"/>
              </a:rPr>
              <a:t>attra.ncat.org/attra-pub/summaries/summary.php?pub=167</a:t>
            </a:r>
            <a:r>
              <a:rPr lang="en-US" dirty="0" smtClean="0"/>
              <a:t> </a:t>
            </a:r>
            <a:endParaRPr lang="en-US" dirty="0"/>
          </a:p>
          <a:p>
            <a:pPr marL="231775" indent="-231775">
              <a:buNone/>
            </a:pPr>
            <a:r>
              <a:rPr lang="en-US" dirty="0"/>
              <a:t>Minnesota Department of Agriculture.  2016.  USDA-Accredited Organic Certifiers Active in Minnesota.  </a:t>
            </a:r>
            <a:r>
              <a:rPr lang="en-US" dirty="0">
                <a:hlinkClick r:id="rId7"/>
              </a:rPr>
              <a:t>http://</a:t>
            </a:r>
            <a:r>
              <a:rPr lang="en-US" dirty="0" smtClean="0">
                <a:hlinkClick r:id="rId7"/>
              </a:rPr>
              <a:t>www.mda.state.mn.us/en/food/organic/production/usda-accredited.aspx</a:t>
            </a:r>
            <a:r>
              <a:rPr lang="en-US" dirty="0" smtClean="0"/>
              <a:t>  </a:t>
            </a:r>
            <a:endParaRPr lang="en-US" dirty="0"/>
          </a:p>
          <a:p>
            <a:pPr marL="231775" indent="-231775">
              <a:buNone/>
            </a:pPr>
            <a:r>
              <a:rPr lang="en-US" dirty="0" smtClean="0"/>
              <a:t>MOSES.  </a:t>
            </a:r>
            <a:r>
              <a:rPr lang="en-US" dirty="0"/>
              <a:t>2017. Top 10 reasons to grow </a:t>
            </a:r>
            <a:r>
              <a:rPr lang="en-US" dirty="0" smtClean="0"/>
              <a:t>organic. </a:t>
            </a:r>
            <a:r>
              <a:rPr lang="en-US" smtClean="0">
                <a:hlinkClick r:id="rId8"/>
              </a:rPr>
              <a:t>https</a:t>
            </a:r>
            <a:r>
              <a:rPr lang="en-US">
                <a:hlinkClick r:id="rId8"/>
              </a:rPr>
              <a:t>://mosesorganic.org/</a:t>
            </a:r>
            <a:r>
              <a:rPr lang="en-US" err="1">
                <a:hlinkClick r:id="rId8"/>
              </a:rPr>
              <a:t>whyorganic</a:t>
            </a:r>
            <a:r>
              <a:rPr lang="en-US">
                <a:hlinkClick r:id="rId8"/>
              </a:rPr>
              <a:t>/for-farmers</a:t>
            </a:r>
            <a:r>
              <a:rPr lang="en-US" smtClean="0">
                <a:hlinkClick r:id="rId8"/>
              </a:rPr>
              <a:t>/</a:t>
            </a:r>
            <a:r>
              <a:rPr lang="en-US" smtClean="0"/>
              <a:t>  </a:t>
            </a:r>
            <a:endParaRPr lang="en-US" dirty="0"/>
          </a:p>
          <a:p>
            <a:pPr marL="231775" indent="-231775">
              <a:buNone/>
            </a:pPr>
            <a:r>
              <a:rPr lang="en-US" dirty="0" smtClean="0"/>
              <a:t>Riddle</a:t>
            </a:r>
            <a:r>
              <a:rPr lang="en-US" dirty="0"/>
              <a:t>, J.  2002.  Most Common Mistakes Made by Certified Crop Operators and/or Certification Applicants.  </a:t>
            </a:r>
            <a:r>
              <a:rPr lang="en-US" dirty="0">
                <a:hlinkClick r:id="rId9"/>
              </a:rPr>
              <a:t>https://</a:t>
            </a:r>
            <a:r>
              <a:rPr lang="en-US" dirty="0" smtClean="0">
                <a:hlinkClick r:id="rId9"/>
              </a:rPr>
              <a:t>attra.ncat.org/sorg/mistakes.html</a:t>
            </a:r>
            <a:r>
              <a:rPr lang="en-US" dirty="0" smtClean="0"/>
              <a:t> </a:t>
            </a:r>
            <a:endParaRPr lang="en-US" dirty="0"/>
          </a:p>
          <a:p>
            <a:pPr marL="231775" indent="-231775">
              <a:buNone/>
            </a:pPr>
            <a:endParaRPr lang="en-US" dirty="0"/>
          </a:p>
        </p:txBody>
      </p:sp>
    </p:spTree>
    <p:extLst>
      <p:ext uri="{BB962C8B-B14F-4D97-AF65-F5344CB8AC3E}">
        <p14:creationId xmlns:p14="http://schemas.microsoft.com/office/powerpoint/2010/main" val="1952594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4000" dirty="0" smtClean="0"/>
              <a:t>References (cont.)</a:t>
            </a:r>
            <a:endParaRPr lang="en-US" sz="4000" dirty="0"/>
          </a:p>
        </p:txBody>
      </p:sp>
      <p:sp>
        <p:nvSpPr>
          <p:cNvPr id="3" name="Content Placeholder 2"/>
          <p:cNvSpPr>
            <a:spLocks noGrp="1"/>
          </p:cNvSpPr>
          <p:nvPr>
            <p:ph idx="1"/>
          </p:nvPr>
        </p:nvSpPr>
        <p:spPr>
          <a:xfrm>
            <a:off x="304800" y="1142999"/>
            <a:ext cx="8534400" cy="4983163"/>
          </a:xfrm>
        </p:spPr>
        <p:txBody>
          <a:bodyPr>
            <a:normAutofit fontScale="55000" lnSpcReduction="20000"/>
          </a:bodyPr>
          <a:lstStyle/>
          <a:p>
            <a:pPr marL="231775" indent="-231775">
              <a:buNone/>
            </a:pPr>
            <a:r>
              <a:rPr lang="en-US" dirty="0"/>
              <a:t>Riddle, J. and L. </a:t>
            </a:r>
            <a:r>
              <a:rPr lang="en-US" dirty="0" err="1"/>
              <a:t>Gulbranson</a:t>
            </a:r>
            <a:r>
              <a:rPr lang="en-US" dirty="0"/>
              <a:t>.  2011.  Minnesota Guide to Organic Certification.  Minnesota Institute for Sustainable Agriculture.  </a:t>
            </a:r>
            <a:r>
              <a:rPr lang="en-US" dirty="0">
                <a:hlinkClick r:id="rId2"/>
              </a:rPr>
              <a:t>https://</a:t>
            </a:r>
            <a:r>
              <a:rPr lang="en-US" dirty="0" smtClean="0">
                <a:hlinkClick r:id="rId2"/>
              </a:rPr>
              <a:t>www.misa.umn.edu/publications/mn-guide-organic-certification</a:t>
            </a:r>
            <a:r>
              <a:rPr lang="en-US" dirty="0" smtClean="0"/>
              <a:t> </a:t>
            </a:r>
            <a:endParaRPr lang="en-US" dirty="0"/>
          </a:p>
          <a:p>
            <a:pPr marL="231775" indent="-231775">
              <a:buNone/>
            </a:pPr>
            <a:r>
              <a:rPr lang="en-US" dirty="0"/>
              <a:t>USDA-AMS.  2014.  Separation of Duties in Certification Decisions. </a:t>
            </a:r>
            <a:r>
              <a:rPr lang="en-US" dirty="0">
                <a:hlinkClick r:id="rId3"/>
              </a:rPr>
              <a:t>https://</a:t>
            </a:r>
            <a:r>
              <a:rPr lang="en-US" dirty="0" smtClean="0">
                <a:hlinkClick r:id="rId3"/>
              </a:rPr>
              <a:t>www.ams.usda.gov/sites/default/files/media/2006.pdf</a:t>
            </a:r>
            <a:r>
              <a:rPr lang="en-US" dirty="0" smtClean="0"/>
              <a:t>  </a:t>
            </a:r>
            <a:endParaRPr lang="en-US" dirty="0"/>
          </a:p>
          <a:p>
            <a:pPr marL="231775" indent="-231775">
              <a:buNone/>
            </a:pPr>
            <a:r>
              <a:rPr lang="en-US" dirty="0"/>
              <a:t>USDA-AMS.  2015.  Organic Sound and Sensible Project - What Does Organic Certification Cost? </a:t>
            </a:r>
            <a:r>
              <a:rPr lang="en-US" dirty="0">
                <a:hlinkClick r:id="rId4"/>
              </a:rPr>
              <a:t>https://</a:t>
            </a:r>
            <a:r>
              <a:rPr lang="en-US" dirty="0" smtClean="0">
                <a:hlinkClick r:id="rId4"/>
              </a:rPr>
              <a:t>www.youtube.com/watch?v=C2KSTAvmBnU&amp;feature=youtu.be</a:t>
            </a:r>
            <a:r>
              <a:rPr lang="en-US" dirty="0" smtClean="0"/>
              <a:t>  </a:t>
            </a:r>
            <a:endParaRPr lang="en-US" dirty="0"/>
          </a:p>
          <a:p>
            <a:pPr marL="231775" indent="-231775">
              <a:buNone/>
            </a:pPr>
            <a:r>
              <a:rPr lang="en-US" dirty="0"/>
              <a:t>USDA-AMS.  2015.  Organic Sound and Sensible Project - What is an Organic Systems Plan?  </a:t>
            </a:r>
            <a:r>
              <a:rPr lang="en-US" dirty="0">
                <a:hlinkClick r:id="rId5"/>
              </a:rPr>
              <a:t>https://</a:t>
            </a:r>
            <a:r>
              <a:rPr lang="en-US" dirty="0" smtClean="0">
                <a:hlinkClick r:id="rId5"/>
              </a:rPr>
              <a:t>www.youtube.com/watch?v=GeZZxRd8ulY&amp;feature=youtu.be</a:t>
            </a:r>
            <a:r>
              <a:rPr lang="en-US" dirty="0" smtClean="0"/>
              <a:t>  </a:t>
            </a:r>
            <a:endParaRPr lang="en-US" dirty="0"/>
          </a:p>
          <a:p>
            <a:pPr marL="231775" indent="-231775">
              <a:buNone/>
            </a:pPr>
            <a:r>
              <a:rPr lang="en-US" dirty="0"/>
              <a:t>USDA-AMS.  2017.  Organic Certification and Accreditation.  </a:t>
            </a:r>
            <a:r>
              <a:rPr lang="en-US" dirty="0">
                <a:hlinkClick r:id="rId6"/>
              </a:rPr>
              <a:t>https://</a:t>
            </a:r>
            <a:r>
              <a:rPr lang="en-US" dirty="0" smtClean="0">
                <a:hlinkClick r:id="rId6"/>
              </a:rPr>
              <a:t>www.ams.usda.gov/services/organic-certification</a:t>
            </a:r>
            <a:r>
              <a:rPr lang="en-US" dirty="0" smtClean="0"/>
              <a:t> </a:t>
            </a:r>
            <a:endParaRPr lang="en-US" dirty="0"/>
          </a:p>
          <a:p>
            <a:pPr marL="231775" indent="-231775">
              <a:buNone/>
            </a:pPr>
            <a:r>
              <a:rPr lang="en-US" dirty="0"/>
              <a:t>USDA-AMS.  2017.  Becoming a Certified Operation.  </a:t>
            </a:r>
            <a:r>
              <a:rPr lang="en-US" dirty="0">
                <a:hlinkClick r:id="rId7"/>
              </a:rPr>
              <a:t>https://</a:t>
            </a:r>
            <a:r>
              <a:rPr lang="en-US" dirty="0" smtClean="0">
                <a:hlinkClick r:id="rId7"/>
              </a:rPr>
              <a:t>www.ams.usda.gov/services/organic-certification/becoming-certified</a:t>
            </a:r>
            <a:r>
              <a:rPr lang="en-US" dirty="0" smtClean="0"/>
              <a:t> </a:t>
            </a:r>
            <a:endParaRPr lang="en-US" dirty="0"/>
          </a:p>
          <a:p>
            <a:pPr marL="231775" indent="-231775">
              <a:buNone/>
            </a:pPr>
            <a:r>
              <a:rPr lang="en-US" dirty="0"/>
              <a:t>USDA-AMS.  2017.  Accredited Certifying Agents. </a:t>
            </a:r>
            <a:r>
              <a:rPr lang="en-US" dirty="0">
                <a:hlinkClick r:id="rId8"/>
              </a:rPr>
              <a:t>http://www.ams.usda.gov/AMSv1.0/ams.fetchTemplateData.do?template=TemplateJ&amp;navID=ACAsLinkNOPAQSSQuestions&amp;rightNav1=ACAsLinkNOPAQSSQuestions&amp;topNav=&amp;leftNav=NationalOrganicProgram&amp;page=NOPACAs&amp;resultType=&amp;</a:t>
            </a:r>
            <a:r>
              <a:rPr lang="en-US" dirty="0" smtClean="0">
                <a:hlinkClick r:id="rId8"/>
              </a:rPr>
              <a:t>acct=nopgeninfo</a:t>
            </a:r>
            <a:r>
              <a:rPr lang="en-US" dirty="0" smtClean="0"/>
              <a:t>  </a:t>
            </a:r>
            <a:endParaRPr lang="en-US" dirty="0"/>
          </a:p>
        </p:txBody>
      </p:sp>
    </p:spTree>
    <p:extLst>
      <p:ext uri="{BB962C8B-B14F-4D97-AF65-F5344CB8AC3E}">
        <p14:creationId xmlns:p14="http://schemas.microsoft.com/office/powerpoint/2010/main" val="3402893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Certification</a:t>
            </a:r>
            <a:r>
              <a:rPr lang="en-US" dirty="0"/>
              <a:t> </a:t>
            </a:r>
            <a:r>
              <a:rPr lang="en-US" dirty="0" smtClean="0"/>
              <a:t>Overview</a:t>
            </a:r>
            <a:endParaRPr lang="en-US" dirty="0"/>
          </a:p>
        </p:txBody>
      </p:sp>
      <p:sp>
        <p:nvSpPr>
          <p:cNvPr id="3" name="Content Placeholder 2"/>
          <p:cNvSpPr>
            <a:spLocks noGrp="1"/>
          </p:cNvSpPr>
          <p:nvPr>
            <p:ph idx="1"/>
            <p:custDataLst>
              <p:tags r:id="rId2"/>
            </p:custDataLst>
          </p:nvPr>
        </p:nvSpPr>
        <p:spPr>
          <a:xfrm>
            <a:off x="5029200" y="1523992"/>
            <a:ext cx="3962400" cy="4800608"/>
          </a:xfrm>
        </p:spPr>
        <p:txBody>
          <a:bodyPr>
            <a:normAutofit/>
          </a:bodyPr>
          <a:lstStyle/>
          <a:p>
            <a:r>
              <a:rPr lang="en-US" dirty="0" smtClean="0"/>
              <a:t>Farmer works with certifying agency</a:t>
            </a:r>
          </a:p>
          <a:p>
            <a:r>
              <a:rPr lang="en-US" dirty="0" smtClean="0"/>
              <a:t>Organic certificate issued annually </a:t>
            </a:r>
          </a:p>
          <a:p>
            <a:r>
              <a:rPr lang="en-US" dirty="0" smtClean="0"/>
              <a:t>Allows </a:t>
            </a:r>
            <a:r>
              <a:rPr lang="en-US" dirty="0"/>
              <a:t>crops, livestock and processed products to be sold </a:t>
            </a:r>
            <a:r>
              <a:rPr lang="en-US" dirty="0" smtClean="0"/>
              <a:t>as organic</a:t>
            </a:r>
            <a:endParaRPr lang="en-US" dirty="0"/>
          </a:p>
        </p:txBody>
      </p:sp>
      <p:pic>
        <p:nvPicPr>
          <p:cNvPr id="9" name="Picture 3" descr="C:\Documents and Settings\harriet\My Documents\My Pictures\farm certificate.JPG"/>
          <p:cNvPicPr>
            <a:picLocks noChangeAspect="1" noChangeArrowheads="1"/>
          </p:cNvPicPr>
          <p:nvPr/>
        </p:nvPicPr>
        <p:blipFill>
          <a:blip r:embed="rId5" cstate="print">
            <a:extLst>
              <a:ext uri="{28A0092B-C50C-407E-A947-70E740481C1C}">
                <a14:useLocalDpi xmlns:a14="http://schemas.microsoft.com/office/drawing/2010/main" val="0"/>
              </a:ext>
            </a:extLst>
          </a:blip>
          <a:srcRect t="14676" b="11742"/>
          <a:stretch>
            <a:fillRect/>
          </a:stretch>
        </p:blipFill>
        <p:spPr bwMode="auto">
          <a:xfrm>
            <a:off x="-1" y="1417637"/>
            <a:ext cx="4844118" cy="4692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00200" y="2209800"/>
            <a:ext cx="1981200" cy="9144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218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Who Needs to be Certified?</a:t>
            </a:r>
            <a:endParaRPr lang="en-US" dirty="0"/>
          </a:p>
        </p:txBody>
      </p:sp>
      <p:sp>
        <p:nvSpPr>
          <p:cNvPr id="3" name="Content Placeholder 2"/>
          <p:cNvSpPr>
            <a:spLocks noGrp="1"/>
          </p:cNvSpPr>
          <p:nvPr>
            <p:ph idx="1"/>
            <p:custDataLst>
              <p:tags r:id="rId2"/>
            </p:custDataLst>
          </p:nvPr>
        </p:nvSpPr>
        <p:spPr>
          <a:xfrm>
            <a:off x="5410200" y="1752600"/>
            <a:ext cx="3657600" cy="4724400"/>
          </a:xfrm>
        </p:spPr>
        <p:txBody>
          <a:bodyPr>
            <a:normAutofit lnSpcReduction="10000"/>
          </a:bodyPr>
          <a:lstStyle/>
          <a:p>
            <a:r>
              <a:rPr lang="en-US" dirty="0" smtClean="0"/>
              <a:t>Crop </a:t>
            </a:r>
            <a:r>
              <a:rPr lang="en-US" dirty="0"/>
              <a:t>producers, livestock producers, and </a:t>
            </a:r>
            <a:r>
              <a:rPr lang="en-US" dirty="0" smtClean="0"/>
              <a:t>processors</a:t>
            </a:r>
            <a:endParaRPr lang="en-US" dirty="0"/>
          </a:p>
          <a:p>
            <a:r>
              <a:rPr lang="en-US" dirty="0" smtClean="0"/>
              <a:t>Operations with more than $5,000 in annual organic sales</a:t>
            </a:r>
          </a:p>
          <a:p>
            <a:r>
              <a:rPr lang="en-US" dirty="0"/>
              <a:t>Not required in </a:t>
            </a:r>
            <a:r>
              <a:rPr lang="en-US" dirty="0" smtClean="0"/>
              <a:t>transition</a:t>
            </a:r>
            <a:endParaRPr lang="en-US" dirty="0"/>
          </a:p>
        </p:txBody>
      </p:sp>
      <p:pic>
        <p:nvPicPr>
          <p:cNvPr id="5" name="Picture 3" descr="\\Nb - harriet\C DRIVE\My Documents\farmer and soybea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526" y="1295400"/>
            <a:ext cx="3150136" cy="2308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clip art\marketplac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252848"/>
            <a:ext cx="2416916" cy="3124200"/>
          </a:xfrm>
          <a:prstGeom prst="rect">
            <a:avLst/>
          </a:prstGeom>
          <a:solidFill>
            <a:srgbClr val="CCECFF"/>
          </a:solidFill>
          <a:ln>
            <a:noFill/>
          </a:ln>
          <a:extLst>
            <a:ext uri="{91240B29-F687-4F45-9708-019B960494DF}">
              <a14:hiddenLine xmlns:a14="http://schemas.microsoft.com/office/drawing/2010/main" w="25400">
                <a:solidFill>
                  <a:srgbClr val="FF7C80"/>
                </a:solidFill>
                <a:miter lim="800000"/>
                <a:headEnd/>
                <a:tailEnd/>
              </a14:hiddenLine>
            </a:ext>
          </a:extLst>
        </p:spPr>
      </p:pic>
      <p:pic>
        <p:nvPicPr>
          <p:cNvPr id="8" name="Picture 3" descr="C:\Documents and Settings\harriet\My Documents\My Pictures\Farmer with cattle.JPG"/>
          <p:cNvPicPr>
            <a:picLocks noChangeAspect="1" noChangeArrowheads="1"/>
          </p:cNvPicPr>
          <p:nvPr/>
        </p:nvPicPr>
        <p:blipFill>
          <a:blip r:embed="rId7" cstate="print">
            <a:lum bright="10000"/>
            <a:extLst>
              <a:ext uri="{28A0092B-C50C-407E-A947-70E740481C1C}">
                <a14:useLocalDpi xmlns:a14="http://schemas.microsoft.com/office/drawing/2010/main" val="0"/>
              </a:ext>
            </a:extLst>
          </a:blip>
          <a:srcRect t="7025"/>
          <a:stretch>
            <a:fillRect/>
          </a:stretch>
        </p:blipFill>
        <p:spPr bwMode="auto">
          <a:xfrm>
            <a:off x="433526" y="4419600"/>
            <a:ext cx="3224074" cy="224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13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Who Certifies Organic Farmers?</a:t>
            </a:r>
            <a:endParaRPr lang="en-US" dirty="0"/>
          </a:p>
        </p:txBody>
      </p:sp>
      <p:sp>
        <p:nvSpPr>
          <p:cNvPr id="3" name="Content Placeholder 2"/>
          <p:cNvSpPr>
            <a:spLocks noGrp="1"/>
          </p:cNvSpPr>
          <p:nvPr>
            <p:ph idx="1"/>
            <p:custDataLst>
              <p:tags r:id="rId2"/>
            </p:custDataLst>
          </p:nvPr>
        </p:nvSpPr>
        <p:spPr>
          <a:xfrm>
            <a:off x="457200" y="1752600"/>
            <a:ext cx="4267200" cy="4696728"/>
          </a:xfrm>
        </p:spPr>
        <p:txBody>
          <a:bodyPr>
            <a:normAutofit/>
          </a:bodyPr>
          <a:lstStyle/>
          <a:p>
            <a:r>
              <a:rPr lang="en-US" dirty="0" smtClean="0"/>
              <a:t>The USDA </a:t>
            </a:r>
            <a:r>
              <a:rPr lang="en-US" u="sng" dirty="0" smtClean="0"/>
              <a:t>does not </a:t>
            </a:r>
            <a:r>
              <a:rPr lang="en-US" dirty="0" smtClean="0"/>
              <a:t>certify farmers</a:t>
            </a:r>
          </a:p>
          <a:p>
            <a:r>
              <a:rPr lang="en-US" dirty="0" smtClean="0"/>
              <a:t>Accredits certifiers as agents to conduct organic certification</a:t>
            </a:r>
          </a:p>
        </p:txBody>
      </p:sp>
      <p:pic>
        <p:nvPicPr>
          <p:cNvPr id="7" name="Picture 2" descr="accreditation"/>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4808048" y="1814647"/>
            <a:ext cx="4099904"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71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Who Are Certifying Agents?</a:t>
            </a:r>
            <a:endParaRPr lang="en-US" dirty="0"/>
          </a:p>
        </p:txBody>
      </p:sp>
      <p:sp>
        <p:nvSpPr>
          <p:cNvPr id="3" name="Content Placeholder 2"/>
          <p:cNvSpPr>
            <a:spLocks noGrp="1"/>
          </p:cNvSpPr>
          <p:nvPr>
            <p:ph idx="1"/>
            <p:custDataLst>
              <p:tags r:id="rId2"/>
            </p:custDataLst>
          </p:nvPr>
        </p:nvSpPr>
        <p:spPr>
          <a:xfrm>
            <a:off x="457200" y="1752600"/>
            <a:ext cx="3429000" cy="4696728"/>
          </a:xfrm>
        </p:spPr>
        <p:txBody>
          <a:bodyPr>
            <a:normAutofit/>
          </a:bodyPr>
          <a:lstStyle/>
          <a:p>
            <a:r>
              <a:rPr lang="en-US" dirty="0" smtClean="0"/>
              <a:t>U.S. or International</a:t>
            </a:r>
          </a:p>
          <a:p>
            <a:r>
              <a:rPr lang="en-US" dirty="0" smtClean="0"/>
              <a:t>Private or State-sponsored</a:t>
            </a:r>
          </a:p>
          <a:p>
            <a:r>
              <a:rPr lang="en-US" dirty="0" smtClean="0"/>
              <a:t>For-profit or non-profit</a:t>
            </a:r>
          </a:p>
        </p:txBody>
      </p:sp>
      <p:pic>
        <p:nvPicPr>
          <p:cNvPr id="8" name="Picture 4" descr="accreditation 2"/>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922059" y="1981200"/>
            <a:ext cx="4998720" cy="3366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2213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Organic Certification</a:t>
            </a:r>
            <a:endParaRPr lang="en-US" dirty="0"/>
          </a:p>
        </p:txBody>
      </p:sp>
      <p:sp>
        <p:nvSpPr>
          <p:cNvPr id="3" name="Content Placeholder 2"/>
          <p:cNvSpPr>
            <a:spLocks noGrp="1"/>
          </p:cNvSpPr>
          <p:nvPr>
            <p:ph idx="1"/>
            <p:custDataLst>
              <p:tags r:id="rId2"/>
            </p:custDataLst>
          </p:nvPr>
        </p:nvSpPr>
        <p:spPr>
          <a:xfrm>
            <a:off x="438868" y="1499191"/>
            <a:ext cx="4138448" cy="4648200"/>
          </a:xfrm>
          <a:solidFill>
            <a:schemeClr val="accent3">
              <a:lumMod val="75000"/>
              <a:alpha val="55000"/>
            </a:schemeClr>
          </a:solidFill>
        </p:spPr>
        <p:txBody>
          <a:bodyPr>
            <a:normAutofit/>
          </a:bodyPr>
          <a:lstStyle/>
          <a:p>
            <a:pPr marL="571500" indent="-571500">
              <a:buFont typeface="+mj-lt"/>
              <a:buAutoNum type="romanUcPeriod"/>
            </a:pPr>
            <a:r>
              <a:rPr lang="en-US" dirty="0" smtClean="0">
                <a:solidFill>
                  <a:schemeClr val="bg1">
                    <a:lumMod val="50000"/>
                  </a:schemeClr>
                </a:solidFill>
              </a:rPr>
              <a:t>Overview</a:t>
            </a:r>
          </a:p>
          <a:p>
            <a:pPr marL="571500" indent="-571500">
              <a:buFont typeface="+mj-lt"/>
              <a:buAutoNum type="romanUcPeriod"/>
            </a:pPr>
            <a:r>
              <a:rPr lang="en-US" dirty="0"/>
              <a:t>Choosing a Certification Agency</a:t>
            </a:r>
          </a:p>
          <a:p>
            <a:pPr marL="571500" indent="-571500">
              <a:buFont typeface="+mj-lt"/>
              <a:buAutoNum type="romanUcPeriod"/>
            </a:pPr>
            <a:r>
              <a:rPr lang="en-US" dirty="0" smtClean="0"/>
              <a:t>Applying for Certification</a:t>
            </a:r>
          </a:p>
          <a:p>
            <a:pPr marL="571500" indent="-571500">
              <a:buFont typeface="+mj-lt"/>
              <a:buAutoNum type="romanUcPeriod"/>
            </a:pPr>
            <a:r>
              <a:rPr lang="en-US" dirty="0" smtClean="0"/>
              <a:t>Inspection</a:t>
            </a:r>
          </a:p>
          <a:p>
            <a:pPr marL="571500" indent="-571500">
              <a:buFont typeface="+mj-lt"/>
              <a:buAutoNum type="romanUcPeriod"/>
            </a:pPr>
            <a:r>
              <a:rPr lang="en-US" dirty="0" smtClean="0"/>
              <a:t>Decision Process</a:t>
            </a:r>
          </a:p>
          <a:p>
            <a:pPr marL="571500" indent="-571500">
              <a:buFont typeface="+mj-lt"/>
              <a:buAutoNum type="romanUcPeriod"/>
            </a:pPr>
            <a:endParaRPr lang="en-US" dirty="0" smtClean="0"/>
          </a:p>
          <a:p>
            <a:pPr marL="571500" indent="-571500">
              <a:buFont typeface="+mj-lt"/>
              <a:buAutoNum type="romanUcPeriod"/>
            </a:pPr>
            <a:endParaRPr lang="en-US" dirty="0" smtClean="0"/>
          </a:p>
          <a:p>
            <a:pPr marL="571500" indent="-571500">
              <a:buFont typeface="+mj-lt"/>
              <a:buAutoNum type="romanUcPeriod"/>
            </a:pPr>
            <a:endParaRPr lang="en-US" dirty="0" smtClean="0"/>
          </a:p>
        </p:txBody>
      </p:sp>
      <p:pic>
        <p:nvPicPr>
          <p:cNvPr id="5"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l="52290" t="32401" r="3599"/>
          <a:stretch/>
        </p:blipFill>
        <p:spPr bwMode="auto">
          <a:xfrm>
            <a:off x="4577316" y="1447799"/>
            <a:ext cx="4248442" cy="4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619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47135&quot;&gt;&lt;property id=&quot;20148&quot; value=&quot;5&quot;/&gt;&lt;property id=&quot;20300&quot; value=&quot;Slide 20 - &amp;quot;Tips for Completing OSP&amp;quot;&quot;/&gt;&lt;property id=&quot;20307&quot; value=&quot;411&quot;/&gt;&lt;property id=&quot;20309&quot; value=&quot;-1&quot;/&gt;&lt;/object&gt;&lt;object type=&quot;3&quot; unique_id=&quot;547137&quot;&gt;&lt;property id=&quot;20148&quot; value=&quot;5&quot;/&gt;&lt;property id=&quot;20300&quot; value=&quot;Slide 22 - &amp;quot;OSP – Making Changes&amp;quot;&quot;/&gt;&lt;property id=&quot;20307&quot; value=&quot;413&quot;/&gt;&lt;property id=&quot;20309&quot; value=&quot;-1&quot;/&gt;&lt;/object&gt;&lt;object type=&quot;3&quot; unique_id=&quot;554754&quot;&gt;&lt;property id=&quot;20148&quot; value=&quot;5&quot;/&gt;&lt;property id=&quot;20300&quot; value=&quot;Slide 17 - &amp;quot;What You Will Need to Start&amp;quot;&quot;/&gt;&lt;property id=&quot;20307&quot; value=&quot;425&quot;/&gt;&lt;property id=&quot;20309&quot; value=&quot;-1&quot;/&gt;&lt;/object&gt;&lt;object type=&quot;3&quot; unique_id=&quot;616924&quot;&gt;&lt;property id=&quot;20148&quot; value=&quot;5&quot;/&gt;&lt;property id=&quot;20300&quot; value=&quot;Slide 18 - &amp;quot;Organic System Plan (OSP)&amp;quot;&quot;/&gt;&lt;property id=&quot;20307&quot; value=&quot;504&quot;/&gt;&lt;property id=&quot;20309&quot; value=&quot;-1&quot;/&gt;&lt;/object&gt;&lt;object type=&quot;3&quot; unique_id=&quot;622455&quot;&gt;&lt;property id=&quot;20148&quot; value=&quot;5&quot;/&gt;&lt;property id=&quot;20300&quot; value=&quot;Slide 15 - &amp;quot;Organic Certification&amp;quot;&quot;/&gt;&lt;property id=&quot;20307&quot; value=&quot;581&quot;/&gt;&lt;property id=&quot;20309&quot; value=&quot;-1&quot;/&gt;&lt;/object&gt;&lt;object type=&quot;3&quot; unique_id=&quot;623172&quot;&gt;&lt;property id=&quot;20148&quot; value=&quot;5&quot;/&gt;&lt;property id=&quot;20300&quot; value=&quot;Slide 21 - &amp;quot;OSP Resources&amp;quot;&quot;/&gt;&lt;property id=&quot;20307&quot; value=&quot;584&quot;/&gt;&lt;property id=&quot;20309&quot; value=&quot;-1&quot;/&gt;&lt;/object&gt;&lt;object type=&quot;3&quot; unique_id=&quot;623427&quot;&gt;&lt;property id=&quot;20148&quot; value=&quot;5&quot;/&gt;&lt;property id=&quot;20300&quot; value=&quot;Slide 23 - &amp;quot;After Submitting Application&amp;quot;&quot;/&gt;&lt;property id=&quot;20307&quot; value=&quot;586&quot;/&gt;&lt;property id=&quot;20309&quot; value=&quot;-1&quot;/&gt;&lt;/object&gt;&lt;object type=&quot;3&quot; unique_id=&quot;623428&quot;&gt;&lt;property id=&quot;20148&quot; value=&quot;5&quot;/&gt;&lt;property id=&quot;20300&quot; value=&quot;Slide 25 - &amp;quot;Organic Certification&amp;quot;&quot;/&gt;&lt;property id=&quot;20307&quot; value=&quot;585&quot;/&gt;&lt;property id=&quot;20309&quot; value=&quot;-1&quot;/&gt;&lt;/object&gt;&lt;object type=&quot;3&quot; unique_id=&quot;624103&quot;&gt;&lt;property id=&quot;20148&quot; value=&quot;5&quot;/&gt;&lt;property id=&quot;20300&quot; value=&quot;Slide 16 - &amp;quot;When  to Apply&amp;quot;&quot;/&gt;&lt;property id=&quot;20307&quot; value=&quot;588&quot;/&gt;&lt;property id=&quot;20309&quot; value=&quot;-1&quot;/&gt;&lt;/object&gt;&lt;object type=&quot;3&quot; unique_id=&quot;624617&quot;&gt;&lt;property id=&quot;20148&quot; value=&quot;5&quot;/&gt;&lt;property id=&quot;20300&quot; value=&quot;Slide 27 - &amp;quot;Certifier vs. Inspector&amp;quot;&quot;/&gt;&lt;property id=&quot;20307&quot; value=&quot;589&quot;/&gt;&lt;property id=&quot;20309&quot; value=&quot;-1&quot;/&gt;&lt;/object&gt;&lt;object type=&quot;3&quot; unique_id=&quot;624619&quot;&gt;&lt;property id=&quot;20148&quot; value=&quot;5&quot;/&gt;&lt;property id=&quot;20300&quot; value=&quot;Slide 26 - &amp;quot;Purpose of Inspection&amp;quot;&quot;/&gt;&lt;property id=&quot;20307&quot; value=&quot;591&quot;/&gt;&lt;property id=&quot;20309&quot; value=&quot;-1&quot;/&gt;&lt;/object&gt;&lt;object type=&quot;3&quot; unique_id=&quot;624620&quot;&gt;&lt;property id=&quot;20148&quot; value=&quot;5&quot;/&gt;&lt;property id=&quot;20300&quot; value=&quot;Slide 29 - &amp;quot;Scheduling Your Inspection&amp;quot;&quot;/&gt;&lt;property id=&quot;20307&quot; value=&quot;592&quot;/&gt;&lt;property id=&quot;20309&quot; value=&quot;-1&quot;/&gt;&lt;/object&gt;&lt;object type=&quot;3&quot; unique_id=&quot;624621&quot;&gt;&lt;property id=&quot;20148&quot; value=&quot;5&quot;/&gt;&lt;property id=&quot;20300&quot; value=&quot;Slide 30 - &amp;quot;Inspection Overview&amp;quot;&quot;/&gt;&lt;property id=&quot;20307&quot; value=&quot;593&quot;/&gt;&lt;property id=&quot;20309&quot; value=&quot;-1&quot;/&gt;&lt;/object&gt;&lt;object type=&quot;3&quot; unique_id=&quot;624625&quot;&gt;&lt;property id=&quot;20148&quot; value=&quot;5&quot;/&gt;&lt;property id=&quot;20300&quot; value=&quot;Slide 32 - &amp;quot;Tips for Your Inspection&amp;quot;&quot;/&gt;&lt;property id=&quot;20307&quot; value=&quot;597&quot;/&gt;&lt;property id=&quot;20309&quot; value=&quot;-1&quot;/&gt;&lt;/object&gt;&lt;object type=&quot;3&quot; unique_id=&quot;624627&quot;&gt;&lt;property id=&quot;20148&quot; value=&quot;5&quot;/&gt;&lt;property id=&quot;20300&quot; value=&quot;Slide 33 - &amp;quot;Non-Compliance&amp;quot;&quot;/&gt;&lt;property id=&quot;20307&quot; value=&quot;599&quot;/&gt;&lt;property id=&quot;20309&quot; value=&quot;-1&quot;/&gt;&lt;/object&gt;&lt;object type=&quot;3&quot; unique_id=&quot;625514&quot;&gt;&lt;property id=&quot;20148&quot; value=&quot;5&quot;/&gt;&lt;property id=&quot;20300&quot; value=&quot;Slide 35 - &amp;quot;Organic Certification&amp;quot;&quot;/&gt;&lt;property id=&quot;20307&quot; value=&quot;601&quot;/&gt;&lt;property id=&quot;20309&quot; value=&quot;-1&quot;/&gt;&lt;/object&gt;&lt;object type=&quot;3&quot; unique_id=&quot;625670&quot;&gt;&lt;property id=&quot;20148&quot; value=&quot;5&quot;/&gt;&lt;property id=&quot;20300&quot; value=&quot;Slide 36 - &amp;quot;Post-Inspection&amp;quot;&quot;/&gt;&lt;property id=&quot;20307&quot; value=&quot;602&quot;/&gt;&lt;property id=&quot;20309&quot; value=&quot;-1&quot;/&gt;&lt;/object&gt;&lt;object type=&quot;3&quot; unique_id=&quot;625671&quot;&gt;&lt;property id=&quot;20148&quot; value=&quot;5&quot;/&gt;&lt;property id=&quot;20300&quot; value=&quot;Slide 37 - &amp;quot;Certifier Decision –  Possible Outcomes&amp;quot;&quot;/&gt;&lt;property id=&quot;20307&quot; value=&quot;603&quot;/&gt;&lt;property id=&quot;20309&quot; value=&quot;-1&quot;/&gt;&lt;/object&gt;&lt;object type=&quot;3&quot; unique_id=&quot;629896&quot;&gt;&lt;property id=&quot;20148&quot; value=&quot;5&quot;/&gt;&lt;property id=&quot;20300&quot; value=&quot;Slide 19 - &amp;quot;OSP Details&amp;quot;&quot;/&gt;&lt;property id=&quot;20307&quot; value=&quot;613&quot;/&gt;&lt;property id=&quot;20309&quot; value=&quot;-1&quot;/&gt;&lt;/object&gt;&lt;object type=&quot;3&quot; unique_id=&quot;631054&quot;&gt;&lt;property id=&quot;20148&quot; value=&quot;5&quot;/&gt;&lt;property id=&quot;20300&quot; value=&quot;Slide 38 - &amp;quot;Overview of Certification&amp;quot;&quot;/&gt;&lt;property id=&quot;20307&quot; value=&quot;615&quot;/&gt;&lt;property id=&quot;20309&quot; value=&quot;-1&quot;/&gt;&lt;/object&gt;&lt;object type=&quot;3&quot; unique_id=&quot;632490&quot;&gt;&lt;property id=&quot;20148&quot; value=&quot;5&quot;/&gt;&lt;property id=&quot;20300&quot; value=&quot;Slide 40 - &amp;quot;Organic Certification&amp;quot;&quot;/&gt;&lt;property id=&quot;20307&quot; value=&quot;618&quot;/&gt;&lt;property id=&quot;20309&quot; value=&quot;-1&quot;/&gt;&lt;/object&gt;&lt;object type=&quot;3&quot; unique_id=&quot;671348&quot;&gt;&lt;property id=&quot;20148&quot; value=&quot;5&quot;/&gt;&lt;property id=&quot;20300&quot; value=&quot;Slide 41 - &amp;quot;© 2017 Regents of the University of Minnesota. All rights reserved.  The University of Minnesota is an equal oppor&quot;/&gt;&lt;property id=&quot;20307&quot; value=&quot;622&quot;/&gt;&lt;property id=&quot;20309&quot; value=&quot;-1&quot;/&gt;&lt;/object&gt;&lt;object type=&quot;3&quot; unique_id=&quot;672386&quot;&gt;&lt;property id=&quot;20148&quot; value=&quot;5&quot;/&gt;&lt;property id=&quot;20300&quot; value=&quot;Slide 1 - &amp;quot;Organic Certification&amp;quot;&quot;/&gt;&lt;property id=&quot;20307&quot; value=&quot;625&quot;/&gt;&lt;property id=&quot;20309&quot; value=&quot;-1&quot;/&gt;&lt;/object&gt;&lt;object type=&quot;3&quot; unique_id=&quot;674016&quot;&gt;&lt;property id=&quot;20148&quot; value=&quot;5&quot;/&gt;&lt;property id=&quot;20300&quot; value=&quot;Slide 2 - &amp;quot;Why Get Certified?&amp;quot;&quot;/&gt;&lt;property id=&quot;20307&quot; value=&quot;626&quot;/&gt;&lt;property id=&quot;20309&quot; value=&quot;-1&quot;/&gt;&lt;/object&gt;&lt;object type=&quot;3&quot; unique_id=&quot;674017&quot;&gt;&lt;property id=&quot;20148&quot; value=&quot;5&quot;/&gt;&lt;property id=&quot;20300&quot; value=&quot;Slide 3 - &amp;quot;Organic Certification&amp;quot;&quot;/&gt;&lt;property id=&quot;20307&quot; value=&quot;627&quot;/&gt;&lt;property id=&quot;20309&quot; value=&quot;-1&quot;/&gt;&lt;/object&gt;&lt;object type=&quot;3&quot; unique_id=&quot;674018&quot;&gt;&lt;property id=&quot;20148&quot; value=&quot;5&quot;/&gt;&lt;property id=&quot;20300&quot; value=&quot;Slide 4 - &amp;quot;Certification&amp;quot;&quot;/&gt;&lt;property id=&quot;20307&quot; value=&quot;628&quot;/&gt;&lt;property id=&quot;20309&quot; value=&quot;-1&quot;/&gt;&lt;/object&gt;&lt;object type=&quot;3&quot; unique_id=&quot;674019&quot;&gt;&lt;property id=&quot;20148&quot; value=&quot;5&quot;/&gt;&lt;property id=&quot;20300&quot; value=&quot;Slide 5 - &amp;quot;Certification Overview&amp;quot;&quot;/&gt;&lt;property id=&quot;20307&quot; value=&quot;629&quot;/&gt;&lt;property id=&quot;20309&quot; value=&quot;-1&quot;/&gt;&lt;/object&gt;&lt;object type=&quot;3&quot; unique_id=&quot;674020&quot;&gt;&lt;property id=&quot;20148&quot; value=&quot;5&quot;/&gt;&lt;property id=&quot;20300&quot; value=&quot;Slide 6 - &amp;quot;Who Needs to be Certified?&amp;quot;&quot;/&gt;&lt;property id=&quot;20307&quot; value=&quot;630&quot;/&gt;&lt;property id=&quot;20309&quot; value=&quot;-1&quot;/&gt;&lt;/object&gt;&lt;object type=&quot;3&quot; unique_id=&quot;674021&quot;&gt;&lt;property id=&quot;20148&quot; value=&quot;5&quot;/&gt;&lt;property id=&quot;20300&quot; value=&quot;Slide 7 - &amp;quot;Who Certifies Organic Farmers?&amp;quot;&quot;/&gt;&lt;property id=&quot;20307&quot; value=&quot;631&quot;/&gt;&lt;property id=&quot;20309&quot; value=&quot;-1&quot;/&gt;&lt;/object&gt;&lt;object type=&quot;3&quot; unique_id=&quot;674022&quot;&gt;&lt;property id=&quot;20148&quot; value=&quot;5&quot;/&gt;&lt;property id=&quot;20300&quot; value=&quot;Slide 8 - &amp;quot;Who Are Certifying Agents?&amp;quot;&quot;/&gt;&lt;property id=&quot;20307&quot; value=&quot;632&quot;/&gt;&lt;property id=&quot;20309&quot; value=&quot;-1&quot;/&gt;&lt;/object&gt;&lt;object type=&quot;3&quot; unique_id=&quot;674023&quot;&gt;&lt;property id=&quot;20148&quot; value=&quot;5&quot;/&gt;&lt;property id=&quot;20300&quot; value=&quot;Slide 9 - &amp;quot;Organic Certification&amp;quot;&quot;/&gt;&lt;property id=&quot;20307&quot; value=&quot;633&quot;/&gt;&lt;property id=&quot;20309&quot; value=&quot;-1&quot;/&gt;&lt;/object&gt;&lt;object type=&quot;3&quot; unique_id=&quot;674024&quot;&gt;&lt;property id=&quot;20148&quot; value=&quot;5&quot;/&gt;&lt;property id=&quot;20300&quot; value=&quot;Slide 10 - &amp;quot;Finding a Certifier&amp;quot;&quot;/&gt;&lt;property id=&quot;20307&quot; value=&quot;634&quot;/&gt;&lt;property id=&quot;20309&quot; value=&quot;-1&quot;/&gt;&lt;/object&gt;&lt;object type=&quot;3&quot; unique_id=&quot;674025&quot;&gt;&lt;property id=&quot;20148&quot; value=&quot;5&quot;/&gt;&lt;property id=&quot;20300&quot; value=&quot;Slide 11 - &amp;quot;Choosing a Certifier –  First Considerations&amp;quot;&quot;/&gt;&lt;property id=&quot;20307&quot; value=&quot;635&quot;/&gt;&lt;property id=&quot;20309&quot; value=&quot;-1&quot;/&gt;&lt;/object&gt;&lt;object type=&quot;3&quot; unique_id=&quot;674026&quot;&gt;&lt;property id=&quot;20148&quot; value=&quot;5&quot;/&gt;&lt;property id=&quot;20300&quot; value=&quot;Slide 12 - &amp;quot;Learning about Certifying Agencies&amp;quot;&quot;/&gt;&lt;property id=&quot;20307&quot; value=&quot;636&quot;/&gt;&lt;property id=&quot;20309&quot; value=&quot;-1&quot;/&gt;&lt;/object&gt;&lt;object type=&quot;3&quot; unique_id=&quot;674027&quot;&gt;&lt;property id=&quot;20148&quot; value=&quot;5&quot;/&gt;&lt;property id=&quot;20300&quot; value=&quot;Slide 13 - &amp;quot;How Much Will Certification Cost?&amp;quot;&quot;/&gt;&lt;property id=&quot;20307&quot; value=&quot;637&quot;/&gt;&lt;property id=&quot;20309&quot; value=&quot;-1&quot;/&gt;&lt;/object&gt;&lt;object type=&quot;3&quot; unique_id=&quot;674028&quot;&gt;&lt;property id=&quot;20148&quot; value=&quot;5&quot;/&gt;&lt;property id=&quot;20300&quot; value=&quot;Slide 14 - &amp;quot;Typical Costs&amp;quot;&quot;/&gt;&lt;property id=&quot;20307&quot; value=&quot;638&quot;/&gt;&lt;property id=&quot;20309&quot; value=&quot;-1&quot;/&gt;&lt;/object&gt;&lt;object type=&quot;3&quot; unique_id=&quot;674453&quot;&gt;&lt;property id=&quot;20148&quot; value=&quot;5&quot;/&gt;&lt;property id=&quot;20300&quot; value=&quot;Slide 24 - &amp;quot;One Final Note&amp;quot;&quot;/&gt;&lt;property id=&quot;20307&quot; value=&quot;639&quot;/&gt;&lt;property id=&quot;20309&quot; value=&quot;-1&quot;/&gt;&lt;/object&gt;&lt;object type=&quot;3&quot; unique_id=&quot;674544&quot;&gt;&lt;property id=&quot;20148&quot; value=&quot;5&quot;/&gt;&lt;property id=&quot;20300&quot; value=&quot;Slide 28 - &amp;quot;Certifiers and Inspectors ≠  Crop Consultants&amp;quot;&quot;/&gt;&lt;property id=&quot;20307&quot; value=&quot;640&quot;/&gt;&lt;property id=&quot;20309&quot; value=&quot;-1&quot;/&gt;&lt;/object&gt;&lt;object type=&quot;3&quot; unique_id=&quot;674985&quot;&gt;&lt;property id=&quot;20148&quot; value=&quot;5&quot;/&gt;&lt;property id=&quot;20300&quot; value=&quot;Slide 31 - &amp;quot;What Will Be Inspected&amp;quot;&quot;/&gt;&lt;property id=&quot;20307&quot; value=&quot;641&quot;/&gt;&lt;property id=&quot;20309&quot; value=&quot;-1&quot;/&gt;&lt;/object&gt;&lt;object type=&quot;3&quot; unique_id=&quot;675076&quot;&gt;&lt;property id=&quot;20148&quot; value=&quot;5&quot;/&gt;&lt;property id=&quot;20300&quot; value=&quot;Slide 34 - &amp;quot;Common Non-Compliance Issues&amp;quot;&quot;/&gt;&lt;property id=&quot;20307&quot; value=&quot;642&quot;/&gt;&lt;property id=&quot;20309&quot; value=&quot;-1&quot;/&gt;&lt;/object&gt;&lt;object type=&quot;3&quot; unique_id=&quot;676976&quot;&gt;&lt;property id=&quot;20148&quot; value=&quot;5&quot;/&gt;&lt;property id=&quot;20300&quot; value=&quot;Slide 39 - &amp;quot;Resources&amp;quot;&quot;/&gt;&lt;property id=&quot;20307&quot; value=&quot;643&quot;/&gt;&lt;/object&gt;&lt;object type=&quot;3&quot; unique_id=&quot;677185&quot;&gt;&lt;property id=&quot;20148&quot; value=&quot;5&quot;/&gt;&lt;property id=&quot;20300&quot; value=&quot;Slide 42 - &amp;quot;References&amp;quot;&quot;/&gt;&lt;property id=&quot;20307&quot; value=&quot;644&quot;/&gt;&lt;/object&gt;&lt;object type=&quot;3&quot; unique_id=&quot;680842&quot;&gt;&lt;property id=&quot;20148&quot; value=&quot;5&quot;/&gt;&lt;property id=&quot;20300&quot; value=&quot;Slide 43 - &amp;quot;References (cont.)&amp;quot;&quot;/&gt;&lt;property id=&quot;20307&quot; value=&quot;645&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1C15BA1-940C-49E1-A432-64C2A3DAE8DC}_34.png&quot;/&gt;&lt;left val=&quot;2&quot;/&gt;&lt;top val=&quot;100&quot;/&gt;&lt;width val=&quot;359&quot;/&gt;&lt;height val=&quot;384&quot;/&gt;&lt;hasText val=&quot;1&quot;/&gt;&lt;/Image&gt;&lt;/ThreeDShapeInfo&gt;"/>
  <p:tag name="PRESENTER_SHAPETEXTINFO" val="&lt;ShapeTextInfo&gt;&lt;TableIndex row=&quot;-1&quot; col=&quot;-1&quot;&gt;&lt;linesCount val=&quot;10&quot;/&gt;&lt;lineCharCount val=&quot;16&quot;/&gt;&lt;lineCharCount val=&quot;22&quot;/&gt;&lt;lineCharCount val=&quot;22&quot;/&gt;&lt;lineCharCount val=&quot;5&quot;/&gt;&lt;lineCharCount val=&quot;18&quot;/&gt;&lt;lineCharCount val=&quot;11&quot;/&gt;&lt;lineCharCount val=&quot;19&quot;/&gt;&lt;lineCharCount val=&quot;21&quot;/&gt;&lt;lineCharCount val=&quot;20&quot;/&gt;&lt;lineCharCount val=&quot;9&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661A13-2BBD-49F5-8329-87C3A18ABD40}&quot;/&gt;&lt;isInvalidForFieldText val=&quot;1&quot;/&gt;&lt;Image&gt;&lt;filename val=&quot;C:\Users\monc0003\AppData\Local\Temp\~Ca36C1\data\asimages\{89661A13-2BBD-49F5-8329-87C3A18ABD40}_34_S.png&quot;/&gt;&lt;left val=&quot;400&quot;/&gt;&lt;top val=&quot;108&quot;/&gt;&lt;width val=&quot;227&quot;/&gt;&lt;height val=&quot;227&quot;/&gt;&lt;hasText val=&quot;0&quot;/&gt;&lt;/Image&gt;&lt;Image&gt;&lt;filename val=&quot;C:\Users\monc0003\AppData\Local\Temp\~Ca36C1\data\asimages\{89661A13-2BBD-49F5-8329-87C3A18ABD40}_34_T.png&quot;/&gt;&lt;left val=&quot;401&quot;/&gt;&lt;top val=&quot;109&quot;/&gt;&lt;width val=&quot;225&quot;/&gt;&lt;height val=&quot;225&quot;/&gt;&lt;hasText val=&quot;1&quot;/&gt;&lt;/Image&gt;&lt;/ThreeDShapeInfo&gt;"/>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B6F6258-1803-4EEC-8FCE-1EFC47C6F8A2}_34.png&quot;/&gt;&lt;left val=&quot;357&quot;/&gt;&lt;top val=&quot;346&quot;/&gt;&lt;width val=&quot;377&quot;/&gt;&lt;height val=&quot;127&quot;/&gt;&lt;hasText val=&quot;1&quot;/&gt;&lt;/Image&gt;&lt;/ThreeDShapeInfo&gt;"/>
  <p:tag name="PRESENTER_SHAPETEXTINFO" val="&lt;ShapeTextInfo&gt;&lt;TableIndex row=&quot;-1&quot; col=&quot;-1&quot;&gt;&lt;linesCount val=&quot;3&quot;/&gt;&lt;lineCharCount val=&quot;26&quot;/&gt;&lt;lineCharCount val=&quot;30&quot;/&gt;&lt;lineCharCount val=&quot;25&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EF0FD2CF-69BF-4EBD-B8F5-7A38E7E97082}_3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2E644C09-B905-4FE6-9A5B-ACA3AE923FF9}_35.png&quot;/&gt;&lt;left val=&quot;23&quot;/&gt;&lt;top val=&quot;111&quot;/&gt;&lt;width val=&quot;337&quot;/&gt;&lt;height val=&quot;373&quot;/&gt;&lt;hasText val=&quot;1&quot;/&gt;&lt;/Image&gt;&lt;/ThreeDShapeInfo&gt;"/>
  <p:tag name="PRESENTER_SHAPETEXTINFO" val="&lt;ShapeTextInfo&gt;&lt;TableIndex row=&quot;-1&quot; col=&quot;-1&quot;&gt;&lt;linesCount val=&quot;10&quot;/&gt;&lt;lineCharCount val=&quot;9&quot;/&gt;&lt;lineCharCount val=&quot;11&quot;/&gt;&lt;lineCharCount val=&quot;14&quot;/&gt;&lt;lineCharCount val=&quot;7&quot;/&gt;&lt;lineCharCount val=&quot;13&quot;/&gt;&lt;lineCharCount val=&quot;14&quot;/&gt;&lt;lineCharCount val=&quot;11&quot;/&gt;&lt;lineCharCount val=&quot;17&quot;/&gt;&lt;lineCharCount val=&quot;1&quot;/&gt;&lt;lineCharCount val=&quot;1&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60E1DBEC-A07F-4B59-8716-02EA669CBD67}_3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5&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36C1\data\asimages\{FF9416EC-3C87-4FEC-B8DC-DC5981969C15}_1.png_crop.png&quot;/&gt;&lt;left val=&quot;26&quot;/&gt;&lt;top val=&quot;144&quot;/&gt;&lt;width val=&quot;275&quot;/&gt;&lt;height val=&quot;76&quot;/&gt;&lt;hasText val=&quot;1&quot;/&gt;&lt;paraId val=&quot;1&quot;/&gt;&lt;/Image&gt;&lt;Image&gt;&lt;filename val=&quot;C:\Users\monc0003\AppData\Local\Temp\~Ca36C1\data\asimages\{A9D142E4-B114-46D0-BE35-809180E2B905}_1.png_crop.png&quot;/&gt;&lt;left val=&quot;26&quot;/&gt;&lt;top val=&quot;239&quot;/&gt;&lt;width val=&quot;281&quot;/&gt;&lt;height val=&quot;119&quot;/&gt;&lt;hasText val=&quot;1&quot;/&gt;&lt;paraId val=&quot;2&quot;/&gt;&lt;/Image&gt;&lt;Image&gt;&lt;filename val=&quot;C:\Users\monc0003\AppData\Local\Temp\~Ca36C1\data\asimages\{698BDA40-75CB-4848-B837-1BAB8CCDB3D2}_1.png_crop.png&quot;/&gt;&lt;left val=&quot;26&quot;/&gt;&lt;top val=&quot;377&quot;/&gt;&lt;width val=&quot;266&quot;/&gt;&lt;height val=&quot;69&quot;/&gt;&lt;hasText val=&quot;1&quot;/&gt;&lt;paraId val=&quot;3&quot;/&gt;&lt;/Image&gt;&lt;/TextEffect&gt;"/>
  <p:tag name="PRESENTER_SHAPETEXTINFO" val="&lt;ShapeTextInfo&gt;&lt;TableIndex row=&quot;-1&quot; col=&quot;-1&quot;&gt;&lt;linesCount val=&quot;7&quot;/&gt;&lt;lineCharCount val=&quot;17&quot;/&gt;&lt;lineCharCount val=&quot;8&quot;/&gt;&lt;lineCharCount val=&quot;18&quot;/&gt;&lt;lineCharCount val=&quot;11&quot;/&gt;&lt;lineCharCount val=&quot;12&quot;/&gt;&lt;lineCharCount val=&quot;16&quot;/&gt;&lt;lineCharCount val=&quot;8&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B9DACEA-BFB4-405B-ACA5-44033F2B89F4}_37.png&quot;/&gt;&lt;left val=&quot;35&quot;/&gt;&lt;top val=&quot;4&quot;/&gt;&lt;width val=&quot;648&quot;/&gt;&lt;height val=&quot;133&quot;/&gt;&lt;hasText val=&quot;1&quot;/&gt;&lt;/Image&gt;&lt;/ThreeDShapeInfo&gt;"/>
  <p:tag name="PRESENTER_SHAPETEXTINFO" val="&lt;ShapeTextInfo&gt;&lt;TableIndex row=&quot;-1&quot; col=&quot;-1&quot;&gt;&lt;linesCount val=&quot;2&quot;/&gt;&lt;lineCharCount val=&quot;30&quot;/&gt;&lt;lineCharCount val=&quot;8&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9CBCDCF2-12E9-4E98-BDC3-E2E9C5FA6FAF}_37.png&quot;/&gt;&lt;left val=&quot;12&quot;/&gt;&lt;top val=&quot;120&quot;/&gt;&lt;width val=&quot;417&quot;/&gt;&lt;height val=&quot;409&quot;/&gt;&lt;hasText val=&quot;1&quot;/&gt;&lt;/Image&gt;&lt;/ThreeDShapeInfo&gt;"/>
  <p:tag name="PRESENTER_SHAPETEXTINFO" val="&lt;ShapeTextInfo&gt;&lt;TableIndex row=&quot;-1&quot; col=&quot;-1&quot;&gt;&lt;linesCount val=&quot;10&quot;/&gt;&lt;lineCharCount val=&quot;14&quot;/&gt;&lt;lineCharCount val=&quot;19&quot;/&gt;&lt;lineCharCount val=&quot;11&quot;/&gt;&lt;lineCharCount val=&quot;24&quot;/&gt;&lt;lineCharCount val=&quot;20&quot;/&gt;&lt;lineCharCount val=&quot;12&quot;/&gt;&lt;lineCharCount val=&quot;24&quot;/&gt;&lt;lineCharCount val=&quot;14&quot;/&gt;&lt;lineCharCount val=&quot;22&quot;/&gt;&lt;lineCharCount val=&quot;22&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348FC98A-82B5-421F-A528-29D3655513A1}_3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FF43636-25C4-4775-9073-D356C4ED99F4}&quot;/&gt;&lt;isInvalidForFieldText val=&quot;0&quot;/&gt;&lt;Image&gt;&lt;filename val=&quot;C:\Users\monc0003\AppData\Local\Temp\~Ca36C1\data\asimages\{8FF43636-25C4-4775-9073-D356C4ED99F4}_38.png&quot;/&gt;&lt;left val=&quot;16&quot;/&gt;&lt;top val=&quot;101&quot;/&gt;&lt;width val=&quot;687&quot;/&gt;&lt;height val=&quot;354&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E31E286-67CD-47AE-B8E3-E61C74FD81F3}_38.png&quot;/&gt;&lt;left val=&quot;150&quot;/&gt;&lt;top val=&quot;437&quot;/&gt;&lt;width val=&quot;414&quot;/&gt;&lt;height val=&quot;68&quot;/&gt;&lt;hasText val=&quot;1&quot;/&gt;&lt;/Image&gt;&lt;/ThreeDShapeInfo&gt;"/>
  <p:tag name="PRESENTER_SHAPETEXTINFO" val="&lt;ShapeTextInfo&gt;&lt;TableIndex row=&quot;-1&quot; col=&quot;-1&quot;&gt;&lt;linesCount val=&quot;1&quot;/&gt;&lt;lineCharCount val=&quot;27&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7700AE56-54E5-453D-AECB-A09AACC4F0E0}_10.png&quot;/&gt;&lt;left val=&quot;43&quot;/&gt;&lt;top val=&quot;479&quot;/&gt;&lt;width val=&quot;585&quot;/&gt;&lt;height val=&quot;39&quot;/&gt;&lt;hasText val=&quot;1&quot;/&gt;&lt;/Image&gt;&lt;/ThreeDShapeInfo&gt;"/>
  <p:tag name="PRESENTER_SHAPETEXTINFO" val="&lt;ShapeTextInfo&gt;&lt;TableIndex row=&quot;-1&quot; col=&quot;-1&quot;&gt;&lt;linesCount val=&quot;1&quot;/&gt;&lt;lineCharCount val=&quot;73&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12680BB-3326-4E8F-90A6-594127E45F13}_3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9981831-B30B-413B-A680-B48D2CF09C71}_39.png&quot;/&gt;&lt;left val=&quot;23&quot;/&gt;&lt;top val=&quot;111&quot;/&gt;&lt;width val=&quot;337&quot;/&gt;&lt;height val=&quot;373&quot;/&gt;&lt;hasText val=&quot;1&quot;/&gt;&lt;/Image&gt;&lt;/ThreeDShapeInfo&gt;"/>
  <p:tag name="PRESENTER_SHAPETEXTINFO" val="&lt;ShapeTextInfo&gt;&lt;TableIndex row=&quot;-1&quot; col=&quot;-1&quot;&gt;&lt;linesCount val=&quot;10&quot;/&gt;&lt;lineCharCount val=&quot;9&quot;/&gt;&lt;lineCharCount val=&quot;11&quot;/&gt;&lt;lineCharCount val=&quot;14&quot;/&gt;&lt;lineCharCount val=&quot;7&quot;/&gt;&lt;lineCharCount val=&quot;13&quot;/&gt;&lt;lineCharCount val=&quot;14&quot;/&gt;&lt;lineCharCount val=&quot;11&quot;/&gt;&lt;lineCharCount val=&quot;17&quot;/&gt;&lt;lineCharCount val=&quot;1&quot;/&gt;&lt;lineCharCount val=&quot;1&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1CEB52E6-11C7-4338-B0F0-80D4073BEDC2}_1.png&quot;/&gt;&lt;left val=&quot;53&quot;/&gt;&lt;top val=&quot;71&quot;/&gt;&lt;width val=&quot;612&quot;/&gt;&lt;height val=&quot;133&quot;/&gt;&lt;hasText val=&quot;1&quot;/&gt;&lt;/Image&gt;&lt;/ThreeDShapeInfo&gt;"/>
  <p:tag name="PRESENTER_SHAPETEXTINFO" val="&lt;ShapeTextInfo&gt;&lt;TableIndex row=&quot;-1&quot; col=&quot;-1&quot;&gt;&lt;linesCount val=&quot;1&quot;/&gt;&lt;lineCharCount val=&quot;2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01FDB7FB-6953-44C7-9F6F-719E09D01690}_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984CB7FB-23AA-45E5-A239-A50228EC7B82}_2.png&quot;/&gt;&lt;left val=&quot;-1&quot;/&gt;&lt;top val=&quot;118&quot;/&gt;&lt;width val=&quot;382&quot;/&gt;&lt;height val=&quot;366&quot;/&gt;&lt;hasText val=&quot;1&quot;/&gt;&lt;/Image&gt;&lt;/ThreeDShapeInfo&gt;"/>
  <p:tag name="PRESENTER_SHAPETEXTINFO" val="&lt;ShapeTextInfo&gt;&lt;TableIndex row=&quot;-1&quot; col=&quot;-1&quot;&gt;&lt;linesCount val=&quot;9&quot;/&gt;&lt;lineCharCount val=&quot;20&quot;/&gt;&lt;lineCharCount val=&quot;18&quot;/&gt;&lt;lineCharCount val=&quot;8&quot;/&gt;&lt;lineCharCount val=&quot;22&quot;/&gt;&lt;lineCharCount val=&quot;10&quot;/&gt;&lt;lineCharCount val=&quot;23&quot;/&gt;&lt;lineCharCount val=&quot;15&quot;/&gt;&lt;lineCharCount val=&quot;13&quot;/&gt;&lt;lineCharCount val=&quot;1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7BF127C2-D41D-4337-BB62-49ADCA29313E}&quot;/&gt;&lt;isInvalidForFieldText val=&quot;0&quot;/&gt;&lt;Image&gt;&lt;filename val=&quot;C:\Users\monc0003\AppData\Local\Temp\~Ca36C1\data\asimages\{7BF127C2-D41D-4337-BB62-49ADCA29313E}.png&quot;/&gt;&lt;left val=&quot;372&quot;/&gt;&lt;top val=&quot;127&quot;/&gt;&lt;width val=&quot;327&quot;/&gt;&lt;height val=&quot;327&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1A25710-CBF6-433A-82BC-77160B12AAF7}_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3436FAB-B7C4-4C68-9972-7D4543C6262F}_3.png&quot;/&gt;&lt;left val=&quot;23&quot;/&gt;&lt;top val=&quot;111&quot;/&gt;&lt;width val=&quot;337&quot;/&gt;&lt;height val=&quot;373&quot;/&gt;&lt;hasText val=&quot;1&quot;/&gt;&lt;/Image&gt;&lt;/ThreeDShapeInfo&gt;"/>
  <p:tag name="PRESENTER_SHAPETEXTINFO" val="&lt;ShapeTextInfo&gt;&lt;TableIndex row=&quot;-1&quot; col=&quot;-1&quot;&gt;&lt;linesCount val=&quot;8&quot;/&gt;&lt;lineCharCount val=&quot;9&quot;/&gt;&lt;lineCharCount val=&quot;11&quot;/&gt;&lt;lineCharCount val=&quot;14&quot;/&gt;&lt;lineCharCount val=&quot;7&quot;/&gt;&lt;lineCharCount val=&quot;13&quot;/&gt;&lt;lineCharCount val=&quot;14&quot;/&gt;&lt;lineCharCount val=&quot;11&quot;/&gt;&lt;lineCharCount val=&quot;17&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5C68C2B-FC39-47EF-BA46-C60175C5515C}_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02E4A2BA-4F91-4E0A-97EB-20892B51FC99}_4.png&quot;/&gt;&lt;left val=&quot;23&quot;/&gt;&lt;top val=&quot;113&quot;/&gt;&lt;width val=&quot;693&quot;/&gt;&lt;height val=&quot;384&quot;/&gt;&lt;hasText val=&quot;1&quot;/&gt;&lt;/Image&gt;&lt;/ThreeDShapeInfo&gt;"/>
  <p:tag name="PRESENTER_SHAPETEXTINFO" val="&lt;ShapeTextInfo&gt;&lt;TableIndex row=&quot;-1&quot; col=&quot;-1&quot;&gt;&lt;linesCount val=&quot;2&quot;/&gt;&lt;lineCharCount val=&quot;47&quot;/&gt;&lt;lineCharCount val=&quot;1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4EED008-49FD-446F-801A-C95DEF3C87A6}_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BBDC15ED-6F3F-4CEB-AA54-98DD9E14D62B}_5.png&quot;/&gt;&lt;left val=&quot;372&quot;/&gt;&lt;top val=&quot;113&quot;/&gt;&lt;width val=&quot;344&quot;/&gt;&lt;height val=&quot;390&quot;/&gt;&lt;hasText val=&quot;1&quot;/&gt;&lt;/Image&gt;&lt;/ThreeDShapeInfo&gt;"/>
  <p:tag name="PRESENTER_SHAPETEXTINFO" val="&lt;ShapeTextInfo&gt;&lt;TableIndex row=&quot;-1&quot; col=&quot;-1&quot;&gt;&lt;linesCount val=&quot;9&quot;/&gt;&lt;lineCharCount val=&quot;18&quot;/&gt;&lt;lineCharCount val=&quot;18&quot;/&gt;&lt;lineCharCount val=&quot;20&quot;/&gt;&lt;lineCharCount val=&quot;17&quot;/&gt;&lt;lineCharCount val=&quot;14&quot;/&gt;&lt;lineCharCount val=&quot;14&quot;/&gt;&lt;lineCharCount val=&quot;10&quot;/&gt;&lt;lineCharCount val=&quot;20&quot;/&gt;&lt;lineCharCount val=&quot;1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1DDFC2B6-7CE7-4CF8-BB39-C1AE50883733}_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968E113B-3ADE-4449-99B8-ACC939347A83}_6.png&quot;/&gt;&lt;left val=&quot;414&quot;/&gt;&lt;top val=&quot;127&quot;/&gt;&lt;width val=&quot;310&quot;/&gt;&lt;height val=&quot;394&quot;/&gt;&lt;hasText val=&quot;1&quot;/&gt;&lt;/Image&gt;&lt;/ThreeDShapeInfo&gt;"/>
  <p:tag name="PRESENTER_SHAPETEXTINFO" val="&lt;ShapeTextInfo&gt;&lt;TableIndex row=&quot;-1&quot; col=&quot;-1&quot;&gt;&lt;linesCount val=&quot;10&quot;/&gt;&lt;lineCharCount val=&quot;16&quot;/&gt;&lt;lineCharCount val=&quot;10&quot;/&gt;&lt;lineCharCount val=&quot;15&quot;/&gt;&lt;lineCharCount val=&quot;11&quot;/&gt;&lt;lineCharCount val=&quot;16&quot;/&gt;&lt;lineCharCount val=&quot;10&quot;/&gt;&lt;lineCharCount val=&quot;17&quot;/&gt;&lt;lineCharCount val=&quot;14&quot;/&gt;&lt;lineCharCount val=&quot;16&quot;/&gt;&lt;lineCharCount val=&quot;1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A5CCDA7A-8BB5-48CC-801E-0038AE46E7A8}_7.png&quot;/&gt;&lt;left val=&quot;17&quot;/&gt;&lt;top val=&quot;21&quot;/&gt;&lt;width val=&quot;684&quot;/&gt;&lt;height val=&quot;98&quot;/&gt;&lt;hasText val=&quot;1&quot;/&gt;&lt;/Image&gt;&lt;/ThreeDShapeInfo&gt;"/>
  <p:tag name="PRESENTER_SHAPETEXTINFO" val="&lt;ShapeTextInfo&gt;&lt;TableIndex row=&quot;-1&quot; col=&quot;-1&quot;&gt;&lt;linesCount val=&quot;1&quot;/&gt;&lt;lineCharCount val=&quot;3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3D9A4F24-99CE-4082-9949-906EF40EC9C7}_7.png&quot;/&gt;&lt;left val=&quot;24&quot;/&gt;&lt;top val=&quot;131&quot;/&gt;&lt;width val=&quot;356&quot;/&gt;&lt;height val=&quot;376&quot;/&gt;&lt;hasText val=&quot;1&quot;/&gt;&lt;/Image&gt;&lt;/ThreeDShapeInfo&gt;"/>
  <p:tag name="PRESENTER_SHAPETEXTINFO" val="&lt;ShapeTextInfo&gt;&lt;TableIndex row=&quot;-1&quot; col=&quot;-1&quot;&gt;&lt;linesCount val=&quot;6&quot;/&gt;&lt;lineCharCount val=&quot;18&quot;/&gt;&lt;lineCharCount val=&quot;16&quot;/&gt;&lt;lineCharCount val=&quot;21&quot;/&gt;&lt;lineCharCount val=&quot;13&quot;/&gt;&lt;lineCharCount val=&quot;16&quot;/&gt;&lt;lineCharCount val=&quot;13&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7A956C2F-4628-495E-A109-71AB293255A4}_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6CC104D6-1985-482F-853F-05C853923DD2}_8.png&quot;/&gt;&lt;left val=&quot;24&quot;/&gt;&lt;top val=&quot;131&quot;/&gt;&lt;width val=&quot;281&quot;/&gt;&lt;height val=&quot;376&quot;/&gt;&lt;hasText val=&quot;1&quot;/&gt;&lt;/Image&gt;&lt;/ThreeDShapeInfo&gt;"/>
  <p:tag name="PRESENTER_SHAPETEXTINFO" val="&lt;ShapeTextInfo&gt;&lt;TableIndex row=&quot;-1&quot; col=&quot;-1&quot;&gt;&lt;linesCount val=&quot;7&quot;/&gt;&lt;lineCharCount val=&quot;8&quot;/&gt;&lt;lineCharCount val=&quot;14&quot;/&gt;&lt;lineCharCount val=&quot;11&quot;/&gt;&lt;lineCharCount val=&quot;6&quot;/&gt;&lt;lineCharCount val=&quot;10&quot;/&gt;&lt;lineCharCount val=&quot;14&quot;/&gt;&lt;lineCharCount val=&quot;1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CEF93F6-F2FE-4DAE-818E-7F2A4EF01F55}_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1CF425CF-A569-43E8-A5AC-E7F25AD2D371}_9.png&quot;/&gt;&lt;left val=&quot;23&quot;/&gt;&lt;top val=&quot;111&quot;/&gt;&lt;width val=&quot;337&quot;/&gt;&lt;height val=&quot;373&quot;/&gt;&lt;hasText val=&quot;1&quot;/&gt;&lt;/Image&gt;&lt;/ThreeDShapeInfo&gt;"/>
  <p:tag name="PRESENTER_SHAPETEXTINFO" val="&lt;ShapeTextInfo&gt;&lt;TableIndex row=&quot;-1&quot; col=&quot;-1&quot;&gt;&lt;linesCount val=&quot;10&quot;/&gt;&lt;lineCharCount val=&quot;9&quot;/&gt;&lt;lineCharCount val=&quot;11&quot;/&gt;&lt;lineCharCount val=&quot;14&quot;/&gt;&lt;lineCharCount val=&quot;7&quot;/&gt;&lt;lineCharCount val=&quot;13&quot;/&gt;&lt;lineCharCount val=&quot;14&quot;/&gt;&lt;lineCharCount val=&quot;11&quot;/&gt;&lt;lineCharCount val=&quot;17&quot;/&gt;&lt;lineCharCount val=&quot;1&quot;/&gt;&lt;lineCharCount val=&quot;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2078757C-27CB-4E3C-96B4-F2FC4AE8789B}_1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8434DF5-5E5C-4EC4-8A9D-33449AF6A50F}_10.png&quot;/&gt;&lt;left val=&quot;-5&quot;/&gt;&lt;top val=&quot;132&quot;/&gt;&lt;width val=&quot;407&quot;/&gt;&lt;height val=&quot;363&quot;/&gt;&lt;hasText val=&quot;1&quot;/&gt;&lt;/Image&gt;&lt;/ThreeDShapeInfo&gt;"/>
  <p:tag name="PRESENTER_SHAPETEXTINFO" val="&lt;ShapeTextInfo&gt;&lt;TableIndex row=&quot;-1&quot; col=&quot;-1&quot;&gt;&lt;linesCount val=&quot;8&quot;/&gt;&lt;lineCharCount val=&quot;19&quot;/&gt;&lt;lineCharCount val=&quot;25&quot;/&gt;&lt;lineCharCount val=&quot;21&quot;/&gt;&lt;lineCharCount val=&quot;21&quot;/&gt;&lt;lineCharCount val=&quot;27&quot;/&gt;&lt;lineCharCount val=&quot;3&quot;/&gt;&lt;lineCharCount val=&quot;23&quot;/&gt;&lt;lineCharCount val=&quot;19&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8D158481-97D1-41EE-8AD2-7F40323389D9}&quot;/&gt;&lt;isInvalidForFieldText val=&quot;0&quot;/&gt;&lt;Image&gt;&lt;filename val=&quot;C:\Users\monc0003\AppData\Local\Temp\~Ca36C1\data\asimages\{8D158481-97D1-41EE-8AD2-7F40323389D9}.png&quot;/&gt;&lt;left val=&quot;377&quot;/&gt;&lt;top val=&quot;131&quot;/&gt;&lt;width val=&quot;331&quot;/&gt;&lt;height val=&quot;338&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8C95C3F-7A25-4870-AA5B-25FAEA91EBD8}&quot;/&gt;&lt;isInvalidForFieldText val=&quot;0&quot;/&gt;&lt;Image&gt;&lt;filename val=&quot;C:\Users\monc0003\AppData\Local\Temp\~Ca36C1\data\asimages\{88C95C3F-7A25-4870-AA5B-25FAEA91EBD8}.png&quot;/&gt;&lt;left val=&quot;454&quot;/&gt;&lt;top val=&quot;175&quot;/&gt;&lt;width val=&quot;54&quot;/&gt;&lt;height val=&quot;84&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EEDE24A0-BFDC-48F7-B542-7586AD83CACB}&quot;/&gt;&lt;isInvalidForFieldText val=&quot;0&quot;/&gt;&lt;Image&gt;&lt;filename val=&quot;C:\Users\monc0003\AppData\Local\Temp\~Ca36C1\data\asimages\{EEDE24A0-BFDC-48F7-B542-7586AD83CACB}.png&quot;/&gt;&lt;left val=&quot;461&quot;/&gt;&lt;top val=&quot;178&quot;/&gt;&lt;width val=&quot;12&quot;/&gt;&lt;height val=&quot;85&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A2B457EB-4378-4863-80C2-192C1A31C185}_11.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4&quot;/&gt;&lt;lineCharCount val=&quot;2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AC39D2C1-386A-4D31-8A3B-BC60CBEDD966}_11.png&quot;/&gt;&lt;left val=&quot;325&quot;/&gt;&lt;top val=&quot;129&quot;/&gt;&lt;width val=&quot;404&quot;/&gt;&lt;height val=&quot;386&quot;/&gt;&lt;hasText val=&quot;1&quot;/&gt;&lt;/Image&gt;&lt;/ThreeDShapeInfo&gt;"/>
  <p:tag name="PRESENTER_SHAPETEXTINFO" val="&lt;ShapeTextInfo&gt;&lt;TableIndex row=&quot;-1&quot; col=&quot;-1&quot;&gt;&lt;linesCount val=&quot;12&quot;/&gt;&lt;lineCharCount val=&quot;30&quot;/&gt;&lt;lineCharCount val=&quot;12&quot;/&gt;&lt;lineCharCount val=&quot;29&quot;/&gt;&lt;lineCharCount val=&quot;24&quot;/&gt;&lt;lineCharCount val=&quot;22&quot;/&gt;&lt;lineCharCount val=&quot;29&quot;/&gt;&lt;lineCharCount val=&quot;30&quot;/&gt;&lt;lineCharCount val=&quot;25&quot;/&gt;&lt;lineCharCount val=&quot;20&quot;/&gt;&lt;lineCharCount val=&quot;30&quot;/&gt;&lt;lineCharCount val=&quot;8&quot;/&gt;&lt;lineCharCount val=&quot;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E32B121E-E118-4C74-BBC6-F542356867E1}_12.png&quot;/&gt;&lt;left val=&quot;25&quot;/&gt;&lt;top val=&quot;21&quot;/&gt;&lt;width val=&quot;669&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985672D8-F309-4E26-80E7-A5249B67C881}_12.png&quot;/&gt;&lt;left val=&quot;24&quot;/&gt;&lt;top val=&quot;131&quot;/&gt;&lt;width val=&quot;328&quot;/&gt;&lt;height val=&quot;363&quot;/&gt;&lt;hasText val=&quot;1&quot;/&gt;&lt;/Image&gt;&lt;/ThreeDShapeInfo&gt;"/>
  <p:tag name="PRESENTER_SHAPETEXTINFO" val="&lt;ShapeTextInfo&gt;&lt;TableIndex row=&quot;-1&quot; col=&quot;-1&quot;&gt;&lt;linesCount val=&quot;9&quot;/&gt;&lt;lineCharCount val=&quot;4&quot;/&gt;&lt;lineCharCount val=&quot;17&quot;/&gt;&lt;lineCharCount val=&quot;13&quot;/&gt;&lt;lineCharCount val=&quot;9&quot;/&gt;&lt;lineCharCount val=&quot;16&quot;/&gt;&lt;lineCharCount val=&quot;18&quot;/&gt;&lt;lineCharCount val=&quot;15&quot;/&gt;&lt;lineCharCount val=&quot;13&quot;/&gt;&lt;lineCharCount val=&quot;1&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8DCA3B-F361-4387-8847-05B6D0D67754}&quot;/&gt;&lt;isInvalidForFieldText val=&quot;0&quot;/&gt;&lt;Image&gt;&lt;filename val=&quot;C:\Users\monc0003\AppData\Local\Temp\~Ca36C1\data\asimages\{388DCA3B-F361-4387-8847-05B6D0D67754}_12.png&quot;/&gt;&lt;left val=&quot;346&quot;/&gt;&lt;top val=&quot;134&quot;/&gt;&lt;width val=&quot;371&quot;/&gt;&lt;height val=&quot;302&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EB2F370F-C97A-40D1-9255-E4788E64D35C}_13.png&quot;/&gt;&lt;left val=&quot;34&quot;/&gt;&lt;top val=&quot;21&quot;/&gt;&lt;width val=&quot;651&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13E0615-245D-4CF9-B0D8-47FE6F08299D}_13.png&quot;/&gt;&lt;left val=&quot;25&quot;/&gt;&lt;top val=&quot;162&quot;/&gt;&lt;width val=&quot;354&quot;/&gt;&lt;height val=&quot;337&quot;/&gt;&lt;hasText val=&quot;1&quot;/&gt;&lt;/Image&gt;&lt;/ThreeDShapeInfo&gt;"/>
  <p:tag name="PRESENTER_SHAPETEXTINFO" val="&lt;ShapeTextInfo&gt;&lt;TableIndex row=&quot;-1&quot; col=&quot;-1&quot;&gt;&lt;linesCount val=&quot;8&quot;/&gt;&lt;lineCharCount val=&quot;21&quot;/&gt;&lt;lineCharCount val=&quot;16&quot;/&gt;&lt;lineCharCount val=&quot;16&quot;/&gt;&lt;lineCharCount val=&quot;18&quot;/&gt;&lt;lineCharCount val=&quot;13&quot;/&gt;&lt;lineCharCount val=&quot;21&quot;/&gt;&lt;lineCharCount val=&quot;17&quot;/&gt;&lt;lineCharCount val=&quot;24&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CD5FAF6-4C21-4621-B1E1-ED74E0DBB4C4}_1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B48662F-5939-43DC-926A-7B363498B638}_14.png&quot;/&gt;&lt;left val=&quot;399&quot;/&gt;&lt;top val=&quot;117&quot;/&gt;&lt;width val=&quot;299&quot;/&gt;&lt;height val=&quot;387&quot;/&gt;&lt;hasText val=&quot;1&quot;/&gt;&lt;/Image&gt;&lt;/ThreeDShapeInfo&gt;"/>
  <p:tag name="PRESENTER_SHAPETEXTINFO" val="&lt;ShapeTextInfo&gt;&lt;TableIndex row=&quot;-1&quot; col=&quot;-1&quot;&gt;&lt;linesCount val=&quot;12&quot;/&gt;&lt;lineCharCount val=&quot;19&quot;/&gt;&lt;lineCharCount val=&quot;11&quot;/&gt;&lt;lineCharCount val=&quot;11&quot;/&gt;&lt;lineCharCount val=&quot;15&quot;/&gt;&lt;lineCharCount val=&quot;10&quot;/&gt;&lt;lineCharCount val=&quot;15&quot;/&gt;&lt;lineCharCount val=&quot;17&quot;/&gt;&lt;lineCharCount val=&quot;18&quot;/&gt;&lt;lineCharCount val=&quot;10&quot;/&gt;&lt;lineCharCount val=&quot;14&quot;/&gt;&lt;lineCharCount val=&quot;10&quot;/&gt;&lt;lineCharCount val=&quot;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16200DB-B694-40B3-A717-FD964AB3D64F}_1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FAF2678-2899-4499-A2BC-E8A8601280BA}_15.png&quot;/&gt;&lt;left val=&quot;23&quot;/&gt;&lt;top val=&quot;111&quot;/&gt;&lt;width val=&quot;337&quot;/&gt;&lt;height val=&quot;373&quot;/&gt;&lt;hasText val=&quot;1&quot;/&gt;&lt;/Image&gt;&lt;/ThreeDShapeInfo&gt;"/>
  <p:tag name="PRESENTER_SHAPETEXTINFO" val="&lt;ShapeTextInfo&gt;&lt;TableIndex row=&quot;-1&quot; col=&quot;-1&quot;&gt;&lt;linesCount val=&quot;10&quot;/&gt;&lt;lineCharCount val=&quot;9&quot;/&gt;&lt;lineCharCount val=&quot;11&quot;/&gt;&lt;lineCharCount val=&quot;14&quot;/&gt;&lt;lineCharCount val=&quot;7&quot;/&gt;&lt;lineCharCount val=&quot;13&quot;/&gt;&lt;lineCharCount val=&quot;14&quot;/&gt;&lt;lineCharCount val=&quot;11&quot;/&gt;&lt;lineCharCount val=&quot;17&quot;/&gt;&lt;lineCharCount val=&quot;1&quot;/&gt;&lt;lineCharCount val=&quot;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BF1C393-3FB1-48D6-9983-6FF82A5F6505}_1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997E367-0067-4156-97CA-F3F250EB33DB}_16.png&quot;/&gt;&lt;left val=&quot;420&quot;/&gt;&lt;top val=&quot;186&quot;/&gt;&lt;width val=&quot;280&quot;/&gt;&lt;height val=&quot;221&quot;/&gt;&lt;hasText val=&quot;1&quot;/&gt;&lt;/Image&gt;&lt;/ThreeDShapeInfo&gt;"/>
  <p:tag name="PRESENTER_SHAPETEXTINFO" val="&lt;ShapeTextInfo&gt;&lt;TableIndex row=&quot;-1&quot; col=&quot;-1&quot;&gt;&lt;linesCount val=&quot;5&quot;/&gt;&lt;lineCharCount val=&quot;11&quot;/&gt;&lt;lineCharCount val=&quot;11&quot;/&gt;&lt;lineCharCount val=&quot;13&quot;/&gt;&lt;lineCharCount val=&quot;16&quot;/&gt;&lt;lineCharCount val=&quot;4&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2C648719-3D4D-4651-9AD8-D947CFF22BDF}_1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7&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F55674F-D0B1-4FEC-A358-4C0654E07733}_17.png&quot;/&gt;&lt;left val=&quot;6&quot;/&gt;&lt;top val=&quot;127&quot;/&gt;&lt;width val=&quot;425&quot;/&gt;&lt;height val=&quot;367&quot;/&gt;&lt;hasText val=&quot;1&quot;/&gt;&lt;/Image&gt;&lt;/ThreeDShapeInfo&gt;"/>
  <p:tag name="PRESENTER_SHAPETEXTINFO" val="&lt;ShapeTextInfo&gt;&lt;TableIndex row=&quot;-1&quot; col=&quot;-1&quot;&gt;&lt;linesCount val=&quot;9&quot;/&gt;&lt;lineCharCount val=&quot;24&quot;/&gt;&lt;lineCharCount val=&quot;7&quot;/&gt;&lt;lineCharCount val=&quot;11&quot;/&gt;&lt;lineCharCount val=&quot;20&quot;/&gt;&lt;lineCharCount val=&quot;25&quot;/&gt;&lt;lineCharCount val=&quot;7&quot;/&gt;&lt;lineCharCount val=&quot;23&quot;/&gt;&lt;lineCharCount val=&quot;22&quot;/&gt;&lt;lineCharCount val=&quot;16&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3AA6A3B-9F2C-4686-9D19-637E929992B0}_1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811162C4-9869-4492-A8C0-FCADAB3042C1}_18.png&quot;/&gt;&lt;left val=&quot;-10&quot;/&gt;&lt;top val=&quot;131&quot;/&gt;&lt;width val=&quot;368&quot;/&gt;&lt;height val=&quot;398&quot;/&gt;&lt;hasText val=&quot;1&quot;/&gt;&lt;/Image&gt;&lt;/ThreeDShapeInfo&gt;"/>
  <p:tag name="PRESENTER_SHAPETEXTINFO" val="&lt;ShapeTextInfo&gt;&lt;TableIndex row=&quot;-1&quot; col=&quot;-1&quot;&gt;&lt;linesCount val=&quot;9&quot;/&gt;&lt;lineCharCount val=&quot;19&quot;/&gt;&lt;lineCharCount val=&quot;17&quot;/&gt;&lt;lineCharCount val=&quot;19&quot;/&gt;&lt;lineCharCount val=&quot;22&quot;/&gt;&lt;lineCharCount val=&quot;16&quot;/&gt;&lt;lineCharCount val=&quot;6&quot;/&gt;&lt;lineCharCount val=&quot;21&quot;/&gt;&lt;lineCharCount val=&quot;20&quot;/&gt;&lt;lineCharCount val=&quot;1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3988E272-512D-40F8-BF72-E37EC115E92E}_1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1&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7CA3C485-12E3-4A01-882F-6708F2EEF37D}_19.png&quot;/&gt;&lt;left val=&quot;366&quot;/&gt;&lt;top val=&quot;125&quot;/&gt;&lt;width val=&quot;335&quot;/&gt;&lt;height val=&quot;363&quot;/&gt;&lt;hasText val=&quot;1&quot;/&gt;&lt;/Image&gt;&lt;/ThreeDShapeInfo&gt;"/>
  <p:tag name="PRESENTER_SHAPETEXTINFO" val="&lt;ShapeTextInfo&gt;&lt;TableIndex row=&quot;-1&quot; col=&quot;-1&quot;&gt;&lt;linesCount val=&quot;7&quot;/&gt;&lt;lineCharCount val=&quot;14&quot;/&gt;&lt;lineCharCount val=&quot;12&quot;/&gt;&lt;lineCharCount val=&quot;18&quot;/&gt;&lt;lineCharCount val=&quot;15&quot;/&gt;&lt;lineCharCount val=&quot;19&quot;/&gt;&lt;lineCharCount val=&quot;11&quot;/&gt;&lt;lineCharCount val=&quot;9&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F5F1C28B-813A-4B11-AE50-DA4D9E62DA94}_20.png&quot;/&gt;&lt;left val=&quot;5&quot;/&gt;&lt;top val=&quot;5&quot;/&gt;&lt;width val=&quot;70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8B6C902D-D7C9-4D0C-ABA0-02FA01396887}_20.png&quot;/&gt;&lt;left val=&quot;340&quot;/&gt;&lt;top val=&quot;118&quot;/&gt;&lt;width val=&quot;343&quot;/&gt;&lt;height val=&quot;364&quot;/&gt;&lt;hasText val=&quot;1&quot;/&gt;&lt;/Image&gt;&lt;/ThreeDShapeInfo&gt;"/>
  <p:tag name="PRESENTER_SHAPETEXTINFO" val="&lt;ShapeTextInfo&gt;&lt;TableIndex row=&quot;-1&quot; col=&quot;-1&quot;&gt;&lt;linesCount val=&quot;7&quot;/&gt;&lt;lineCharCount val=&quot;15&quot;/&gt;&lt;lineCharCount val=&quot;5&quot;/&gt;&lt;lineCharCount val=&quot;10&quot;/&gt;&lt;lineCharCount val=&quot;15&quot;/&gt;&lt;lineCharCount val=&quot;11&quot;/&gt;&lt;lineCharCount val=&quot;10&quot;/&gt;&lt;lineCharCount val=&quot;12&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35438F49-A013-4FBC-85F0-2AC2A0E982E9}_2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631361F0-59F2-43AB-BC25-24994BAF03B9}_21.png&quot;/&gt;&lt;left val=&quot;24&quot;/&gt;&lt;top val=&quot;119&quot;/&gt;&lt;width val=&quot;347&quot;/&gt;&lt;height val=&quot;402&quot;/&gt;&lt;hasText val=&quot;1&quot;/&gt;&lt;/Image&gt;&lt;/ThreeDShapeInfo&gt;"/>
  <p:tag name="PRESENTER_SHAPETEXTINFO" val="&lt;ShapeTextInfo&gt;&lt;TableIndex row=&quot;-1&quot; col=&quot;-1&quot;&gt;&lt;linesCount val=&quot;7&quot;/&gt;&lt;lineCharCount val=&quot;21&quot;/&gt;&lt;lineCharCount val=&quot;17&quot;/&gt;&lt;lineCharCount val=&quot;14&quot;/&gt;&lt;lineCharCount val=&quot;13&quot;/&gt;&lt;lineCharCount val=&quot;16&quot;/&gt;&lt;lineCharCount val=&quot;19&quot;/&gt;&lt;lineCharCount val=&quot;6&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6EA68ABF-425A-4372-A337-71EDD4F8C552}_2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6F72C55D-8725-4D85-B21D-5018A727E4AF}_22.png&quot;/&gt;&lt;left val=&quot;307&quot;/&gt;&lt;top val=&quot;128&quot;/&gt;&lt;width val=&quot;400&quot;/&gt;&lt;height val=&quot;380&quot;/&gt;&lt;hasText val=&quot;1&quot;/&gt;&lt;/Image&gt;&lt;/ThreeDShapeInfo&gt;"/>
  <p:tag name="PRESENTER_SHAPETEXTINFO" val="&lt;ShapeTextInfo&gt;&lt;TableIndex row=&quot;-1&quot; col=&quot;-1&quot;&gt;&lt;linesCount val=&quot;11&quot;/&gt;&lt;lineCharCount val=&quot;17&quot;/&gt;&lt;lineCharCount val=&quot;23&quot;/&gt;&lt;lineCharCount val=&quot;22&quot;/&gt;&lt;lineCharCount val=&quot;22&quot;/&gt;&lt;lineCharCount val=&quot;23&quot;/&gt;&lt;lineCharCount val=&quot;5&quot;/&gt;&lt;lineCharCount val=&quot;22&quot;/&gt;&lt;lineCharCount val=&quot;12&quot;/&gt;&lt;lineCharCount val=&quot;18&quot;/&gt;&lt;lineCharCount val=&quot;25&quot;/&gt;&lt;lineCharCount val=&quot;23&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0FE4A650-AC1B-4B13-934E-083723B3B3E4}_2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8EFF1EE-2B66-4F96-8967-74FF39129BBB}_23.png&quot;/&gt;&lt;left val=&quot;1&quot;/&gt;&lt;top val=&quot;126&quot;/&gt;&lt;width val=&quot;324&quot;/&gt;&lt;height val=&quot;362&quot;/&gt;&lt;hasText val=&quot;1&quot;/&gt;&lt;/Image&gt;&lt;/ThreeDShapeInfo&gt;"/>
  <p:tag name="PRESENTER_SHAPETEXTINFO" val="&lt;ShapeTextInfo&gt;&lt;TableIndex row=&quot;-1&quot; col=&quot;-1&quot;&gt;&lt;linesCount val=&quot;9&quot;/&gt;&lt;lineCharCount val=&quot;19&quot;/&gt;&lt;lineCharCount val=&quot;21&quot;/&gt;&lt;lineCharCount val=&quot;13&quot;/&gt;&lt;lineCharCount val=&quot;11&quot;/&gt;&lt;lineCharCount val=&quot;19&quot;/&gt;&lt;lineCharCount val=&quot;20&quot;/&gt;&lt;lineCharCount val=&quot;21&quot;/&gt;&lt;lineCharCount val=&quot;18&quot;/&gt;&lt;lineCharCount val=&quot;1&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C6506A5-CBE6-4E30-B632-F64B1D4D16AF}_2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0F00589-E3F0-4005-A055-EC9F230815E2}_24.png&quot;/&gt;&lt;left val=&quot;35&quot;/&gt;&lt;top val=&quot;125&quot;/&gt;&lt;width val=&quot;648&quot;/&gt;&lt;height val=&quot;357&quot;/&gt;&lt;hasText val=&quot;1&quot;/&gt;&lt;/Image&gt;&lt;/ThreeDShapeInfo&gt;"/>
  <p:tag name="PRESENTER_SHAPETEXTINFO" val="&lt;ShapeTextInfo&gt;&lt;TableIndex row=&quot;-1&quot; col=&quot;-1&quot;&gt;&lt;linesCount val=&quot;2&quot;/&gt;&lt;lineCharCount val=&quot;1&quot;/&gt;&lt;lineCharCount val=&quot;1&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AD3B46F-CEA7-4AA5-84D0-B72861B69EC6}_2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7&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3239017B-8908-42B7-9767-F68D22D32621}_25.png&quot;/&gt;&lt;left val=&quot;23&quot;/&gt;&lt;top val=&quot;111&quot;/&gt;&lt;width val=&quot;337&quot;/&gt;&lt;height val=&quot;373&quot;/&gt;&lt;hasText val=&quot;1&quot;/&gt;&lt;/Image&gt;&lt;/ThreeDShapeInfo&gt;"/>
  <p:tag name="PRESENTER_SHAPETEXTINFO" val="&lt;ShapeTextInfo&gt;&lt;TableIndex row=&quot;-1&quot; col=&quot;-1&quot;&gt;&lt;linesCount val=&quot;10&quot;/&gt;&lt;lineCharCount val=&quot;9&quot;/&gt;&lt;lineCharCount val=&quot;11&quot;/&gt;&lt;lineCharCount val=&quot;14&quot;/&gt;&lt;lineCharCount val=&quot;7&quot;/&gt;&lt;lineCharCount val=&quot;13&quot;/&gt;&lt;lineCharCount val=&quot;14&quot;/&gt;&lt;lineCharCount val=&quot;11&quot;/&gt;&lt;lineCharCount val=&quot;17&quot;/&gt;&lt;lineCharCount val=&quot;1&quot;/&gt;&lt;lineCharCount val=&quot;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ED0D1723-156E-48A1-9BB0-FB9C0BEB2351}_2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276ACDF9-68FD-435B-8594-DD7C16ABEABC}_26.png&quot;/&gt;&lt;left val=&quot;24&quot;/&gt;&lt;top val=&quot;131&quot;/&gt;&lt;width val=&quot;308&quot;/&gt;&lt;height val=&quot;339&quot;/&gt;&lt;hasText val=&quot;1&quot;/&gt;&lt;/Image&gt;&lt;/ThreeDShapeInfo&gt;"/>
  <p:tag name="PRESENTER_SHAPETEXTINFO" val="&lt;ShapeTextInfo&gt;&lt;TableIndex row=&quot;-1&quot; col=&quot;-1&quot;&gt;&lt;linesCount val=&quot;6&quot;/&gt;&lt;lineCharCount val=&quot;16&quot;/&gt;&lt;lineCharCount val=&quot;10&quot;/&gt;&lt;lineCharCount val=&quot;12&quot;/&gt;&lt;lineCharCount val=&quot;4&quot;/&gt;&lt;lineCharCount val=&quot;15&quot;/&gt;&lt;lineCharCount val=&quot;15&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F2198B4-A8DE-4A55-8564-29EBF694CA98}_2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36C1\data\asimages\{0CBB3012-78CA-44EE-94E9-D86CBAA10D59}_1.png_crop.png&quot;/&gt;&lt;left val=&quot;145&quot;/&gt;&lt;top val=&quot;136&quot;/&gt;&lt;width val=&quot;98&quot;/&gt;&lt;height val=&quot;25&quot;/&gt;&lt;hasText val=&quot;1&quot;/&gt;&lt;paraId val=&quot;1&quot;/&gt;&lt;/Image&gt;&lt;Image&gt;&lt;filename val=&quot;C:\Users\monc0003\AppData\Local\Temp\~Ca36C1\data\asimages\{A7A63632-A699-4B73-AB6B-4E9005543E91}_1.png_crop.png&quot;/&gt;&lt;left val=&quot;78&quot;/&gt;&lt;top val=&quot;174&quot;/&gt;&lt;width val=&quot;220&quot;/&gt;&lt;height val=&quot;46&quot;/&gt;&lt;hasText val=&quot;1&quot;/&gt;&lt;paraId val=&quot;2&quot;/&gt;&lt;/Image&gt;&lt;Image&gt;&lt;filename val=&quot;C:\Users\monc0003\AppData\Local\Temp\~Ca36C1\data\asimages\{B826F1D6-6E5C-4980-9ED2-4442BA5D7847}_1.png_crop.png&quot;/&gt;&lt;left val=&quot;78&quot;/&gt;&lt;top val=&quot;238&quot;/&gt;&lt;width val=&quot;258&quot;/&gt;&lt;height val=&quot;108&quot;/&gt;&lt;hasText val=&quot;1&quot;/&gt;&lt;paraId val=&quot;3&quot;/&gt;&lt;/Image&gt;&lt;Image&gt;&lt;filename val=&quot;C:\Users\monc0003\AppData\Local\Temp\~Ca36C1\data\asimages\{C2620C67-12EA-4B1C-893E-71F5A136672C}_1.png_crop.png&quot;/&gt;&lt;left val=&quot;78&quot;/&gt;&lt;top val=&quot;359&quot;/&gt;&lt;width val=&quot;184&quot;/&gt;&lt;height val=&quot;46&quot;/&gt;&lt;hasText val=&quot;1&quot;/&gt;&lt;paraId val=&quot;4&quot;/&gt;&lt;/Image&gt;&lt;/TextEffect&gt;"/>
  <p:tag name="PRESENTER_SHAPETEXTINFO" val="&lt;ShapeTextInfo&gt;&lt;TableIndex row=&quot;-1&quot; col=&quot;-1&quot;&gt;&lt;linesCount val=&quot;9&quot;/&gt;&lt;lineCharCount val=&quot;10&quot;/&gt;&lt;lineCharCount val=&quot;20&quot;/&gt;&lt;lineCharCount val=&quot;5&quot;/&gt;&lt;lineCharCount val=&quot;23&quot;/&gt;&lt;lineCharCount val=&quot;21&quot;/&gt;&lt;lineCharCount val=&quot;21&quot;/&gt;&lt;lineCharCount val=&quot;15&quot;/&gt;&lt;lineCharCount val=&quot;16&quot;/&gt;&lt;lineCharCount val=&quot;14&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36C1\data\asimages\{6F1A20FA-82BE-4261-B528-2F1E89161F60}_1.png_crop.png&quot;/&gt;&lt;left val=&quot;466&quot;/&gt;&lt;top val=&quot;136&quot;/&gt;&lt;width val=&quot;115&quot;/&gt;&lt;height val=&quot;25&quot;/&gt;&lt;hasText val=&quot;1&quot;/&gt;&lt;paraId val=&quot;1&quot;/&gt;&lt;/Image&gt;&lt;Image&gt;&lt;filename val=&quot;C:\Users\monc0003\AppData\Local\Temp\~Ca36C1\data\asimages\{637D1076-90B3-4533-ADF9-2224A298D9A0}_1.png_crop.png&quot;/&gt;&lt;left val=&quot;408&quot;/&gt;&lt;top val=&quot;174&quot;/&gt;&lt;width val=&quot;186&quot;/&gt;&lt;height val=&quot;22&quot;/&gt;&lt;hasText val=&quot;1&quot;/&gt;&lt;paraId val=&quot;2&quot;/&gt;&lt;/Image&gt;&lt;Image&gt;&lt;filename val=&quot;C:\Users\monc0003\AppData\Local\Temp\~Ca36C1\data\asimages\{352B3FEC-AC73-43F0-9ACE-215F0FEE51A7}_1.png_crop.png&quot;/&gt;&lt;left val=&quot;408&quot;/&gt;&lt;top val=&quot;209&quot;/&gt;&lt;width val=&quot;254&quot;/&gt;&lt;height val=&quot;51&quot;/&gt;&lt;hasText val=&quot;1&quot;/&gt;&lt;paraId val=&quot;3&quot;/&gt;&lt;/Image&gt;&lt;Image&gt;&lt;filename val=&quot;C:\Users\monc0003\AppData\Local\Temp\~Ca36C1\data\asimages\{0996EB79-00CE-4603-BF52-915A68FEB012}_1.png_crop.png&quot;/&gt;&lt;left val=&quot;408&quot;/&gt;&lt;top val=&quot;272&quot;/&gt;&lt;width val=&quot;182&quot;/&gt;&lt;height val=&quot;75&quot;/&gt;&lt;hasText val=&quot;1&quot;/&gt;&lt;paraId val=&quot;4&quot;/&gt;&lt;/Image&gt;&lt;Image&gt;&lt;filename val=&quot;C:\Users\monc0003\AppData\Local\Temp\~Ca36C1\data\asimages\{4BA07E23-B629-4724-AB7F-87E7BB75A698}_1.png_crop.png&quot;/&gt;&lt;left val=&quot;408&quot;/&gt;&lt;top val=&quot;364&quot;/&gt;&lt;width val=&quot;210&quot;/&gt;&lt;height val=&quot;75&quot;/&gt;&lt;hasText val=&quot;1&quot;/&gt;&lt;paraId val=&quot;5&quot;/&gt;&lt;/Image&gt;&lt;/TextEffect&gt;"/>
  <p:tag name="PRESENTER_SHAPETEXTINFO" val="&lt;ShapeTextInfo&gt;&lt;TableIndex row=&quot;-1&quot; col=&quot;-1&quot;&gt;&lt;linesCount val=&quot;10&quot;/&gt;&lt;lineCharCount val=&quot;10&quot;/&gt;&lt;lineCharCount val=&quot;17&quot;/&gt;&lt;lineCharCount val=&quot;21&quot;/&gt;&lt;lineCharCount val=&quot;13&quot;/&gt;&lt;lineCharCount val=&quot;14&quot;/&gt;&lt;lineCharCount val=&quot;12&quot;/&gt;&lt;lineCharCount val=&quot;14&quot;/&gt;&lt;lineCharCount val=&quot;19&quot;/&gt;&lt;lineCharCount val=&quot;12&quot;/&gt;&lt;lineCharCount val=&quot;1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987A232-D58C-47AD-AF6A-26B95D1111C1}_28.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9&quot;/&gt;&lt;lineCharCount val=&quot;16&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49B73CC4-50FF-40CC-8D7D-13827589D79E}_28.png&quot;/&gt;&lt;left val=&quot;31&quot;/&gt;&lt;top val=&quot;137&quot;/&gt;&lt;width val=&quot;657&quot;/&gt;&lt;height val=&quot;345&quot;/&gt;&lt;hasText val=&quot;1&quot;/&gt;&lt;/Image&gt;&lt;/ThreeDShapeInfo&gt;"/>
  <p:tag name="PRESENTER_SHAPETEXTINFO" val="&lt;ShapeTextInfo&gt;&lt;TableIndex row=&quot;-1&quot; col=&quot;-1&quot;&gt;&lt;linesCount val=&quot;1&quot;/&gt;&lt;lineCharCount val=&quot;45&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1&quot;/&gt;&lt;/TableIndex&gt;&lt;/ShapeTextInfo&gt;"/>
  <p:tag name="HTML_SHAPEINFO" val="&lt;ThreeDShapeInfo&gt;&lt;uuid val=&quot;&quot;/&gt;&lt;isInvalidForFieldText val=&quot;0&quot;/&gt;&lt;Image&gt;&lt;filename val=&quot;C:\Users\monc0003\AppData\Local\Temp\~Ca74A3\data\asimages\{49C9EE7F-CC3C-4525-A002-C552C095E5CC}_18.png&quot;/&gt;&lt;left val=&quot;430&quot;/&gt;&lt;top val=&quot;237&quot;/&gt;&lt;width val=&quot;214&quot;/&gt;&lt;height val=&quot;106&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1&quot;/&gt;&lt;/TableIndex&gt;&lt;/ShapeTextInfo&gt;"/>
  <p:tag name="HTML_SHAPEINFO" val="&lt;ThreeDShapeInfo&gt;&lt;uuid val=&quot;&quot;/&gt;&lt;isInvalidForFieldText val=&quot;0&quot;/&gt;&lt;Image&gt;&lt;filename val=&quot;C:\Users\monc0003\AppData\Local\Temp\~Ca74A3\data\asimages\{49C9EE7F-CC3C-4525-A002-C552C095E5CC}_18.png&quot;/&gt;&lt;left val=&quot;430&quot;/&gt;&lt;top val=&quot;237&quot;/&gt;&lt;width val=&quot;214&quot;/&gt;&lt;height val=&quot;106&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90828DCF-D264-4513-A9EB-F788949DB65D}_2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2CE4D92-B95E-4314-BAAD-0F8FE9F32F6B}_29.png&quot;/&gt;&lt;left val=&quot;12&quot;/&gt;&lt;top val=&quot;117&quot;/&gt;&lt;width val=&quot;356&quot;/&gt;&lt;height val=&quot;367&quot;/&gt;&lt;hasText val=&quot;1&quot;/&gt;&lt;/Image&gt;&lt;/ThreeDShapeInfo&gt;"/>
  <p:tag name="PRESENTER_SHAPETEXTINFO" val="&lt;ShapeTextInfo&gt;&lt;TableIndex row=&quot;-1&quot; col=&quot;-1&quot;&gt;&lt;linesCount val=&quot;9&quot;/&gt;&lt;lineCharCount val=&quot;18&quot;/&gt;&lt;lineCharCount val=&quot;16&quot;/&gt;&lt;lineCharCount val=&quot;8&quot;/&gt;&lt;lineCharCount val=&quot;17&quot;/&gt;&lt;lineCharCount val=&quot;20&quot;/&gt;&lt;lineCharCount val=&quot;13&quot;/&gt;&lt;lineCharCount val=&quot;19&quot;/&gt;&lt;lineCharCount val=&quot;13&quot;/&gt;&lt;lineCharCount val=&quot;1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0CCFA3E7-FEC2-45E8-ABCA-C45B5C06636A}_3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A66639F-987C-4361-8FD9-4CAD34D9403C}_30.png&quot;/&gt;&lt;left val=&quot;402&quot;/&gt;&lt;top val=&quot;133&quot;/&gt;&lt;width val=&quot;299&quot;/&gt;&lt;height val=&quot;363&quot;/&gt;&lt;hasText val=&quot;1&quot;/&gt;&lt;/Image&gt;&lt;/ThreeDShapeInfo&gt;"/>
  <p:tag name="PRESENTER_SHAPETEXTINFO" val="&lt;ShapeTextInfo&gt;&lt;TableIndex row=&quot;-1&quot; col=&quot;-1&quot;&gt;&lt;linesCount val=&quot;5&quot;/&gt;&lt;lineCharCount val=&quot;10&quot;/&gt;&lt;lineCharCount val=&quot;8&quot;/&gt;&lt;lineCharCount val=&quot;10&quot;/&gt;&lt;lineCharCount val=&quot;15&quot;/&gt;&lt;lineCharCount val=&quot;14&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1649DDD2-D98A-48D3-A62C-FCBBE9E1493E}_3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D20BB73B-0C6E-427E-B3B4-14C78DDC82C1}_31.png&quot;/&gt;&lt;left val=&quot;24&quot;/&gt;&lt;top val=&quot;119&quot;/&gt;&lt;width val=&quot;679&quot;/&gt;&lt;height val=&quot;363&quot;/&gt;&lt;hasText val=&quot;1&quot;/&gt;&lt;/Image&gt;&lt;/ThreeDShapeInfo&gt;"/>
  <p:tag name="PRESENTER_SHAPETEXTINFO" val="&lt;ShapeTextInfo&gt;&lt;TableIndex row=&quot;-1&quot; col=&quot;-1&quot;&gt;&lt;linesCount val=&quot;4&quot;/&gt;&lt;lineCharCount val=&quot;32&quot;/&gt;&lt;lineCharCount val=&quot;46&quot;/&gt;&lt;lineCharCount val=&quot;18&quot;/&gt;&lt;lineCharCount val=&quot;12&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B2B7BDAC-96A5-4B0E-B47E-18A5351F538A}_3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4&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53D37C0-9B86-4624-B5F7-8DCBB7875DB5}_32.png&quot;/&gt;&lt;left val=&quot;363&quot;/&gt;&lt;top val=&quot;103&quot;/&gt;&lt;width val=&quot;328&quot;/&gt;&lt;height val=&quot;404&quot;/&gt;&lt;hasText val=&quot;1&quot;/&gt;&lt;/Image&gt;&lt;/ThreeDShapeInfo&gt;"/>
  <p:tag name="PRESENTER_SHAPETEXTINFO" val="&lt;ShapeTextInfo&gt;&lt;TableIndex row=&quot;-1&quot; col=&quot;-1&quot;&gt;&lt;linesCount val=&quot;12&quot;/&gt;&lt;lineCharCount val=&quot;17&quot;/&gt;&lt;lineCharCount val=&quot;19&quot;/&gt;&lt;lineCharCount val=&quot;10&quot;/&gt;&lt;lineCharCount val=&quot;15&quot;/&gt;&lt;lineCharCount val=&quot;22&quot;/&gt;&lt;lineCharCount val=&quot;20&quot;/&gt;&lt;lineCharCount val=&quot;21&quot;/&gt;&lt;lineCharCount val=&quot;17&quot;/&gt;&lt;lineCharCount val=&quot;10&quot;/&gt;&lt;lineCharCount val=&quot;19&quot;/&gt;&lt;lineCharCount val=&quot;18&quot;/&gt;&lt;lineCharCount val=&quot;6&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53D37C0-9B86-4624-B5F7-8DCBB7875DB5}_32.png&quot;/&gt;&lt;left val=&quot;363&quot;/&gt;&lt;top val=&quot;103&quot;/&gt;&lt;width val=&quot;328&quot;/&gt;&lt;height val=&quot;404&quot;/&gt;&lt;hasText val=&quot;1&quot;/&gt;&lt;/Image&gt;&lt;/ThreeDShapeInfo&gt;"/>
  <p:tag name="PRESENTER_SHAPETEXTINFO" val="&lt;ShapeTextInfo&gt;&lt;TableIndex row=&quot;-1&quot; col=&quot;-1&quot;&gt;&lt;linesCount val=&quot;12&quot;/&gt;&lt;lineCharCount val=&quot;17&quot;/&gt;&lt;lineCharCount val=&quot;19&quot;/&gt;&lt;lineCharCount val=&quot;10&quot;/&gt;&lt;lineCharCount val=&quot;15&quot;/&gt;&lt;lineCharCount val=&quot;22&quot;/&gt;&lt;lineCharCount val=&quot;20&quot;/&gt;&lt;lineCharCount val=&quot;21&quot;/&gt;&lt;lineCharCount val=&quot;17&quot;/&gt;&lt;lineCharCount val=&quot;10&quot;/&gt;&lt;lineCharCount val=&quot;19&quot;/&gt;&lt;lineCharCount val=&quot;18&quot;/&gt;&lt;lineCharCount val=&quot;6&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5F3EEFC6-962B-4EB5-8347-F4DAC669BB2C}_3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B38CA-FAD8-4D19-ABC0-1246F2F5A4B2}&quot;/&gt;&lt;isInvalidForFieldText val=&quot;0&quot;/&gt;&lt;Image&gt;&lt;filename val=&quot;C:\Users\monc0003\AppData\Local\Temp\~Ca36C1\data\asimages\{957B38CA-FAD8-4D19-ABC0-1246F2F5A4B2}_33.png&quot;/&gt;&lt;left val=&quot;183&quot;/&gt;&lt;top val=&quot;185&quot;/&gt;&lt;width val=&quot;352&quot;/&gt;&lt;height val=&quot;147&quot;/&gt;&lt;hasText val=&quot;1&quot;/&gt;&lt;/Image&gt;&lt;/ThreeDShapeInfo&gt;"/>
  <p:tag name="PRESENTER_SHAPETEXTINFO" val="&lt;ShapeTextInfo&gt;&lt;TableIndex row=&quot;-1&quot; col=&quot;-1&quot;&gt;&lt;linesCount val=&quot;1&quot;/&gt;&lt;lineCharCount val=&quot;6&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36C1\data\asimages\{C4C5B7AE-81FF-45DD-9601-3DBB2886A7B0}_34.png&quot;/&gt;&lt;left val=&quot;35&quot;/&gt;&lt;top val=&quot;2&quot;/&gt;&lt;width val=&quot;64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20540</TotalTime>
  <Words>4230</Words>
  <Application>Microsoft Office PowerPoint</Application>
  <PresentationFormat>On-screen Show (4:3)</PresentationFormat>
  <Paragraphs>357</Paragraphs>
  <Slides>43</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Organic Certification</vt:lpstr>
      <vt:lpstr>Why Get Certified?</vt:lpstr>
      <vt:lpstr>Organic Certification</vt:lpstr>
      <vt:lpstr>Certification</vt:lpstr>
      <vt:lpstr>Certification Overview</vt:lpstr>
      <vt:lpstr>Who Needs to be Certified?</vt:lpstr>
      <vt:lpstr>Who Certifies Organic Farmers?</vt:lpstr>
      <vt:lpstr>Who Are Certifying Agents?</vt:lpstr>
      <vt:lpstr>Organic Certification</vt:lpstr>
      <vt:lpstr>Finding a Certifier</vt:lpstr>
      <vt:lpstr>Choosing a Certifier –  First Considerations</vt:lpstr>
      <vt:lpstr>Learning about Certifying Agencies</vt:lpstr>
      <vt:lpstr>How Much Will Certification Cost?</vt:lpstr>
      <vt:lpstr>Typical Costs</vt:lpstr>
      <vt:lpstr>Organic Certification</vt:lpstr>
      <vt:lpstr>When  to Apply</vt:lpstr>
      <vt:lpstr>What You Will Need to Start</vt:lpstr>
      <vt:lpstr>Organic System Plan (OSP)</vt:lpstr>
      <vt:lpstr>OSP Details</vt:lpstr>
      <vt:lpstr>Tips for Completing OSP</vt:lpstr>
      <vt:lpstr>OSP Resources</vt:lpstr>
      <vt:lpstr>OSP – Making Changes</vt:lpstr>
      <vt:lpstr>After Submitting Application</vt:lpstr>
      <vt:lpstr>One Final Note</vt:lpstr>
      <vt:lpstr>Organic Certification</vt:lpstr>
      <vt:lpstr>Purpose of Inspection</vt:lpstr>
      <vt:lpstr>Certifier vs. Inspector</vt:lpstr>
      <vt:lpstr>Certifiers and Inspectors ≠  Crop Consultants</vt:lpstr>
      <vt:lpstr>Scheduling Your Inspection</vt:lpstr>
      <vt:lpstr>Inspection Overview</vt:lpstr>
      <vt:lpstr>What Will Be Inspected</vt:lpstr>
      <vt:lpstr>Tips for Your Inspection</vt:lpstr>
      <vt:lpstr>Non-Compliance</vt:lpstr>
      <vt:lpstr>Common Non-Compliance Issues</vt:lpstr>
      <vt:lpstr>Organic Certification</vt:lpstr>
      <vt:lpstr>Post-Inspection</vt:lpstr>
      <vt:lpstr>Certifier Decision –  Possible Outcomes</vt:lpstr>
      <vt:lpstr>Overview of Certification</vt:lpstr>
      <vt:lpstr>Resources</vt:lpstr>
      <vt:lpstr>Organic Certification</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1013</cp:revision>
  <dcterms:created xsi:type="dcterms:W3CDTF">2015-03-12T19:27:19Z</dcterms:created>
  <dcterms:modified xsi:type="dcterms:W3CDTF">2018-06-26T14:48:06Z</dcterms:modified>
</cp:coreProperties>
</file>