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heme/theme4.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4.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8.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0.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1.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2.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13.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1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16.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7.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18.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19.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20.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2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23.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24.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25.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26.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27.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8.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29.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30.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31.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32.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33.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34.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35.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36.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37.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38.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39.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40.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41.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42.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43.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44.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45.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46.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47.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48.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49.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4"/>
  </p:notesMasterIdLst>
  <p:sldIdLst>
    <p:sldId id="460" r:id="rId4"/>
    <p:sldId id="271" r:id="rId5"/>
    <p:sldId id="461" r:id="rId6"/>
    <p:sldId id="317" r:id="rId7"/>
    <p:sldId id="414" r:id="rId8"/>
    <p:sldId id="341" r:id="rId9"/>
    <p:sldId id="472" r:id="rId10"/>
    <p:sldId id="319" r:id="rId11"/>
    <p:sldId id="320" r:id="rId12"/>
    <p:sldId id="430" r:id="rId13"/>
    <p:sldId id="415" r:id="rId14"/>
    <p:sldId id="473" r:id="rId15"/>
    <p:sldId id="459" r:id="rId16"/>
    <p:sldId id="438" r:id="rId17"/>
    <p:sldId id="441" r:id="rId18"/>
    <p:sldId id="424" r:id="rId19"/>
    <p:sldId id="474" r:id="rId20"/>
    <p:sldId id="422" r:id="rId21"/>
    <p:sldId id="445" r:id="rId22"/>
    <p:sldId id="443" r:id="rId23"/>
    <p:sldId id="322" r:id="rId24"/>
    <p:sldId id="471" r:id="rId25"/>
    <p:sldId id="325" r:id="rId26"/>
    <p:sldId id="324" r:id="rId27"/>
    <p:sldId id="448" r:id="rId28"/>
    <p:sldId id="432" r:id="rId29"/>
    <p:sldId id="423" r:id="rId30"/>
    <p:sldId id="475" r:id="rId31"/>
    <p:sldId id="434" r:id="rId32"/>
    <p:sldId id="436" r:id="rId33"/>
    <p:sldId id="449" r:id="rId34"/>
    <p:sldId id="476" r:id="rId35"/>
    <p:sldId id="452" r:id="rId36"/>
    <p:sldId id="425" r:id="rId37"/>
    <p:sldId id="431" r:id="rId38"/>
    <p:sldId id="453" r:id="rId39"/>
    <p:sldId id="455" r:id="rId40"/>
    <p:sldId id="437" r:id="rId41"/>
    <p:sldId id="426" r:id="rId42"/>
    <p:sldId id="332" r:id="rId43"/>
    <p:sldId id="477" r:id="rId44"/>
    <p:sldId id="338" r:id="rId45"/>
    <p:sldId id="411" r:id="rId46"/>
    <p:sldId id="340" r:id="rId47"/>
    <p:sldId id="335" r:id="rId48"/>
    <p:sldId id="336" r:id="rId49"/>
    <p:sldId id="458" r:id="rId50"/>
    <p:sldId id="457" r:id="rId51"/>
    <p:sldId id="468" r:id="rId52"/>
    <p:sldId id="469" r:id="rId53"/>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mily" initial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8F8"/>
    <a:srgbClr val="E8F7FF"/>
    <a:srgbClr val="D2DEE6"/>
    <a:srgbClr val="737851"/>
    <a:srgbClr val="B8FAFF"/>
    <a:srgbClr val="800000"/>
    <a:srgbClr val="D0DBDB"/>
    <a:srgbClr val="F7EF81"/>
    <a:srgbClr val="CBBC89"/>
    <a:srgbClr val="DAA9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14" autoAdjust="0"/>
    <p:restoredTop sz="76174" autoAdjust="0"/>
  </p:normalViewPr>
  <p:slideViewPr>
    <p:cSldViewPr>
      <p:cViewPr varScale="1">
        <p:scale>
          <a:sx n="56" d="100"/>
          <a:sy n="56" d="100"/>
        </p:scale>
        <p:origin x="734" y="3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955D24-B5FF-4FF3-B9D7-768AD31850D7}"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EA082-78F7-4C14-A456-1D2F1B3BFAA5}" type="slidenum">
              <a:rPr lang="en-US" smtClean="0"/>
              <a:t>‹#›</a:t>
            </a:fld>
            <a:endParaRPr lang="en-US"/>
          </a:p>
        </p:txBody>
      </p:sp>
    </p:spTree>
    <p:extLst>
      <p:ext uri="{BB962C8B-B14F-4D97-AF65-F5344CB8AC3E}">
        <p14:creationId xmlns:p14="http://schemas.microsoft.com/office/powerpoint/2010/main" val="54328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Welcome to our module on harvesting and storage of forages.
</a:t>
            </a:r>
            <a:r>
              <a:rPr lang="en-US" b="1" dirty="0" smtClean="0"/>
              <a:t>Image</a:t>
            </a:r>
            <a:r>
              <a:rPr lang="en-US" dirty="0" smtClean="0"/>
              <a:t>: Kristine </a:t>
            </a:r>
            <a:r>
              <a:rPr lang="en-US" dirty="0" err="1" smtClean="0"/>
              <a:t>Moncada</a:t>
            </a:r>
            <a:r>
              <a:rPr lang="en-US" dirty="0" smtClean="0"/>
              <a:t>, University of </a:t>
            </a:r>
            <a:r>
              <a:rPr lang="en-US" dirty="0" smtClean="0"/>
              <a:t>Minnesota</a:t>
            </a:r>
            <a:endParaRPr lang="en-US" dirty="0" smtClean="0"/>
          </a:p>
        </p:txBody>
      </p:sp>
      <p:sp>
        <p:nvSpPr>
          <p:cNvPr id="4" name="Slide Number Placeholder 3"/>
          <p:cNvSpPr>
            <a:spLocks noGrp="1"/>
          </p:cNvSpPr>
          <p:nvPr>
            <p:ph type="sldNum" sz="quarter" idx="10"/>
          </p:nvPr>
        </p:nvSpPr>
        <p:spPr/>
        <p:txBody>
          <a:bodyPr/>
          <a:lstStyle/>
          <a:p>
            <a:fld id="{61DEA082-78F7-4C14-A456-1D2F1B3BFAA5}" type="slidenum">
              <a:rPr lang="en-US" smtClean="0"/>
              <a:t>1</a:t>
            </a:fld>
            <a:endParaRPr lang="en-US"/>
          </a:p>
        </p:txBody>
      </p:sp>
    </p:spTree>
    <p:extLst>
      <p:ext uri="{BB962C8B-B14F-4D97-AF65-F5344CB8AC3E}">
        <p14:creationId xmlns:p14="http://schemas.microsoft.com/office/powerpoint/2010/main" val="309137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Research has shown that to facilitate drying, it is better to deposit hay in a wide swath for drying and not into a tight windrow as shown in the previous slide.  The wide swath exposes more of the cut forage to the sun’s energy and to the wind.  After the top of the hay is dry, the swath of hay can be raked into a windrow for baling.
</a:t>
            </a:r>
            <a:r>
              <a:rPr lang="en-US" b="1" dirty="0" smtClean="0"/>
              <a:t>Image</a:t>
            </a:r>
            <a:r>
              <a:rPr lang="en-US" dirty="0" smtClean="0"/>
              <a:t>: Bob Nichols, USDA-NRCS</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10</a:t>
            </a:fld>
            <a:endParaRPr lang="en-US"/>
          </a:p>
        </p:txBody>
      </p:sp>
    </p:spTree>
    <p:extLst>
      <p:ext uri="{BB962C8B-B14F-4D97-AF65-F5344CB8AC3E}">
        <p14:creationId xmlns:p14="http://schemas.microsoft.com/office/powerpoint/2010/main" val="2628067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Before we continue with a discussion of haymaking it is important to describe the hay drying process. Making good quality hay is all about managing the hay moisture content.  Standing grass and legume forage can contain as much as 80% moisture and the goal is to rapidly dehydrate the cut forage to less than 20% moisture.  Hay made at greater than 20% moisture will mold and we will talk about that later.  Forage drying is dependent on the sun’s energy and wind and it typically takes 2-4 days of field drying to achieve proper moisture levels for storage.  Drying times are shorter if the hay mass is less dense, if the soil is drier, and if there is low humidity and wind.   Of course, rain during haymaking can prevent drying and can actually rewet partially dried hay; hence, that expression, “make hay while the sun shines”.</a:t>
            </a:r>
          </a:p>
          <a:p>
            <a:endParaRPr lang="en-US" dirty="0" smtClean="0"/>
          </a:p>
          <a:p>
            <a:r>
              <a:rPr lang="en-US" b="1" dirty="0" smtClean="0"/>
              <a:t>Image</a:t>
            </a:r>
            <a:r>
              <a:rPr lang="en-US" dirty="0" smtClean="0"/>
              <a:t>: Julie A. </a:t>
            </a:r>
            <a:r>
              <a:rPr lang="en-US" dirty="0" err="1" smtClean="0"/>
              <a:t>MacSwain</a:t>
            </a:r>
            <a:r>
              <a:rPr lang="en-US" dirty="0" smtClean="0"/>
              <a:t>,</a:t>
            </a:r>
            <a:r>
              <a:rPr lang="en-US" baseline="0" dirty="0" smtClean="0"/>
              <a:t> USDA-NRCS</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11</a:t>
            </a:fld>
            <a:endParaRPr lang="en-US"/>
          </a:p>
        </p:txBody>
      </p:sp>
    </p:spTree>
    <p:extLst>
      <p:ext uri="{BB962C8B-B14F-4D97-AF65-F5344CB8AC3E}">
        <p14:creationId xmlns:p14="http://schemas.microsoft.com/office/powerpoint/2010/main" val="4224380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next step in haymaking is raking the hay.  Raking is necessary to complete the drying process for the underside of the cut forage. Raking deposits the cut forage into a windrow that can be picked up by a baler.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12</a:t>
            </a:fld>
            <a:endParaRPr lang="en-US"/>
          </a:p>
        </p:txBody>
      </p:sp>
    </p:spTree>
    <p:extLst>
      <p:ext uri="{BB962C8B-B14F-4D97-AF65-F5344CB8AC3E}">
        <p14:creationId xmlns:p14="http://schemas.microsoft.com/office/powerpoint/2010/main" val="1976083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Narration</a:t>
            </a:r>
            <a:r>
              <a:rPr lang="en-US" altLang="en-US" dirty="0" smtClean="0"/>
              <a:t>: There are different types of rakes; here is a wheel rake that is driven by contact with the soil.  Hay that is raked with a wheel rake often has more soil contamination and leaf loss than hay made with a side delivery rake or other types of hay rakes.  </a:t>
            </a:r>
          </a:p>
          <a:p>
            <a:endParaRPr lang="en-US" altLang="en-US" dirty="0" smtClean="0"/>
          </a:p>
          <a:p>
            <a:r>
              <a:rPr lang="en-US" altLang="en-US" b="1" dirty="0" smtClean="0"/>
              <a:t>Image</a:t>
            </a:r>
            <a:r>
              <a:rPr lang="en-US" altLang="en-US" dirty="0" smtClean="0"/>
              <a:t>: </a:t>
            </a:r>
            <a:r>
              <a:rPr lang="en-US" altLang="en-US" dirty="0" err="1" smtClean="0"/>
              <a:t>Krishona</a:t>
            </a:r>
            <a:r>
              <a:rPr lang="en-US" altLang="en-US" dirty="0" smtClean="0"/>
              <a:t> Martinson, University</a:t>
            </a:r>
            <a:r>
              <a:rPr lang="en-US" altLang="en-US" baseline="0" dirty="0" smtClean="0"/>
              <a:t> of Minnesota</a:t>
            </a:r>
            <a:endParaRPr lang="en-US" altLang="en-US" dirty="0" smtClean="0"/>
          </a:p>
        </p:txBody>
      </p:sp>
      <p:sp>
        <p:nvSpPr>
          <p:cNvPr id="4" name="Slide Number Placeholder 3"/>
          <p:cNvSpPr>
            <a:spLocks noGrp="1"/>
          </p:cNvSpPr>
          <p:nvPr>
            <p:ph type="sldNum" sz="quarter" idx="10"/>
          </p:nvPr>
        </p:nvSpPr>
        <p:spPr/>
        <p:txBody>
          <a:bodyPr/>
          <a:lstStyle/>
          <a:p>
            <a:fld id="{61DEA082-78F7-4C14-A456-1D2F1B3BFAA5}" type="slidenum">
              <a:rPr lang="en-US" smtClean="0"/>
              <a:t>13</a:t>
            </a:fld>
            <a:endParaRPr lang="en-US"/>
          </a:p>
        </p:txBody>
      </p:sp>
    </p:spTree>
    <p:extLst>
      <p:ext uri="{BB962C8B-B14F-4D97-AF65-F5344CB8AC3E}">
        <p14:creationId xmlns:p14="http://schemas.microsoft.com/office/powerpoint/2010/main" val="1053212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another type of rake called a side bar or side-delivery rake.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Image</a:t>
            </a:r>
            <a:r>
              <a:rPr lang="en-US" altLang="en-US" dirty="0" smtClean="0"/>
              <a:t>: </a:t>
            </a:r>
            <a:r>
              <a:rPr lang="en-US" altLang="en-US" dirty="0" err="1" smtClean="0"/>
              <a:t>Krishona</a:t>
            </a:r>
            <a:r>
              <a:rPr lang="en-US" altLang="en-US" dirty="0" smtClean="0"/>
              <a:t> Martinson, University</a:t>
            </a:r>
            <a:r>
              <a:rPr lang="en-US" altLang="en-US" baseline="0" dirty="0" smtClean="0"/>
              <a:t> of Minnesota</a:t>
            </a:r>
            <a:endParaRPr lang="en-US" altLang="en-US" dirty="0" smtClean="0"/>
          </a:p>
        </p:txBody>
      </p:sp>
      <p:sp>
        <p:nvSpPr>
          <p:cNvPr id="4" name="Slide Number Placeholder 3"/>
          <p:cNvSpPr>
            <a:spLocks noGrp="1"/>
          </p:cNvSpPr>
          <p:nvPr>
            <p:ph type="sldNum" sz="quarter" idx="10"/>
          </p:nvPr>
        </p:nvSpPr>
        <p:spPr/>
        <p:txBody>
          <a:bodyPr/>
          <a:lstStyle/>
          <a:p>
            <a:fld id="{61DEA082-78F7-4C14-A456-1D2F1B3BFAA5}" type="slidenum">
              <a:rPr lang="en-US" smtClean="0"/>
              <a:t>14</a:t>
            </a:fld>
            <a:endParaRPr lang="en-US"/>
          </a:p>
        </p:txBody>
      </p:sp>
    </p:spTree>
    <p:extLst>
      <p:ext uri="{BB962C8B-B14F-4D97-AF65-F5344CB8AC3E}">
        <p14:creationId xmlns:p14="http://schemas.microsoft.com/office/powerpoint/2010/main" val="477661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And finally, a rotary rake.</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15</a:t>
            </a:fld>
            <a:endParaRPr lang="en-US"/>
          </a:p>
        </p:txBody>
      </p:sp>
    </p:spTree>
    <p:extLst>
      <p:ext uri="{BB962C8B-B14F-4D97-AF65-F5344CB8AC3E}">
        <p14:creationId xmlns:p14="http://schemas.microsoft.com/office/powerpoint/2010/main" val="132058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 windrow inverter; it replaces traditional rakes as it picks up and moves the hay.  It results in less leaf loss and soil contamination than wheel or side delivery rakes. </a:t>
            </a:r>
          </a:p>
          <a:p>
            <a:endParaRPr lang="en-US" dirty="0" smtClean="0"/>
          </a:p>
          <a:p>
            <a:r>
              <a:rPr lang="en-US" b="1" dirty="0" smtClean="0"/>
              <a:t>Image</a:t>
            </a:r>
            <a:r>
              <a:rPr lang="en-US" dirty="0" smtClean="0"/>
              <a:t>: </a:t>
            </a:r>
            <a:r>
              <a:rPr lang="en-US" dirty="0" err="1" smtClean="0"/>
              <a:t>Krishona</a:t>
            </a:r>
            <a:r>
              <a:rPr lang="en-US" dirty="0" smtClean="0"/>
              <a:t> Martinson,</a:t>
            </a:r>
            <a:r>
              <a:rPr lang="en-US" baseline="0" dirty="0" smtClean="0"/>
              <a:t> University of Minnesota</a:t>
            </a:r>
            <a:endParaRPr lang="en-US" dirty="0" smtClean="0"/>
          </a:p>
        </p:txBody>
      </p:sp>
      <p:sp>
        <p:nvSpPr>
          <p:cNvPr id="4" name="Slide Number Placeholder 3"/>
          <p:cNvSpPr>
            <a:spLocks noGrp="1"/>
          </p:cNvSpPr>
          <p:nvPr>
            <p:ph type="sldNum" sz="quarter" idx="10"/>
          </p:nvPr>
        </p:nvSpPr>
        <p:spPr/>
        <p:txBody>
          <a:bodyPr/>
          <a:lstStyle/>
          <a:p>
            <a:fld id="{61DEA082-78F7-4C14-A456-1D2F1B3BFAA5}" type="slidenum">
              <a:rPr lang="en-US" smtClean="0"/>
              <a:t>16</a:t>
            </a:fld>
            <a:endParaRPr lang="en-US"/>
          </a:p>
        </p:txBody>
      </p:sp>
    </p:spTree>
    <p:extLst>
      <p:ext uri="{BB962C8B-B14F-4D97-AF65-F5344CB8AC3E}">
        <p14:creationId xmlns:p14="http://schemas.microsoft.com/office/powerpoint/2010/main" val="1729069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next step in haymaking is picking up and packaging the hay. For larger balers, rakes merge hay from two windrows together. Raking can result in significant loss of dried forage leaves.  Therefore, it should be done when hay is only partially dry.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17</a:t>
            </a:fld>
            <a:endParaRPr lang="en-US"/>
          </a:p>
        </p:txBody>
      </p:sp>
    </p:spTree>
    <p:extLst>
      <p:ext uri="{BB962C8B-B14F-4D97-AF65-F5344CB8AC3E}">
        <p14:creationId xmlns:p14="http://schemas.microsoft.com/office/powerpoint/2010/main" val="2722562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the old days, harvesting hay was a very labor intensive effort.  Hay was picked up by hand or in this case with the hay loader.  The men on the wagon distributed the hay over the surface of the wagon.</a:t>
            </a:r>
          </a:p>
          <a:p>
            <a:endParaRPr lang="en-US" dirty="0" smtClean="0"/>
          </a:p>
          <a:p>
            <a:r>
              <a:rPr lang="en-US" b="1" dirty="0" smtClean="0"/>
              <a:t>Image</a:t>
            </a:r>
            <a:r>
              <a:rPr lang="en-US" dirty="0" smtClean="0"/>
              <a:t>: Minnesota</a:t>
            </a:r>
            <a:r>
              <a:rPr lang="en-US" baseline="0" dirty="0" smtClean="0"/>
              <a:t> </a:t>
            </a:r>
            <a:r>
              <a:rPr lang="en-US" dirty="0" smtClean="0"/>
              <a:t>Agricultural Experiment</a:t>
            </a:r>
            <a:r>
              <a:rPr lang="en-US" baseline="0" dirty="0" smtClean="0"/>
              <a:t> Station</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0955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When the hay and its wagon got to the barn, it had to be lifted into the hay mow at the top of the barn using ropes and pulleys.  Horses on the ground were used to provide the power for lifting.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19</a:t>
            </a:fld>
            <a:endParaRPr lang="en-US"/>
          </a:p>
        </p:txBody>
      </p:sp>
    </p:spTree>
    <p:extLst>
      <p:ext uri="{BB962C8B-B14F-4D97-AF65-F5344CB8AC3E}">
        <p14:creationId xmlns:p14="http://schemas.microsoft.com/office/powerpoint/2010/main" val="201046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Making hay for storage and later feeding and for sale is an important, yet challenging, activity.  Haymaking has been practiced by farmers for centuries in northern regions where grazing by livestock was impossible during the winter months.  Without hay feeding, livestock growth and milk production would suffer, and sometimes livestock would not survive.  Before development of equipment for harvesting hay, it was an exhausting labor-intensive activity involving many workers.  
</a:t>
            </a:r>
            <a:r>
              <a:rPr lang="en-US" b="1" dirty="0" smtClean="0">
                <a:solidFill>
                  <a:srgbClr val="800000"/>
                </a:solidFill>
              </a:rPr>
              <a:t>Image</a:t>
            </a:r>
            <a:r>
              <a:rPr lang="en-US" dirty="0" smtClean="0"/>
              <a:t>: Minnesota Agricultural Experiment Station</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a:t>
            </a:fld>
            <a:endParaRPr lang="en-US"/>
          </a:p>
        </p:txBody>
      </p:sp>
    </p:spTree>
    <p:extLst>
      <p:ext uri="{BB962C8B-B14F-4D97-AF65-F5344CB8AC3E}">
        <p14:creationId xmlns:p14="http://schemas.microsoft.com/office/powerpoint/2010/main" val="270955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Here’s a little later time, with a hay lifter that is creating a stack of hay.</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20</a:t>
            </a:fld>
            <a:endParaRPr lang="en-US"/>
          </a:p>
        </p:txBody>
      </p:sp>
    </p:spTree>
    <p:extLst>
      <p:ext uri="{BB962C8B-B14F-4D97-AF65-F5344CB8AC3E}">
        <p14:creationId xmlns:p14="http://schemas.microsoft.com/office/powerpoint/2010/main" val="3261836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Today, all hay is baled or packaged in the field.  Baling makes pick-up, transportation, and storage easier.  Baling also reduces labor needs.  There are different types and sizes of bales available.  </a:t>
            </a:r>
          </a:p>
          <a:p>
            <a:endParaRPr lang="en-US" baseline="0" dirty="0" smtClean="0"/>
          </a:p>
          <a:p>
            <a:r>
              <a:rPr lang="en-US" b="1" baseline="0" dirty="0" smtClean="0"/>
              <a:t>Image</a:t>
            </a:r>
            <a:r>
              <a:rPr lang="en-US" baseline="0" dirty="0" smtClean="0"/>
              <a:t>: Abby </a:t>
            </a:r>
            <a:r>
              <a:rPr lang="en-US" baseline="0" dirty="0" err="1" smtClean="0"/>
              <a:t>Neu</a:t>
            </a:r>
            <a:r>
              <a:rPr lang="en-US" baseline="0" dirty="0" smtClean="0"/>
              <a:t>, University of Minnesota</a:t>
            </a:r>
          </a:p>
        </p:txBody>
      </p:sp>
      <p:sp>
        <p:nvSpPr>
          <p:cNvPr id="4" name="Slide Number Placeholder 3"/>
          <p:cNvSpPr>
            <a:spLocks noGrp="1"/>
          </p:cNvSpPr>
          <p:nvPr>
            <p:ph type="sldNum" sz="quarter" idx="10"/>
          </p:nvPr>
        </p:nvSpPr>
        <p:spPr/>
        <p:txBody>
          <a:bodyPr/>
          <a:lstStyle/>
          <a:p>
            <a:fld id="{61DEA082-78F7-4C14-A456-1D2F1B3BFAA5}" type="slidenum">
              <a:rPr lang="en-US" smtClean="0"/>
              <a:t>21</a:t>
            </a:fld>
            <a:endParaRPr lang="en-US"/>
          </a:p>
        </p:txBody>
      </p:sp>
    </p:spTree>
    <p:extLst>
      <p:ext uri="{BB962C8B-B14F-4D97-AF65-F5344CB8AC3E}">
        <p14:creationId xmlns:p14="http://schemas.microsoft.com/office/powerpoint/2010/main" val="3600210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first bales were small rectangular and round bales.  Today larger square and round bales that must be handled by machinery are used.   Hay in rectangular bales is bound by twine or wire while large round bales is bundled by twine or plastic net wrapping.  </a:t>
            </a:r>
          </a:p>
          <a:p>
            <a:endParaRPr lang="en-US" dirty="0" smtClean="0"/>
          </a:p>
          <a:p>
            <a:r>
              <a:rPr lang="en-US" b="1" dirty="0" smtClean="0"/>
              <a:t>Image</a:t>
            </a:r>
            <a:r>
              <a:rPr lang="en-US" dirty="0" smtClean="0"/>
              <a:t>: Craig </a:t>
            </a:r>
            <a:r>
              <a:rPr lang="en-US" dirty="0" err="1" smtClean="0"/>
              <a:t>Sheaffer</a:t>
            </a:r>
            <a:r>
              <a:rPr lang="en-US" dirty="0" smtClean="0"/>
              <a:t>, University of Minnesota (square</a:t>
            </a:r>
            <a:r>
              <a:rPr lang="en-US" baseline="0" dirty="0" smtClean="0"/>
              <a:t> bales)</a:t>
            </a:r>
            <a:r>
              <a:rPr lang="en-US" dirty="0" smtClean="0"/>
              <a:t>; Kristine </a:t>
            </a:r>
            <a:r>
              <a:rPr lang="en-US" dirty="0" err="1" smtClean="0"/>
              <a:t>Moncada</a:t>
            </a:r>
            <a:r>
              <a:rPr lang="en-US" dirty="0" smtClean="0"/>
              <a:t>, University of Minnesota (round bale)</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22</a:t>
            </a:fld>
            <a:endParaRPr lang="en-US"/>
          </a:p>
        </p:txBody>
      </p:sp>
    </p:spTree>
    <p:extLst>
      <p:ext uri="{BB962C8B-B14F-4D97-AF65-F5344CB8AC3E}">
        <p14:creationId xmlns:p14="http://schemas.microsoft.com/office/powerpoint/2010/main" val="1681729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an older square baler harvesting a grass hay.  This baler required a farmer on the wagon to pick up and stack the hay bales that likely weigh close to 70 lb.</a:t>
            </a:r>
          </a:p>
          <a:p>
            <a:endParaRPr lang="en-US" b="1"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23</a:t>
            </a:fld>
            <a:endParaRPr lang="en-US"/>
          </a:p>
        </p:txBody>
      </p:sp>
    </p:spTree>
    <p:extLst>
      <p:ext uri="{BB962C8B-B14F-4D97-AF65-F5344CB8AC3E}">
        <p14:creationId xmlns:p14="http://schemas.microsoft.com/office/powerpoint/2010/main" val="4006532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 bale thrower eliminates the need for a laborer in the hay wagon.  These small square bales are typically 40-50 </a:t>
            </a:r>
            <a:r>
              <a:rPr lang="en-US" dirty="0" err="1" smtClean="0"/>
              <a:t>lb</a:t>
            </a:r>
            <a:r>
              <a:rPr lang="en-US" dirty="0" smtClean="0"/>
              <a:t> in weight.  </a:t>
            </a:r>
          </a:p>
          <a:p>
            <a:endParaRPr lang="en-US" dirty="0" smtClean="0"/>
          </a:p>
          <a:p>
            <a:r>
              <a:rPr lang="en-US" b="1" dirty="0" smtClean="0"/>
              <a:t>Image</a:t>
            </a:r>
            <a:r>
              <a:rPr lang="en-US" dirty="0" smtClean="0"/>
              <a:t>:  John Deere</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24</a:t>
            </a:fld>
            <a:endParaRPr lang="en-US"/>
          </a:p>
        </p:txBody>
      </p:sp>
    </p:spTree>
    <p:extLst>
      <p:ext uri="{BB962C8B-B14F-4D97-AF65-F5344CB8AC3E}">
        <p14:creationId xmlns:p14="http://schemas.microsoft.com/office/powerpoint/2010/main" val="2111309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Narration: Here is a large square baler.  The advantage of larger machinery is faster harvest from the field and mechanization of pickup and transportation </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25</a:t>
            </a:fld>
            <a:endParaRPr lang="en-US"/>
          </a:p>
        </p:txBody>
      </p:sp>
    </p:spTree>
    <p:extLst>
      <p:ext uri="{BB962C8B-B14F-4D97-AF65-F5344CB8AC3E}">
        <p14:creationId xmlns:p14="http://schemas.microsoft.com/office/powerpoint/2010/main" val="4147298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Large round bales are another type of packaging.  Here a baler is picking up alfalfa hay from a windrow.  These round bales usually weigh from 800-1000 lb.  Unfortunately, that dust is from hay leaves that have been powdered by the baler.</a:t>
            </a:r>
          </a:p>
          <a:p>
            <a:endParaRPr lang="en-US" dirty="0" smtClean="0"/>
          </a:p>
          <a:p>
            <a:r>
              <a:rPr lang="en-US" b="1" dirty="0" smtClean="0"/>
              <a:t>Image</a:t>
            </a:r>
            <a:r>
              <a:rPr lang="en-US" dirty="0" smtClean="0"/>
              <a:t>:  Amanda </a:t>
            </a:r>
            <a:r>
              <a:rPr lang="en-US" dirty="0" err="1" smtClean="0"/>
              <a:t>Grev</a:t>
            </a:r>
            <a:r>
              <a:rPr lang="en-US" dirty="0" smtClean="0"/>
              <a:t>, University of Minnesota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26</a:t>
            </a:fld>
            <a:endParaRPr lang="en-US"/>
          </a:p>
        </p:txBody>
      </p:sp>
    </p:spTree>
    <p:extLst>
      <p:ext uri="{BB962C8B-B14F-4D97-AF65-F5344CB8AC3E}">
        <p14:creationId xmlns:p14="http://schemas.microsoft.com/office/powerpoint/2010/main" val="1398034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 completed round bale being deposited in the field </a:t>
            </a:r>
          </a:p>
          <a:p>
            <a:endParaRPr lang="en-US" dirty="0" smtClean="0"/>
          </a:p>
          <a:p>
            <a:r>
              <a:rPr lang="en-US" b="1" dirty="0" smtClean="0"/>
              <a:t>Image</a:t>
            </a:r>
            <a:r>
              <a:rPr lang="en-US" dirty="0" smtClean="0"/>
              <a:t>:  John Deere</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27</a:t>
            </a:fld>
            <a:endParaRPr lang="en-US"/>
          </a:p>
        </p:txBody>
      </p:sp>
    </p:spTree>
    <p:extLst>
      <p:ext uri="{BB962C8B-B14F-4D97-AF65-F5344CB8AC3E}">
        <p14:creationId xmlns:p14="http://schemas.microsoft.com/office/powerpoint/2010/main" val="340459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next step is transporting of hay from the field to storage.   Sometimes bales are left in the field but that is not a best management practice. Transportation methods depend on the availability of equipment.</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28</a:t>
            </a:fld>
            <a:endParaRPr lang="en-US"/>
          </a:p>
        </p:txBody>
      </p:sp>
    </p:spTree>
    <p:extLst>
      <p:ext uri="{BB962C8B-B14F-4D97-AF65-F5344CB8AC3E}">
        <p14:creationId xmlns:p14="http://schemas.microsoft.com/office/powerpoint/2010/main" val="109495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large round bales are being picked up following baling and then will be placed on a hay wagon. </a:t>
            </a:r>
          </a:p>
          <a:p>
            <a:endParaRPr lang="en-US" dirty="0" smtClean="0"/>
          </a:p>
          <a:p>
            <a:r>
              <a:rPr lang="en-US" b="1" dirty="0" smtClean="0"/>
              <a:t>Image</a:t>
            </a:r>
            <a:r>
              <a:rPr lang="en-US" dirty="0" smtClean="0"/>
              <a:t>: Amanda </a:t>
            </a:r>
            <a:r>
              <a:rPr lang="en-US" dirty="0" err="1" smtClean="0"/>
              <a:t>Grev</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29</a:t>
            </a:fld>
            <a:endParaRPr lang="en-US"/>
          </a:p>
        </p:txBody>
      </p:sp>
    </p:spTree>
    <p:extLst>
      <p:ext uri="{BB962C8B-B14F-4D97-AF65-F5344CB8AC3E}">
        <p14:creationId xmlns:p14="http://schemas.microsoft.com/office/powerpoint/2010/main" val="220803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Let’s start by describing what hay is and some goals of haymaking.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a:t>
            </a:fld>
            <a:endParaRPr lang="en-US"/>
          </a:p>
        </p:txBody>
      </p:sp>
    </p:spTree>
    <p:extLst>
      <p:ext uri="{BB962C8B-B14F-4D97-AF65-F5344CB8AC3E}">
        <p14:creationId xmlns:p14="http://schemas.microsoft.com/office/powerpoint/2010/main" val="3119950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Large round bales being transported to a storage site.  
</a:t>
            </a:r>
            <a:r>
              <a:rPr lang="en-US" b="1" dirty="0" smtClean="0"/>
              <a:t>Image</a:t>
            </a:r>
            <a:r>
              <a:rPr lang="en-US" dirty="0" smtClean="0"/>
              <a:t>:  Amanda </a:t>
            </a:r>
            <a:r>
              <a:rPr lang="en-US" dirty="0" err="1" smtClean="0"/>
              <a:t>Grev</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30</a:t>
            </a:fld>
            <a:endParaRPr lang="en-US"/>
          </a:p>
        </p:txBody>
      </p:sp>
    </p:spTree>
    <p:extLst>
      <p:ext uri="{BB962C8B-B14F-4D97-AF65-F5344CB8AC3E}">
        <p14:creationId xmlns:p14="http://schemas.microsoft.com/office/powerpoint/2010/main" val="1293139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Similarly, large rectangular bale handling and transportation has been mechanized.   Large rectangular bales can be efficiently stacked and consolidated on trailers for transportation.  </a:t>
            </a:r>
          </a:p>
          <a:p>
            <a:endParaRPr lang="en-US" dirty="0" smtClean="0"/>
          </a:p>
          <a:p>
            <a:r>
              <a:rPr lang="en-US" b="1" dirty="0" smtClean="0"/>
              <a:t>Image</a:t>
            </a:r>
            <a:r>
              <a:rPr lang="en-US" dirty="0" smtClean="0"/>
              <a:t>:  David Hansen, University of Minnesota      </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31</a:t>
            </a:fld>
            <a:endParaRPr lang="en-US"/>
          </a:p>
        </p:txBody>
      </p:sp>
    </p:spTree>
    <p:extLst>
      <p:ext uri="{BB962C8B-B14F-4D97-AF65-F5344CB8AC3E}">
        <p14:creationId xmlns:p14="http://schemas.microsoft.com/office/powerpoint/2010/main" val="4116865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goal in storage is to minimize quality loss.</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32</a:t>
            </a:fld>
            <a:endParaRPr lang="en-US"/>
          </a:p>
        </p:txBody>
      </p:sp>
    </p:spTree>
    <p:extLst>
      <p:ext uri="{BB962C8B-B14F-4D97-AF65-F5344CB8AC3E}">
        <p14:creationId xmlns:p14="http://schemas.microsoft.com/office/powerpoint/2010/main" val="562624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To minimize loss during storage, bales should be stored inside or under cover.  Bales that are left outside in the field and in contact with the soil quickly deteriorate because when rewetting occurs, mold develops.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33</a:t>
            </a:fld>
            <a:endParaRPr lang="en-US"/>
          </a:p>
        </p:txBody>
      </p:sp>
    </p:spTree>
    <p:extLst>
      <p:ext uri="{BB962C8B-B14F-4D97-AF65-F5344CB8AC3E}">
        <p14:creationId xmlns:p14="http://schemas.microsoft.com/office/powerpoint/2010/main" val="1749097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round bales left in the field.  Round bales keep better outside than square bales, but we can expect a 50% loss in quality within a year.</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34</a:t>
            </a:fld>
            <a:endParaRPr lang="en-US"/>
          </a:p>
        </p:txBody>
      </p:sp>
    </p:spTree>
    <p:extLst>
      <p:ext uri="{BB962C8B-B14F-4D97-AF65-F5344CB8AC3E}">
        <p14:creationId xmlns:p14="http://schemas.microsoft.com/office/powerpoint/2010/main" val="4225265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Notice the round bales that have been stored outside over winter without cover and how the snow has collected.</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35</a:t>
            </a:fld>
            <a:endParaRPr lang="en-US"/>
          </a:p>
        </p:txBody>
      </p:sp>
    </p:spTree>
    <p:extLst>
      <p:ext uri="{BB962C8B-B14F-4D97-AF65-F5344CB8AC3E}">
        <p14:creationId xmlns:p14="http://schemas.microsoft.com/office/powerpoint/2010/main" val="4040460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Let’s see what happened to the bales by the following spring:  the round bales in the fore ground that were a bottom row in contact with the ground have partially decomposed.  The large square bales in the background have also deteriorated and have begun to sag.</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36</a:t>
            </a:fld>
            <a:endParaRPr lang="en-US"/>
          </a:p>
        </p:txBody>
      </p:sp>
    </p:spTree>
    <p:extLst>
      <p:ext uri="{BB962C8B-B14F-4D97-AF65-F5344CB8AC3E}">
        <p14:creationId xmlns:p14="http://schemas.microsoft.com/office/powerpoint/2010/main" val="1579412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one way to keep your round bales from getting wet; at least the top layer!   Lesson from this image: store your bales in a well drained spot.</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37</a:t>
            </a:fld>
            <a:endParaRPr lang="en-US"/>
          </a:p>
        </p:txBody>
      </p:sp>
    </p:spTree>
    <p:extLst>
      <p:ext uri="{BB962C8B-B14F-4D97-AF65-F5344CB8AC3E}">
        <p14:creationId xmlns:p14="http://schemas.microsoft.com/office/powerpoint/2010/main" val="3379146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Round bales that are stored outside should be off the ground on pallets or gravel so that they cannot wick up moisture from the soil.  Also note how these bales do not touch each other to provide a contact point for moisture collection. Note that the bale on the left is covered with a plastic wrap applied at the baler.  This is a commercial product called B-wrap.</a:t>
            </a:r>
          </a:p>
          <a:p>
            <a:endParaRPr lang="en-US" dirty="0" smtClean="0"/>
          </a:p>
          <a:p>
            <a:r>
              <a:rPr lang="en-US" b="1" dirty="0" smtClean="0"/>
              <a:t>Image</a:t>
            </a:r>
            <a:r>
              <a:rPr lang="en-US" dirty="0" smtClean="0"/>
              <a:t>: Amanda </a:t>
            </a:r>
            <a:r>
              <a:rPr lang="en-US" dirty="0" err="1" smtClean="0"/>
              <a:t>Grev</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38</a:t>
            </a:fld>
            <a:endParaRPr lang="en-US"/>
          </a:p>
        </p:txBody>
      </p:sp>
    </p:spTree>
    <p:extLst>
      <p:ext uri="{BB962C8B-B14F-4D97-AF65-F5344CB8AC3E}">
        <p14:creationId xmlns:p14="http://schemas.microsoft.com/office/powerpoint/2010/main" val="682610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another outside storage situation. The plastic cover will protect the top of the hay pile, but water can still be absorbed from the exposed sides.   The white row is small square bales that are covered with plastic.    Plastic covering is becoming a more common practice and is a way to protect the baled hay.</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39</a:t>
            </a:fld>
            <a:endParaRPr lang="en-US"/>
          </a:p>
        </p:txBody>
      </p:sp>
    </p:spTree>
    <p:extLst>
      <p:ext uri="{BB962C8B-B14F-4D97-AF65-F5344CB8AC3E}">
        <p14:creationId xmlns:p14="http://schemas.microsoft.com/office/powerpoint/2010/main" val="2043045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3AEB90F0-63CB-4592-8476-A55857B63E5D}" type="slidenum">
              <a:rPr lang="en-US" altLang="en-US" smtClean="0"/>
              <a:pPr>
                <a:spcBef>
                  <a:spcPct val="0"/>
                </a:spcBef>
              </a:pPr>
              <a:t>4</a:t>
            </a:fld>
            <a:endParaRPr lang="en-US" altLang="en-US" smtClean="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r>
              <a:rPr lang="en-US" altLang="en-US" b="1" dirty="0" smtClean="0"/>
              <a:t>Narration</a:t>
            </a:r>
            <a:r>
              <a:rPr lang="en-US" altLang="en-US" dirty="0" smtClean="0"/>
              <a:t>: By definition, hay is grass and legume forage that is harvested and stored in the air.  It contrasts with silage that is stored in a specialized structure without air called a silo.  To allow for storage in the air without molding, hay must be dried to a moisture content of less than 20%.  Most often hay is dried in the field using the sun’s energy for drying.   After drying, hay is picked up and put into a package called a bale.   </a:t>
            </a:r>
          </a:p>
          <a:p>
            <a:endParaRPr lang="en-US" altLang="en-US" dirty="0" smtClean="0"/>
          </a:p>
          <a:p>
            <a:r>
              <a:rPr lang="en-US" altLang="en-US" b="1" dirty="0" smtClean="0"/>
              <a:t>Image</a:t>
            </a:r>
            <a:r>
              <a:rPr lang="en-US" altLang="en-US" dirty="0" smtClean="0"/>
              <a:t>: Ron Nichols,</a:t>
            </a:r>
            <a:r>
              <a:rPr lang="en-US" altLang="en-US" baseline="0" dirty="0" smtClean="0"/>
              <a:t> USDA-NRCS</a:t>
            </a:r>
            <a:endParaRPr lang="en-US" altLang="en-US" dirty="0" smtClean="0"/>
          </a:p>
        </p:txBody>
      </p:sp>
    </p:spTree>
    <p:extLst>
      <p:ext uri="{BB962C8B-B14F-4D97-AF65-F5344CB8AC3E}">
        <p14:creationId xmlns:p14="http://schemas.microsoft.com/office/powerpoint/2010/main" val="3260667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plastic wrapping of large round bales. The plastic wrapping excludes all the air and creates an air tight anaerobic situation.  Providing the plastic remains intact, these bales can be permanently preserved.</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40</a:t>
            </a:fld>
            <a:endParaRPr lang="en-US"/>
          </a:p>
        </p:txBody>
      </p:sp>
    </p:spTree>
    <p:extLst>
      <p:ext uri="{BB962C8B-B14F-4D97-AF65-F5344CB8AC3E}">
        <p14:creationId xmlns:p14="http://schemas.microsoft.com/office/powerpoint/2010/main" val="175731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have now reviewed the steps in haymaking.   They include cutting the standing forage, drying the forage in the field, turning the cut forage to facilitate drying, packaging of the dried forage using a baler, transporting the baled hay, and storage..  But before we leave the topic of hay making, we need to say a few words about how to determine hay moisture.  For haymaking, moisture content is a very critical factor because if hay is made too wet, we can expect prolonged respiration by the hay and then mold growth.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41</a:t>
            </a:fld>
            <a:endParaRPr lang="en-US"/>
          </a:p>
        </p:txBody>
      </p:sp>
    </p:spTree>
    <p:extLst>
      <p:ext uri="{BB962C8B-B14F-4D97-AF65-F5344CB8AC3E}">
        <p14:creationId xmlns:p14="http://schemas.microsoft.com/office/powerpoint/2010/main" val="1381467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nutrients in hay are a growth media for bacteria and especially fungi.  If hay is baled at a moisture content greater than 20%, there is a risk of fungi or mold growth.  Typically, as moisture content increases, so does the mold growth.  In contrast, if hay is baled too dry, there is a greater risk of leaf shatter and loss.  </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42</a:t>
            </a:fld>
            <a:endParaRPr lang="en-US"/>
          </a:p>
        </p:txBody>
      </p:sp>
    </p:spTree>
    <p:extLst>
      <p:ext uri="{BB962C8B-B14F-4D97-AF65-F5344CB8AC3E}">
        <p14:creationId xmlns:p14="http://schemas.microsoft.com/office/powerpoint/2010/main" val="2711343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451F16B3-DD5A-4FED-9D21-8EB30E5DF6E1}" type="slidenum">
              <a:rPr lang="en-US" altLang="en-US" smtClean="0"/>
              <a:pPr>
                <a:spcBef>
                  <a:spcPct val="0"/>
                </a:spcBef>
              </a:pPr>
              <a:t>43</a:t>
            </a:fld>
            <a:endParaRPr lang="en-US" altLang="en-US" smtClean="0"/>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r>
              <a:rPr lang="en-US" altLang="en-US" b="1" dirty="0" smtClean="0"/>
              <a:t>Narration</a:t>
            </a:r>
            <a:r>
              <a:rPr lang="en-US" altLang="en-US" dirty="0" smtClean="0"/>
              <a:t>: UGH! Here is some moldy alfalfa hay that was made at about 25% moisture.  Molding deteriorates hay nutritive value, reduces dry mass, and can lead to spontaneous combustion.  Farmers who work around moldy hay can develop a condition called farmers lung.  The moldy hay can lead to respiratory problems in livestock and cause colic in horses.</a:t>
            </a:r>
          </a:p>
          <a:p>
            <a:endParaRPr lang="en-US" altLang="en-US" b="1" dirty="0" smtClean="0"/>
          </a:p>
          <a:p>
            <a:r>
              <a:rPr lang="en-US" altLang="en-US" b="1" dirty="0" smtClean="0"/>
              <a:t>Image</a:t>
            </a:r>
            <a:r>
              <a:rPr lang="en-US" altLang="en-US" dirty="0" smtClean="0"/>
              <a:t>:  Craig </a:t>
            </a:r>
            <a:r>
              <a:rPr lang="en-US" altLang="en-US" dirty="0" err="1" smtClean="0"/>
              <a:t>Sheaffer</a:t>
            </a:r>
            <a:r>
              <a:rPr lang="en-US" altLang="en-US" dirty="0" smtClean="0"/>
              <a:t>, University of Minnesota</a:t>
            </a:r>
          </a:p>
        </p:txBody>
      </p:sp>
    </p:spTree>
    <p:extLst>
      <p:ext uri="{BB962C8B-B14F-4D97-AF65-F5344CB8AC3E}">
        <p14:creationId xmlns:p14="http://schemas.microsoft.com/office/powerpoint/2010/main" val="2491701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1D5BC6A-3CB6-4554-ACF0-7CEAC20ED698}" type="slidenum">
              <a:rPr lang="en-US" altLang="en-US" smtClean="0"/>
              <a:pPr>
                <a:spcBef>
                  <a:spcPct val="0"/>
                </a:spcBef>
              </a:pPr>
              <a:t>44</a:t>
            </a:fld>
            <a:endParaRPr lang="en-US" altLang="en-US" smtClean="0"/>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r>
              <a:rPr lang="en-US" altLang="en-US" b="1" dirty="0" smtClean="0"/>
              <a:t>Narration</a:t>
            </a:r>
            <a:r>
              <a:rPr lang="en-US" altLang="en-US" dirty="0" smtClean="0"/>
              <a:t>: This is some alfalfa hay that has undergone extreme heating and turned black.  Fortunately, it did not spontaneously combust.</a:t>
            </a:r>
          </a:p>
          <a:p>
            <a:endParaRPr lang="en-US" altLang="en-US" dirty="0" smtClean="0"/>
          </a:p>
          <a:p>
            <a:r>
              <a:rPr lang="en-US" altLang="en-US" b="1" dirty="0" smtClean="0"/>
              <a:t>Image</a:t>
            </a:r>
            <a:r>
              <a:rPr lang="en-US" altLang="en-US" dirty="0" smtClean="0"/>
              <a:t>:  Craig </a:t>
            </a:r>
            <a:r>
              <a:rPr lang="en-US" altLang="en-US" dirty="0" err="1" smtClean="0"/>
              <a:t>Sheaffer</a:t>
            </a:r>
            <a:r>
              <a:rPr lang="en-US" altLang="en-US" dirty="0" smtClean="0"/>
              <a:t>, University of Minnesota</a:t>
            </a:r>
          </a:p>
          <a:p>
            <a:endParaRPr lang="en-US" altLang="en-US" dirty="0" smtClean="0"/>
          </a:p>
        </p:txBody>
      </p:sp>
    </p:spTree>
    <p:extLst>
      <p:ext uri="{BB962C8B-B14F-4D97-AF65-F5344CB8AC3E}">
        <p14:creationId xmlns:p14="http://schemas.microsoft.com/office/powerpoint/2010/main" val="2462589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Narration</a:t>
            </a:r>
            <a:r>
              <a:rPr lang="en-US" dirty="0" smtClean="0"/>
              <a:t>: Farmers know the necessity of making hay at the correct moisture content but often hay is made at moisture levels leading to the aforementioned problems.  Here are three reasons: The first is the measurement technique or how they are determining the moisture content.  The second is variation within a field; fields do not typically uniformly dry.  And third, there is a fear of rain.  If hay is almost dry and there is a threat of rain, farmers will often take the risk and package the hay.   </a:t>
            </a:r>
          </a:p>
          <a:p>
            <a:endParaRPr lang="en-US" dirty="0" smtClean="0"/>
          </a:p>
          <a:p>
            <a:r>
              <a:rPr lang="en-US" b="1" dirty="0" smtClean="0"/>
              <a:t>Image</a:t>
            </a:r>
            <a:r>
              <a:rPr lang="en-US" dirty="0" smtClean="0"/>
              <a:t>: </a:t>
            </a:r>
            <a:r>
              <a:rPr lang="en-US" dirty="0" err="1" smtClean="0"/>
              <a:t>Pixabay</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45</a:t>
            </a:fld>
            <a:endParaRPr lang="en-US"/>
          </a:p>
        </p:txBody>
      </p:sp>
    </p:spTree>
    <p:extLst>
      <p:ext uri="{BB962C8B-B14F-4D97-AF65-F5344CB8AC3E}">
        <p14:creationId xmlns:p14="http://schemas.microsoft.com/office/powerpoint/2010/main" val="183001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Farmers determine hay moisture using three approaches.  These include, a very subjective approach that includes feeling the forage, smelling it, or twisting stems to see if moisture is extruded.  If moisture is extruded then many feel it is too wet to bale.  Unfortunately, these subjective methods are prone to inaccuracy.  A better approach is using electronic methods that measure the flow of electricity through the forage with more moisture providing more flow.  Moisture testing equipment can be found and purchased through the internet.</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46</a:t>
            </a:fld>
            <a:endParaRPr lang="en-US"/>
          </a:p>
        </p:txBody>
      </p:sp>
    </p:spTree>
    <p:extLst>
      <p:ext uri="{BB962C8B-B14F-4D97-AF65-F5344CB8AC3E}">
        <p14:creationId xmlns:p14="http://schemas.microsoft.com/office/powerpoint/2010/main" val="1277910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unit, we have reviewed haymaking and its challenges.   In summary, these challenges revolve around management of the moisture content of the crop.  Like all of agriculture, haymaking is dependent on the weather and farmers who make hay need to plan ahead to “make hay while the sun shines.”  </a:t>
            </a:r>
          </a:p>
          <a:p>
            <a:endParaRPr lang="en-US" dirty="0" smtClean="0"/>
          </a:p>
          <a:p>
            <a:r>
              <a:rPr lang="en-US" b="1" dirty="0" smtClean="0"/>
              <a:t>Image</a:t>
            </a:r>
            <a:r>
              <a:rPr lang="en-US" dirty="0" smtClean="0"/>
              <a:t>: </a:t>
            </a:r>
            <a:r>
              <a:rPr lang="en-US" dirty="0" err="1" smtClean="0"/>
              <a:t>Pixabay</a:t>
            </a:r>
            <a:endParaRPr lang="en-US" baseline="0" dirty="0" smtClean="0"/>
          </a:p>
        </p:txBody>
      </p:sp>
      <p:sp>
        <p:nvSpPr>
          <p:cNvPr id="4" name="Slide Number Placeholder 3"/>
          <p:cNvSpPr>
            <a:spLocks noGrp="1"/>
          </p:cNvSpPr>
          <p:nvPr>
            <p:ph type="sldNum" sz="quarter" idx="10"/>
          </p:nvPr>
        </p:nvSpPr>
        <p:spPr/>
        <p:txBody>
          <a:bodyPr/>
          <a:lstStyle/>
          <a:p>
            <a:fld id="{61DEA082-78F7-4C14-A456-1D2F1B3BFAA5}" type="slidenum">
              <a:rPr lang="en-US" smtClean="0"/>
              <a:t>47</a:t>
            </a:fld>
            <a:endParaRPr lang="en-US"/>
          </a:p>
        </p:txBody>
      </p:sp>
    </p:spTree>
    <p:extLst>
      <p:ext uri="{BB962C8B-B14F-4D97-AF65-F5344CB8AC3E}">
        <p14:creationId xmlns:p14="http://schemas.microsoft.com/office/powerpoint/2010/main" val="372994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resources we recommend to explore forages further.</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48</a:t>
            </a:fld>
            <a:endParaRPr lang="en-US"/>
          </a:p>
        </p:txBody>
      </p:sp>
    </p:spTree>
    <p:extLst>
      <p:ext uri="{BB962C8B-B14F-4D97-AF65-F5344CB8AC3E}">
        <p14:creationId xmlns:p14="http://schemas.microsoft.com/office/powerpoint/2010/main" val="38012176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We’ve reached the conclusion of our module.  Thanks for watching!</a:t>
            </a:r>
          </a:p>
        </p:txBody>
      </p:sp>
      <p:sp>
        <p:nvSpPr>
          <p:cNvPr id="4" name="Slide Number Placeholder 3"/>
          <p:cNvSpPr>
            <a:spLocks noGrp="1"/>
          </p:cNvSpPr>
          <p:nvPr>
            <p:ph type="sldNum" sz="quarter" idx="10"/>
          </p:nvPr>
        </p:nvSpPr>
        <p:spPr/>
        <p:txBody>
          <a:bodyPr/>
          <a:lstStyle/>
          <a:p>
            <a:fld id="{61DEA082-78F7-4C14-A456-1D2F1B3BFAA5}" type="slidenum">
              <a:rPr lang="en-US" smtClean="0"/>
              <a:t>49</a:t>
            </a:fld>
            <a:endParaRPr lang="en-US"/>
          </a:p>
        </p:txBody>
      </p:sp>
    </p:spTree>
    <p:extLst>
      <p:ext uri="{BB962C8B-B14F-4D97-AF65-F5344CB8AC3E}">
        <p14:creationId xmlns:p14="http://schemas.microsoft.com/office/powerpoint/2010/main" val="717520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goals of haymaking are to minimize field and storage losses.  Because of the need to achieve the target moisture in the forage and dependence on the weather, making good quality hay is challenging. It is typically not possible to save all the forage yield and forage quality that is produced in the field, but producers should still attempt to minimize losses.</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5</a:t>
            </a:fld>
            <a:endParaRPr lang="en-US"/>
          </a:p>
        </p:txBody>
      </p:sp>
    </p:spTree>
    <p:extLst>
      <p:ext uri="{BB962C8B-B14F-4D97-AF65-F5344CB8AC3E}">
        <p14:creationId xmlns:p14="http://schemas.microsoft.com/office/powerpoint/2010/main" val="372994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a:t>
            </a:r>
            <a:r>
              <a:rPr lang="en-US" baseline="0" dirty="0" smtClean="0"/>
              <a:t> Carlson, University </a:t>
            </a:r>
            <a:r>
              <a:rPr lang="en-US" baseline="0" smtClean="0"/>
              <a:t>of </a:t>
            </a:r>
            <a:r>
              <a:rPr lang="en-US" baseline="0" smtClean="0"/>
              <a:t>Minnesota</a:t>
            </a:r>
            <a:endParaRPr lang="en-US" dirty="0" smtClean="0"/>
          </a:p>
          <a:p>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50</a:t>
            </a:fld>
            <a:endParaRPr lang="en-US"/>
          </a:p>
        </p:txBody>
      </p:sp>
    </p:spTree>
    <p:extLst>
      <p:ext uri="{BB962C8B-B14F-4D97-AF65-F5344CB8AC3E}">
        <p14:creationId xmlns:p14="http://schemas.microsoft.com/office/powerpoint/2010/main" val="2820591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E2B0A12A-D8A2-4FC5-9372-90EEC19B100D}" type="slidenum">
              <a:rPr lang="en-US" altLang="en-US" smtClean="0"/>
              <a:pPr>
                <a:spcBef>
                  <a:spcPct val="0"/>
                </a:spcBef>
              </a:pPr>
              <a:t>6</a:t>
            </a:fld>
            <a:endParaRPr lang="en-US" altLang="en-US" smtClean="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r>
              <a:rPr lang="en-US" altLang="en-US" b="1" dirty="0" smtClean="0"/>
              <a:t>Narration</a:t>
            </a:r>
            <a:r>
              <a:rPr lang="en-US" altLang="en-US" dirty="0" smtClean="0"/>
              <a:t>: This is a visual example of leaf loss due to shattering during baling of hay.  It is likely because the hay has been baled too dry.</a:t>
            </a:r>
          </a:p>
          <a:p>
            <a:endParaRPr lang="en-US" altLang="en-US" dirty="0" smtClean="0"/>
          </a:p>
          <a:p>
            <a:r>
              <a:rPr lang="en-US" altLang="en-US" b="1" dirty="0" smtClean="0"/>
              <a:t>Image</a:t>
            </a:r>
            <a:r>
              <a:rPr lang="en-US" altLang="en-US" dirty="0" smtClean="0"/>
              <a:t>: Craig </a:t>
            </a:r>
            <a:r>
              <a:rPr lang="en-US" altLang="en-US" dirty="0" err="1" smtClean="0"/>
              <a:t>Sheaffer</a:t>
            </a:r>
            <a:r>
              <a:rPr lang="en-US" altLang="en-US" dirty="0" smtClean="0"/>
              <a:t>, University of Minnesota</a:t>
            </a:r>
          </a:p>
        </p:txBody>
      </p:sp>
    </p:spTree>
    <p:extLst>
      <p:ext uri="{BB962C8B-B14F-4D97-AF65-F5344CB8AC3E}">
        <p14:creationId xmlns:p14="http://schemas.microsoft.com/office/powerpoint/2010/main" val="2935386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the steps in haymaking.  They include cutting the standing forage, drying the forage in the field, turning the cut forage to facilitate drying, packaging of the dried forage using a baler, transporting the baled hay, and finally storage. </a:t>
            </a:r>
          </a:p>
          <a:p>
            <a:endParaRPr lang="en-US" b="1"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7</a:t>
            </a:fld>
            <a:endParaRPr lang="en-US"/>
          </a:p>
        </p:txBody>
      </p:sp>
    </p:spTree>
    <p:extLst>
      <p:ext uri="{BB962C8B-B14F-4D97-AF65-F5344CB8AC3E}">
        <p14:creationId xmlns:p14="http://schemas.microsoft.com/office/powerpoint/2010/main" val="188135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first step in haymaking is to cut the standing forage.  Here an alfalfa field is being cut with a mower conditioner.  A mower conditioner not only cuts the forage but has rollers or knives that cut or lacerate the stems to increase the drying rate of the forage.  </a:t>
            </a:r>
          </a:p>
          <a:p>
            <a:endParaRPr lang="en-US" dirty="0" smtClean="0"/>
          </a:p>
          <a:p>
            <a:r>
              <a:rPr lang="en-US" b="1" dirty="0" smtClean="0"/>
              <a:t>Image</a:t>
            </a:r>
            <a:r>
              <a:rPr lang="en-US" dirty="0" smtClean="0"/>
              <a:t>:  John Deere</a:t>
            </a:r>
            <a:endParaRPr lang="en-US" dirty="0"/>
          </a:p>
        </p:txBody>
      </p:sp>
      <p:sp>
        <p:nvSpPr>
          <p:cNvPr id="4" name="Slide Number Placeholder 3"/>
          <p:cNvSpPr>
            <a:spLocks noGrp="1"/>
          </p:cNvSpPr>
          <p:nvPr>
            <p:ph type="sldNum" sz="quarter" idx="10"/>
          </p:nvPr>
        </p:nvSpPr>
        <p:spPr/>
        <p:txBody>
          <a:bodyPr/>
          <a:lstStyle/>
          <a:p>
            <a:fld id="{61DEA082-78F7-4C14-A456-1D2F1B3BFAA5}" type="slidenum">
              <a:rPr lang="en-US" smtClean="0"/>
              <a:t>8</a:t>
            </a:fld>
            <a:endParaRPr lang="en-US"/>
          </a:p>
        </p:txBody>
      </p:sp>
    </p:spTree>
    <p:extLst>
      <p:ext uri="{BB962C8B-B14F-4D97-AF65-F5344CB8AC3E}">
        <p14:creationId xmlns:p14="http://schemas.microsoft.com/office/powerpoint/2010/main" val="2606542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B448E1B0-895C-42B9-B0C6-8D6C38264457}" type="slidenum">
              <a:rPr lang="en-US" altLang="en-US" smtClean="0"/>
              <a:pPr>
                <a:spcBef>
                  <a:spcPct val="0"/>
                </a:spcBef>
              </a:pPr>
              <a:t>9</a:t>
            </a:fld>
            <a:endParaRPr lang="en-US" altLang="en-US" smtClean="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r>
              <a:rPr lang="en-US" altLang="en-US" b="1" dirty="0" smtClean="0"/>
              <a:t>Narration</a:t>
            </a:r>
            <a:r>
              <a:rPr lang="en-US" altLang="en-US" dirty="0" smtClean="0"/>
              <a:t>: Cut hay is often placed in windrows for drying.  Windrows will dry on the top but will need to be raked so the underside will dry, too.</a:t>
            </a:r>
          </a:p>
          <a:p>
            <a:endParaRPr lang="en-US" altLang="en-US" dirty="0" smtClean="0"/>
          </a:p>
          <a:p>
            <a:r>
              <a:rPr lang="en-US" altLang="en-US" b="1" dirty="0" smtClean="0"/>
              <a:t>Image</a:t>
            </a:r>
            <a:r>
              <a:rPr lang="en-US" altLang="en-US" dirty="0" smtClean="0"/>
              <a:t>: John Deere</a:t>
            </a:r>
            <a:endParaRPr lang="en-US" altLang="en-US" baseline="0" dirty="0" smtClean="0"/>
          </a:p>
        </p:txBody>
      </p:sp>
    </p:spTree>
    <p:extLst>
      <p:ext uri="{BB962C8B-B14F-4D97-AF65-F5344CB8AC3E}">
        <p14:creationId xmlns:p14="http://schemas.microsoft.com/office/powerpoint/2010/main" val="3649356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2.xml"/><Relationship Id="rId5" Type="http://schemas.openxmlformats.org/officeDocument/2006/relationships/tags" Target="../tags/tag33.xml"/><Relationship Id="rId4" Type="http://schemas.openxmlformats.org/officeDocument/2006/relationships/tags" Target="../tags/tag3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Master" Target="../slideMasters/slideMaster2.xml"/><Relationship Id="rId5" Type="http://schemas.openxmlformats.org/officeDocument/2006/relationships/tags" Target="../tags/tag38.xml"/><Relationship Id="rId4" Type="http://schemas.openxmlformats.org/officeDocument/2006/relationships/tags" Target="../tags/tag3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2.xml"/><Relationship Id="rId4" Type="http://schemas.openxmlformats.org/officeDocument/2006/relationships/tags" Target="../tags/tag4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Master" Target="../slideMasters/slideMaster3.xml"/><Relationship Id="rId4" Type="http://schemas.openxmlformats.org/officeDocument/2006/relationships/tags" Target="../tags/tag6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600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1363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18486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600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5463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0366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1185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0679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custDataLst>
              <p:tags r:id="rId4"/>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31192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109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0504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5463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50417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13630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18486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3"/>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4"/>
            </p:custDataLst>
          </p:nvPr>
        </p:nvSpPr>
        <p:spPr>
          <a:ln/>
        </p:spPr>
        <p:txBody>
          <a:bodyPr/>
          <a:lstStyle>
            <a:lvl1pPr>
              <a:defRPr/>
            </a:lvl1pPr>
          </a:lstStyle>
          <a:p>
            <a:pPr>
              <a:defRPr/>
            </a:pPr>
            <a:fld id="{065403B6-4514-484C-BAAE-9E8DA9C7257D}" type="slidenum">
              <a:rPr lang="en-US"/>
              <a:pPr>
                <a:defRPr/>
              </a:pPr>
              <a:t>‹#›</a:t>
            </a:fld>
            <a:endParaRPr lang="en-US"/>
          </a:p>
        </p:txBody>
      </p:sp>
    </p:spTree>
    <p:extLst>
      <p:ext uri="{BB962C8B-B14F-4D97-AF65-F5344CB8AC3E}">
        <p14:creationId xmlns:p14="http://schemas.microsoft.com/office/powerpoint/2010/main" val="328380786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74482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9558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2138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017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50258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custDataLst>
              <p:tags r:id="rId4"/>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7143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0366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33649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14732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94026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01290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6606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1185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0679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custDataLst>
              <p:tags r:id="rId4"/>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3119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1090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0504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5041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tags" Target="../tags/tag2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27.xml"/><Relationship Id="rId2" Type="http://schemas.openxmlformats.org/officeDocument/2006/relationships/slideLayout" Target="../slideLayouts/slideLayout13.xml"/><Relationship Id="rId16" Type="http://schemas.openxmlformats.org/officeDocument/2006/relationships/tags" Target="../tags/tag2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5.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53.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tags" Target="../tags/tag57.xml"/><Relationship Id="rId2" Type="http://schemas.openxmlformats.org/officeDocument/2006/relationships/slideLayout" Target="../slideLayouts/slideLayout25.xml"/><Relationship Id="rId16" Type="http://schemas.openxmlformats.org/officeDocument/2006/relationships/tags" Target="../tags/tag56.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ags" Target="../tags/tag55.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solidFill>
                  <a:prstClr val="black">
                    <a:tint val="75000"/>
                  </a:prstClr>
                </a:solidFill>
              </a:rPr>
              <a:pPr/>
              <a:t>6/26/2018</a:t>
            </a:fld>
            <a:endParaRPr lang="en-US" dirty="0">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336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5"/>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6"/>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solidFill>
                  <a:prstClr val="black">
                    <a:tint val="75000"/>
                  </a:prstClr>
                </a:solidFill>
              </a:rPr>
              <a:pPr/>
              <a:t>6/26/2018</a:t>
            </a:fld>
            <a:endParaRPr lang="en-US" dirty="0">
              <a:solidFill>
                <a:prstClr val="black">
                  <a:tint val="75000"/>
                </a:prstClr>
              </a:solidFill>
            </a:endParaRPr>
          </a:p>
        </p:txBody>
      </p:sp>
      <p:sp>
        <p:nvSpPr>
          <p:cNvPr id="5" name="Footer Placeholder 4"/>
          <p:cNvSpPr>
            <a:spLocks noGrp="1"/>
          </p:cNvSpPr>
          <p:nvPr>
            <p:ph type="ftr" sz="quarter" idx="3"/>
            <p:custDataLst>
              <p:tags r:id="rId17"/>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custDataLst>
              <p:tags r:id="rId18"/>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3361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2" r:id="rId12"/>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solidFill>
                  <a:prstClr val="black">
                    <a:tint val="75000"/>
                  </a:prstClr>
                </a:solidFill>
              </a:rPr>
              <a:pPr/>
              <a:t>6/26/2018</a:t>
            </a:fld>
            <a:endParaRPr lang="en-US" dirty="0">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0832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69.xml"/><Relationship Id="rId7" Type="http://schemas.openxmlformats.org/officeDocument/2006/relationships/image" Target="../media/image2.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tags" Target="../tags/tag70.xml"/></Relationships>
</file>

<file path=ppt/slides/_rels/slide1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0.jp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1.jp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4.jpeg"/><Relationship Id="rId5" Type="http://schemas.openxmlformats.org/officeDocument/2006/relationships/notesSlide" Target="../notesSlides/notesSlide12.xml"/><Relationship Id="rId4"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3.png"/><Relationship Id="rId5" Type="http://schemas.openxmlformats.org/officeDocument/2006/relationships/notesSlide" Target="../notesSlides/notesSlide14.xml"/><Relationship Id="rId4"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1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4.jpeg"/><Relationship Id="rId5" Type="http://schemas.openxmlformats.org/officeDocument/2006/relationships/notesSlide" Target="../notesSlides/notesSlide17.xml"/><Relationship Id="rId4"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1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2.xml"/><Relationship Id="rId1" Type="http://schemas.openxmlformats.org/officeDocument/2006/relationships/tags" Target="../tags/tag7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1.xml"/><Relationship Id="rId1" Type="http://schemas.openxmlformats.org/officeDocument/2006/relationships/tags" Target="../tags/tag120.xml"/><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19.jpeg"/><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2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2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25.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2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4.jpeg"/><Relationship Id="rId5" Type="http://schemas.openxmlformats.org/officeDocument/2006/relationships/notesSlide" Target="../notesSlides/notesSlide28.xml"/><Relationship Id="rId4"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27.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28.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4.jpeg"/><Relationship Id="rId5" Type="http://schemas.openxmlformats.org/officeDocument/2006/relationships/notesSlide" Target="../notesSlides/notesSlide32.xml"/><Relationship Id="rId4"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30.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31.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image" Target="../media/image32.tif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image" Target="../media/image3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35.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3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5.jpg"/><Relationship Id="rId5" Type="http://schemas.openxmlformats.org/officeDocument/2006/relationships/notesSlide" Target="../notesSlides/notesSlide4.xml"/><Relationship Id="rId4"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image" Target="../media/image3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4.jpeg"/><Relationship Id="rId5" Type="http://schemas.openxmlformats.org/officeDocument/2006/relationships/notesSlide" Target="../notesSlides/notesSlide41.xml"/><Relationship Id="rId4"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notesSlide" Target="../notesSlides/notesSlide42.xml"/><Relationship Id="rId4"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tags" Target="../tags/tag173.xml"/><Relationship Id="rId7" Type="http://schemas.openxmlformats.org/officeDocument/2006/relationships/image" Target="../media/image38.pn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notesSlide" Target="../notesSlides/notesSlide43.xml"/><Relationship Id="rId5" Type="http://schemas.openxmlformats.org/officeDocument/2006/relationships/slideLayout" Target="../slideLayouts/slideLayout23.xml"/><Relationship Id="rId4" Type="http://schemas.openxmlformats.org/officeDocument/2006/relationships/tags" Target="../tags/tag174.xml"/></Relationships>
</file>

<file path=ppt/slides/_rels/slide44.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39.png"/><Relationship Id="rId5" Type="http://schemas.openxmlformats.org/officeDocument/2006/relationships/notesSlide" Target="../notesSlides/notesSlide44.xml"/><Relationship Id="rId4"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40.jpg"/><Relationship Id="rId5" Type="http://schemas.openxmlformats.org/officeDocument/2006/relationships/notesSlide" Target="../notesSlides/notesSlide45.xml"/><Relationship Id="rId4"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41.jpeg"/><Relationship Id="rId5" Type="http://schemas.openxmlformats.org/officeDocument/2006/relationships/notesSlide" Target="../notesSlides/notesSlide46.xml"/><Relationship Id="rId4"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42.jpeg"/><Relationship Id="rId5" Type="http://schemas.openxmlformats.org/officeDocument/2006/relationships/notesSlide" Target="../notesSlides/notesSlide47.xml"/><Relationship Id="rId4"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tags" Target="../tags/tag189.xml"/><Relationship Id="rId7" Type="http://schemas.openxmlformats.org/officeDocument/2006/relationships/hyperlink" Target="https://www.agronomy.org/files/publications/alfalfa-management-guide.pdf" TargetMode="Externa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hyperlink" Target="https://organicriskmanagement.umn.edu/sites/organicriskmanagement.umn.edu/files/forages.pdf" TargetMode="External"/><Relationship Id="rId5" Type="http://schemas.openxmlformats.org/officeDocument/2006/relationships/notesSlide" Target="../notesSlides/notesSlide48.xml"/><Relationship Id="rId4"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4.jpeg"/><Relationship Id="rId5" Type="http://schemas.openxmlformats.org/officeDocument/2006/relationships/notesSlide" Target="../notesSlides/notesSlide49.xml"/><Relationship Id="rId4"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6.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openxmlformats.org/officeDocument/2006/relationships/tags" Target="../tags/tag82.xml"/></Relationships>
</file>

<file path=ppt/slides/_rels/slide50.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44.jpe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43.jpeg"/><Relationship Id="rId5" Type="http://schemas.openxmlformats.org/officeDocument/2006/relationships/notesSlide" Target="../notesSlides/notesSlide50.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85.xml"/><Relationship Id="rId7" Type="http://schemas.openxmlformats.org/officeDocument/2006/relationships/image" Target="../media/image7.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6.xml"/><Relationship Id="rId5" Type="http://schemas.openxmlformats.org/officeDocument/2006/relationships/slideLayout" Target="../slideLayouts/slideLayout23.xml"/><Relationship Id="rId4" Type="http://schemas.openxmlformats.org/officeDocument/2006/relationships/tags" Target="../tags/tag86.xml"/></Relationships>
</file>

<file path=ppt/slides/_rels/slide7.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4.jpeg"/><Relationship Id="rId5" Type="http://schemas.openxmlformats.org/officeDocument/2006/relationships/notesSlide" Target="../notesSlides/notesSlide7.xml"/><Relationship Id="rId4"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9.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t="4445"/>
          <a:stretch/>
        </p:blipFill>
        <p:spPr>
          <a:xfrm>
            <a:off x="0" y="0"/>
            <a:ext cx="9144000" cy="6553200"/>
          </a:xfrm>
          <a:prstGeom prst="rect">
            <a:avLst/>
          </a:prstGeom>
          <a:solidFill>
            <a:srgbClr val="E8F7FF"/>
          </a:solidFill>
        </p:spPr>
      </p:pic>
      <p:sp>
        <p:nvSpPr>
          <p:cNvPr id="2" name="Title 1"/>
          <p:cNvSpPr>
            <a:spLocks noGrp="1"/>
          </p:cNvSpPr>
          <p:nvPr>
            <p:ph type="title"/>
            <p:custDataLst>
              <p:tags r:id="rId2"/>
            </p:custDataLst>
          </p:nvPr>
        </p:nvSpPr>
        <p:spPr>
          <a:xfrm>
            <a:off x="457200" y="172995"/>
            <a:ext cx="8229600" cy="1143000"/>
          </a:xfrm>
          <a:noFill/>
        </p:spPr>
        <p:txBody>
          <a:bodyPr>
            <a:normAutofit fontScale="90000"/>
          </a:bodyPr>
          <a:lstStyle/>
          <a:p>
            <a:r>
              <a:rPr lang="en-US" dirty="0"/>
              <a:t>Harvesting and Storage of Forages</a:t>
            </a:r>
          </a:p>
        </p:txBody>
      </p:sp>
      <p:sp>
        <p:nvSpPr>
          <p:cNvPr id="5" name="TextBox 4"/>
          <p:cNvSpPr txBox="1"/>
          <p:nvPr>
            <p:custDataLst>
              <p:tags r:id="rId3"/>
            </p:custDataLst>
          </p:nvPr>
        </p:nvSpPr>
        <p:spPr>
          <a:xfrm>
            <a:off x="4138613" y="1601679"/>
            <a:ext cx="4876800" cy="3539430"/>
          </a:xfrm>
          <a:prstGeom prst="rect">
            <a:avLst/>
          </a:prstGeom>
          <a:solidFill>
            <a:srgbClr val="DDE8F8">
              <a:alpha val="88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6" name="TextBox 5"/>
          <p:cNvSpPr txBox="1"/>
          <p:nvPr>
            <p:custDataLst>
              <p:tags r:id="rId4"/>
            </p:custDataLst>
          </p:nvPr>
        </p:nvSpPr>
        <p:spPr>
          <a:xfrm>
            <a:off x="251950" y="2122438"/>
            <a:ext cx="3634713" cy="2308324"/>
          </a:xfrm>
          <a:prstGeom prst="rect">
            <a:avLst/>
          </a:prstGeom>
          <a:solidFill>
            <a:srgbClr val="DDE8F8">
              <a:alpha val="88000"/>
            </a:srgbClr>
          </a:solidFill>
        </p:spPr>
        <p:txBody>
          <a:bodyPr wrap="none" rtlCol="0">
            <a:spAutoFit/>
          </a:bodyPr>
          <a:lstStyle/>
          <a:p>
            <a:pPr algn="ctr"/>
            <a:r>
              <a:rPr lang="en-US" sz="3600" u="sng" dirty="0" smtClean="0">
                <a:solidFill>
                  <a:srgbClr val="800000"/>
                </a:solidFill>
              </a:rPr>
              <a:t>Authors</a:t>
            </a:r>
          </a:p>
          <a:p>
            <a:pPr algn="ctr"/>
            <a:r>
              <a:rPr lang="en-US" sz="3600" dirty="0">
                <a:solidFill>
                  <a:srgbClr val="800000"/>
                </a:solidFill>
              </a:rPr>
              <a:t>Craig </a:t>
            </a:r>
            <a:r>
              <a:rPr lang="en-US" sz="3600" dirty="0" err="1">
                <a:solidFill>
                  <a:srgbClr val="800000"/>
                </a:solidFill>
              </a:rPr>
              <a:t>Sheaffer</a:t>
            </a:r>
            <a:endParaRPr lang="en-US" sz="3600" dirty="0">
              <a:solidFill>
                <a:srgbClr val="800000"/>
              </a:solidFill>
            </a:endParaRP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Constance Carlson</a:t>
            </a:r>
            <a:endParaRPr lang="en-US" sz="3600" dirty="0">
              <a:solidFill>
                <a:srgbClr val="800000"/>
              </a:solidFill>
            </a:endParaRPr>
          </a:p>
        </p:txBody>
      </p:sp>
    </p:spTree>
    <p:custDataLst>
      <p:tags r:id="rId1"/>
    </p:custDataLst>
    <p:extLst>
      <p:ext uri="{BB962C8B-B14F-4D97-AF65-F5344CB8AC3E}">
        <p14:creationId xmlns:p14="http://schemas.microsoft.com/office/powerpoint/2010/main" val="930331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28600" y="274638"/>
            <a:ext cx="2895600" cy="1143000"/>
          </a:xfrm>
        </p:spPr>
        <p:txBody>
          <a:bodyPr>
            <a:normAutofit fontScale="90000"/>
          </a:bodyPr>
          <a:lstStyle/>
          <a:p>
            <a:r>
              <a:rPr lang="en-US" dirty="0" smtClean="0"/>
              <a:t>Wide Swath</a:t>
            </a:r>
            <a:endParaRPr lang="en-US" dirty="0"/>
          </a:p>
        </p:txBody>
      </p:sp>
      <p:sp>
        <p:nvSpPr>
          <p:cNvPr id="5" name="Content Placeholder 4"/>
          <p:cNvSpPr>
            <a:spLocks noGrp="1"/>
          </p:cNvSpPr>
          <p:nvPr>
            <p:ph idx="1"/>
            <p:custDataLst>
              <p:tags r:id="rId3"/>
            </p:custDataLst>
          </p:nvPr>
        </p:nvSpPr>
        <p:spPr>
          <a:xfrm>
            <a:off x="381000" y="2209800"/>
            <a:ext cx="2590800" cy="3916363"/>
          </a:xfrm>
        </p:spPr>
        <p:txBody>
          <a:bodyPr/>
          <a:lstStyle/>
          <a:p>
            <a:pPr marL="0" indent="0">
              <a:buNone/>
            </a:pPr>
            <a:r>
              <a:rPr lang="en-US" dirty="0" smtClean="0"/>
              <a:t>Exposes more of forage to sun and wind</a:t>
            </a:r>
            <a:endParaRPr lang="en-US"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1633" r="9167"/>
          <a:stretch/>
        </p:blipFill>
        <p:spPr>
          <a:xfrm>
            <a:off x="3238195" y="228600"/>
            <a:ext cx="5905805" cy="6096762"/>
          </a:xfrm>
          <a:prstGeom prst="rect">
            <a:avLst/>
          </a:prstGeom>
        </p:spPr>
      </p:pic>
    </p:spTree>
    <p:custDataLst>
      <p:tags r:id="rId1"/>
    </p:custDataLst>
    <p:extLst>
      <p:ext uri="{BB962C8B-B14F-4D97-AF65-F5344CB8AC3E}">
        <p14:creationId xmlns:p14="http://schemas.microsoft.com/office/powerpoint/2010/main" val="2639370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0047"/>
            <a:ext cx="9144000" cy="6097905"/>
          </a:xfrm>
          <a:prstGeom prst="rect">
            <a:avLst/>
          </a:prstGeom>
        </p:spPr>
      </p:pic>
      <p:sp>
        <p:nvSpPr>
          <p:cNvPr id="5" name="Rectangle 4"/>
          <p:cNvSpPr/>
          <p:nvPr/>
        </p:nvSpPr>
        <p:spPr>
          <a:xfrm>
            <a:off x="0" y="380046"/>
            <a:ext cx="9144000" cy="6097905"/>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Title 1"/>
          <p:cNvSpPr>
            <a:spLocks noGrp="1"/>
          </p:cNvSpPr>
          <p:nvPr>
            <p:ph type="title"/>
            <p:custDataLst>
              <p:tags r:id="rId2"/>
            </p:custDataLst>
          </p:nvPr>
        </p:nvSpPr>
        <p:spPr>
          <a:xfrm>
            <a:off x="457200" y="274638"/>
            <a:ext cx="8229600" cy="1143000"/>
          </a:xfrm>
        </p:spPr>
        <p:txBody>
          <a:bodyPr/>
          <a:lstStyle/>
          <a:p>
            <a:r>
              <a:rPr lang="en-US" altLang="en-US" dirty="0" smtClean="0"/>
              <a:t>Forage Drying</a:t>
            </a:r>
          </a:p>
        </p:txBody>
      </p:sp>
      <p:sp>
        <p:nvSpPr>
          <p:cNvPr id="8195" name="Content Placeholder 2"/>
          <p:cNvSpPr>
            <a:spLocks noGrp="1"/>
          </p:cNvSpPr>
          <p:nvPr>
            <p:ph idx="1"/>
            <p:custDataLst>
              <p:tags r:id="rId3"/>
            </p:custDataLst>
          </p:nvPr>
        </p:nvSpPr>
        <p:spPr>
          <a:xfrm>
            <a:off x="457200" y="1600200"/>
            <a:ext cx="8229600" cy="4525963"/>
          </a:xfrm>
        </p:spPr>
        <p:txBody>
          <a:bodyPr/>
          <a:lstStyle/>
          <a:p>
            <a:r>
              <a:rPr lang="en-US" altLang="en-US" dirty="0" smtClean="0"/>
              <a:t>Forage moisture content changes from ~80% uncut and drying to &lt;20%</a:t>
            </a:r>
          </a:p>
          <a:p>
            <a:r>
              <a:rPr lang="en-US" altLang="en-US" dirty="0" smtClean="0"/>
              <a:t>Moisture loss depends on sun’s energy; aided by wind, low humidity</a:t>
            </a:r>
          </a:p>
          <a:p>
            <a:r>
              <a:rPr lang="en-US" altLang="en-US" dirty="0" smtClean="0"/>
              <a:t>Typically takes 2-4 days</a:t>
            </a:r>
          </a:p>
        </p:txBody>
      </p:sp>
    </p:spTree>
    <p:custDataLst>
      <p:tags r:id="rId1"/>
    </p:custDataLst>
    <p:extLst>
      <p:ext uri="{BB962C8B-B14F-4D97-AF65-F5344CB8AC3E}">
        <p14:creationId xmlns:p14="http://schemas.microsoft.com/office/powerpoint/2010/main" val="3328000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457200" y="381000"/>
            <a:ext cx="8229600" cy="1143000"/>
          </a:xfrm>
        </p:spPr>
        <p:txBody>
          <a:bodyPr>
            <a:noAutofit/>
          </a:bodyPr>
          <a:lstStyle/>
          <a:p>
            <a:r>
              <a:rPr lang="en-US" altLang="en-US" dirty="0"/>
              <a:t>Harvesting and Storage of Forages</a:t>
            </a:r>
            <a:endParaRPr lang="en-US" altLang="en-US" dirty="0" smtClean="0"/>
          </a:p>
        </p:txBody>
      </p:sp>
      <p:sp>
        <p:nvSpPr>
          <p:cNvPr id="9219" name="Content Placeholder 2"/>
          <p:cNvSpPr>
            <a:spLocks noGrp="1"/>
          </p:cNvSpPr>
          <p:nvPr>
            <p:ph sz="half" idx="1"/>
            <p:custDataLst>
              <p:tags r:id="rId3"/>
            </p:custDataLst>
          </p:nvPr>
        </p:nvSpPr>
        <p:spPr>
          <a:xfrm>
            <a:off x="0" y="1981201"/>
            <a:ext cx="4699678" cy="4399564"/>
          </a:xfrm>
          <a:solidFill>
            <a:srgbClr val="9BC3DD">
              <a:alpha val="85000"/>
            </a:srgbClr>
          </a:solidFill>
        </p:spPr>
        <p:txBody>
          <a:bodyPr>
            <a:normAutofit fontScale="92500"/>
          </a:bodyPr>
          <a:lstStyle/>
          <a:p>
            <a:pPr marL="741363" indent="-571500">
              <a:buFont typeface="+mj-lt"/>
              <a:buAutoNum type="romanUcPeriod"/>
            </a:pPr>
            <a:r>
              <a:rPr lang="en-US" altLang="en-US" sz="3600" dirty="0" smtClean="0">
                <a:solidFill>
                  <a:schemeClr val="tx1">
                    <a:lumMod val="50000"/>
                    <a:lumOff val="50000"/>
                  </a:schemeClr>
                </a:solidFill>
              </a:rPr>
              <a:t>What is Hay?</a:t>
            </a:r>
          </a:p>
          <a:p>
            <a:pPr marL="741363" indent="-571500">
              <a:buFont typeface="+mj-lt"/>
              <a:buAutoNum type="romanUcPeriod"/>
            </a:pPr>
            <a:r>
              <a:rPr lang="en-US" altLang="en-US" sz="3600" dirty="0" smtClean="0">
                <a:solidFill>
                  <a:schemeClr val="tx1">
                    <a:lumMod val="50000"/>
                    <a:lumOff val="50000"/>
                  </a:schemeClr>
                </a:solidFill>
              </a:rPr>
              <a:t>Cutting and Drying</a:t>
            </a:r>
            <a:endParaRPr lang="en-US" altLang="en-US" sz="3600" dirty="0">
              <a:solidFill>
                <a:schemeClr val="tx1">
                  <a:lumMod val="50000"/>
                  <a:lumOff val="50000"/>
                </a:schemeClr>
              </a:solidFill>
            </a:endParaRPr>
          </a:p>
          <a:p>
            <a:pPr marL="741363" indent="-571500">
              <a:buFont typeface="+mj-lt"/>
              <a:buAutoNum type="romanUcPeriod"/>
            </a:pPr>
            <a:r>
              <a:rPr lang="en-US" altLang="en-US" sz="3600" dirty="0" smtClean="0"/>
              <a:t>Raking </a:t>
            </a:r>
          </a:p>
          <a:p>
            <a:pPr marL="741363" indent="-571500">
              <a:buFont typeface="+mj-lt"/>
              <a:buAutoNum type="romanUcPeriod"/>
            </a:pPr>
            <a:r>
              <a:rPr lang="en-US" altLang="en-US" sz="3600" dirty="0" smtClean="0"/>
              <a:t>Baling</a:t>
            </a:r>
          </a:p>
          <a:p>
            <a:pPr marL="741363" indent="-571500">
              <a:buFont typeface="+mj-lt"/>
              <a:buAutoNum type="romanUcPeriod"/>
            </a:pPr>
            <a:r>
              <a:rPr lang="en-US" altLang="en-US" sz="3600" dirty="0" smtClean="0"/>
              <a:t>Transport</a:t>
            </a:r>
          </a:p>
          <a:p>
            <a:pPr marL="741363" indent="-571500">
              <a:buFont typeface="+mj-lt"/>
              <a:buAutoNum type="romanUcPeriod"/>
            </a:pPr>
            <a:r>
              <a:rPr lang="en-US" altLang="en-US" sz="3600" dirty="0" smtClean="0"/>
              <a:t>Storage</a:t>
            </a:r>
          </a:p>
          <a:p>
            <a:pPr marL="741363" indent="-571500">
              <a:buFont typeface="+mj-lt"/>
              <a:buAutoNum type="romanUcPeriod"/>
            </a:pPr>
            <a:r>
              <a:rPr lang="en-US" altLang="en-US" sz="3600" dirty="0" smtClean="0"/>
              <a:t>Moisture Content</a:t>
            </a:r>
          </a:p>
          <a:p>
            <a:pPr>
              <a:buFontTx/>
              <a:buNone/>
            </a:pPr>
            <a:endParaRPr lang="en-US" altLang="en-US" dirty="0" smtClean="0"/>
          </a:p>
        </p:txBody>
      </p:sp>
      <p:pic>
        <p:nvPicPr>
          <p:cNvPr id="3" name="Content Placeholder 2"/>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12963" t="4141" r="15274"/>
          <a:stretch/>
        </p:blipFill>
        <p:spPr>
          <a:xfrm>
            <a:off x="4699678" y="1981199"/>
            <a:ext cx="4444322" cy="4399566"/>
          </a:xfrm>
        </p:spPr>
      </p:pic>
    </p:spTree>
    <p:custDataLst>
      <p:tags r:id="rId1"/>
    </p:custDataLst>
    <p:extLst>
      <p:ext uri="{BB962C8B-B14F-4D97-AF65-F5344CB8AC3E}">
        <p14:creationId xmlns:p14="http://schemas.microsoft.com/office/powerpoint/2010/main" val="1993992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672" b="5117"/>
          <a:stretch/>
        </p:blipFill>
        <p:spPr>
          <a:xfrm>
            <a:off x="0" y="-152400"/>
            <a:ext cx="9144000" cy="6553200"/>
          </a:xfrm>
          <a:prstGeom prst="rect">
            <a:avLst/>
          </a:prstGeom>
        </p:spPr>
      </p:pic>
      <p:sp>
        <p:nvSpPr>
          <p:cNvPr id="7" name="Title 6"/>
          <p:cNvSpPr>
            <a:spLocks noGrp="1"/>
          </p:cNvSpPr>
          <p:nvPr>
            <p:ph type="title"/>
            <p:custDataLst>
              <p:tags r:id="rId2"/>
            </p:custDataLst>
          </p:nvPr>
        </p:nvSpPr>
        <p:spPr>
          <a:xfrm>
            <a:off x="304800" y="0"/>
            <a:ext cx="8229600" cy="1143000"/>
          </a:xfrm>
        </p:spPr>
        <p:txBody>
          <a:bodyPr/>
          <a:lstStyle/>
          <a:p>
            <a:r>
              <a:rPr lang="en-US" dirty="0" smtClean="0"/>
              <a:t>Wheel Rake</a:t>
            </a:r>
            <a:endParaRPr lang="en-US" dirty="0"/>
          </a:p>
        </p:txBody>
      </p:sp>
    </p:spTree>
    <p:custDataLst>
      <p:tags r:id="rId1"/>
    </p:custDataLst>
    <p:extLst>
      <p:ext uri="{BB962C8B-B14F-4D97-AF65-F5344CB8AC3E}">
        <p14:creationId xmlns:p14="http://schemas.microsoft.com/office/powerpoint/2010/main" val="21551492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splaying DSC06671.JPG"/>
          <p:cNvSpPr>
            <a:spLocks noChangeAspect="1" noChangeArrowheads="1"/>
          </p:cNvSpPr>
          <p:nvPr>
            <p:custDataLst>
              <p:tags r:id="rId2"/>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3494"/>
          <a:stretch/>
        </p:blipFill>
        <p:spPr bwMode="auto">
          <a:xfrm>
            <a:off x="41910" y="0"/>
            <a:ext cx="9060180" cy="655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custDataLst>
              <p:tags r:id="rId3"/>
            </p:custDataLst>
          </p:nvPr>
        </p:nvSpPr>
        <p:spPr>
          <a:xfrm>
            <a:off x="457200" y="274638"/>
            <a:ext cx="8229600" cy="1143000"/>
          </a:xfrm>
        </p:spPr>
        <p:txBody>
          <a:bodyPr/>
          <a:lstStyle/>
          <a:p>
            <a:r>
              <a:rPr lang="en-US" dirty="0" smtClean="0"/>
              <a:t>Side Bar Rake</a:t>
            </a:r>
            <a:endParaRPr lang="en-US" dirty="0"/>
          </a:p>
        </p:txBody>
      </p:sp>
    </p:spTree>
    <p:custDataLst>
      <p:tags r:id="rId1"/>
    </p:custDataLst>
    <p:extLst>
      <p:ext uri="{BB962C8B-B14F-4D97-AF65-F5344CB8AC3E}">
        <p14:creationId xmlns:p14="http://schemas.microsoft.com/office/powerpoint/2010/main" val="2405625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AGRO\TEXTBOOK\Research pictures\Scanned slides\Hay &amp; Silage 3\CCS0646.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54" t="4167" r="9137" b="8332"/>
          <a:stretch/>
        </p:blipFill>
        <p:spPr bwMode="auto">
          <a:xfrm flipH="1">
            <a:off x="8996" y="228600"/>
            <a:ext cx="9126766" cy="62408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5105400"/>
            <a:ext cx="8229600" cy="1143000"/>
          </a:xfrm>
        </p:spPr>
        <p:txBody>
          <a:bodyPr/>
          <a:lstStyle/>
          <a:p>
            <a:r>
              <a:rPr lang="en-US" dirty="0" smtClean="0">
                <a:solidFill>
                  <a:srgbClr val="F7EF81"/>
                </a:solidFill>
              </a:rPr>
              <a:t>Rotary Rake</a:t>
            </a:r>
            <a:endParaRPr lang="en-US" dirty="0">
              <a:solidFill>
                <a:srgbClr val="F7EF81"/>
              </a:solidFill>
            </a:endParaRPr>
          </a:p>
        </p:txBody>
      </p:sp>
    </p:spTree>
    <p:custDataLst>
      <p:tags r:id="rId1"/>
    </p:custDataLst>
    <p:extLst>
      <p:ext uri="{BB962C8B-B14F-4D97-AF65-F5344CB8AC3E}">
        <p14:creationId xmlns:p14="http://schemas.microsoft.com/office/powerpoint/2010/main" val="1689430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6666"/>
          <a:stretch/>
        </p:blipFill>
        <p:spPr>
          <a:xfrm>
            <a:off x="0" y="0"/>
            <a:ext cx="9144000" cy="6400800"/>
          </a:xfrm>
          <a:prstGeom prst="rect">
            <a:avLst/>
          </a:prstGeom>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Windrow Inverter</a:t>
            </a:r>
            <a:endParaRPr lang="en-US" dirty="0"/>
          </a:p>
        </p:txBody>
      </p:sp>
    </p:spTree>
    <p:custDataLst>
      <p:tags r:id="rId1"/>
    </p:custDataLst>
    <p:extLst>
      <p:ext uri="{BB962C8B-B14F-4D97-AF65-F5344CB8AC3E}">
        <p14:creationId xmlns:p14="http://schemas.microsoft.com/office/powerpoint/2010/main" val="558939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457200" y="381000"/>
            <a:ext cx="8229600" cy="1143000"/>
          </a:xfrm>
        </p:spPr>
        <p:txBody>
          <a:bodyPr>
            <a:noAutofit/>
          </a:bodyPr>
          <a:lstStyle/>
          <a:p>
            <a:r>
              <a:rPr lang="en-US" altLang="en-US" dirty="0"/>
              <a:t>Harvesting and Storage of Forages</a:t>
            </a:r>
            <a:endParaRPr lang="en-US" altLang="en-US" dirty="0" smtClean="0"/>
          </a:p>
        </p:txBody>
      </p:sp>
      <p:sp>
        <p:nvSpPr>
          <p:cNvPr id="9219" name="Content Placeholder 2"/>
          <p:cNvSpPr>
            <a:spLocks noGrp="1"/>
          </p:cNvSpPr>
          <p:nvPr>
            <p:ph sz="half" idx="1"/>
            <p:custDataLst>
              <p:tags r:id="rId3"/>
            </p:custDataLst>
          </p:nvPr>
        </p:nvSpPr>
        <p:spPr>
          <a:xfrm>
            <a:off x="0" y="1981201"/>
            <a:ext cx="4699678" cy="4399564"/>
          </a:xfrm>
          <a:solidFill>
            <a:srgbClr val="9BC3DD">
              <a:alpha val="85000"/>
            </a:srgbClr>
          </a:solidFill>
        </p:spPr>
        <p:txBody>
          <a:bodyPr>
            <a:normAutofit fontScale="92500"/>
          </a:bodyPr>
          <a:lstStyle/>
          <a:p>
            <a:pPr marL="741363" indent="-571500">
              <a:buFont typeface="+mj-lt"/>
              <a:buAutoNum type="romanUcPeriod"/>
            </a:pPr>
            <a:r>
              <a:rPr lang="en-US" altLang="en-US" sz="3600" dirty="0" smtClean="0">
                <a:solidFill>
                  <a:schemeClr val="tx1">
                    <a:lumMod val="50000"/>
                    <a:lumOff val="50000"/>
                  </a:schemeClr>
                </a:solidFill>
              </a:rPr>
              <a:t>What is Hay?</a:t>
            </a:r>
          </a:p>
          <a:p>
            <a:pPr marL="741363" indent="-571500">
              <a:buFont typeface="+mj-lt"/>
              <a:buAutoNum type="romanUcPeriod"/>
            </a:pPr>
            <a:r>
              <a:rPr lang="en-US" altLang="en-US" sz="3600" dirty="0" smtClean="0">
                <a:solidFill>
                  <a:schemeClr val="tx1">
                    <a:lumMod val="50000"/>
                    <a:lumOff val="50000"/>
                  </a:schemeClr>
                </a:solidFill>
              </a:rPr>
              <a:t>Cutting and Drying</a:t>
            </a:r>
            <a:endParaRPr lang="en-US" altLang="en-US" sz="3600" dirty="0">
              <a:solidFill>
                <a:schemeClr val="tx1">
                  <a:lumMod val="50000"/>
                  <a:lumOff val="50000"/>
                </a:schemeClr>
              </a:solidFill>
            </a:endParaRPr>
          </a:p>
          <a:p>
            <a:pPr marL="741363" indent="-571500">
              <a:buFont typeface="+mj-lt"/>
              <a:buAutoNum type="romanUcPeriod"/>
            </a:pPr>
            <a:r>
              <a:rPr lang="en-US" altLang="en-US" sz="3600" dirty="0" smtClean="0">
                <a:solidFill>
                  <a:schemeClr val="tx1">
                    <a:lumMod val="50000"/>
                    <a:lumOff val="50000"/>
                  </a:schemeClr>
                </a:solidFill>
              </a:rPr>
              <a:t>Raking </a:t>
            </a:r>
          </a:p>
          <a:p>
            <a:pPr marL="741363" indent="-571500">
              <a:buFont typeface="+mj-lt"/>
              <a:buAutoNum type="romanUcPeriod"/>
            </a:pPr>
            <a:r>
              <a:rPr lang="en-US" altLang="en-US" sz="3600" dirty="0" smtClean="0"/>
              <a:t>Baling</a:t>
            </a:r>
          </a:p>
          <a:p>
            <a:pPr marL="741363" indent="-571500">
              <a:buFont typeface="+mj-lt"/>
              <a:buAutoNum type="romanUcPeriod"/>
            </a:pPr>
            <a:r>
              <a:rPr lang="en-US" altLang="en-US" sz="3600" dirty="0" smtClean="0"/>
              <a:t>Transport</a:t>
            </a:r>
          </a:p>
          <a:p>
            <a:pPr marL="741363" indent="-571500">
              <a:buFont typeface="+mj-lt"/>
              <a:buAutoNum type="romanUcPeriod"/>
            </a:pPr>
            <a:r>
              <a:rPr lang="en-US" altLang="en-US" sz="3600" dirty="0" smtClean="0"/>
              <a:t>Storage</a:t>
            </a:r>
          </a:p>
          <a:p>
            <a:pPr marL="741363" indent="-571500">
              <a:buFont typeface="+mj-lt"/>
              <a:buAutoNum type="romanUcPeriod"/>
            </a:pPr>
            <a:r>
              <a:rPr lang="en-US" altLang="en-US" sz="3600" dirty="0" smtClean="0"/>
              <a:t>Moisture Content</a:t>
            </a:r>
          </a:p>
          <a:p>
            <a:pPr>
              <a:buFontTx/>
              <a:buNone/>
            </a:pPr>
            <a:endParaRPr lang="en-US" altLang="en-US" dirty="0" smtClean="0"/>
          </a:p>
        </p:txBody>
      </p:sp>
      <p:pic>
        <p:nvPicPr>
          <p:cNvPr id="3" name="Content Placeholder 2"/>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12963" t="4141" r="15274"/>
          <a:stretch/>
        </p:blipFill>
        <p:spPr>
          <a:xfrm>
            <a:off x="4699678" y="1981199"/>
            <a:ext cx="4444322" cy="4399566"/>
          </a:xfrm>
        </p:spPr>
      </p:pic>
    </p:spTree>
    <p:custDataLst>
      <p:tags r:id="rId1"/>
    </p:custDataLst>
    <p:extLst>
      <p:ext uri="{BB962C8B-B14F-4D97-AF65-F5344CB8AC3E}">
        <p14:creationId xmlns:p14="http://schemas.microsoft.com/office/powerpoint/2010/main" val="1146847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GRO\TEXTBOOK\Research pictures\Dave Hansen pics\Historical\ES20003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143"/>
          <a:stretch/>
        </p:blipFill>
        <p:spPr bwMode="auto">
          <a:xfrm>
            <a:off x="0" y="445498"/>
            <a:ext cx="9144000" cy="60596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Hay Wagon</a:t>
            </a:r>
            <a:endParaRPr lang="en-US" dirty="0"/>
          </a:p>
        </p:txBody>
      </p:sp>
    </p:spTree>
    <p:custDataLst>
      <p:tags r:id="rId1"/>
    </p:custDataLst>
    <p:extLst>
      <p:ext uri="{BB962C8B-B14F-4D97-AF65-F5344CB8AC3E}">
        <p14:creationId xmlns:p14="http://schemas.microsoft.com/office/powerpoint/2010/main" val="3755937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aig 13"/>
          <p:cNvPicPr>
            <a:picLocks noChangeAspect="1" noChangeArrowheads="1"/>
          </p:cNvPicPr>
          <p:nvPr/>
        </p:nvPicPr>
        <p:blipFill rotWithShape="1">
          <a:blip r:embed="rId5">
            <a:extLst>
              <a:ext uri="{28A0092B-C50C-407E-A947-70E740481C1C}">
                <a14:useLocalDpi xmlns:a14="http://schemas.microsoft.com/office/drawing/2010/main" val="0"/>
              </a:ext>
            </a:extLst>
          </a:blip>
          <a:srcRect r="17653"/>
          <a:stretch/>
        </p:blipFill>
        <p:spPr bwMode="auto">
          <a:xfrm>
            <a:off x="624266" y="0"/>
            <a:ext cx="7895469" cy="647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custDataLst>
              <p:tags r:id="rId2"/>
            </p:custDataLst>
          </p:nvPr>
        </p:nvSpPr>
        <p:spPr>
          <a:xfrm>
            <a:off x="838200" y="274638"/>
            <a:ext cx="3733800" cy="1143000"/>
          </a:xfrm>
        </p:spPr>
        <p:txBody>
          <a:bodyPr/>
          <a:lstStyle/>
          <a:p>
            <a:r>
              <a:rPr lang="en-US" dirty="0" smtClean="0"/>
              <a:t>Lifting Hay</a:t>
            </a:r>
            <a:endParaRPr lang="en-US" dirty="0"/>
          </a:p>
        </p:txBody>
      </p:sp>
    </p:spTree>
    <p:custDataLst>
      <p:tags r:id="rId1"/>
    </p:custDataLst>
    <p:extLst>
      <p:ext uri="{BB962C8B-B14F-4D97-AF65-F5344CB8AC3E}">
        <p14:creationId xmlns:p14="http://schemas.microsoft.com/office/powerpoint/2010/main" val="918618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Introduction</a:t>
            </a:r>
            <a:endParaRPr lang="en-US" dirty="0"/>
          </a:p>
        </p:txBody>
      </p:sp>
      <p:pic>
        <p:nvPicPr>
          <p:cNvPr id="1026" name="Picture 2" descr="G:\AGRO\TEXTBOOK\Research pictures\Dave Hansen pics\Historical\ES200013.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00200" y="1544030"/>
            <a:ext cx="6172200" cy="48567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00047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GRO\TEXTBOOK\Scanned slides\Hay &amp; Silage 1\CCS0518.tif"/>
          <p:cNvPicPr>
            <a:picLocks noChangeAspect="1" noChangeArrowheads="1"/>
          </p:cNvPicPr>
          <p:nvPr/>
        </p:nvPicPr>
        <p:blipFill rotWithShape="1">
          <a:blip r:embed="rId5">
            <a:extLst>
              <a:ext uri="{28A0092B-C50C-407E-A947-70E740481C1C}">
                <a14:useLocalDpi xmlns:a14="http://schemas.microsoft.com/office/drawing/2010/main" val="0"/>
              </a:ext>
            </a:extLst>
          </a:blip>
          <a:srcRect l="5099" t="7058" r="3921" b="5883"/>
          <a:stretch/>
        </p:blipFill>
        <p:spPr bwMode="auto">
          <a:xfrm>
            <a:off x="15665" y="304800"/>
            <a:ext cx="9134513" cy="58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custDataLst>
              <p:tags r:id="rId2"/>
            </p:custDataLst>
          </p:nvPr>
        </p:nvSpPr>
        <p:spPr>
          <a:xfrm>
            <a:off x="6384336" y="325395"/>
            <a:ext cx="2759664" cy="1046440"/>
          </a:xfrm>
          <a:prstGeom prst="rect">
            <a:avLst/>
          </a:prstGeom>
          <a:solidFill>
            <a:srgbClr val="B8FAFF"/>
          </a:solidFill>
        </p:spPr>
        <p:txBody>
          <a:bodyPr wrap="square" rtlCol="0">
            <a:spAutoFit/>
          </a:bodyPr>
          <a:lstStyle/>
          <a:p>
            <a:endParaRPr lang="en-US" sz="1000" dirty="0" smtClean="0">
              <a:solidFill>
                <a:srgbClr val="800000"/>
              </a:solidFill>
            </a:endParaRPr>
          </a:p>
          <a:p>
            <a:pPr algn="ctr"/>
            <a:r>
              <a:rPr lang="en-US" sz="4400" dirty="0" smtClean="0">
                <a:solidFill>
                  <a:srgbClr val="800000"/>
                </a:solidFill>
              </a:rPr>
              <a:t>Hay Lifter</a:t>
            </a:r>
          </a:p>
          <a:p>
            <a:endParaRPr lang="en-US" sz="800" dirty="0">
              <a:solidFill>
                <a:srgbClr val="800000"/>
              </a:solidFill>
            </a:endParaRPr>
          </a:p>
        </p:txBody>
      </p:sp>
    </p:spTree>
    <p:custDataLst>
      <p:tags r:id="rId1"/>
    </p:custDataLst>
    <p:extLst>
      <p:ext uri="{BB962C8B-B14F-4D97-AF65-F5344CB8AC3E}">
        <p14:creationId xmlns:p14="http://schemas.microsoft.com/office/powerpoint/2010/main" val="424273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4300"/>
          <a:stretch/>
        </p:blipFill>
        <p:spPr>
          <a:xfrm>
            <a:off x="29817" y="0"/>
            <a:ext cx="9144000" cy="6563139"/>
          </a:xfrm>
          <a:prstGeom prst="rect">
            <a:avLst/>
          </a:prstGeom>
        </p:spPr>
      </p:pic>
      <p:sp>
        <p:nvSpPr>
          <p:cNvPr id="8194" name="Rectangle 2050"/>
          <p:cNvSpPr>
            <a:spLocks noGrp="1" noChangeArrowheads="1"/>
          </p:cNvSpPr>
          <p:nvPr>
            <p:ph type="title"/>
            <p:custDataLst>
              <p:tags r:id="rId2"/>
            </p:custDataLst>
          </p:nvPr>
        </p:nvSpPr>
        <p:spPr>
          <a:xfrm>
            <a:off x="0" y="9939"/>
            <a:ext cx="7010400" cy="828261"/>
          </a:xfrm>
        </p:spPr>
        <p:txBody>
          <a:bodyPr/>
          <a:lstStyle/>
          <a:p>
            <a:pPr eaLnBrk="1" hangingPunct="1"/>
            <a:r>
              <a:rPr lang="en-US" altLang="en-US" dirty="0" smtClean="0"/>
              <a:t>Bale Types and Weights</a:t>
            </a:r>
          </a:p>
        </p:txBody>
      </p:sp>
      <p:sp>
        <p:nvSpPr>
          <p:cNvPr id="8195" name="Rectangle 2051"/>
          <p:cNvSpPr>
            <a:spLocks noGrp="1" noChangeArrowheads="1"/>
          </p:cNvSpPr>
          <p:nvPr>
            <p:ph type="body" idx="1"/>
            <p:custDataLst>
              <p:tags r:id="rId3"/>
            </p:custDataLst>
          </p:nvPr>
        </p:nvSpPr>
        <p:spPr>
          <a:xfrm>
            <a:off x="1172817" y="3969026"/>
            <a:ext cx="6858000" cy="2590800"/>
          </a:xfrm>
          <a:solidFill>
            <a:srgbClr val="737851">
              <a:alpha val="73000"/>
            </a:srgbClr>
          </a:solidFill>
        </p:spPr>
        <p:txBody>
          <a:bodyPr>
            <a:normAutofit fontScale="92500" lnSpcReduction="10000"/>
          </a:bodyPr>
          <a:lstStyle/>
          <a:p>
            <a:pPr eaLnBrk="1" hangingPunct="1">
              <a:spcBef>
                <a:spcPct val="50000"/>
              </a:spcBef>
              <a:buFontTx/>
              <a:buNone/>
            </a:pPr>
            <a:r>
              <a:rPr lang="en-US" altLang="en-US" dirty="0" smtClean="0"/>
              <a:t>Small Squares		40 </a:t>
            </a:r>
            <a:r>
              <a:rPr lang="en-US" altLang="en-US" dirty="0" err="1" smtClean="0"/>
              <a:t>lb</a:t>
            </a:r>
            <a:r>
              <a:rPr lang="en-US" altLang="en-US" dirty="0" smtClean="0"/>
              <a:t> to 100 </a:t>
            </a:r>
            <a:r>
              <a:rPr lang="en-US" altLang="en-US" dirty="0" err="1" smtClean="0"/>
              <a:t>lb</a:t>
            </a:r>
            <a:endParaRPr lang="en-US" altLang="en-US" dirty="0" smtClean="0"/>
          </a:p>
          <a:p>
            <a:pPr eaLnBrk="1" hangingPunct="1">
              <a:spcBef>
                <a:spcPct val="50000"/>
              </a:spcBef>
              <a:buFontTx/>
              <a:buNone/>
            </a:pPr>
            <a:r>
              <a:rPr lang="en-US" altLang="en-US" dirty="0" smtClean="0"/>
              <a:t>Med. Squares		450 </a:t>
            </a:r>
            <a:r>
              <a:rPr lang="en-US" altLang="en-US" dirty="0" err="1" smtClean="0"/>
              <a:t>lb</a:t>
            </a:r>
            <a:r>
              <a:rPr lang="en-US" altLang="en-US" dirty="0" smtClean="0"/>
              <a:t> to 800 </a:t>
            </a:r>
            <a:r>
              <a:rPr lang="en-US" altLang="en-US" dirty="0" err="1" smtClean="0"/>
              <a:t>lb</a:t>
            </a:r>
            <a:endParaRPr lang="en-US" altLang="en-US" dirty="0" smtClean="0"/>
          </a:p>
          <a:p>
            <a:pPr eaLnBrk="1" hangingPunct="1">
              <a:spcBef>
                <a:spcPct val="50000"/>
              </a:spcBef>
              <a:buFontTx/>
              <a:buNone/>
            </a:pPr>
            <a:r>
              <a:rPr lang="en-US" altLang="en-US" dirty="0" smtClean="0"/>
              <a:t>Large Squares		800 </a:t>
            </a:r>
            <a:r>
              <a:rPr lang="en-US" altLang="en-US" dirty="0" err="1" smtClean="0"/>
              <a:t>lb</a:t>
            </a:r>
            <a:r>
              <a:rPr lang="en-US" altLang="en-US" dirty="0" smtClean="0"/>
              <a:t> to 1000 </a:t>
            </a:r>
            <a:r>
              <a:rPr lang="en-US" altLang="en-US" dirty="0" err="1" smtClean="0"/>
              <a:t>lb</a:t>
            </a:r>
            <a:endParaRPr lang="en-US" altLang="en-US" dirty="0" smtClean="0"/>
          </a:p>
          <a:p>
            <a:pPr eaLnBrk="1" hangingPunct="1">
              <a:spcBef>
                <a:spcPct val="50000"/>
              </a:spcBef>
              <a:buFontTx/>
              <a:buNone/>
            </a:pPr>
            <a:r>
              <a:rPr lang="en-US" altLang="en-US" dirty="0" smtClean="0"/>
              <a:t>Med to </a:t>
            </a:r>
            <a:r>
              <a:rPr lang="en-US" altLang="en-US" dirty="0" err="1" smtClean="0"/>
              <a:t>Lg</a:t>
            </a:r>
            <a:r>
              <a:rPr lang="en-US" altLang="en-US" dirty="0" smtClean="0"/>
              <a:t> Round  	550 </a:t>
            </a:r>
            <a:r>
              <a:rPr lang="en-US" altLang="en-US" dirty="0" err="1" smtClean="0"/>
              <a:t>lb</a:t>
            </a:r>
            <a:r>
              <a:rPr lang="en-US" altLang="en-US" dirty="0" smtClean="0"/>
              <a:t> to 2000 </a:t>
            </a:r>
            <a:r>
              <a:rPr lang="en-US" altLang="en-US" dirty="0" err="1" smtClean="0"/>
              <a:t>lb</a:t>
            </a:r>
            <a:endParaRPr lang="en-US" altLang="en-US" dirty="0" smtClean="0"/>
          </a:p>
        </p:txBody>
      </p:sp>
    </p:spTree>
    <p:custDataLst>
      <p:tags r:id="rId1"/>
    </p:custDataLst>
    <p:extLst>
      <p:ext uri="{BB962C8B-B14F-4D97-AF65-F5344CB8AC3E}">
        <p14:creationId xmlns:p14="http://schemas.microsoft.com/office/powerpoint/2010/main" val="1654795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p:cNvSpPr>
            <a:spLocks noGrp="1" noChangeArrowheads="1"/>
          </p:cNvSpPr>
          <p:nvPr>
            <p:ph type="title"/>
            <p:custDataLst>
              <p:tags r:id="rId2"/>
            </p:custDataLst>
          </p:nvPr>
        </p:nvSpPr>
        <p:spPr>
          <a:xfrm>
            <a:off x="457200" y="274638"/>
            <a:ext cx="8229600" cy="1143000"/>
          </a:xfrm>
        </p:spPr>
        <p:txBody>
          <a:bodyPr/>
          <a:lstStyle/>
          <a:p>
            <a:pPr eaLnBrk="1" hangingPunct="1"/>
            <a:r>
              <a:rPr lang="en-US" altLang="en-US" dirty="0" smtClean="0"/>
              <a:t>Bale Packaging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37915"/>
            <a:ext cx="4667680" cy="3499700"/>
          </a:xfrm>
          <a:prstGeom prst="rect">
            <a:avLst/>
          </a:prstGeom>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391" y="3657600"/>
            <a:ext cx="4872609" cy="274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69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descr="Untitled-9"/>
          <p:cNvPicPr>
            <a:picLocks noChangeAspect="1" noChangeArrowheads="1"/>
          </p:cNvPicPr>
          <p:nvPr/>
        </p:nvPicPr>
        <p:blipFill rotWithShape="1">
          <a:blip r:embed="rId5">
            <a:extLst>
              <a:ext uri="{28A0092B-C50C-407E-A947-70E740481C1C}">
                <a14:useLocalDpi xmlns:a14="http://schemas.microsoft.com/office/drawing/2010/main" val="0"/>
              </a:ext>
            </a:extLst>
          </a:blip>
          <a:srcRect t="10774" b="9816"/>
          <a:stretch/>
        </p:blipFill>
        <p:spPr bwMode="auto">
          <a:xfrm>
            <a:off x="36290" y="152400"/>
            <a:ext cx="907142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custDataLst>
              <p:tags r:id="rId2"/>
            </p:custDataLst>
          </p:nvPr>
        </p:nvSpPr>
        <p:spPr>
          <a:xfrm>
            <a:off x="457200" y="4953000"/>
            <a:ext cx="8229600" cy="1143000"/>
          </a:xfrm>
        </p:spPr>
        <p:txBody>
          <a:bodyPr/>
          <a:lstStyle/>
          <a:p>
            <a:r>
              <a:rPr lang="en-US" dirty="0" smtClean="0"/>
              <a:t>Older Square Baler</a:t>
            </a:r>
            <a:endParaRPr lang="en-US" dirty="0"/>
          </a:p>
        </p:txBody>
      </p:sp>
    </p:spTree>
    <p:custDataLst>
      <p:tags r:id="rId1"/>
    </p:custDataLst>
    <p:extLst>
      <p:ext uri="{BB962C8B-B14F-4D97-AF65-F5344CB8AC3E}">
        <p14:creationId xmlns:p14="http://schemas.microsoft.com/office/powerpoint/2010/main" val="3066653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AGRO\TEXTBOOK\John Deere\HAY AND FORAGE EQUIPMENT\Balers\Hi\125716.jpg"/>
          <p:cNvPicPr>
            <a:picLocks noChangeAspect="1" noChangeArrowheads="1"/>
          </p:cNvPicPr>
          <p:nvPr/>
        </p:nvPicPr>
        <p:blipFill rotWithShape="1">
          <a:blip r:embed="rId5">
            <a:extLst>
              <a:ext uri="{28A0092B-C50C-407E-A947-70E740481C1C}">
                <a14:useLocalDpi xmlns:a14="http://schemas.microsoft.com/office/drawing/2010/main" val="0"/>
              </a:ext>
            </a:extLst>
          </a:blip>
          <a:srcRect r="1235"/>
          <a:stretch/>
        </p:blipFill>
        <p:spPr bwMode="auto">
          <a:xfrm>
            <a:off x="0" y="2286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custDataLst>
              <p:tags r:id="rId2"/>
            </p:custDataLst>
          </p:nvPr>
        </p:nvSpPr>
        <p:spPr>
          <a:xfrm>
            <a:off x="3048000" y="274638"/>
            <a:ext cx="5638800" cy="1143000"/>
          </a:xfrm>
        </p:spPr>
        <p:txBody>
          <a:bodyPr/>
          <a:lstStyle/>
          <a:p>
            <a:r>
              <a:rPr lang="en-US" dirty="0" smtClean="0"/>
              <a:t>Bale Thrower</a:t>
            </a:r>
            <a:endParaRPr lang="en-US" dirty="0"/>
          </a:p>
        </p:txBody>
      </p:sp>
    </p:spTree>
    <p:custDataLst>
      <p:tags r:id="rId1"/>
    </p:custDataLst>
    <p:extLst>
      <p:ext uri="{BB962C8B-B14F-4D97-AF65-F5344CB8AC3E}">
        <p14:creationId xmlns:p14="http://schemas.microsoft.com/office/powerpoint/2010/main" val="28168896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orbeslucerne.com.au/wp-content/uploads/2013/05/Lucerne-Hay-Large-Square-Bale-2-1024x630.jpg"/>
          <p:cNvPicPr>
            <a:picLocks noChangeAspect="1" noChangeArrowheads="1"/>
          </p:cNvPicPr>
          <p:nvPr/>
        </p:nvPicPr>
        <p:blipFill rotWithShape="1">
          <a:blip r:embed="rId5">
            <a:extLst>
              <a:ext uri="{28A0092B-C50C-407E-A947-70E740481C1C}">
                <a14:useLocalDpi xmlns:a14="http://schemas.microsoft.com/office/drawing/2010/main" val="0"/>
              </a:ext>
            </a:extLst>
          </a:blip>
          <a:srcRect r="1115"/>
          <a:stretch/>
        </p:blipFill>
        <p:spPr bwMode="auto">
          <a:xfrm>
            <a:off x="0" y="457200"/>
            <a:ext cx="91440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custDataLst>
              <p:tags r:id="rId2"/>
            </p:custDataLst>
          </p:nvPr>
        </p:nvSpPr>
        <p:spPr>
          <a:xfrm>
            <a:off x="457200" y="457200"/>
            <a:ext cx="8229600" cy="1143000"/>
          </a:xfrm>
        </p:spPr>
        <p:txBody>
          <a:bodyPr/>
          <a:lstStyle/>
          <a:p>
            <a:r>
              <a:rPr lang="en-US" dirty="0" smtClean="0"/>
              <a:t>Large Square Baler</a:t>
            </a:r>
            <a:endParaRPr lang="en-US" dirty="0"/>
          </a:p>
        </p:txBody>
      </p:sp>
    </p:spTree>
    <p:custDataLst>
      <p:tags r:id="rId1"/>
    </p:custDataLst>
    <p:extLst>
      <p:ext uri="{BB962C8B-B14F-4D97-AF65-F5344CB8AC3E}">
        <p14:creationId xmlns:p14="http://schemas.microsoft.com/office/powerpoint/2010/main" val="1360544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eaf001\Downloads\IMG_59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86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176784"/>
            <a:ext cx="8229600" cy="1143000"/>
          </a:xfrm>
        </p:spPr>
        <p:txBody>
          <a:bodyPr/>
          <a:lstStyle/>
          <a:p>
            <a:r>
              <a:rPr lang="en-US" dirty="0" smtClean="0"/>
              <a:t>Large Round Baler</a:t>
            </a:r>
            <a:endParaRPr lang="en-US" dirty="0"/>
          </a:p>
        </p:txBody>
      </p:sp>
    </p:spTree>
    <p:custDataLst>
      <p:tags r:id="rId1"/>
    </p:custDataLst>
    <p:extLst>
      <p:ext uri="{BB962C8B-B14F-4D97-AF65-F5344CB8AC3E}">
        <p14:creationId xmlns:p14="http://schemas.microsoft.com/office/powerpoint/2010/main" val="1777676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GRO\TEXTBOOK\John Deere\HAY AND FORAGE EQUIPMENT\Balers\Hi\42899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92083"/>
            <a:ext cx="9144000" cy="60738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Large Round Baler</a:t>
            </a:r>
            <a:endParaRPr lang="en-US" dirty="0"/>
          </a:p>
        </p:txBody>
      </p:sp>
    </p:spTree>
    <p:custDataLst>
      <p:tags r:id="rId1"/>
    </p:custDataLst>
    <p:extLst>
      <p:ext uri="{BB962C8B-B14F-4D97-AF65-F5344CB8AC3E}">
        <p14:creationId xmlns:p14="http://schemas.microsoft.com/office/powerpoint/2010/main" val="2886126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457200" y="381000"/>
            <a:ext cx="8229600" cy="1143000"/>
          </a:xfrm>
        </p:spPr>
        <p:txBody>
          <a:bodyPr>
            <a:noAutofit/>
          </a:bodyPr>
          <a:lstStyle/>
          <a:p>
            <a:r>
              <a:rPr lang="en-US" altLang="en-US" dirty="0"/>
              <a:t>Harvesting and Storage of Forages</a:t>
            </a:r>
            <a:endParaRPr lang="en-US" altLang="en-US" dirty="0" smtClean="0"/>
          </a:p>
        </p:txBody>
      </p:sp>
      <p:sp>
        <p:nvSpPr>
          <p:cNvPr id="9219" name="Content Placeholder 2"/>
          <p:cNvSpPr>
            <a:spLocks noGrp="1"/>
          </p:cNvSpPr>
          <p:nvPr>
            <p:ph sz="half" idx="1"/>
            <p:custDataLst>
              <p:tags r:id="rId3"/>
            </p:custDataLst>
          </p:nvPr>
        </p:nvSpPr>
        <p:spPr>
          <a:xfrm>
            <a:off x="0" y="1981201"/>
            <a:ext cx="4699678" cy="4399564"/>
          </a:xfrm>
          <a:solidFill>
            <a:srgbClr val="9BC3DD">
              <a:alpha val="85000"/>
            </a:srgbClr>
          </a:solidFill>
        </p:spPr>
        <p:txBody>
          <a:bodyPr>
            <a:normAutofit fontScale="92500"/>
          </a:bodyPr>
          <a:lstStyle/>
          <a:p>
            <a:pPr marL="741363" indent="-571500">
              <a:buFont typeface="+mj-lt"/>
              <a:buAutoNum type="romanUcPeriod"/>
            </a:pPr>
            <a:r>
              <a:rPr lang="en-US" altLang="en-US" sz="3600" dirty="0" smtClean="0">
                <a:solidFill>
                  <a:schemeClr val="tx1">
                    <a:lumMod val="50000"/>
                    <a:lumOff val="50000"/>
                  </a:schemeClr>
                </a:solidFill>
              </a:rPr>
              <a:t>What is Hay?</a:t>
            </a:r>
          </a:p>
          <a:p>
            <a:pPr marL="741363" indent="-571500">
              <a:buFont typeface="+mj-lt"/>
              <a:buAutoNum type="romanUcPeriod"/>
            </a:pPr>
            <a:r>
              <a:rPr lang="en-US" altLang="en-US" sz="3600" dirty="0" smtClean="0">
                <a:solidFill>
                  <a:schemeClr val="tx1">
                    <a:lumMod val="50000"/>
                    <a:lumOff val="50000"/>
                  </a:schemeClr>
                </a:solidFill>
              </a:rPr>
              <a:t>Cutting and Drying</a:t>
            </a:r>
            <a:endParaRPr lang="en-US" altLang="en-US" sz="3600" dirty="0">
              <a:solidFill>
                <a:schemeClr val="tx1">
                  <a:lumMod val="50000"/>
                  <a:lumOff val="50000"/>
                </a:schemeClr>
              </a:solidFill>
            </a:endParaRPr>
          </a:p>
          <a:p>
            <a:pPr marL="741363" indent="-571500">
              <a:buFont typeface="+mj-lt"/>
              <a:buAutoNum type="romanUcPeriod"/>
            </a:pPr>
            <a:r>
              <a:rPr lang="en-US" altLang="en-US" sz="3600" dirty="0" smtClean="0">
                <a:solidFill>
                  <a:schemeClr val="tx1">
                    <a:lumMod val="50000"/>
                    <a:lumOff val="50000"/>
                  </a:schemeClr>
                </a:solidFill>
              </a:rPr>
              <a:t>Raking </a:t>
            </a:r>
          </a:p>
          <a:p>
            <a:pPr marL="741363" indent="-571500">
              <a:buFont typeface="+mj-lt"/>
              <a:buAutoNum type="romanUcPeriod"/>
            </a:pPr>
            <a:r>
              <a:rPr lang="en-US" altLang="en-US" sz="3600" dirty="0" smtClean="0">
                <a:solidFill>
                  <a:schemeClr val="tx1">
                    <a:lumMod val="50000"/>
                    <a:lumOff val="50000"/>
                  </a:schemeClr>
                </a:solidFill>
              </a:rPr>
              <a:t>Baling</a:t>
            </a:r>
          </a:p>
          <a:p>
            <a:pPr marL="741363" indent="-571500">
              <a:buFont typeface="+mj-lt"/>
              <a:buAutoNum type="romanUcPeriod"/>
            </a:pPr>
            <a:r>
              <a:rPr lang="en-US" altLang="en-US" sz="3600" dirty="0" smtClean="0"/>
              <a:t>Transport</a:t>
            </a:r>
          </a:p>
          <a:p>
            <a:pPr marL="741363" indent="-571500">
              <a:buFont typeface="+mj-lt"/>
              <a:buAutoNum type="romanUcPeriod"/>
            </a:pPr>
            <a:r>
              <a:rPr lang="en-US" altLang="en-US" sz="3600" dirty="0" smtClean="0"/>
              <a:t>Storage</a:t>
            </a:r>
          </a:p>
          <a:p>
            <a:pPr marL="741363" indent="-571500">
              <a:buFont typeface="+mj-lt"/>
              <a:buAutoNum type="romanUcPeriod"/>
            </a:pPr>
            <a:r>
              <a:rPr lang="en-US" altLang="en-US" sz="3600" dirty="0" smtClean="0"/>
              <a:t>Moisture Content</a:t>
            </a:r>
          </a:p>
          <a:p>
            <a:pPr>
              <a:buFontTx/>
              <a:buNone/>
            </a:pPr>
            <a:endParaRPr lang="en-US" altLang="en-US" dirty="0" smtClean="0"/>
          </a:p>
        </p:txBody>
      </p:sp>
      <p:pic>
        <p:nvPicPr>
          <p:cNvPr id="3" name="Content Placeholder 2"/>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12963" t="4141" r="15274"/>
          <a:stretch/>
        </p:blipFill>
        <p:spPr>
          <a:xfrm>
            <a:off x="4699678" y="1981199"/>
            <a:ext cx="4444322" cy="4399566"/>
          </a:xfrm>
        </p:spPr>
      </p:pic>
    </p:spTree>
    <p:custDataLst>
      <p:tags r:id="rId1"/>
    </p:custDataLst>
    <p:extLst>
      <p:ext uri="{BB962C8B-B14F-4D97-AF65-F5344CB8AC3E}">
        <p14:creationId xmlns:p14="http://schemas.microsoft.com/office/powerpoint/2010/main" val="940378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eaf001\Downloads\IMG_60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43" y="26138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custDataLst>
              <p:tags r:id="rId2"/>
            </p:custDataLst>
          </p:nvPr>
        </p:nvSpPr>
        <p:spPr>
          <a:xfrm>
            <a:off x="457200" y="274638"/>
            <a:ext cx="8229600" cy="1143000"/>
          </a:xfrm>
        </p:spPr>
        <p:txBody>
          <a:bodyPr/>
          <a:lstStyle/>
          <a:p>
            <a:r>
              <a:rPr lang="en-US" dirty="0" smtClean="0"/>
              <a:t>Large Round Bale Pickup</a:t>
            </a:r>
            <a:endParaRPr lang="en-US" dirty="0"/>
          </a:p>
        </p:txBody>
      </p:sp>
    </p:spTree>
    <p:custDataLst>
      <p:tags r:id="rId1"/>
    </p:custDataLst>
    <p:extLst>
      <p:ext uri="{BB962C8B-B14F-4D97-AF65-F5344CB8AC3E}">
        <p14:creationId xmlns:p14="http://schemas.microsoft.com/office/powerpoint/2010/main" val="1464983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457200" y="381000"/>
            <a:ext cx="8229600" cy="1143000"/>
          </a:xfrm>
        </p:spPr>
        <p:txBody>
          <a:bodyPr>
            <a:noAutofit/>
          </a:bodyPr>
          <a:lstStyle/>
          <a:p>
            <a:r>
              <a:rPr lang="en-US" altLang="en-US" dirty="0"/>
              <a:t>Harvesting and Storage of Forages</a:t>
            </a:r>
            <a:endParaRPr lang="en-US" altLang="en-US" dirty="0" smtClean="0"/>
          </a:p>
        </p:txBody>
      </p:sp>
      <p:sp>
        <p:nvSpPr>
          <p:cNvPr id="9219" name="Content Placeholder 2"/>
          <p:cNvSpPr>
            <a:spLocks noGrp="1"/>
          </p:cNvSpPr>
          <p:nvPr>
            <p:ph sz="half" idx="1"/>
            <p:custDataLst>
              <p:tags r:id="rId3"/>
            </p:custDataLst>
          </p:nvPr>
        </p:nvSpPr>
        <p:spPr>
          <a:xfrm>
            <a:off x="0" y="1981201"/>
            <a:ext cx="4699678" cy="4399564"/>
          </a:xfrm>
          <a:solidFill>
            <a:srgbClr val="9BC3DD">
              <a:alpha val="85000"/>
            </a:srgbClr>
          </a:solidFill>
        </p:spPr>
        <p:txBody>
          <a:bodyPr>
            <a:normAutofit fontScale="92500"/>
          </a:bodyPr>
          <a:lstStyle/>
          <a:p>
            <a:pPr marL="741363" indent="-571500">
              <a:buFont typeface="+mj-lt"/>
              <a:buAutoNum type="romanUcPeriod"/>
            </a:pPr>
            <a:r>
              <a:rPr lang="en-US" altLang="en-US" sz="3600" dirty="0" smtClean="0"/>
              <a:t>What is Hay?</a:t>
            </a:r>
          </a:p>
          <a:p>
            <a:pPr marL="741363" indent="-571500">
              <a:buFont typeface="+mj-lt"/>
              <a:buAutoNum type="romanUcPeriod"/>
            </a:pPr>
            <a:r>
              <a:rPr lang="en-US" altLang="en-US" sz="3600" dirty="0" smtClean="0"/>
              <a:t>Cutting and Drying</a:t>
            </a:r>
            <a:endParaRPr lang="en-US" altLang="en-US" sz="3600" dirty="0"/>
          </a:p>
          <a:p>
            <a:pPr marL="741363" indent="-571500">
              <a:buFont typeface="+mj-lt"/>
              <a:buAutoNum type="romanUcPeriod"/>
            </a:pPr>
            <a:r>
              <a:rPr lang="en-US" altLang="en-US" sz="3600" dirty="0" smtClean="0"/>
              <a:t>Raking </a:t>
            </a:r>
          </a:p>
          <a:p>
            <a:pPr marL="741363" indent="-571500">
              <a:buFont typeface="+mj-lt"/>
              <a:buAutoNum type="romanUcPeriod"/>
            </a:pPr>
            <a:r>
              <a:rPr lang="en-US" altLang="en-US" sz="3600" dirty="0" smtClean="0"/>
              <a:t>Baling</a:t>
            </a:r>
          </a:p>
          <a:p>
            <a:pPr marL="741363" indent="-571500">
              <a:buFont typeface="+mj-lt"/>
              <a:buAutoNum type="romanUcPeriod"/>
            </a:pPr>
            <a:r>
              <a:rPr lang="en-US" altLang="en-US" sz="3600" dirty="0" smtClean="0"/>
              <a:t>Transport</a:t>
            </a:r>
          </a:p>
          <a:p>
            <a:pPr marL="741363" indent="-571500">
              <a:buFont typeface="+mj-lt"/>
              <a:buAutoNum type="romanUcPeriod"/>
            </a:pPr>
            <a:r>
              <a:rPr lang="en-US" altLang="en-US" sz="3600" dirty="0" smtClean="0"/>
              <a:t>Storage</a:t>
            </a:r>
          </a:p>
          <a:p>
            <a:pPr marL="741363" indent="-571500">
              <a:buFont typeface="+mj-lt"/>
              <a:buAutoNum type="romanUcPeriod"/>
            </a:pPr>
            <a:r>
              <a:rPr lang="en-US" altLang="en-US" sz="3600" dirty="0" smtClean="0"/>
              <a:t>Moisture Content</a:t>
            </a:r>
          </a:p>
          <a:p>
            <a:pPr>
              <a:buFontTx/>
              <a:buNone/>
            </a:pPr>
            <a:endParaRPr lang="en-US" altLang="en-US" dirty="0" smtClean="0"/>
          </a:p>
        </p:txBody>
      </p:sp>
      <p:pic>
        <p:nvPicPr>
          <p:cNvPr id="3" name="Content Placeholder 2"/>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12963" t="4141" r="15274"/>
          <a:stretch/>
        </p:blipFill>
        <p:spPr>
          <a:xfrm>
            <a:off x="4699678" y="1981199"/>
            <a:ext cx="4444322" cy="4399566"/>
          </a:xfrm>
        </p:spPr>
      </p:pic>
    </p:spTree>
    <p:custDataLst>
      <p:tags r:id="rId1"/>
    </p:custDataLst>
    <p:extLst>
      <p:ext uri="{BB962C8B-B14F-4D97-AF65-F5344CB8AC3E}">
        <p14:creationId xmlns:p14="http://schemas.microsoft.com/office/powerpoint/2010/main" val="1254586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heaf001\Downloads\IMG_60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Large Round Bale Transport</a:t>
            </a:r>
            <a:endParaRPr lang="en-US" dirty="0"/>
          </a:p>
        </p:txBody>
      </p:sp>
    </p:spTree>
    <p:custDataLst>
      <p:tags r:id="rId1"/>
    </p:custDataLst>
    <p:extLst>
      <p:ext uri="{BB962C8B-B14F-4D97-AF65-F5344CB8AC3E}">
        <p14:creationId xmlns:p14="http://schemas.microsoft.com/office/powerpoint/2010/main" val="2334591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000" t="5557" r="5833" b="5557"/>
          <a:stretch/>
        </p:blipFill>
        <p:spPr>
          <a:xfrm>
            <a:off x="13025" y="228600"/>
            <a:ext cx="9130975" cy="6144223"/>
          </a:xfrm>
          <a:prstGeom prst="rect">
            <a:avLst/>
          </a:prstGeom>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Large Rectangular Bale Pickup</a:t>
            </a:r>
            <a:endParaRPr lang="en-US" dirty="0"/>
          </a:p>
        </p:txBody>
      </p:sp>
    </p:spTree>
    <p:custDataLst>
      <p:tags r:id="rId1"/>
    </p:custDataLst>
    <p:extLst>
      <p:ext uri="{BB962C8B-B14F-4D97-AF65-F5344CB8AC3E}">
        <p14:creationId xmlns:p14="http://schemas.microsoft.com/office/powerpoint/2010/main" val="467798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457200" y="381000"/>
            <a:ext cx="8229600" cy="1143000"/>
          </a:xfrm>
        </p:spPr>
        <p:txBody>
          <a:bodyPr>
            <a:noAutofit/>
          </a:bodyPr>
          <a:lstStyle/>
          <a:p>
            <a:r>
              <a:rPr lang="en-US" altLang="en-US" dirty="0"/>
              <a:t>Harvesting and Storage of Forages</a:t>
            </a:r>
            <a:endParaRPr lang="en-US" altLang="en-US" dirty="0" smtClean="0"/>
          </a:p>
        </p:txBody>
      </p:sp>
      <p:sp>
        <p:nvSpPr>
          <p:cNvPr id="9219" name="Content Placeholder 2"/>
          <p:cNvSpPr>
            <a:spLocks noGrp="1"/>
          </p:cNvSpPr>
          <p:nvPr>
            <p:ph sz="half" idx="1"/>
            <p:custDataLst>
              <p:tags r:id="rId3"/>
            </p:custDataLst>
          </p:nvPr>
        </p:nvSpPr>
        <p:spPr>
          <a:xfrm>
            <a:off x="0" y="1981201"/>
            <a:ext cx="4699678" cy="4399564"/>
          </a:xfrm>
          <a:solidFill>
            <a:srgbClr val="9BC3DD">
              <a:alpha val="85000"/>
            </a:srgbClr>
          </a:solidFill>
        </p:spPr>
        <p:txBody>
          <a:bodyPr>
            <a:normAutofit fontScale="92500"/>
          </a:bodyPr>
          <a:lstStyle/>
          <a:p>
            <a:pPr marL="741363" indent="-571500">
              <a:buFont typeface="+mj-lt"/>
              <a:buAutoNum type="romanUcPeriod"/>
            </a:pPr>
            <a:r>
              <a:rPr lang="en-US" altLang="en-US" sz="3600" dirty="0" smtClean="0">
                <a:solidFill>
                  <a:schemeClr val="tx1">
                    <a:lumMod val="50000"/>
                    <a:lumOff val="50000"/>
                  </a:schemeClr>
                </a:solidFill>
              </a:rPr>
              <a:t>What is Hay?</a:t>
            </a:r>
          </a:p>
          <a:p>
            <a:pPr marL="741363" indent="-571500">
              <a:buFont typeface="+mj-lt"/>
              <a:buAutoNum type="romanUcPeriod"/>
            </a:pPr>
            <a:r>
              <a:rPr lang="en-US" altLang="en-US" sz="3600" dirty="0" smtClean="0">
                <a:solidFill>
                  <a:schemeClr val="tx1">
                    <a:lumMod val="50000"/>
                    <a:lumOff val="50000"/>
                  </a:schemeClr>
                </a:solidFill>
              </a:rPr>
              <a:t>Cutting and Drying</a:t>
            </a:r>
            <a:endParaRPr lang="en-US" altLang="en-US" sz="3600" dirty="0">
              <a:solidFill>
                <a:schemeClr val="tx1">
                  <a:lumMod val="50000"/>
                  <a:lumOff val="50000"/>
                </a:schemeClr>
              </a:solidFill>
            </a:endParaRPr>
          </a:p>
          <a:p>
            <a:pPr marL="741363" indent="-571500">
              <a:buFont typeface="+mj-lt"/>
              <a:buAutoNum type="romanUcPeriod"/>
            </a:pPr>
            <a:r>
              <a:rPr lang="en-US" altLang="en-US" sz="3600" dirty="0" smtClean="0">
                <a:solidFill>
                  <a:schemeClr val="tx1">
                    <a:lumMod val="50000"/>
                    <a:lumOff val="50000"/>
                  </a:schemeClr>
                </a:solidFill>
              </a:rPr>
              <a:t>Raking </a:t>
            </a:r>
          </a:p>
          <a:p>
            <a:pPr marL="741363" indent="-571500">
              <a:buFont typeface="+mj-lt"/>
              <a:buAutoNum type="romanUcPeriod"/>
            </a:pPr>
            <a:r>
              <a:rPr lang="en-US" altLang="en-US" sz="3600" dirty="0" smtClean="0">
                <a:solidFill>
                  <a:schemeClr val="tx1">
                    <a:lumMod val="50000"/>
                    <a:lumOff val="50000"/>
                  </a:schemeClr>
                </a:solidFill>
              </a:rPr>
              <a:t>Baling</a:t>
            </a:r>
          </a:p>
          <a:p>
            <a:pPr marL="741363" indent="-571500">
              <a:buFont typeface="+mj-lt"/>
              <a:buAutoNum type="romanUcPeriod"/>
            </a:pPr>
            <a:r>
              <a:rPr lang="en-US" altLang="en-US" sz="3600" dirty="0" smtClean="0">
                <a:solidFill>
                  <a:schemeClr val="tx1">
                    <a:lumMod val="50000"/>
                    <a:lumOff val="50000"/>
                  </a:schemeClr>
                </a:solidFill>
              </a:rPr>
              <a:t>Transport</a:t>
            </a:r>
          </a:p>
          <a:p>
            <a:pPr marL="741363" indent="-571500">
              <a:buFont typeface="+mj-lt"/>
              <a:buAutoNum type="romanUcPeriod"/>
            </a:pPr>
            <a:r>
              <a:rPr lang="en-US" altLang="en-US" sz="3600" dirty="0" smtClean="0"/>
              <a:t>Storage</a:t>
            </a:r>
          </a:p>
          <a:p>
            <a:pPr marL="741363" indent="-571500">
              <a:buFont typeface="+mj-lt"/>
              <a:buAutoNum type="romanUcPeriod"/>
            </a:pPr>
            <a:r>
              <a:rPr lang="en-US" altLang="en-US" sz="3600" dirty="0" smtClean="0"/>
              <a:t>Moisture Content</a:t>
            </a:r>
          </a:p>
          <a:p>
            <a:pPr>
              <a:buFontTx/>
              <a:buNone/>
            </a:pPr>
            <a:endParaRPr lang="en-US" altLang="en-US" dirty="0" smtClean="0"/>
          </a:p>
        </p:txBody>
      </p:sp>
      <p:pic>
        <p:nvPicPr>
          <p:cNvPr id="3" name="Content Placeholder 2"/>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12963" t="4141" r="15274"/>
          <a:stretch/>
        </p:blipFill>
        <p:spPr>
          <a:xfrm>
            <a:off x="4699678" y="1981199"/>
            <a:ext cx="4444322" cy="4399566"/>
          </a:xfrm>
        </p:spPr>
      </p:pic>
    </p:spTree>
    <p:custDataLst>
      <p:tags r:id="rId1"/>
    </p:custDataLst>
    <p:extLst>
      <p:ext uri="{BB962C8B-B14F-4D97-AF65-F5344CB8AC3E}">
        <p14:creationId xmlns:p14="http://schemas.microsoft.com/office/powerpoint/2010/main" val="1896660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GRO\TEXTBOOK\Research pictures\Hay &amp; Pasture\9-9-2008 Hay\DSCN104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96"/>
          <a:stretch/>
        </p:blipFill>
        <p:spPr bwMode="auto">
          <a:xfrm>
            <a:off x="26335" y="152400"/>
            <a:ext cx="9117665" cy="63735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5105400"/>
            <a:ext cx="8229600" cy="1143000"/>
          </a:xfrm>
        </p:spPr>
        <p:txBody>
          <a:bodyPr/>
          <a:lstStyle/>
          <a:p>
            <a:r>
              <a:rPr lang="en-US" dirty="0" smtClean="0">
                <a:solidFill>
                  <a:srgbClr val="F7EF81"/>
                </a:solidFill>
              </a:rPr>
              <a:t>Moldy Bales</a:t>
            </a:r>
            <a:endParaRPr lang="en-US" dirty="0">
              <a:solidFill>
                <a:srgbClr val="F7EF81"/>
              </a:solidFill>
            </a:endParaRPr>
          </a:p>
        </p:txBody>
      </p:sp>
    </p:spTree>
    <p:custDataLst>
      <p:tags r:id="rId1"/>
    </p:custDataLst>
    <p:extLst>
      <p:ext uri="{BB962C8B-B14F-4D97-AF65-F5344CB8AC3E}">
        <p14:creationId xmlns:p14="http://schemas.microsoft.com/office/powerpoint/2010/main" val="42152218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GRO\TEXTBOOK\Research pictures\Hay &amp; Pasture\07-20-08 Hay\IMG_06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778"/>
          <a:stretch/>
        </p:blipFill>
        <p:spPr bwMode="auto">
          <a:xfrm>
            <a:off x="0" y="152400"/>
            <a:ext cx="9144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Round Bales in Field</a:t>
            </a:r>
            <a:endParaRPr lang="en-US" dirty="0"/>
          </a:p>
        </p:txBody>
      </p:sp>
    </p:spTree>
    <p:custDataLst>
      <p:tags r:id="rId1"/>
    </p:custDataLst>
    <p:extLst>
      <p:ext uri="{BB962C8B-B14F-4D97-AF65-F5344CB8AC3E}">
        <p14:creationId xmlns:p14="http://schemas.microsoft.com/office/powerpoint/2010/main" val="2651800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G:\AGRO\TEXTBOOK\Research pictures\Scanned slides\Hay &amp; Silage 2\CCS0614.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7" t="4839" r="5000" b="4839"/>
          <a:stretch/>
        </p:blipFill>
        <p:spPr bwMode="auto">
          <a:xfrm>
            <a:off x="-12785" y="243746"/>
            <a:ext cx="9169570" cy="60786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Outside Storage</a:t>
            </a:r>
            <a:endParaRPr lang="en-US" dirty="0"/>
          </a:p>
        </p:txBody>
      </p:sp>
    </p:spTree>
    <p:custDataLst>
      <p:tags r:id="rId1"/>
    </p:custDataLst>
    <p:extLst>
      <p:ext uri="{BB962C8B-B14F-4D97-AF65-F5344CB8AC3E}">
        <p14:creationId xmlns:p14="http://schemas.microsoft.com/office/powerpoint/2010/main" val="3714127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AGRO\TEXTBOOK\Research pictures\Scanned slides\Hay &amp; Silage 2\CCS0613.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90" t="3704" r="4533" b="4219"/>
          <a:stretch/>
        </p:blipFill>
        <p:spPr bwMode="auto">
          <a:xfrm>
            <a:off x="-3" y="380997"/>
            <a:ext cx="9144003" cy="6096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5867400" y="380997"/>
            <a:ext cx="3276600" cy="1447803"/>
          </a:xfrm>
        </p:spPr>
        <p:txBody>
          <a:bodyPr>
            <a:normAutofit/>
          </a:bodyPr>
          <a:lstStyle/>
          <a:p>
            <a:r>
              <a:rPr lang="en-US" dirty="0" smtClean="0"/>
              <a:t>Following Spring</a:t>
            </a:r>
            <a:endParaRPr lang="en-US" dirty="0"/>
          </a:p>
        </p:txBody>
      </p:sp>
    </p:spTree>
    <p:custDataLst>
      <p:tags r:id="rId1"/>
    </p:custDataLst>
    <p:extLst>
      <p:ext uri="{BB962C8B-B14F-4D97-AF65-F5344CB8AC3E}">
        <p14:creationId xmlns:p14="http://schemas.microsoft.com/office/powerpoint/2010/main" val="29796679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GRO\TEXTBOOK\Research pictures\Scanned slides\Hay &amp; Silage 1\CCS0522.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7" t="3750" r="5000" b="5180"/>
          <a:stretch/>
        </p:blipFill>
        <p:spPr bwMode="auto">
          <a:xfrm>
            <a:off x="0" y="152400"/>
            <a:ext cx="9120175"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custDataLst>
              <p:tags r:id="rId2"/>
            </p:custDataLst>
          </p:nvPr>
        </p:nvSpPr>
        <p:spPr>
          <a:xfrm>
            <a:off x="457200" y="274638"/>
            <a:ext cx="8229600" cy="1143000"/>
          </a:xfrm>
        </p:spPr>
        <p:txBody>
          <a:bodyPr/>
          <a:lstStyle/>
          <a:p>
            <a:r>
              <a:rPr lang="en-US" dirty="0" smtClean="0"/>
              <a:t>Store in Well-Drained Spot</a:t>
            </a:r>
            <a:endParaRPr lang="en-US" dirty="0"/>
          </a:p>
        </p:txBody>
      </p:sp>
    </p:spTree>
    <p:custDataLst>
      <p:tags r:id="rId1"/>
    </p:custDataLst>
    <p:extLst>
      <p:ext uri="{BB962C8B-B14F-4D97-AF65-F5344CB8AC3E}">
        <p14:creationId xmlns:p14="http://schemas.microsoft.com/office/powerpoint/2010/main" val="8374179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eaf001\Downloads\IMG_60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48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Storage on Pallets or Gravel</a:t>
            </a:r>
            <a:endParaRPr lang="en-US" dirty="0"/>
          </a:p>
        </p:txBody>
      </p:sp>
    </p:spTree>
    <p:custDataLst>
      <p:tags r:id="rId1"/>
    </p:custDataLst>
    <p:extLst>
      <p:ext uri="{BB962C8B-B14F-4D97-AF65-F5344CB8AC3E}">
        <p14:creationId xmlns:p14="http://schemas.microsoft.com/office/powerpoint/2010/main" val="826565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AGRO\TEXTBOOK\Research pictures\Hay &amp; Pasture\DSCN154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446" b="3333"/>
          <a:stretch/>
        </p:blipFill>
        <p:spPr bwMode="auto">
          <a:xfrm>
            <a:off x="0" y="152400"/>
            <a:ext cx="9144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152400"/>
            <a:ext cx="8229600" cy="1143000"/>
          </a:xfrm>
        </p:spPr>
        <p:txBody>
          <a:bodyPr/>
          <a:lstStyle/>
          <a:p>
            <a:r>
              <a:rPr lang="en-US" dirty="0" smtClean="0"/>
              <a:t>Plastic Covering</a:t>
            </a:r>
            <a:endParaRPr lang="en-US" dirty="0"/>
          </a:p>
        </p:txBody>
      </p:sp>
    </p:spTree>
    <p:custDataLst>
      <p:tags r:id="rId1"/>
    </p:custDataLst>
    <p:extLst>
      <p:ext uri="{BB962C8B-B14F-4D97-AF65-F5344CB8AC3E}">
        <p14:creationId xmlns:p14="http://schemas.microsoft.com/office/powerpoint/2010/main" val="1246060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2"/>
            </p:custDataLst>
          </p:nvPr>
        </p:nvSpPr>
        <p:spPr>
          <a:xfrm>
            <a:off x="5014246" y="457200"/>
            <a:ext cx="3886200" cy="1143000"/>
          </a:xfrm>
        </p:spPr>
        <p:txBody>
          <a:bodyPr/>
          <a:lstStyle/>
          <a:p>
            <a:pPr eaLnBrk="1" hangingPunct="1"/>
            <a:r>
              <a:rPr lang="en-US" altLang="en-US" dirty="0" smtClean="0"/>
              <a:t>What Is </a:t>
            </a:r>
            <a:r>
              <a:rPr lang="en-US" altLang="en-US" dirty="0"/>
              <a:t>H</a:t>
            </a:r>
            <a:r>
              <a:rPr lang="en-US" altLang="en-US" dirty="0" smtClean="0"/>
              <a:t>ay?</a:t>
            </a:r>
          </a:p>
        </p:txBody>
      </p:sp>
      <p:sp>
        <p:nvSpPr>
          <p:cNvPr id="2" name="Content Placeholder 1"/>
          <p:cNvSpPr>
            <a:spLocks noGrp="1"/>
          </p:cNvSpPr>
          <p:nvPr>
            <p:ph sz="half" idx="1"/>
            <p:custDataLst>
              <p:tags r:id="rId3"/>
            </p:custDataLst>
          </p:nvPr>
        </p:nvSpPr>
        <p:spPr>
          <a:xfrm>
            <a:off x="5271802" y="1752600"/>
            <a:ext cx="3371088" cy="4525963"/>
          </a:xfrm>
        </p:spPr>
        <p:txBody>
          <a:bodyPr/>
          <a:lstStyle/>
          <a:p>
            <a:r>
              <a:rPr lang="en-US" sz="3200" dirty="0"/>
              <a:t>Forage stored in air</a:t>
            </a:r>
          </a:p>
          <a:p>
            <a:r>
              <a:rPr lang="en-US" sz="3200" dirty="0"/>
              <a:t>Low moisture (&gt;20%)</a:t>
            </a:r>
          </a:p>
          <a:p>
            <a:r>
              <a:rPr lang="en-US" sz="3200" dirty="0"/>
              <a:t>Sun-dried</a:t>
            </a:r>
          </a:p>
          <a:p>
            <a:r>
              <a:rPr lang="en-US" sz="3200" dirty="0"/>
              <a:t>Packaged</a:t>
            </a:r>
          </a:p>
          <a:p>
            <a:pPr marL="0" indent="0">
              <a:buNone/>
            </a:pP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 y="0"/>
            <a:ext cx="4590574" cy="6858000"/>
          </a:xfrm>
          <a:prstGeom prst="rect">
            <a:avLst/>
          </a:prstGeom>
        </p:spPr>
      </p:pic>
    </p:spTree>
    <p:custDataLst>
      <p:tags r:id="rId1"/>
    </p:custDataLst>
    <p:extLst>
      <p:ext uri="{BB962C8B-B14F-4D97-AF65-F5344CB8AC3E}">
        <p14:creationId xmlns:p14="http://schemas.microsoft.com/office/powerpoint/2010/main" val="37679014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AGRO\TEXTBOOK\Scanned slides\Hay plastic\CCS1101.tif"/>
          <p:cNvPicPr>
            <a:picLocks noChangeAspect="1" noChangeArrowheads="1"/>
          </p:cNvPicPr>
          <p:nvPr/>
        </p:nvPicPr>
        <p:blipFill rotWithShape="1">
          <a:blip r:embed="rId5">
            <a:extLst>
              <a:ext uri="{28A0092B-C50C-407E-A947-70E740481C1C}">
                <a14:useLocalDpi xmlns:a14="http://schemas.microsoft.com/office/drawing/2010/main" val="0"/>
              </a:ext>
            </a:extLst>
          </a:blip>
          <a:srcRect l="8003" t="2624" r="5000" b="6251"/>
          <a:stretch/>
        </p:blipFill>
        <p:spPr bwMode="auto">
          <a:xfrm>
            <a:off x="-7592" y="76200"/>
            <a:ext cx="9149533" cy="638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custDataLst>
              <p:tags r:id="rId2"/>
            </p:custDataLst>
          </p:nvPr>
        </p:nvSpPr>
        <p:spPr>
          <a:xfrm>
            <a:off x="457200" y="0"/>
            <a:ext cx="8229600" cy="1143000"/>
          </a:xfrm>
        </p:spPr>
        <p:txBody>
          <a:bodyPr/>
          <a:lstStyle/>
          <a:p>
            <a:r>
              <a:rPr lang="en-US" dirty="0" smtClean="0"/>
              <a:t>Plastic Wrapping</a:t>
            </a:r>
            <a:endParaRPr lang="en-US" dirty="0"/>
          </a:p>
        </p:txBody>
      </p:sp>
    </p:spTree>
    <p:custDataLst>
      <p:tags r:id="rId1"/>
    </p:custDataLst>
    <p:extLst>
      <p:ext uri="{BB962C8B-B14F-4D97-AF65-F5344CB8AC3E}">
        <p14:creationId xmlns:p14="http://schemas.microsoft.com/office/powerpoint/2010/main" val="30359319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457200" y="381000"/>
            <a:ext cx="8229600" cy="1143000"/>
          </a:xfrm>
        </p:spPr>
        <p:txBody>
          <a:bodyPr>
            <a:noAutofit/>
          </a:bodyPr>
          <a:lstStyle/>
          <a:p>
            <a:r>
              <a:rPr lang="en-US" altLang="en-US" dirty="0"/>
              <a:t>Harvesting and Storage of Forages</a:t>
            </a:r>
            <a:endParaRPr lang="en-US" altLang="en-US" dirty="0" smtClean="0"/>
          </a:p>
        </p:txBody>
      </p:sp>
      <p:sp>
        <p:nvSpPr>
          <p:cNvPr id="9219" name="Content Placeholder 2"/>
          <p:cNvSpPr>
            <a:spLocks noGrp="1"/>
          </p:cNvSpPr>
          <p:nvPr>
            <p:ph sz="half" idx="1"/>
            <p:custDataLst>
              <p:tags r:id="rId3"/>
            </p:custDataLst>
          </p:nvPr>
        </p:nvSpPr>
        <p:spPr>
          <a:xfrm>
            <a:off x="0" y="1981201"/>
            <a:ext cx="4699678" cy="4399564"/>
          </a:xfrm>
          <a:solidFill>
            <a:srgbClr val="9BC3DD">
              <a:alpha val="85000"/>
            </a:srgbClr>
          </a:solidFill>
        </p:spPr>
        <p:txBody>
          <a:bodyPr>
            <a:normAutofit fontScale="92500"/>
          </a:bodyPr>
          <a:lstStyle/>
          <a:p>
            <a:pPr marL="741363" indent="-571500">
              <a:buFont typeface="+mj-lt"/>
              <a:buAutoNum type="romanUcPeriod"/>
            </a:pPr>
            <a:r>
              <a:rPr lang="en-US" altLang="en-US" sz="3600" dirty="0" smtClean="0">
                <a:solidFill>
                  <a:schemeClr val="tx1">
                    <a:lumMod val="50000"/>
                    <a:lumOff val="50000"/>
                  </a:schemeClr>
                </a:solidFill>
              </a:rPr>
              <a:t>What is Hay?</a:t>
            </a:r>
          </a:p>
          <a:p>
            <a:pPr marL="741363" indent="-571500">
              <a:buFont typeface="+mj-lt"/>
              <a:buAutoNum type="romanUcPeriod"/>
            </a:pPr>
            <a:r>
              <a:rPr lang="en-US" altLang="en-US" sz="3600" dirty="0" smtClean="0">
                <a:solidFill>
                  <a:schemeClr val="tx1">
                    <a:lumMod val="50000"/>
                    <a:lumOff val="50000"/>
                  </a:schemeClr>
                </a:solidFill>
              </a:rPr>
              <a:t>Cutting and Drying</a:t>
            </a:r>
            <a:endParaRPr lang="en-US" altLang="en-US" sz="3600" dirty="0">
              <a:solidFill>
                <a:schemeClr val="tx1">
                  <a:lumMod val="50000"/>
                  <a:lumOff val="50000"/>
                </a:schemeClr>
              </a:solidFill>
            </a:endParaRPr>
          </a:p>
          <a:p>
            <a:pPr marL="741363" indent="-571500">
              <a:buFont typeface="+mj-lt"/>
              <a:buAutoNum type="romanUcPeriod"/>
            </a:pPr>
            <a:r>
              <a:rPr lang="en-US" altLang="en-US" sz="3600" dirty="0" smtClean="0">
                <a:solidFill>
                  <a:schemeClr val="tx1">
                    <a:lumMod val="50000"/>
                    <a:lumOff val="50000"/>
                  </a:schemeClr>
                </a:solidFill>
              </a:rPr>
              <a:t>Raking </a:t>
            </a:r>
          </a:p>
          <a:p>
            <a:pPr marL="741363" indent="-571500">
              <a:buFont typeface="+mj-lt"/>
              <a:buAutoNum type="romanUcPeriod"/>
            </a:pPr>
            <a:r>
              <a:rPr lang="en-US" altLang="en-US" sz="3600" dirty="0" smtClean="0">
                <a:solidFill>
                  <a:schemeClr val="tx1">
                    <a:lumMod val="50000"/>
                    <a:lumOff val="50000"/>
                  </a:schemeClr>
                </a:solidFill>
              </a:rPr>
              <a:t>Baling</a:t>
            </a:r>
          </a:p>
          <a:p>
            <a:pPr marL="741363" indent="-571500">
              <a:buFont typeface="+mj-lt"/>
              <a:buAutoNum type="romanUcPeriod"/>
            </a:pPr>
            <a:r>
              <a:rPr lang="en-US" altLang="en-US" sz="3600" dirty="0" smtClean="0">
                <a:solidFill>
                  <a:schemeClr val="tx1">
                    <a:lumMod val="50000"/>
                    <a:lumOff val="50000"/>
                  </a:schemeClr>
                </a:solidFill>
              </a:rPr>
              <a:t>Transport</a:t>
            </a:r>
          </a:p>
          <a:p>
            <a:pPr marL="741363" indent="-571500">
              <a:buFont typeface="+mj-lt"/>
              <a:buAutoNum type="romanUcPeriod"/>
            </a:pPr>
            <a:r>
              <a:rPr lang="en-US" altLang="en-US" sz="3600" dirty="0" smtClean="0">
                <a:solidFill>
                  <a:schemeClr val="tx1">
                    <a:lumMod val="50000"/>
                    <a:lumOff val="50000"/>
                  </a:schemeClr>
                </a:solidFill>
              </a:rPr>
              <a:t>Storage</a:t>
            </a:r>
          </a:p>
          <a:p>
            <a:pPr marL="741363" indent="-571500">
              <a:buFont typeface="+mj-lt"/>
              <a:buAutoNum type="romanUcPeriod"/>
            </a:pPr>
            <a:r>
              <a:rPr lang="en-US" altLang="en-US" sz="3600" dirty="0" smtClean="0"/>
              <a:t>Moisture Content</a:t>
            </a:r>
          </a:p>
          <a:p>
            <a:pPr>
              <a:buFontTx/>
              <a:buNone/>
            </a:pPr>
            <a:endParaRPr lang="en-US" altLang="en-US" dirty="0" smtClean="0"/>
          </a:p>
        </p:txBody>
      </p:sp>
      <p:pic>
        <p:nvPicPr>
          <p:cNvPr id="3" name="Content Placeholder 2"/>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12963" t="4141" r="15274"/>
          <a:stretch/>
        </p:blipFill>
        <p:spPr>
          <a:xfrm>
            <a:off x="4699678" y="1981199"/>
            <a:ext cx="4444322" cy="4399566"/>
          </a:xfrm>
        </p:spPr>
      </p:pic>
    </p:spTree>
    <p:custDataLst>
      <p:tags r:id="rId1"/>
    </p:custDataLst>
    <p:extLst>
      <p:ext uri="{BB962C8B-B14F-4D97-AF65-F5344CB8AC3E}">
        <p14:creationId xmlns:p14="http://schemas.microsoft.com/office/powerpoint/2010/main" val="8825166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custDataLst>
              <p:tags r:id="rId2"/>
            </p:custDataLst>
          </p:nvPr>
        </p:nvSpPr>
        <p:spPr>
          <a:xfrm>
            <a:off x="457200" y="274638"/>
            <a:ext cx="8229600" cy="1143000"/>
          </a:xfrm>
        </p:spPr>
        <p:txBody>
          <a:bodyPr/>
          <a:lstStyle/>
          <a:p>
            <a:r>
              <a:rPr lang="en-US" altLang="en-US" dirty="0" smtClean="0"/>
              <a:t>Improper Moisture</a:t>
            </a:r>
          </a:p>
        </p:txBody>
      </p:sp>
      <p:sp>
        <p:nvSpPr>
          <p:cNvPr id="24579" name="Content Placeholder 2"/>
          <p:cNvSpPr>
            <a:spLocks noGrp="1"/>
          </p:cNvSpPr>
          <p:nvPr>
            <p:ph idx="1"/>
            <p:custDataLst>
              <p:tags r:id="rId3"/>
            </p:custDataLst>
          </p:nvPr>
        </p:nvSpPr>
        <p:spPr>
          <a:xfrm>
            <a:off x="457200" y="1600200"/>
            <a:ext cx="8229600" cy="4525963"/>
          </a:xfrm>
        </p:spPr>
        <p:txBody>
          <a:bodyPr/>
          <a:lstStyle/>
          <a:p>
            <a:pPr marL="0" indent="0">
              <a:buNone/>
            </a:pPr>
            <a:r>
              <a:rPr lang="en-US" altLang="en-US" sz="4400" dirty="0" smtClean="0"/>
              <a:t>&gt; 20%: risk of mold growth</a:t>
            </a:r>
          </a:p>
          <a:p>
            <a:pPr marL="0" indent="0">
              <a:buNone/>
            </a:pPr>
            <a:r>
              <a:rPr lang="en-US" altLang="en-US" sz="4400" dirty="0" smtClean="0"/>
              <a:t>&lt; 15%: excess field loss due to 		 leaf shattering</a:t>
            </a:r>
            <a:endParaRPr lang="en-US" altLang="en-US" sz="3600" dirty="0" smtClean="0"/>
          </a:p>
        </p:txBody>
      </p:sp>
    </p:spTree>
    <p:custDataLst>
      <p:tags r:id="rId1"/>
    </p:custDataLst>
    <p:extLst>
      <p:ext uri="{BB962C8B-B14F-4D97-AF65-F5344CB8AC3E}">
        <p14:creationId xmlns:p14="http://schemas.microsoft.com/office/powerpoint/2010/main" val="28014959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custDataLst>
              <p:tags r:id="rId2"/>
            </p:custDataLst>
          </p:nvPr>
        </p:nvSpPr>
        <p:spPr>
          <a:xfrm flipV="1">
            <a:off x="914400" y="533400"/>
            <a:ext cx="7924800" cy="76200"/>
          </a:xfrm>
        </p:spPr>
        <p:txBody>
          <a:bodyPr>
            <a:normAutofit fontScale="90000"/>
          </a:bodyPr>
          <a:lstStyle/>
          <a:p>
            <a:pPr eaLnBrk="1" hangingPunct="1"/>
            <a:endParaRPr lang="en-US" altLang="en-US" smtClean="0"/>
          </a:p>
        </p:txBody>
      </p:sp>
      <p:sp>
        <p:nvSpPr>
          <p:cNvPr id="46083" name="Text Box 3"/>
          <p:cNvSpPr txBox="1">
            <a:spLocks noChangeArrowheads="1"/>
          </p:cNvSpPr>
          <p:nvPr>
            <p:custDataLst>
              <p:tags r:id="rId3"/>
            </p:custDataLst>
          </p:nvPr>
        </p:nvSpPr>
        <p:spPr bwMode="auto">
          <a:xfrm>
            <a:off x="1447800" y="1600200"/>
            <a:ext cx="67818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4538"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endParaRPr lang="en-US" altLang="en-US">
              <a:latin typeface="Comic Sans MS" pitchFamily="66" charset="0"/>
            </a:endParaRPr>
          </a:p>
          <a:p>
            <a:pPr>
              <a:spcBef>
                <a:spcPct val="50000"/>
              </a:spcBef>
              <a:buFontTx/>
              <a:buNone/>
            </a:pPr>
            <a:endParaRPr lang="en-US" altLang="en-US" sz="3600">
              <a:latin typeface="Comic Sans MS" pitchFamily="66" charset="0"/>
            </a:endParaRPr>
          </a:p>
        </p:txBody>
      </p:sp>
      <p:pic>
        <p:nvPicPr>
          <p:cNvPr id="46084" name="Picture 4" descr="Image3"/>
          <p:cNvPicPr>
            <a:picLocks noChangeAspect="1" noChangeArrowheads="1"/>
          </p:cNvPicPr>
          <p:nvPr/>
        </p:nvPicPr>
        <p:blipFill rotWithShape="1">
          <a:blip r:embed="rId7">
            <a:extLst>
              <a:ext uri="{28A0092B-C50C-407E-A947-70E740481C1C}">
                <a14:useLocalDpi xmlns:a14="http://schemas.microsoft.com/office/drawing/2010/main" val="0"/>
              </a:ext>
            </a:extLst>
          </a:blip>
          <a:srcRect l="1" t="2183" r="518" b="5955"/>
          <a:stretch/>
        </p:blipFill>
        <p:spPr bwMode="auto">
          <a:xfrm>
            <a:off x="0" y="-9939"/>
            <a:ext cx="9144000" cy="641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custDataLst>
              <p:tags r:id="rId4"/>
            </p:custDataLst>
          </p:nvPr>
        </p:nvSpPr>
        <p:spPr bwMode="auto">
          <a:xfrm>
            <a:off x="4105212" y="5486400"/>
            <a:ext cx="47339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400" b="1" dirty="0" smtClean="0">
                <a:solidFill>
                  <a:schemeClr val="bg1"/>
                </a:solidFill>
              </a:rPr>
              <a:t>Moldy alfalfa hay</a:t>
            </a:r>
            <a:endParaRPr lang="en-US" altLang="en-US" sz="4400" b="1" dirty="0">
              <a:solidFill>
                <a:schemeClr val="bg1"/>
              </a:solidFill>
            </a:endParaRPr>
          </a:p>
        </p:txBody>
      </p:sp>
    </p:spTree>
    <p:custDataLst>
      <p:tags r:id="rId1"/>
    </p:custDataLst>
    <p:extLst>
      <p:ext uri="{BB962C8B-B14F-4D97-AF65-F5344CB8AC3E}">
        <p14:creationId xmlns:p14="http://schemas.microsoft.com/office/powerpoint/2010/main" val="2501123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custDataLst>
              <p:tags r:id="rId2"/>
            </p:custDataLst>
          </p:nvPr>
        </p:nvSpPr>
        <p:spPr bwMode="auto">
          <a:xfrm>
            <a:off x="1447800" y="1600200"/>
            <a:ext cx="67818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4538"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endParaRPr lang="en-US" altLang="en-US">
              <a:latin typeface="Comic Sans MS" pitchFamily="66" charset="0"/>
            </a:endParaRPr>
          </a:p>
          <a:p>
            <a:pPr>
              <a:spcBef>
                <a:spcPct val="50000"/>
              </a:spcBef>
              <a:buFontTx/>
              <a:buNone/>
            </a:pPr>
            <a:endParaRPr lang="en-US" altLang="en-US" sz="3600">
              <a:latin typeface="Comic Sans MS" pitchFamily="66" charset="0"/>
            </a:endParaRPr>
          </a:p>
        </p:txBody>
      </p:sp>
      <p:pic>
        <p:nvPicPr>
          <p:cNvPr id="26627" name="Picture 5" descr="S2_11_20"/>
          <p:cNvPicPr>
            <a:picLocks noChangeAspect="1" noChangeArrowheads="1"/>
          </p:cNvPicPr>
          <p:nvPr/>
        </p:nvPicPr>
        <p:blipFill rotWithShape="1">
          <a:blip r:embed="rId6">
            <a:extLst>
              <a:ext uri="{28A0092B-C50C-407E-A947-70E740481C1C}">
                <a14:useLocalDpi xmlns:a14="http://schemas.microsoft.com/office/drawing/2010/main" val="0"/>
              </a:ext>
            </a:extLst>
          </a:blip>
          <a:srcRect r="758"/>
          <a:stretch/>
        </p:blipFill>
        <p:spPr bwMode="auto">
          <a:xfrm>
            <a:off x="0" y="143427"/>
            <a:ext cx="9144000"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p:cNvSpPr txBox="1">
            <a:spLocks noChangeArrowheads="1"/>
          </p:cNvSpPr>
          <p:nvPr>
            <p:custDataLst>
              <p:tags r:id="rId3"/>
            </p:custDataLst>
          </p:nvPr>
        </p:nvSpPr>
        <p:spPr bwMode="auto">
          <a:xfrm>
            <a:off x="1828800" y="5486400"/>
            <a:ext cx="69627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400" b="1" dirty="0">
                <a:solidFill>
                  <a:schemeClr val="bg1"/>
                </a:solidFill>
              </a:rPr>
              <a:t>Heat damaged alfalfa hay</a:t>
            </a:r>
          </a:p>
        </p:txBody>
      </p:sp>
    </p:spTree>
    <p:custDataLst>
      <p:tags r:id="rId1"/>
    </p:custDataLst>
    <p:extLst>
      <p:ext uri="{BB962C8B-B14F-4D97-AF65-F5344CB8AC3E}">
        <p14:creationId xmlns:p14="http://schemas.microsoft.com/office/powerpoint/2010/main" val="23229444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7438" t="1158"/>
          <a:stretch/>
        </p:blipFill>
        <p:spPr>
          <a:xfrm>
            <a:off x="-21731" y="0"/>
            <a:ext cx="9141017" cy="6502337"/>
          </a:xfrm>
          <a:prstGeom prst="rect">
            <a:avLst/>
          </a:prstGeom>
        </p:spPr>
      </p:pic>
      <p:sp>
        <p:nvSpPr>
          <p:cNvPr id="21506" name="Title 1"/>
          <p:cNvSpPr>
            <a:spLocks noGrp="1"/>
          </p:cNvSpPr>
          <p:nvPr>
            <p:ph type="title"/>
            <p:custDataLst>
              <p:tags r:id="rId2"/>
            </p:custDataLst>
          </p:nvPr>
        </p:nvSpPr>
        <p:spPr>
          <a:xfrm>
            <a:off x="152400" y="274638"/>
            <a:ext cx="8915400" cy="1143000"/>
          </a:xfrm>
        </p:spPr>
        <p:txBody>
          <a:bodyPr>
            <a:normAutofit/>
          </a:bodyPr>
          <a:lstStyle/>
          <a:p>
            <a:r>
              <a:rPr lang="en-US" altLang="en-US" dirty="0" smtClean="0">
                <a:solidFill>
                  <a:srgbClr val="F7EF81"/>
                </a:solidFill>
              </a:rPr>
              <a:t>Why Incorrect Moisture Occurs</a:t>
            </a:r>
          </a:p>
        </p:txBody>
      </p:sp>
      <p:sp>
        <p:nvSpPr>
          <p:cNvPr id="21507" name="Content Placeholder 2"/>
          <p:cNvSpPr>
            <a:spLocks noGrp="1"/>
          </p:cNvSpPr>
          <p:nvPr>
            <p:ph idx="1"/>
            <p:custDataLst>
              <p:tags r:id="rId3"/>
            </p:custDataLst>
          </p:nvPr>
        </p:nvSpPr>
        <p:spPr>
          <a:xfrm>
            <a:off x="457200" y="1600201"/>
            <a:ext cx="8229600" cy="2057400"/>
          </a:xfrm>
        </p:spPr>
        <p:txBody>
          <a:bodyPr>
            <a:normAutofit/>
          </a:bodyPr>
          <a:lstStyle/>
          <a:p>
            <a:r>
              <a:rPr lang="en-US" altLang="en-US" sz="3600" dirty="0" smtClean="0">
                <a:solidFill>
                  <a:srgbClr val="F7EF81"/>
                </a:solidFill>
              </a:rPr>
              <a:t>Measurement technique</a:t>
            </a:r>
          </a:p>
          <a:p>
            <a:r>
              <a:rPr lang="en-US" altLang="en-US" sz="3600" dirty="0" smtClean="0">
                <a:solidFill>
                  <a:srgbClr val="F7EF81"/>
                </a:solidFill>
              </a:rPr>
              <a:t>Variation in the field</a:t>
            </a:r>
          </a:p>
          <a:p>
            <a:r>
              <a:rPr lang="en-US" altLang="en-US" sz="3600" dirty="0" smtClean="0">
                <a:solidFill>
                  <a:srgbClr val="F7EF81"/>
                </a:solidFill>
              </a:rPr>
              <a:t>Fear of rain</a:t>
            </a:r>
          </a:p>
        </p:txBody>
      </p:sp>
    </p:spTree>
    <p:custDataLst>
      <p:tags r:id="rId1"/>
    </p:custDataLst>
    <p:extLst>
      <p:ext uri="{BB962C8B-B14F-4D97-AF65-F5344CB8AC3E}">
        <p14:creationId xmlns:p14="http://schemas.microsoft.com/office/powerpoint/2010/main" val="12770088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custDataLst>
              <p:tags r:id="rId2"/>
            </p:custDataLst>
          </p:nvPr>
        </p:nvSpPr>
        <p:spPr>
          <a:xfrm>
            <a:off x="457200" y="274638"/>
            <a:ext cx="8229600" cy="1143000"/>
          </a:xfrm>
        </p:spPr>
        <p:txBody>
          <a:bodyPr/>
          <a:lstStyle/>
          <a:p>
            <a:r>
              <a:rPr lang="en-US" altLang="en-US" dirty="0" smtClean="0"/>
              <a:t>Hay Moisture</a:t>
            </a:r>
          </a:p>
        </p:txBody>
      </p:sp>
      <p:sp>
        <p:nvSpPr>
          <p:cNvPr id="22531" name="Content Placeholder 4"/>
          <p:cNvSpPr>
            <a:spLocks noGrp="1"/>
          </p:cNvSpPr>
          <p:nvPr>
            <p:ph idx="1"/>
            <p:custDataLst>
              <p:tags r:id="rId3"/>
            </p:custDataLst>
          </p:nvPr>
        </p:nvSpPr>
        <p:spPr>
          <a:xfrm>
            <a:off x="457200" y="1600200"/>
            <a:ext cx="8229600" cy="4525963"/>
          </a:xfrm>
        </p:spPr>
        <p:txBody>
          <a:bodyPr/>
          <a:lstStyle/>
          <a:p>
            <a:r>
              <a:rPr lang="en-US" altLang="en-US" sz="3600" dirty="0" smtClean="0"/>
              <a:t>Determined in the field by farmer</a:t>
            </a:r>
          </a:p>
          <a:p>
            <a:pPr lvl="1"/>
            <a:r>
              <a:rPr lang="en-US" altLang="en-US" sz="3600" dirty="0" smtClean="0"/>
              <a:t>Subjective: feel, smell</a:t>
            </a:r>
          </a:p>
          <a:p>
            <a:pPr lvl="1"/>
            <a:r>
              <a:rPr lang="en-US" altLang="en-US" sz="3600" dirty="0" smtClean="0"/>
              <a:t>Electronic</a:t>
            </a:r>
          </a:p>
          <a:p>
            <a:pPr lvl="1"/>
            <a:r>
              <a:rPr lang="en-US" altLang="en-US" sz="3600" dirty="0" smtClean="0"/>
              <a:t>Drying a subsample</a:t>
            </a:r>
          </a:p>
          <a:p>
            <a:pPr lvl="1"/>
            <a:endParaRPr lang="en-US" altLang="en-US" dirty="0" smtClean="0"/>
          </a:p>
        </p:txBody>
      </p:sp>
      <p:pic>
        <p:nvPicPr>
          <p:cNvPr id="4" name="Picture 2" descr="C:\Users\Family\Downloads\IMG_356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3945" y="3429000"/>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08425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r="3516"/>
          <a:stretch/>
        </p:blipFill>
        <p:spPr>
          <a:xfrm>
            <a:off x="53299" y="152400"/>
            <a:ext cx="9090701" cy="6256782"/>
          </a:xfrm>
          <a:prstGeom prst="rect">
            <a:avLst/>
          </a:prstGeom>
        </p:spPr>
      </p:pic>
      <p:sp>
        <p:nvSpPr>
          <p:cNvPr id="4098" name="Title 1"/>
          <p:cNvSpPr>
            <a:spLocks noGrp="1"/>
          </p:cNvSpPr>
          <p:nvPr>
            <p:ph type="title"/>
            <p:custDataLst>
              <p:tags r:id="rId2"/>
            </p:custDataLst>
          </p:nvPr>
        </p:nvSpPr>
        <p:spPr>
          <a:xfrm>
            <a:off x="457200" y="274638"/>
            <a:ext cx="8229600" cy="1143000"/>
          </a:xfrm>
        </p:spPr>
        <p:txBody>
          <a:bodyPr/>
          <a:lstStyle/>
          <a:p>
            <a:r>
              <a:rPr lang="en-US" altLang="en-US" dirty="0" smtClean="0"/>
              <a:t>Conclusions</a:t>
            </a:r>
          </a:p>
        </p:txBody>
      </p:sp>
      <p:sp>
        <p:nvSpPr>
          <p:cNvPr id="4099" name="Content Placeholder 2"/>
          <p:cNvSpPr>
            <a:spLocks noGrp="1"/>
          </p:cNvSpPr>
          <p:nvPr>
            <p:ph idx="1"/>
            <p:custDataLst>
              <p:tags r:id="rId3"/>
            </p:custDataLst>
          </p:nvPr>
        </p:nvSpPr>
        <p:spPr>
          <a:xfrm>
            <a:off x="3962400" y="1521341"/>
            <a:ext cx="5105400" cy="4525963"/>
          </a:xfrm>
        </p:spPr>
        <p:txBody>
          <a:bodyPr/>
          <a:lstStyle/>
          <a:p>
            <a:r>
              <a:rPr lang="en-US" altLang="en-US" sz="3600" dirty="0" smtClean="0"/>
              <a:t>Haymaking challenges:</a:t>
            </a:r>
          </a:p>
          <a:p>
            <a:pPr lvl="1"/>
            <a:r>
              <a:rPr lang="en-US" altLang="en-US" dirty="0" smtClean="0"/>
              <a:t>Minimize field losses</a:t>
            </a:r>
          </a:p>
          <a:p>
            <a:pPr lvl="1"/>
            <a:r>
              <a:rPr lang="en-US" altLang="en-US" dirty="0" smtClean="0"/>
              <a:t>Minimize storage losses</a:t>
            </a:r>
          </a:p>
          <a:p>
            <a:r>
              <a:rPr lang="en-US" altLang="en-US" dirty="0" smtClean="0"/>
              <a:t>Make hay while the sun shines!</a:t>
            </a:r>
          </a:p>
        </p:txBody>
      </p:sp>
    </p:spTree>
    <p:custDataLst>
      <p:tags r:id="rId1"/>
    </p:custDataLst>
    <p:extLst>
      <p:ext uri="{BB962C8B-B14F-4D97-AF65-F5344CB8AC3E}">
        <p14:creationId xmlns:p14="http://schemas.microsoft.com/office/powerpoint/2010/main" val="29863338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REFERENCES and RESOURCES</a:t>
            </a:r>
            <a:endParaRPr lang="en-US" dirty="0"/>
          </a:p>
        </p:txBody>
      </p:sp>
      <p:sp>
        <p:nvSpPr>
          <p:cNvPr id="9" name="Content Placeholder 2"/>
          <p:cNvSpPr>
            <a:spLocks noGrp="1"/>
          </p:cNvSpPr>
          <p:nvPr>
            <p:ph idx="1"/>
            <p:custDataLst>
              <p:tags r:id="rId3"/>
            </p:custDataLst>
          </p:nvPr>
        </p:nvSpPr>
        <p:spPr>
          <a:xfrm>
            <a:off x="457200" y="1600200"/>
            <a:ext cx="8229600" cy="4525963"/>
          </a:xfrm>
        </p:spPr>
        <p:txBody>
          <a:bodyPr>
            <a:normAutofit fontScale="85000" lnSpcReduction="20000"/>
          </a:bodyPr>
          <a:lstStyle/>
          <a:p>
            <a:r>
              <a:rPr lang="en-US" dirty="0" smtClean="0"/>
              <a:t>Sheaffer, C.C., et al., 2003.  Forage Legumes.  Minnesota Agriculture Experiment Station Bull. 608-2003. St. Paul MN.</a:t>
            </a:r>
          </a:p>
          <a:p>
            <a:r>
              <a:rPr lang="en-US" dirty="0" err="1" smtClean="0"/>
              <a:t>Sheaffer</a:t>
            </a:r>
            <a:r>
              <a:rPr lang="en-US" dirty="0" smtClean="0"/>
              <a:t>, C.  2010.  Forages in </a:t>
            </a:r>
            <a:r>
              <a:rPr lang="en-US" i="1" dirty="0" smtClean="0"/>
              <a:t>Risk Management Guide for Organic Producers</a:t>
            </a:r>
            <a:r>
              <a:rPr lang="en-US" dirty="0" smtClean="0"/>
              <a:t>.  University of Minnesota</a:t>
            </a:r>
            <a:r>
              <a:rPr lang="en-US" dirty="0"/>
              <a:t>. </a:t>
            </a:r>
            <a:r>
              <a:rPr lang="en-US" dirty="0">
                <a:hlinkClick r:id="rId6"/>
              </a:rPr>
              <a:t>https://</a:t>
            </a:r>
            <a:r>
              <a:rPr lang="en-US" dirty="0" smtClean="0">
                <a:hlinkClick r:id="rId6"/>
              </a:rPr>
              <a:t>organicriskmanagement.umn.edu/sites/organicriskmanagement.umn.edu/files/forages.pdf</a:t>
            </a:r>
            <a:r>
              <a:rPr lang="en-US" dirty="0" smtClean="0"/>
              <a:t> </a:t>
            </a:r>
          </a:p>
          <a:p>
            <a:r>
              <a:rPr lang="en-US" dirty="0" err="1" smtClean="0"/>
              <a:t>Undersander</a:t>
            </a:r>
            <a:r>
              <a:rPr lang="en-US" dirty="0" smtClean="0"/>
              <a:t> et al., 2011.  Alfalfa management guide.  ASA-CSSA-SSSA, Madison, WI</a:t>
            </a:r>
            <a:r>
              <a:rPr lang="en-US" dirty="0"/>
              <a:t>. </a:t>
            </a:r>
            <a:r>
              <a:rPr lang="en-US" dirty="0">
                <a:hlinkClick r:id="rId7"/>
              </a:rPr>
              <a:t>https://</a:t>
            </a:r>
            <a:r>
              <a:rPr lang="en-US" dirty="0" smtClean="0">
                <a:hlinkClick r:id="rId7"/>
              </a:rPr>
              <a:t>www.agronomy.org/files/publications/alfalfa-management-guide.pdf</a:t>
            </a:r>
            <a:r>
              <a:rPr lang="en-US" dirty="0" smtClean="0"/>
              <a:t> </a:t>
            </a:r>
            <a:endParaRPr lang="en-US" dirty="0"/>
          </a:p>
        </p:txBody>
      </p:sp>
    </p:spTree>
    <p:custDataLst>
      <p:tags r:id="rId1"/>
    </p:custDataLst>
    <p:extLst>
      <p:ext uri="{BB962C8B-B14F-4D97-AF65-F5344CB8AC3E}">
        <p14:creationId xmlns:p14="http://schemas.microsoft.com/office/powerpoint/2010/main" val="27592550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457200" y="381000"/>
            <a:ext cx="8229600" cy="1143000"/>
          </a:xfrm>
        </p:spPr>
        <p:txBody>
          <a:bodyPr>
            <a:noAutofit/>
          </a:bodyPr>
          <a:lstStyle/>
          <a:p>
            <a:r>
              <a:rPr lang="en-US" altLang="en-US" dirty="0"/>
              <a:t>Harvesting and Storage of Forages</a:t>
            </a:r>
            <a:endParaRPr lang="en-US" altLang="en-US" dirty="0" smtClean="0"/>
          </a:p>
        </p:txBody>
      </p:sp>
      <p:sp>
        <p:nvSpPr>
          <p:cNvPr id="9219" name="Content Placeholder 2"/>
          <p:cNvSpPr>
            <a:spLocks noGrp="1"/>
          </p:cNvSpPr>
          <p:nvPr>
            <p:ph sz="half" idx="1"/>
            <p:custDataLst>
              <p:tags r:id="rId3"/>
            </p:custDataLst>
          </p:nvPr>
        </p:nvSpPr>
        <p:spPr>
          <a:xfrm>
            <a:off x="432480" y="1981201"/>
            <a:ext cx="4114800" cy="4114800"/>
          </a:xfrm>
          <a:solidFill>
            <a:srgbClr val="9BC3DD">
              <a:alpha val="85000"/>
            </a:srgbClr>
          </a:solidFill>
        </p:spPr>
        <p:txBody>
          <a:bodyPr>
            <a:normAutofit lnSpcReduction="10000"/>
          </a:bodyPr>
          <a:lstStyle/>
          <a:p>
            <a:pPr marL="741363" indent="-571500">
              <a:buFont typeface="+mj-lt"/>
              <a:buAutoNum type="romanUcPeriod"/>
            </a:pPr>
            <a:r>
              <a:rPr lang="en-US" altLang="en-US" sz="3600" dirty="0" smtClean="0">
                <a:solidFill>
                  <a:schemeClr val="tx1">
                    <a:lumMod val="50000"/>
                    <a:lumOff val="50000"/>
                  </a:schemeClr>
                </a:solidFill>
              </a:rPr>
              <a:t>What is Hay?</a:t>
            </a:r>
          </a:p>
          <a:p>
            <a:pPr marL="741363" indent="-571500">
              <a:buFont typeface="+mj-lt"/>
              <a:buAutoNum type="romanUcPeriod"/>
            </a:pPr>
            <a:r>
              <a:rPr lang="en-US" altLang="en-US" sz="3600" dirty="0" smtClean="0">
                <a:solidFill>
                  <a:schemeClr val="tx1">
                    <a:lumMod val="50000"/>
                    <a:lumOff val="50000"/>
                  </a:schemeClr>
                </a:solidFill>
              </a:rPr>
              <a:t>Cutting</a:t>
            </a:r>
            <a:r>
              <a:rPr lang="en-US" altLang="en-US" sz="3600" dirty="0">
                <a:solidFill>
                  <a:schemeClr val="tx1">
                    <a:lumMod val="50000"/>
                    <a:lumOff val="50000"/>
                  </a:schemeClr>
                </a:solidFill>
              </a:rPr>
              <a:t> </a:t>
            </a:r>
            <a:r>
              <a:rPr lang="en-US" altLang="en-US" sz="3600" dirty="0" smtClean="0">
                <a:solidFill>
                  <a:schemeClr val="tx1">
                    <a:lumMod val="50000"/>
                    <a:lumOff val="50000"/>
                  </a:schemeClr>
                </a:solidFill>
              </a:rPr>
              <a:t>and Drying</a:t>
            </a:r>
            <a:endParaRPr lang="en-US" altLang="en-US" sz="3600" dirty="0">
              <a:solidFill>
                <a:schemeClr val="tx1">
                  <a:lumMod val="50000"/>
                  <a:lumOff val="50000"/>
                </a:schemeClr>
              </a:solidFill>
            </a:endParaRPr>
          </a:p>
          <a:p>
            <a:pPr marL="741363" indent="-571500">
              <a:buFont typeface="+mj-lt"/>
              <a:buAutoNum type="romanUcPeriod"/>
            </a:pPr>
            <a:r>
              <a:rPr lang="en-US" altLang="en-US" sz="3600" dirty="0" smtClean="0">
                <a:solidFill>
                  <a:schemeClr val="tx1">
                    <a:lumMod val="50000"/>
                    <a:lumOff val="50000"/>
                  </a:schemeClr>
                </a:solidFill>
              </a:rPr>
              <a:t>Raking </a:t>
            </a:r>
          </a:p>
          <a:p>
            <a:pPr marL="741363" indent="-571500">
              <a:buFont typeface="+mj-lt"/>
              <a:buAutoNum type="romanUcPeriod"/>
            </a:pPr>
            <a:r>
              <a:rPr lang="en-US" altLang="en-US" sz="3600" dirty="0" smtClean="0">
                <a:solidFill>
                  <a:schemeClr val="tx1">
                    <a:lumMod val="50000"/>
                    <a:lumOff val="50000"/>
                  </a:schemeClr>
                </a:solidFill>
              </a:rPr>
              <a:t>Baling</a:t>
            </a:r>
          </a:p>
          <a:p>
            <a:pPr marL="741363" indent="-571500">
              <a:buFont typeface="+mj-lt"/>
              <a:buAutoNum type="romanUcPeriod"/>
            </a:pPr>
            <a:r>
              <a:rPr lang="en-US" altLang="en-US" sz="3600" dirty="0" smtClean="0">
                <a:solidFill>
                  <a:schemeClr val="tx1">
                    <a:lumMod val="50000"/>
                    <a:lumOff val="50000"/>
                  </a:schemeClr>
                </a:solidFill>
              </a:rPr>
              <a:t>Transport</a:t>
            </a:r>
          </a:p>
          <a:p>
            <a:pPr marL="741363" indent="-571500">
              <a:buFont typeface="+mj-lt"/>
              <a:buAutoNum type="romanUcPeriod"/>
            </a:pPr>
            <a:r>
              <a:rPr lang="en-US" altLang="en-US" sz="3600" dirty="0" smtClean="0">
                <a:solidFill>
                  <a:schemeClr val="tx1">
                    <a:lumMod val="50000"/>
                    <a:lumOff val="50000"/>
                  </a:schemeClr>
                </a:solidFill>
              </a:rPr>
              <a:t>Storage </a:t>
            </a:r>
          </a:p>
          <a:p>
            <a:pPr>
              <a:buFontTx/>
              <a:buNone/>
            </a:pPr>
            <a:endParaRPr lang="en-US" altLang="en-US" dirty="0" smtClean="0"/>
          </a:p>
        </p:txBody>
      </p:sp>
      <p:pic>
        <p:nvPicPr>
          <p:cNvPr id="3" name="Content Placeholder 2"/>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12963" t="4141" r="15274"/>
          <a:stretch/>
        </p:blipFill>
        <p:spPr>
          <a:xfrm>
            <a:off x="4547280" y="1981200"/>
            <a:ext cx="4104509" cy="4114801"/>
          </a:xfrm>
        </p:spPr>
      </p:pic>
    </p:spTree>
    <p:custDataLst>
      <p:tags r:id="rId1"/>
    </p:custDataLst>
    <p:extLst>
      <p:ext uri="{BB962C8B-B14F-4D97-AF65-F5344CB8AC3E}">
        <p14:creationId xmlns:p14="http://schemas.microsoft.com/office/powerpoint/2010/main" val="908385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2" descr="G:\AGRO\TEXTBOOK\Scanned slides\Hay &amp; Silage 1\CCS0420.tif"/>
          <p:cNvPicPr>
            <a:picLocks noChangeAspect="1" noChangeArrowheads="1"/>
          </p:cNvPicPr>
          <p:nvPr/>
        </p:nvPicPr>
        <p:blipFill rotWithShape="1">
          <a:blip r:embed="rId7">
            <a:extLst>
              <a:ext uri="{28A0092B-C50C-407E-A947-70E740481C1C}">
                <a14:useLocalDpi xmlns:a14="http://schemas.microsoft.com/office/drawing/2010/main" val="0"/>
              </a:ext>
            </a:extLst>
          </a:blip>
          <a:srcRect l="5125" t="6117" r="5750" b="8241"/>
          <a:stretch/>
        </p:blipFill>
        <p:spPr bwMode="auto">
          <a:xfrm>
            <a:off x="744250" y="1295400"/>
            <a:ext cx="7655500" cy="519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custDataLst>
              <p:tags r:id="rId2"/>
            </p:custDataLst>
          </p:nvPr>
        </p:nvSpPr>
        <p:spPr>
          <a:xfrm>
            <a:off x="457200" y="228600"/>
            <a:ext cx="8229600" cy="963618"/>
          </a:xfrm>
        </p:spPr>
        <p:txBody>
          <a:bodyPr/>
          <a:lstStyle/>
          <a:p>
            <a:r>
              <a:rPr lang="en-US" altLang="en-US" dirty="0" smtClean="0"/>
              <a:t>Goals of Haymaking</a:t>
            </a:r>
          </a:p>
        </p:txBody>
      </p:sp>
      <p:sp>
        <p:nvSpPr>
          <p:cNvPr id="4099" name="Content Placeholder 2"/>
          <p:cNvSpPr>
            <a:spLocks noGrp="1"/>
          </p:cNvSpPr>
          <p:nvPr>
            <p:ph idx="1"/>
            <p:custDataLst>
              <p:tags r:id="rId3"/>
            </p:custDataLst>
          </p:nvPr>
        </p:nvSpPr>
        <p:spPr>
          <a:xfrm>
            <a:off x="1714500" y="1295400"/>
            <a:ext cx="5715000" cy="1317636"/>
          </a:xfrm>
          <a:solidFill>
            <a:srgbClr val="DAA987">
              <a:alpha val="80000"/>
            </a:srgbClr>
          </a:solidFill>
        </p:spPr>
        <p:txBody>
          <a:bodyPr>
            <a:normAutofit/>
          </a:bodyPr>
          <a:lstStyle/>
          <a:p>
            <a:r>
              <a:rPr lang="en-US" altLang="en-US" sz="3600" dirty="0" smtClean="0"/>
              <a:t>Minimize field losses</a:t>
            </a:r>
          </a:p>
          <a:p>
            <a:r>
              <a:rPr lang="en-US" altLang="en-US" sz="3600" dirty="0" smtClean="0"/>
              <a:t>Minimize storage losses</a:t>
            </a:r>
          </a:p>
        </p:txBody>
      </p:sp>
      <p:sp>
        <p:nvSpPr>
          <p:cNvPr id="2" name="TextBox 1"/>
          <p:cNvSpPr txBox="1"/>
          <p:nvPr>
            <p:custDataLst>
              <p:tags r:id="rId4"/>
            </p:custDataLst>
          </p:nvPr>
        </p:nvSpPr>
        <p:spPr>
          <a:xfrm>
            <a:off x="913121" y="5415388"/>
            <a:ext cx="7317757" cy="954107"/>
          </a:xfrm>
          <a:prstGeom prst="rect">
            <a:avLst/>
          </a:prstGeom>
          <a:solidFill>
            <a:srgbClr val="DAA987">
              <a:alpha val="82000"/>
            </a:srgbClr>
          </a:solidFill>
        </p:spPr>
        <p:txBody>
          <a:bodyPr wrap="square" rtlCol="0">
            <a:spAutoFit/>
          </a:bodyPr>
          <a:lstStyle/>
          <a:p>
            <a:pPr algn="ctr"/>
            <a:r>
              <a:rPr lang="en-US" sz="2800" dirty="0" smtClean="0">
                <a:solidFill>
                  <a:srgbClr val="800000"/>
                </a:solidFill>
              </a:rPr>
              <a:t>Alfalfa hay that is rained-on during drying and has suffered loss of both forage quality and yield. </a:t>
            </a:r>
            <a:endParaRPr lang="en-US" sz="2800" dirty="0">
              <a:solidFill>
                <a:srgbClr val="800000"/>
              </a:solidFill>
            </a:endParaRPr>
          </a:p>
        </p:txBody>
      </p:sp>
    </p:spTree>
    <p:custDataLst>
      <p:tags r:id="rId1"/>
    </p:custDataLst>
    <p:extLst>
      <p:ext uri="{BB962C8B-B14F-4D97-AF65-F5344CB8AC3E}">
        <p14:creationId xmlns:p14="http://schemas.microsoft.com/office/powerpoint/2010/main" val="18097671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99401_10201650411613175_475629337_n (1).jpg"/>
          <p:cNvPicPr>
            <a:picLocks noChangeAspect="1"/>
          </p:cNvPicPr>
          <p:nvPr/>
        </p:nvPicPr>
        <p:blipFill>
          <a:blip r:embed="rId6">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8" name="Title 1"/>
          <p:cNvSpPr>
            <a:spLocks noGrp="1"/>
          </p:cNvSpPr>
          <p:nvPr>
            <p:ph type="title"/>
            <p:custDataLst>
              <p:tags r:id="rId2"/>
            </p:custDataLst>
          </p:nvPr>
        </p:nvSpPr>
        <p:spPr>
          <a:xfrm>
            <a:off x="228599" y="288160"/>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9" name="Content Placeholder 2"/>
          <p:cNvSpPr>
            <a:spLocks noGrp="1"/>
          </p:cNvSpPr>
          <p:nvPr>
            <p:ph idx="1"/>
            <p:custDataLst>
              <p:tags r:id="rId3"/>
            </p:custDataLst>
          </p:nvPr>
        </p:nvSpPr>
        <p:spPr>
          <a:xfrm>
            <a:off x="468794" y="2691338"/>
            <a:ext cx="8229600" cy="4525963"/>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10" name="Picture 2" descr="http://nifa.usda.gov/sites/default/files/resource/Powerpt_usda_nifa_centered_rgb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7460" y="4772307"/>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6791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2"/>
            </p:custDataLst>
          </p:nvPr>
        </p:nvSpPr>
        <p:spPr>
          <a:xfrm flipV="1">
            <a:off x="914400" y="533400"/>
            <a:ext cx="7924800" cy="76200"/>
          </a:xfrm>
        </p:spPr>
        <p:txBody>
          <a:bodyPr>
            <a:normAutofit fontScale="90000"/>
          </a:bodyPr>
          <a:lstStyle/>
          <a:p>
            <a:pPr eaLnBrk="1" hangingPunct="1"/>
            <a:endParaRPr lang="en-US" altLang="en-US" smtClean="0"/>
          </a:p>
        </p:txBody>
      </p:sp>
      <p:sp>
        <p:nvSpPr>
          <p:cNvPr id="27651" name="Text Box 3"/>
          <p:cNvSpPr txBox="1">
            <a:spLocks noChangeArrowheads="1"/>
          </p:cNvSpPr>
          <p:nvPr>
            <p:custDataLst>
              <p:tags r:id="rId3"/>
            </p:custDataLst>
          </p:nvPr>
        </p:nvSpPr>
        <p:spPr bwMode="auto">
          <a:xfrm>
            <a:off x="1447800" y="1600200"/>
            <a:ext cx="67818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4538"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FontTx/>
              <a:buNone/>
            </a:pPr>
            <a:endParaRPr lang="en-US" altLang="en-US">
              <a:latin typeface="Comic Sans MS" pitchFamily="66" charset="0"/>
            </a:endParaRPr>
          </a:p>
          <a:p>
            <a:pPr>
              <a:spcBef>
                <a:spcPct val="50000"/>
              </a:spcBef>
              <a:buFontTx/>
              <a:buNone/>
            </a:pPr>
            <a:endParaRPr lang="en-US" altLang="en-US" sz="3600">
              <a:latin typeface="Comic Sans MS" pitchFamily="66" charset="0"/>
            </a:endParaRPr>
          </a:p>
        </p:txBody>
      </p:sp>
      <p:pic>
        <p:nvPicPr>
          <p:cNvPr id="27652" name="Picture 4" descr="Image7"/>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833" t="1111" b="1111"/>
          <a:stretch/>
        </p:blipFill>
        <p:spPr bwMode="auto">
          <a:xfrm>
            <a:off x="219441" y="0"/>
            <a:ext cx="8705117" cy="643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p:cNvSpPr txBox="1">
            <a:spLocks noChangeArrowheads="1"/>
          </p:cNvSpPr>
          <p:nvPr>
            <p:custDataLst>
              <p:tags r:id="rId4"/>
            </p:custDataLst>
          </p:nvPr>
        </p:nvSpPr>
        <p:spPr bwMode="auto">
          <a:xfrm>
            <a:off x="5638800" y="213999"/>
            <a:ext cx="3108872" cy="1446550"/>
          </a:xfrm>
          <a:prstGeom prst="rect">
            <a:avLst/>
          </a:prstGeom>
          <a:solidFill>
            <a:srgbClr val="CBBC89">
              <a:alpha val="84000"/>
            </a:srgbClr>
          </a:solidFill>
          <a:ln>
            <a:noFill/>
          </a:ln>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4400" dirty="0">
                <a:solidFill>
                  <a:srgbClr val="800000"/>
                </a:solidFill>
              </a:rPr>
              <a:t>Alfalfa </a:t>
            </a:r>
            <a:r>
              <a:rPr lang="en-US" altLang="en-US" sz="4400" dirty="0" smtClean="0">
                <a:solidFill>
                  <a:srgbClr val="800000"/>
                </a:solidFill>
              </a:rPr>
              <a:t>Leaf </a:t>
            </a:r>
            <a:r>
              <a:rPr lang="en-US" altLang="en-US" sz="4400" dirty="0">
                <a:solidFill>
                  <a:srgbClr val="800000"/>
                </a:solidFill>
              </a:rPr>
              <a:t/>
            </a:r>
            <a:br>
              <a:rPr lang="en-US" altLang="en-US" sz="4400" dirty="0">
                <a:solidFill>
                  <a:srgbClr val="800000"/>
                </a:solidFill>
              </a:rPr>
            </a:br>
            <a:r>
              <a:rPr lang="en-US" altLang="en-US" sz="4400" dirty="0" smtClean="0">
                <a:solidFill>
                  <a:srgbClr val="800000"/>
                </a:solidFill>
              </a:rPr>
              <a:t>Shattering</a:t>
            </a:r>
            <a:endParaRPr lang="en-US" altLang="en-US" sz="4400" dirty="0">
              <a:solidFill>
                <a:srgbClr val="800000"/>
              </a:solidFill>
            </a:endParaRPr>
          </a:p>
        </p:txBody>
      </p:sp>
    </p:spTree>
    <p:custDataLst>
      <p:tags r:id="rId1"/>
    </p:custDataLst>
    <p:extLst>
      <p:ext uri="{BB962C8B-B14F-4D97-AF65-F5344CB8AC3E}">
        <p14:creationId xmlns:p14="http://schemas.microsoft.com/office/powerpoint/2010/main" val="2309894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custDataLst>
              <p:tags r:id="rId2"/>
            </p:custDataLst>
          </p:nvPr>
        </p:nvSpPr>
        <p:spPr>
          <a:xfrm>
            <a:off x="457200" y="381000"/>
            <a:ext cx="8229600" cy="1143000"/>
          </a:xfrm>
        </p:spPr>
        <p:txBody>
          <a:bodyPr>
            <a:noAutofit/>
          </a:bodyPr>
          <a:lstStyle/>
          <a:p>
            <a:r>
              <a:rPr lang="en-US" altLang="en-US" dirty="0"/>
              <a:t>Harvesting and Storage of Forages</a:t>
            </a:r>
            <a:endParaRPr lang="en-US" altLang="en-US" dirty="0" smtClean="0"/>
          </a:p>
        </p:txBody>
      </p:sp>
      <p:sp>
        <p:nvSpPr>
          <p:cNvPr id="9219" name="Content Placeholder 2"/>
          <p:cNvSpPr>
            <a:spLocks noGrp="1"/>
          </p:cNvSpPr>
          <p:nvPr>
            <p:ph sz="half" idx="1"/>
            <p:custDataLst>
              <p:tags r:id="rId3"/>
            </p:custDataLst>
          </p:nvPr>
        </p:nvSpPr>
        <p:spPr>
          <a:xfrm>
            <a:off x="0" y="1981201"/>
            <a:ext cx="4699678" cy="4399564"/>
          </a:xfrm>
          <a:solidFill>
            <a:srgbClr val="9BC3DD">
              <a:alpha val="85000"/>
            </a:srgbClr>
          </a:solidFill>
        </p:spPr>
        <p:txBody>
          <a:bodyPr>
            <a:normAutofit fontScale="92500"/>
          </a:bodyPr>
          <a:lstStyle/>
          <a:p>
            <a:pPr marL="741363" indent="-571500">
              <a:buFont typeface="+mj-lt"/>
              <a:buAutoNum type="romanUcPeriod"/>
            </a:pPr>
            <a:r>
              <a:rPr lang="en-US" altLang="en-US" sz="3600" dirty="0" smtClean="0">
                <a:solidFill>
                  <a:schemeClr val="tx1">
                    <a:lumMod val="50000"/>
                    <a:lumOff val="50000"/>
                  </a:schemeClr>
                </a:solidFill>
              </a:rPr>
              <a:t>What is Hay?</a:t>
            </a:r>
          </a:p>
          <a:p>
            <a:pPr marL="741363" indent="-571500">
              <a:buFont typeface="+mj-lt"/>
              <a:buAutoNum type="romanUcPeriod"/>
            </a:pPr>
            <a:r>
              <a:rPr lang="en-US" altLang="en-US" sz="3600" dirty="0" smtClean="0"/>
              <a:t>Cutting and Drying</a:t>
            </a:r>
            <a:endParaRPr lang="en-US" altLang="en-US" sz="3600" dirty="0"/>
          </a:p>
          <a:p>
            <a:pPr marL="741363" indent="-571500">
              <a:buFont typeface="+mj-lt"/>
              <a:buAutoNum type="romanUcPeriod"/>
            </a:pPr>
            <a:r>
              <a:rPr lang="en-US" altLang="en-US" sz="3600" dirty="0" smtClean="0"/>
              <a:t>Raking </a:t>
            </a:r>
          </a:p>
          <a:p>
            <a:pPr marL="741363" indent="-571500">
              <a:buFont typeface="+mj-lt"/>
              <a:buAutoNum type="romanUcPeriod"/>
            </a:pPr>
            <a:r>
              <a:rPr lang="en-US" altLang="en-US" sz="3600" dirty="0" smtClean="0"/>
              <a:t>Baling</a:t>
            </a:r>
          </a:p>
          <a:p>
            <a:pPr marL="741363" indent="-571500">
              <a:buFont typeface="+mj-lt"/>
              <a:buAutoNum type="romanUcPeriod"/>
            </a:pPr>
            <a:r>
              <a:rPr lang="en-US" altLang="en-US" sz="3600" dirty="0" smtClean="0"/>
              <a:t>Transport</a:t>
            </a:r>
          </a:p>
          <a:p>
            <a:pPr marL="741363" indent="-571500">
              <a:buFont typeface="+mj-lt"/>
              <a:buAutoNum type="romanUcPeriod"/>
            </a:pPr>
            <a:r>
              <a:rPr lang="en-US" altLang="en-US" sz="3600" dirty="0" smtClean="0"/>
              <a:t>Storage</a:t>
            </a:r>
          </a:p>
          <a:p>
            <a:pPr marL="741363" indent="-571500">
              <a:buFont typeface="+mj-lt"/>
              <a:buAutoNum type="romanUcPeriod"/>
            </a:pPr>
            <a:r>
              <a:rPr lang="en-US" altLang="en-US" sz="3600" dirty="0" smtClean="0"/>
              <a:t>Moisture Content</a:t>
            </a:r>
          </a:p>
          <a:p>
            <a:pPr>
              <a:buFontTx/>
              <a:buNone/>
            </a:pPr>
            <a:endParaRPr lang="en-US" altLang="en-US" dirty="0" smtClean="0"/>
          </a:p>
        </p:txBody>
      </p:sp>
      <p:pic>
        <p:nvPicPr>
          <p:cNvPr id="3" name="Content Placeholder 2"/>
          <p:cNvPicPr>
            <a:picLocks noGrp="1" noChangeAspect="1"/>
          </p:cNvPicPr>
          <p:nvPr>
            <p:ph sz="half" idx="2"/>
          </p:nvPr>
        </p:nvPicPr>
        <p:blipFill rotWithShape="1">
          <a:blip r:embed="rId6" cstate="print">
            <a:extLst>
              <a:ext uri="{28A0092B-C50C-407E-A947-70E740481C1C}">
                <a14:useLocalDpi xmlns:a14="http://schemas.microsoft.com/office/drawing/2010/main" val="0"/>
              </a:ext>
            </a:extLst>
          </a:blip>
          <a:srcRect l="12963" t="4141" r="15274"/>
          <a:stretch/>
        </p:blipFill>
        <p:spPr>
          <a:xfrm>
            <a:off x="4699678" y="1981199"/>
            <a:ext cx="4444322" cy="4399566"/>
          </a:xfrm>
        </p:spPr>
      </p:pic>
    </p:spTree>
    <p:custDataLst>
      <p:tags r:id="rId1"/>
    </p:custDataLst>
    <p:extLst>
      <p:ext uri="{BB962C8B-B14F-4D97-AF65-F5344CB8AC3E}">
        <p14:creationId xmlns:p14="http://schemas.microsoft.com/office/powerpoint/2010/main" val="3807152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GRO\TEXTBOOK\John Deere\HAY AND FORAGE EQUIPMENT\Mower Conditioners\Hi\104729.jpg"/>
          <p:cNvPicPr>
            <a:picLocks noChangeAspect="1" noChangeArrowheads="1"/>
          </p:cNvPicPr>
          <p:nvPr/>
        </p:nvPicPr>
        <p:blipFill rotWithShape="1">
          <a:blip r:embed="rId5">
            <a:extLst>
              <a:ext uri="{28A0092B-C50C-407E-A947-70E740481C1C}">
                <a14:useLocalDpi xmlns:a14="http://schemas.microsoft.com/office/drawing/2010/main" val="0"/>
              </a:ext>
            </a:extLst>
          </a:blip>
          <a:srcRect t="9671"/>
          <a:stretch/>
        </p:blipFill>
        <p:spPr bwMode="auto">
          <a:xfrm>
            <a:off x="1066800" y="-16565"/>
            <a:ext cx="7010400" cy="640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solidFill>
                  <a:srgbClr val="F7EF81"/>
                </a:solidFill>
              </a:rPr>
              <a:t>Cutting Standing Forage</a:t>
            </a:r>
            <a:endParaRPr lang="en-US" dirty="0">
              <a:solidFill>
                <a:srgbClr val="F7EF81"/>
              </a:solidFill>
            </a:endParaRPr>
          </a:p>
        </p:txBody>
      </p:sp>
    </p:spTree>
    <p:custDataLst>
      <p:tags r:id="rId1"/>
    </p:custDataLst>
    <p:extLst>
      <p:ext uri="{BB962C8B-B14F-4D97-AF65-F5344CB8AC3E}">
        <p14:creationId xmlns:p14="http://schemas.microsoft.com/office/powerpoint/2010/main" val="4144436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2"/>
            </p:custDataLst>
          </p:nvPr>
        </p:nvSpPr>
        <p:spPr>
          <a:xfrm>
            <a:off x="5257800" y="274638"/>
            <a:ext cx="3429000" cy="1143000"/>
          </a:xfrm>
        </p:spPr>
        <p:txBody>
          <a:bodyPr/>
          <a:lstStyle/>
          <a:p>
            <a:pPr eaLnBrk="1" hangingPunct="1"/>
            <a:r>
              <a:rPr lang="en-US" altLang="en-US" dirty="0" smtClean="0"/>
              <a:t> Windrows</a:t>
            </a:r>
          </a:p>
        </p:txBody>
      </p:sp>
      <p:sp>
        <p:nvSpPr>
          <p:cNvPr id="6" name="Content Placeholder 5"/>
          <p:cNvSpPr>
            <a:spLocks noGrp="1"/>
          </p:cNvSpPr>
          <p:nvPr>
            <p:ph idx="1"/>
            <p:custDataLst>
              <p:tags r:id="rId3"/>
            </p:custDataLst>
          </p:nvPr>
        </p:nvSpPr>
        <p:spPr>
          <a:xfrm>
            <a:off x="5257800" y="2133600"/>
            <a:ext cx="3429000" cy="3992563"/>
          </a:xfrm>
        </p:spPr>
        <p:txBody>
          <a:bodyPr/>
          <a:lstStyle/>
          <a:p>
            <a:r>
              <a:rPr lang="en-US" dirty="0" smtClean="0"/>
              <a:t>Will dry on top</a:t>
            </a:r>
          </a:p>
          <a:p>
            <a:r>
              <a:rPr lang="en-US" dirty="0" smtClean="0"/>
              <a:t>Need raking so underside will dry</a:t>
            </a:r>
            <a:endParaRPr lang="en-US" dirty="0"/>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r="15951"/>
          <a:stretch/>
        </p:blipFill>
        <p:spPr>
          <a:xfrm>
            <a:off x="0" y="243746"/>
            <a:ext cx="5254606" cy="6316134"/>
          </a:xfrm>
          <a:prstGeom prst="rect">
            <a:avLst/>
          </a:prstGeom>
        </p:spPr>
      </p:pic>
    </p:spTree>
    <p:custDataLst>
      <p:tags r:id="rId1"/>
    </p:custDataLst>
    <p:extLst>
      <p:ext uri="{BB962C8B-B14F-4D97-AF65-F5344CB8AC3E}">
        <p14:creationId xmlns:p14="http://schemas.microsoft.com/office/powerpoint/2010/main" val="10076099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NCg0K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DQoNCl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g0KDQp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NCg0K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DQoNCk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g"/>
  <p:tag name="MMPROD_UIDATA" val="&lt;database version=&quot;10.0&quot;&gt;&lt;object type=&quot;1&quot; unique_id=&quot;10001&quot;&gt;&lt;property id=&quot;20141&quot; value=&quot;Harvesting and Storage Final&quot;/&gt;&lt;property id=&quot;20148&quot; value=&quot;5&quot;/&gt;&lt;property id=&quot;20184&quot; value=&quot;7&quot;/&gt;&lt;property id=&quot;20224&quot; value=&quot;C:\Users\monc0003\Desktop&quot;/&gt;&lt;property id=&quot;20250&quot; value=&quot;0&quot;/&gt;&lt;property id=&quot;20251&quot; value=&quot;0&quot;/&gt;&lt;property id=&quot;20259&quot; value=&quot;0&quot;/&gt;&lt;property id=&quot;20263&quot; value=&quot;2&quot;/&gt;&lt;property id=&quot;20264&quot; value=&quot;1&quot;/&gt;&lt;object type=&quot;8&quot; unique_id=&quot;665797&quot;&gt;&lt;/object&gt;&lt;object type=&quot;2&quot; unique_id=&quot;665798&quot;&gt;&lt;object type=&quot;3&quot; unique_id=&quot;666895&quot;&gt;&lt;property id=&quot;20148&quot; value=&quot;5&quot;/&gt;&lt;property id=&quot;20300&quot; value=&quot;Slide 2 - &amp;quot;Introduction&amp;quot;&quot;/&gt;&lt;property id=&quot;20307&quot; value=&quot;271&quot;/&gt;&lt;property id=&quot;20309&quot; value=&quot;-1&quot;/&gt;&lt;/object&gt;&lt;object type=&quot;3&quot; unique_id=&quot;666897&quot;&gt;&lt;property id=&quot;20148&quot; value=&quot;5&quot;/&gt;&lt;property id=&quot;20300&quot; value=&quot;Slide 4 - &amp;quot;What Is Hay?&amp;quot;&quot;/&gt;&lt;property id=&quot;20307&quot; value=&quot;317&quot;/&gt;&lt;property id=&quot;20309&quot; value=&quot;-1&quot;/&gt;&lt;/object&gt;&lt;object type=&quot;3&quot; unique_id=&quot;666899&quot;&gt;&lt;property id=&quot;20148&quot; value=&quot;5&quot;/&gt;&lt;property id=&quot;20300&quot; value=&quot;Slide 8 - &amp;quot;Cutting Standing Forage&amp;quot;&quot;/&gt;&lt;property id=&quot;20307&quot; value=&quot;319&quot;/&gt;&lt;property id=&quot;20309&quot; value=&quot;-1&quot;/&gt;&lt;/object&gt;&lt;object type=&quot;3&quot; unique_id=&quot;666900&quot;&gt;&lt;property id=&quot;20148&quot; value=&quot;5&quot;/&gt;&lt;property id=&quot;20300&quot; value=&quot;Slide 9 - &amp;quot; Windrows&amp;quot;&quot;/&gt;&lt;property id=&quot;20307&quot; value=&quot;320&quot;/&gt;&lt;property id=&quot;20309&quot; value=&quot;-1&quot;/&gt;&lt;/object&gt;&lt;object type=&quot;3&quot; unique_id=&quot;666902&quot;&gt;&lt;property id=&quot;20148&quot; value=&quot;5&quot;/&gt;&lt;property id=&quot;20300&quot; value=&quot;Slide 21 - &amp;quot;Bale Types and Weights&amp;quot;&quot;/&gt;&lt;property id=&quot;20307&quot; value=&quot;322&quot;/&gt;&lt;property id=&quot;20309&quot; value=&quot;-1&quot;/&gt;&lt;/object&gt;&lt;object type=&quot;3&quot; unique_id=&quot;666904&quot;&gt;&lt;property id=&quot;20148&quot; value=&quot;5&quot;/&gt;&lt;property id=&quot;20300&quot; value=&quot;Slide 24 - &amp;quot;Bale Thrower&amp;quot;&quot;/&gt;&lt;property id=&quot;20307&quot; value=&quot;324&quot;/&gt;&lt;property id=&quot;20309&quot; value=&quot;-1&quot;/&gt;&lt;/object&gt;&lt;object type=&quot;3&quot; unique_id=&quot;666905&quot;&gt;&lt;property id=&quot;20148&quot; value=&quot;5&quot;/&gt;&lt;property id=&quot;20300&quot; value=&quot;Slide 23 - &amp;quot;Older Square Baler&amp;quot;&quot;/&gt;&lt;property id=&quot;20307&quot; value=&quot;325&quot;/&gt;&lt;property id=&quot;20309&quot; value=&quot;-1&quot;/&gt;&lt;/object&gt;&lt;object type=&quot;3&quot; unique_id=&quot;666912&quot;&gt;&lt;property id=&quot;20148&quot; value=&quot;5&quot;/&gt;&lt;property id=&quot;20300&quot; value=&quot;Slide 40 - &amp;quot;Plastic Wrapping&amp;quot;&quot;/&gt;&lt;property id=&quot;20307&quot; value=&quot;332&quot;/&gt;&lt;property id=&quot;20309&quot; value=&quot;-1&quot;/&gt;&lt;/object&gt;&lt;object type=&quot;3&quot; unique_id=&quot;666915&quot;&gt;&lt;property id=&quot;20148&quot; value=&quot;5&quot;/&gt;&lt;property id=&quot;20300&quot; value=&quot;Slide 45 - &amp;quot;Why Incorrect Moisture Occurs&amp;quot;&quot;/&gt;&lt;property id=&quot;20307&quot; value=&quot;335&quot;/&gt;&lt;property id=&quot;20309&quot; value=&quot;-1&quot;/&gt;&lt;/object&gt;&lt;object type=&quot;3&quot; unique_id=&quot;666916&quot;&gt;&lt;property id=&quot;20148&quot; value=&quot;5&quot;/&gt;&lt;property id=&quot;20300&quot; value=&quot;Slide 46 - &amp;quot;Hay Moisture&amp;quot;&quot;/&gt;&lt;property id=&quot;20307&quot; value=&quot;336&quot;/&gt;&lt;property id=&quot;20309&quot; value=&quot;-1&quot;/&gt;&lt;/object&gt;&lt;object type=&quot;3&quot; unique_id=&quot;666918&quot;&gt;&lt;property id=&quot;20148&quot; value=&quot;5&quot;/&gt;&lt;property id=&quot;20300&quot; value=&quot;Slide 42 - &amp;quot;Improper Moisture&amp;quot;&quot;/&gt;&lt;property id=&quot;20307&quot; value=&quot;338&quot;/&gt;&lt;property id=&quot;20309&quot; value=&quot;-1&quot;/&gt;&lt;/object&gt;&lt;object type=&quot;3&quot; unique_id=&quot;666920&quot;&gt;&lt;property id=&quot;20148&quot; value=&quot;5&quot;/&gt;&lt;property id=&quot;20300&quot; value=&quot;Slide 44&quot;/&gt;&lt;property id=&quot;20307&quot; value=&quot;340&quot;/&gt;&lt;property id=&quot;20309&quot; value=&quot;-1&quot;/&gt;&lt;/object&gt;&lt;object type=&quot;3&quot; unique_id=&quot;666921&quot;&gt;&lt;property id=&quot;20148&quot; value=&quot;5&quot;/&gt;&lt;property id=&quot;20300&quot; value=&quot;Slide 6&quot;/&gt;&lt;property id=&quot;20307&quot; value=&quot;341&quot;/&gt;&lt;property id=&quot;20309&quot; value=&quot;-1&quot;/&gt;&lt;/object&gt;&lt;object type=&quot;3&quot; unique_id=&quot;666945&quot;&gt;&lt;property id=&quot;20148&quot; value=&quot;5&quot;/&gt;&lt;property id=&quot;20300&quot; value=&quot;Slide 43&quot;/&gt;&lt;property id=&quot;20307&quot; value=&quot;411&quot;/&gt;&lt;property id=&quot;20309&quot; value=&quot;-1&quot;/&gt;&lt;/object&gt;&lt;object type=&quot;3&quot; unique_id=&quot;668701&quot;&gt;&lt;property id=&quot;20148&quot; value=&quot;5&quot;/&gt;&lt;property id=&quot;20300&quot; value=&quot;Slide 11 - &amp;quot;Forage Drying&amp;quot;&quot;/&gt;&lt;property id=&quot;20307&quot; value=&quot;415&quot;/&gt;&lt;property id=&quot;20309&quot; value=&quot;-1&quot;/&gt;&lt;/object&gt;&lt;object type=&quot;3&quot; unique_id=&quot;668702&quot;&gt;&lt;property id=&quot;20148&quot; value=&quot;5&quot;/&gt;&lt;property id=&quot;20300&quot; value=&quot;Slide 5 - &amp;quot;Goals of Haymaking&amp;quot;&quot;/&gt;&lt;property id=&quot;20307&quot; value=&quot;414&quot;/&gt;&lt;property id=&quot;20309&quot; value=&quot;-1&quot;/&gt;&lt;/object&gt;&lt;object type=&quot;3&quot; unique_id=&quot;669655&quot;&gt;&lt;property id=&quot;20148&quot; value=&quot;5&quot;/&gt;&lt;property id=&quot;20300&quot; value=&quot;Slide 18 - &amp;quot;Hay Wagon&amp;quot;&quot;/&gt;&lt;property id=&quot;20307&quot; value=&quot;422&quot;/&gt;&lt;property id=&quot;20309&quot; value=&quot;-1&quot;/&gt;&lt;/object&gt;&lt;object type=&quot;3&quot; unique_id=&quot;670514&quot;&gt;&lt;property id=&quot;20148&quot; value=&quot;5&quot;/&gt;&lt;property id=&quot;20300&quot; value=&quot;Slide 10 - &amp;quot;Wide Swath&amp;quot;&quot;/&gt;&lt;property id=&quot;20307&quot; value=&quot;430&quot;/&gt;&lt;property id=&quot;20309&quot; value=&quot;-1&quot;/&gt;&lt;/object&gt;&lt;object type=&quot;3&quot; unique_id=&quot;670515&quot;&gt;&lt;property id=&quot;20148&quot; value=&quot;5&quot;/&gt;&lt;property id=&quot;20300&quot; value=&quot;Slide 35 - &amp;quot;Outside Storage&amp;quot;&quot;/&gt;&lt;property id=&quot;20307&quot; value=&quot;431&quot;/&gt;&lt;property id=&quot;20309&quot; value=&quot;-1&quot;/&gt;&lt;/object&gt;&lt;object type=&quot;3&quot; unique_id=&quot;670516&quot;&gt;&lt;property id=&quot;20148&quot; value=&quot;5&quot;/&gt;&lt;property id=&quot;20300&quot; value=&quot;Slide 16 - &amp;quot;Windrow Inverter&amp;quot;&quot;/&gt;&lt;property id=&quot;20307&quot; value=&quot;424&quot;/&gt;&lt;property id=&quot;20309&quot; value=&quot;-1&quot;/&gt;&lt;/object&gt;&lt;object type=&quot;3&quot; unique_id=&quot;670517&quot;&gt;&lt;property id=&quot;20148&quot; value=&quot;5&quot;/&gt;&lt;property id=&quot;20300&quot; value=&quot;Slide 27 - &amp;quot;Large Round Baler&amp;quot;&quot;/&gt;&lt;property id=&quot;20307&quot; value=&quot;423&quot;/&gt;&lt;property id=&quot;20309&quot; value=&quot;-1&quot;/&gt;&lt;/object&gt;&lt;object type=&quot;3&quot; unique_id=&quot;670518&quot;&gt;&lt;property id=&quot;20148&quot; value=&quot;5&quot;/&gt;&lt;property id=&quot;20300&quot; value=&quot;Slide 34 - &amp;quot;Round Bales in Field&amp;quot;&quot;/&gt;&lt;property id=&quot;20307&quot; value=&quot;425&quot;/&gt;&lt;property id=&quot;20309&quot; value=&quot;-1&quot;/&gt;&lt;/object&gt;&lt;object type=&quot;3&quot; unique_id=&quot;670520&quot;&gt;&lt;property id=&quot;20148&quot; value=&quot;5&quot;/&gt;&lt;property id=&quot;20300&quot; value=&quot;Slide 39 - &amp;quot;Plastic Covering&amp;quot;&quot;/&gt;&lt;property id=&quot;20307&quot; value=&quot;426&quot;/&gt;&lt;property id=&quot;20309&quot; value=&quot;-1&quot;/&gt;&lt;/object&gt;&lt;object type=&quot;3&quot; unique_id=&quot;671615&quot;&gt;&lt;property id=&quot;20148&quot; value=&quot;5&quot;/&gt;&lt;property id=&quot;20300&quot; value=&quot;Slide 26 - &amp;quot;Large Round Baler&amp;quot;&quot;/&gt;&lt;property id=&quot;20307&quot; value=&quot;432&quot;/&gt;&lt;property id=&quot;20309&quot; value=&quot;-1&quot;/&gt;&lt;/object&gt;&lt;object type=&quot;3&quot; unique_id=&quot;671617&quot;&gt;&lt;property id=&quot;20148&quot; value=&quot;5&quot;/&gt;&lt;property id=&quot;20300&quot; value=&quot;Slide 29 - &amp;quot;Large Round Bale Pickup&amp;quot;&quot;/&gt;&lt;property id=&quot;20307&quot; value=&quot;434&quot;/&gt;&lt;property id=&quot;20309&quot; value=&quot;-1&quot;/&gt;&lt;/object&gt;&lt;object type=&quot;3&quot; unique_id=&quot;671619&quot;&gt;&lt;property id=&quot;20148&quot; value=&quot;5&quot;/&gt;&lt;property id=&quot;20300&quot; value=&quot;Slide 30 - &amp;quot;Large Round Bale Transport&amp;quot;&quot;/&gt;&lt;property id=&quot;20307&quot; value=&quot;436&quot;/&gt;&lt;property id=&quot;20309&quot; value=&quot;-1&quot;/&gt;&lt;/object&gt;&lt;object type=&quot;3&quot; unique_id=&quot;671620&quot;&gt;&lt;property id=&quot;20148&quot; value=&quot;5&quot;/&gt;&lt;property id=&quot;20300&quot; value=&quot;Slide 38 - &amp;quot;Storage on Pallets or Gravel&amp;quot;&quot;/&gt;&lt;property id=&quot;20307&quot; value=&quot;437&quot;/&gt;&lt;property id=&quot;20309&quot; value=&quot;-1&quot;/&gt;&lt;/object&gt;&lt;object type=&quot;3&quot; unique_id=&quot;672210&quot;&gt;&lt;property id=&quot;20148&quot; value=&quot;5&quot;/&gt;&lt;property id=&quot;20300&quot; value=&quot;Slide 15 - &amp;quot;Rotary Rake&amp;quot;&quot;/&gt;&lt;property id=&quot;20307&quot; value=&quot;441&quot;/&gt;&lt;property id=&quot;20309&quot; value=&quot;-1&quot;/&gt;&lt;/object&gt;&lt;object type=&quot;3&quot; unique_id=&quot;672212&quot;&gt;&lt;property id=&quot;20148&quot; value=&quot;5&quot;/&gt;&lt;property id=&quot;20300&quot; value=&quot;Slide 14 - &amp;quot;Side Bar Rake&amp;quot;&quot;/&gt;&lt;property id=&quot;20307&quot; value=&quot;438&quot;/&gt;&lt;property id=&quot;20309&quot; value=&quot;-1&quot;/&gt;&lt;/object&gt;&lt;object type=&quot;3&quot; unique_id=&quot;672978&quot;&gt;&lt;property id=&quot;20148&quot; value=&quot;5&quot;/&gt;&lt;property id=&quot;20300&quot; value=&quot;Slide 19 - &amp;quot;Lifting Hay&amp;quot;&quot;/&gt;&lt;property id=&quot;20307&quot; value=&quot;445&quot;/&gt;&lt;property id=&quot;20309&quot; value=&quot;-1&quot;/&gt;&lt;/object&gt;&lt;object type=&quot;3&quot; unique_id=&quot;672979&quot;&gt;&lt;property id=&quot;20148&quot; value=&quot;5&quot;/&gt;&lt;property id=&quot;20300&quot; value=&quot;Slide 20&quot;/&gt;&lt;property id=&quot;20307&quot; value=&quot;443&quot;/&gt;&lt;property id=&quot;20309&quot; value=&quot;-1&quot;/&gt;&lt;/object&gt;&lt;object type=&quot;3&quot; unique_id=&quot;673814&quot;&gt;&lt;property id=&quot;20148&quot; value=&quot;5&quot;/&gt;&lt;property id=&quot;20300&quot; value=&quot;Slide 25 - &amp;quot;Large Square Baler&amp;quot;&quot;/&gt;&lt;property id=&quot;20307&quot; value=&quot;448&quot;/&gt;&lt;property id=&quot;20309&quot; value=&quot;-1&quot;/&gt;&lt;/object&gt;&lt;object type=&quot;3&quot; unique_id=&quot;673815&quot;&gt;&lt;property id=&quot;20148&quot; value=&quot;5&quot;/&gt;&lt;property id=&quot;20300&quot; value=&quot;Slide 31 - &amp;quot;Large Rectangular Bale Pickup&amp;quot;&quot;/&gt;&lt;property id=&quot;20307&quot; value=&quot;449&quot;/&gt;&lt;property id=&quot;20309&quot; value=&quot;-1&quot;/&gt;&lt;/object&gt;&lt;object type=&quot;3&quot; unique_id=&quot;673817&quot;&gt;&lt;property id=&quot;20148&quot; value=&quot;5&quot;/&gt;&lt;property id=&quot;20300&quot; value=&quot;Slide 33 - &amp;quot;Moldy Bales&amp;quot;&quot;/&gt;&lt;property id=&quot;20307&quot; value=&quot;452&quot;/&gt;&lt;property id=&quot;20309&quot; value=&quot;-1&quot;/&gt;&lt;/object&gt;&lt;object type=&quot;3&quot; unique_id=&quot;673819&quot;&gt;&lt;property id=&quot;20148&quot; value=&quot;5&quot;/&gt;&lt;property id=&quot;20300&quot; value=&quot;Slide 36 - &amp;quot;Following Spring&amp;quot;&quot;/&gt;&lt;property id=&quot;20307&quot; value=&quot;453&quot;/&gt;&lt;property id=&quot;20309&quot; value=&quot;-1&quot;/&gt;&lt;/object&gt;&lt;object type=&quot;3&quot; unique_id=&quot;673820&quot;&gt;&lt;property id=&quot;20148&quot; value=&quot;5&quot;/&gt;&lt;property id=&quot;20300&quot; value=&quot;Slide 37 - &amp;quot;Store in Well-Drained Spot&amp;quot;&quot;/&gt;&lt;property id=&quot;20307&quot; value=&quot;455&quot;/&gt;&lt;property id=&quot;20309&quot; value=&quot;-1&quot;/&gt;&lt;/object&gt;&lt;object type=&quot;3&quot; unique_id=&quot;674214&quot;&gt;&lt;property id=&quot;20148&quot; value=&quot;5&quot;/&gt;&lt;property id=&quot;20300&quot; value=&quot;Slide 48 - &amp;quot;REFERENCES and RESOURCES&amp;quot;&quot;/&gt;&lt;property id=&quot;20307&quot; value=&quot;457&quot;/&gt;&lt;property id=&quot;20309&quot; value=&quot;-1&quot;/&gt;&lt;/object&gt;&lt;object type=&quot;3&quot; unique_id=&quot;674310&quot;&gt;&lt;property id=&quot;20148&quot; value=&quot;5&quot;/&gt;&lt;property id=&quot;20300&quot; value=&quot;Slide 47 - &amp;quot;Conclusions&amp;quot;&quot;/&gt;&lt;property id=&quot;20307&quot; value=&quot;458&quot;/&gt;&lt;property id=&quot;20309&quot; value=&quot;-1&quot;/&gt;&lt;/object&gt;&lt;object type=&quot;3&quot; unique_id=&quot;674781&quot;&gt;&lt;property id=&quot;20148&quot; value=&quot;5&quot;/&gt;&lt;property id=&quot;20300&quot; value=&quot;Slide 13 - &amp;quot;Wheel Rake&amp;quot;&quot;/&gt;&lt;property id=&quot;20307&quot; value=&quot;459&quot;/&gt;&lt;property id=&quot;20309&quot; value=&quot;-1&quot;/&gt;&lt;/object&gt;&lt;object type=&quot;3&quot; unique_id=&quot;675018&quot;&gt;&lt;property id=&quot;20148&quot; value=&quot;5&quot;/&gt;&lt;property id=&quot;20300&quot; value=&quot;Slide 1 - &amp;quot;Harvesting and Storage of Forages&amp;quot;&quot;/&gt;&lt;property id=&quot;20307&quot; value=&quot;460&quot;/&gt;&lt;property id=&quot;20309&quot; value=&quot;-1&quot;/&gt;&lt;/object&gt;&lt;object type=&quot;3&quot; unique_id=&quot;675307&quot;&gt;&lt;property id=&quot;20148&quot; value=&quot;5&quot;/&gt;&lt;property id=&quot;20300&quot; value=&quot;Slide 3 - &amp;quot;Harvesting and Storage of Forages&amp;quot;&quot;/&gt;&lt;property id=&quot;20307&quot; value=&quot;461&quot;/&gt;&lt;property id=&quot;20309&quot; value=&quot;-1&quot;/&gt;&lt;/object&gt;&lt;object type=&quot;3&quot; unique_id=&quot;675513&quot;&gt;&lt;property id=&quot;20148&quot; value=&quot;5&quot;/&gt;&lt;property id=&quot;20300&quot; value=&quot;Slide 49 - &amp;quot;Harvesting and Storage of Forages&amp;quot;&quot;/&gt;&lt;property id=&quot;20307&quot; value=&quot;468&quot;/&gt;&lt;property id=&quot;20309&quot; value=&quot;-1&quot;/&gt;&lt;/object&gt;&lt;object type=&quot;3&quot; unique_id=&quot;679763&quot;&gt;&lt;property id=&quot;20148&quot; value=&quot;5&quot;/&gt;&lt;property id=&quot;20300&quot; value=&quot;Slide 50 - &amp;quot;© 2017 Regents of the University of Minnesota. All rights reserved.  The University of Minnesota is an equal oppor&quot;/&gt;&lt;property id=&quot;20307&quot; value=&quot;469&quot;/&gt;&lt;property id=&quot;20309&quot; value=&quot;-1&quot;/&gt;&lt;/object&gt;&lt;object type=&quot;3&quot; unique_id=&quot;680233&quot;&gt;&lt;property id=&quot;20148&quot; value=&quot;5&quot;/&gt;&lt;property id=&quot;20300&quot; value=&quot;Slide 22 - &amp;quot;Bale Packaging&amp;quot;&quot;/&gt;&lt;property id=&quot;20307&quot; value=&quot;471&quot;/&gt;&lt;property id=&quot;20309&quot; value=&quot;-1&quot;/&gt;&lt;/object&gt;&lt;object type=&quot;3&quot; unique_id=&quot;680551&quot;&gt;&lt;property id=&quot;20148&quot; value=&quot;5&quot;/&gt;&lt;property id=&quot;20300&quot; value=&quot;Slide 7 - &amp;quot;Harvesting and Storage of Forages&amp;quot;&quot;/&gt;&lt;property id=&quot;20307&quot; value=&quot;472&quot;/&gt;&lt;property id=&quot;20309&quot; value=&quot;-1&quot;/&gt;&lt;/object&gt;&lt;object type=&quot;3&quot; unique_id=&quot;680552&quot;&gt;&lt;property id=&quot;20148&quot; value=&quot;5&quot;/&gt;&lt;property id=&quot;20300&quot; value=&quot;Slide 12 - &amp;quot;Harvesting and Storage of Forages&amp;quot;&quot;/&gt;&lt;property id=&quot;20307&quot; value=&quot;473&quot;/&gt;&lt;property id=&quot;20309&quot; value=&quot;-1&quot;/&gt;&lt;/object&gt;&lt;object type=&quot;3&quot; unique_id=&quot;680553&quot;&gt;&lt;property id=&quot;20148&quot; value=&quot;5&quot;/&gt;&lt;property id=&quot;20300&quot; value=&quot;Slide 17 - &amp;quot;Harvesting and Storage of Forages&amp;quot;&quot;/&gt;&lt;property id=&quot;20307&quot; value=&quot;474&quot;/&gt;&lt;property id=&quot;20309&quot; value=&quot;-1&quot;/&gt;&lt;/object&gt;&lt;object type=&quot;3&quot; unique_id=&quot;680554&quot;&gt;&lt;property id=&quot;20148&quot; value=&quot;5&quot;/&gt;&lt;property id=&quot;20300&quot; value=&quot;Slide 28 - &amp;quot;Harvesting and Storage of Forages&amp;quot;&quot;/&gt;&lt;property id=&quot;20307&quot; value=&quot;475&quot;/&gt;&lt;property id=&quot;20309&quot; value=&quot;-1&quot;/&gt;&lt;/object&gt;&lt;object type=&quot;3&quot; unique_id=&quot;680555&quot;&gt;&lt;property id=&quot;20148&quot; value=&quot;5&quot;/&gt;&lt;property id=&quot;20300&quot; value=&quot;Slide 32 - &amp;quot;Harvesting and Storage of Forages&amp;quot;&quot;/&gt;&lt;property id=&quot;20307&quot; value=&quot;476&quot;/&gt;&lt;property id=&quot;20309&quot; value=&quot;-1&quot;/&gt;&lt;/object&gt;&lt;object type=&quot;3&quot; unique_id=&quot;680556&quot;&gt;&lt;property id=&quot;20148&quot; value=&quot;5&quot;/&gt;&lt;property id=&quot;20300&quot; value=&quot;Slide 41 - &amp;quot;Harvesting and Storage of Forages&amp;quot;&quot;/&gt;&lt;property id=&quot;20307&quot; value=&quot;477&quot;/&gt;&lt;property id=&quot;20309&quot; value=&quot;-1&quot;/&gt;&lt;/object&gt;&lt;/object&gt;&lt;object type=&quot;10&quot; unique_id=&quot;680663&quot;&gt;&lt;object type=&quot;11&quot; unique_id=&quot;680664&quot;&gt;&lt;/object&gt;&lt;/object&gt;&lt;object type=&quot;4&quot; unique_id=&quot;680665&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7&quot;/&gt;&lt;lineCharCount val=&quot;30&quot;/&gt;&lt;lineCharCount val=&quot;39&quot;/&gt;&lt;lineCharCount val=&quot;28&quot;/&gt;&lt;lineCharCount val=&quot;24&quot;/&gt;&lt;/TableIndex&gt;&lt;/ShapeTextInfo&gt;"/>
  <p:tag name="HTML_SHAPEINFO" val="&lt;ThreeDShapeInfo&gt;&lt;uuid val=&quot;&quot;/&gt;&lt;isInvalidForFieldText val=&quot;0&quot;/&gt;&lt;Image&gt;&lt;filename val=&quot;C:\Users\monc0003\Desktop\data\asimages\{5B59FED9-32E9-45F7-AE1C-98EFE40C1CF0}_11.png&quot;/&gt;&lt;left val=&quot;24&quot;/&gt;&lt;top val=&quot;119&quot;/&gt;&lt;width val=&quot;659&quot;/&gt;&lt;height val=&quot;363&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7&quot;/&gt;&lt;/TableIndex&gt;&lt;/ShapeTextInfo&gt;"/>
  <p:tag name="HTML_SHAPEINFO" val="&lt;ThreeDShapeInfo&gt;&lt;uuid val=&quot;&quot;/&gt;&lt;isInvalidForFieldText val=&quot;0&quot;/&gt;&lt;Image&gt;&lt;filename val=&quot;C:\Users\monc0003\Desktop\data\asimages\{A871B7AC-03C3-4D50-974F-C5B84E7AD5FC}_12.png&quot;/&gt;&lt;left val=&quot;35&quot;/&gt;&lt;top val=&quot;8&quot;/&gt;&lt;width val=&quot;648&quot;/&gt;&lt;height val=&quot;146&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9&quot;/&gt;&lt;lineCharCount val=&quot;8&quot;/&gt;&lt;lineCharCount val=&quot;7&quot;/&gt;&lt;lineCharCount val=&quot;10&quot;/&gt;&lt;lineCharCount val=&quot;8&quot;/&gt;&lt;lineCharCount val=&quot;17&quot;/&gt;&lt;/TableIndex&gt;&lt;/ShapeTextInfo&gt;"/>
  <p:tag name="HTML_SHAPEINFO" val="&lt;ThreeDShapeInfo&gt;&lt;uuid val=&quot;&quot;/&gt;&lt;isInvalidForFieldText val=&quot;0&quot;/&gt;&lt;Image&gt;&lt;filename val=&quot;C:\Users\monc0003\Desktop\data\asimages\{7FFD6C61-645F-48FF-9E2B-47C77A0FF710}_12.png&quot;/&gt;&lt;left val=&quot;0&quot;/&gt;&lt;top val=&quot;149&quot;/&gt;&lt;width val=&quot;371&quot;/&gt;&lt;height val=&quot;355&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data\asimages\{D00BD814-F742-4462-8437-FF1BFB368A26}_13.png&quot;/&gt;&lt;left val=&quot;35&quot;/&gt;&lt;top val=&quot;21&quot;/&gt;&lt;width val=&quot;648&quot;/&gt;&lt;height val=&quot;98&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data\asimages\{4EB3E34A-0FE8-442E-9699-0B0100752F40}_14.png&quot;/&gt;&lt;left val=&quot;35&quot;/&gt;&lt;top val=&quot;21&quot;/&gt;&lt;width val=&quot;648&quot;/&gt;&lt;height val=&quot;98&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data\asimages\{D6A38CBE-35F5-49F1-A178-FBEF0719C2E8}_15.png&quot;/&gt;&lt;left val=&quot;35&quot;/&gt;&lt;top val=&quot;401&quot;/&gt;&lt;width val=&quot;648&quot;/&gt;&lt;height val=&quot;98&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data\asimages\{F3D929DE-ABF5-4F33-828C-73295BD1B788}_16.png&quot;/&gt;&lt;left val=&quot;35&quot;/&gt;&lt;top val=&quot;21&quot;/&gt;&lt;width val=&quot;648&quot;/&gt;&lt;height val=&quot;98&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7&quot;/&gt;&lt;/TableIndex&gt;&lt;/ShapeTextInfo&gt;"/>
  <p:tag name="HTML_SHAPEINFO" val="&lt;ThreeDShapeInfo&gt;&lt;uuid val=&quot;&quot;/&gt;&lt;isInvalidForFieldText val=&quot;0&quot;/&gt;&lt;Image&gt;&lt;filename val=&quot;C:\Users\monc0003\Desktop\data\asimages\{473FD224-AE4B-4353-B93F-3BE5424C2570}_17.png&quot;/&gt;&lt;left val=&quot;35&quot;/&gt;&lt;top val=&quot;8&quot;/&gt;&lt;width val=&quot;648&quot;/&gt;&lt;height val=&quot;146&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9&quot;/&gt;&lt;lineCharCount val=&quot;8&quot;/&gt;&lt;lineCharCount val=&quot;7&quot;/&gt;&lt;lineCharCount val=&quot;10&quot;/&gt;&lt;lineCharCount val=&quot;8&quot;/&gt;&lt;lineCharCount val=&quot;17&quot;/&gt;&lt;/TableIndex&gt;&lt;/ShapeTextInfo&gt;"/>
  <p:tag name="HTML_SHAPEINFO" val="&lt;ThreeDShapeInfo&gt;&lt;uuid val=&quot;&quot;/&gt;&lt;isInvalidForFieldText val=&quot;0&quot;/&gt;&lt;Image&gt;&lt;filename val=&quot;C:\Users\monc0003\Desktop\data\asimages\{3D8BCA7C-5218-48CF-9F6A-176F54A12C9D}_17.png&quot;/&gt;&lt;left val=&quot;0&quot;/&gt;&lt;top val=&quot;149&quot;/&gt;&lt;width val=&quot;371&quot;/&gt;&lt;height val=&quot;355&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Desktop\data\asimages\{72F23A0B-7DC1-409C-B1DD-5ACB7E6B5690}_18.png&quot;/&gt;&lt;left val=&quot;35&quot;/&gt;&lt;top val=&quot;21&quot;/&gt;&lt;width val=&quot;648&quot;/&gt;&lt;height val=&quot;98&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data\asimages\{3DD3C245-7219-4945-846F-51CBF8739F44}_19.png&quot;/&gt;&lt;left val=&quot;65&quot;/&gt;&lt;top val=&quot;21&quot;/&gt;&lt;width val=&quot;294&quot;/&gt;&lt;height val=&quot;98&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1&quot;/&gt;&lt;/TableIndex&gt;&lt;/ShapeTextInfo&gt;"/>
  <p:tag name="HTML_SHAPEINFO" val="&lt;ThreeDShapeInfo&gt;&lt;uuid val=&quot;&quot;/&gt;&lt;isInvalidForFieldText val=&quot;0&quot;/&gt;&lt;Image&gt;&lt;filename val=&quot;C:\Users\monc0003\Desktop\data\asimages\{D73059F2-65A8-46D5-B0F6-3531708C42A4}_20.png&quot;/&gt;&lt;left val=&quot;498&quot;/&gt;&lt;top val=&quot;25&quot;/&gt;&lt;width val=&quot;224&quot;/&gt;&lt;height val=&quot;95&quot;/&gt;&lt;hasText val=&quot;1&quot;/&gt;&lt;/Image&gt;&lt;/ThreeDShapeInfo&gt;"/>
</p:tagLst>
</file>

<file path=ppt/tags/tag122.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data\asimages\{5C026AB5-CDAD-41E2-9799-FA26902CC526}_21.png&quot;/&gt;&lt;left val=&quot;35&quot;/&gt;&lt;top val=&quot;21&quot;/&gt;&lt;width val=&quot;648&quot;/&gt;&lt;height val=&quot;98&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1&quot;/&gt;&lt;lineCharCount val=&quot;31&quot;/&gt;&lt;lineCharCount val=&quot;33&quot;/&gt;&lt;lineCharCount val=&quot;35&quot;/&gt;&lt;/TableIndex&gt;&lt;/ShapeTextInfo&gt;"/>
  <p:tag name="HTML_SHAPEINFO" val="&lt;ThreeDShapeInfo&gt;&lt;uuid val=&quot;&quot;/&gt;&lt;isInvalidForFieldText val=&quot;0&quot;/&gt;&lt;Image&gt;&lt;filename val=&quot;C:\Users\monc0003\Desktop\data\asimages\{3D566766-9E00-4950-BFA2-0CB917AF0C4E}_21.png&quot;/&gt;&lt;left val=&quot;77&quot;/&gt;&lt;top val=&quot;143&quot;/&gt;&lt;width val=&quot;563&quot;/&gt;&lt;height val=&quot;339&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data\asimages\{D3592C08-558A-4950-9ABB-50F2FC075732}_22.png&quot;/&gt;&lt;left val=&quot;35&quot;/&gt;&lt;top val=&quot;21&quot;/&gt;&lt;width val=&quot;648&quot;/&gt;&lt;height val=&quot;98&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data\asimages\{CFB6CE74-2D7E-446B-9361-82F05D2EFBC2}_23.png&quot;/&gt;&lt;left val=&quot;35&quot;/&gt;&lt;top val=&quot;389&quot;/&gt;&lt;width val=&quot;648&quot;/&gt;&lt;height val=&quot;98&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data\asimages\{2C5A0103-F28C-46D8-98D5-3C931B0C04A7}_24.png&quot;/&gt;&lt;left val=&quot;239&quot;/&gt;&lt;top val=&quot;21&quot;/&gt;&lt;width val=&quot;444&quot;/&gt;&lt;height val=&quot;98&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data\asimages\{D11C818E-4FF9-4CB2-B73B-0E6D27A00512}_25.png&quot;/&gt;&lt;left val=&quot;35&quot;/&gt;&lt;top val=&quot;35&quot;/&gt;&lt;width val=&quot;648&quot;/&gt;&lt;height val=&quot;98&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data\asimages\{653EBFA9-6146-4347-B5C3-3462F288F58C}_26.png&quot;/&gt;&lt;left val=&quot;35&quot;/&gt;&lt;top val=&quot;13&quot;/&gt;&lt;width val=&quot;648&quot;/&gt;&lt;height val=&quot;98&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data\asimages\{633CD9B5-2430-452E-9805-AF5C2D674AA0}_27.png&quot;/&gt;&lt;left val=&quot;35&quot;/&gt;&lt;top val=&quot;21&quot;/&gt;&lt;width val=&quot;648&quot;/&gt;&lt;height val=&quot;98&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7&quot;/&gt;&lt;/TableIndex&gt;&lt;/ShapeTextInfo&gt;"/>
  <p:tag name="HTML_SHAPEINFO" val="&lt;ThreeDShapeInfo&gt;&lt;uuid val=&quot;&quot;/&gt;&lt;isInvalidForFieldText val=&quot;0&quot;/&gt;&lt;Image&gt;&lt;filename val=&quot;C:\Users\monc0003\Desktop\data\asimages\{B86E8938-9DB4-471A-824F-5DE3BAD32D21}_28.png&quot;/&gt;&lt;left val=&quot;35&quot;/&gt;&lt;top val=&quot;8&quot;/&gt;&lt;width val=&quot;648&quot;/&gt;&lt;height val=&quot;146&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9&quot;/&gt;&lt;lineCharCount val=&quot;8&quot;/&gt;&lt;lineCharCount val=&quot;7&quot;/&gt;&lt;lineCharCount val=&quot;10&quot;/&gt;&lt;lineCharCount val=&quot;8&quot;/&gt;&lt;lineCharCount val=&quot;17&quot;/&gt;&lt;/TableIndex&gt;&lt;/ShapeTextInfo&gt;"/>
  <p:tag name="HTML_SHAPEINFO" val="&lt;ThreeDShapeInfo&gt;&lt;uuid val=&quot;&quot;/&gt;&lt;isInvalidForFieldText val=&quot;0&quot;/&gt;&lt;Image&gt;&lt;filename val=&quot;C:\Users\monc0003\Desktop\data\asimages\{5BE83F80-F5B9-45B0-B7A3-22390C06CE11}_28.png&quot;/&gt;&lt;left val=&quot;0&quot;/&gt;&lt;top val=&quot;149&quot;/&gt;&lt;width val=&quot;371&quot;/&gt;&lt;height val=&quot;3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Desktop\data\asimages\{7F9962A9-82F6-4BE1-BFF6-425E406F3544}_29.png&quot;/&gt;&lt;left val=&quot;35&quot;/&gt;&lt;top val=&quot;21&quot;/&gt;&lt;width val=&quot;648&quot;/&gt;&lt;height val=&quot;98&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data\asimages\{A9B73278-FD19-4117-AE34-46E9E0745956}_30.png&quot;/&gt;&lt;left val=&quot;35&quot;/&gt;&lt;top val=&quot;21&quot;/&gt;&lt;width val=&quot;648&quot;/&gt;&lt;height val=&quot;98&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Desktop\data\asimages\{7A28C29D-353D-4504-94BD-9C0E9890F7A9}_31.png&quot;/&gt;&lt;left val=&quot;29&quot;/&gt;&lt;top val=&quot;21&quot;/&gt;&lt;width val=&quot;660&quot;/&gt;&lt;height val=&quot;98&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7&quot;/&gt;&lt;/TableIndex&gt;&lt;/ShapeTextInfo&gt;"/>
  <p:tag name="HTML_SHAPEINFO" val="&lt;ThreeDShapeInfo&gt;&lt;uuid val=&quot;&quot;/&gt;&lt;isInvalidForFieldText val=&quot;0&quot;/&gt;&lt;Image&gt;&lt;filename val=&quot;C:\Users\monc0003\Desktop\data\asimages\{2DB489E9-53EC-443E-A9AA-BED8A53BB1F1}_32.png&quot;/&gt;&lt;left val=&quot;35&quot;/&gt;&lt;top val=&quot;8&quot;/&gt;&lt;width val=&quot;648&quot;/&gt;&lt;height val=&quot;146&quot;/&gt;&lt;hasText val=&quot;1&quot;/&gt;&lt;/Image&gt;&lt;/ThreeDShape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9&quot;/&gt;&lt;lineCharCount val=&quot;8&quot;/&gt;&lt;lineCharCount val=&quot;7&quot;/&gt;&lt;lineCharCount val=&quot;10&quot;/&gt;&lt;lineCharCount val=&quot;8&quot;/&gt;&lt;lineCharCount val=&quot;17&quot;/&gt;&lt;/TableIndex&gt;&lt;/ShapeTextInfo&gt;"/>
  <p:tag name="HTML_SHAPEINFO" val="&lt;ThreeDShapeInfo&gt;&lt;uuid val=&quot;&quot;/&gt;&lt;isInvalidForFieldText val=&quot;0&quot;/&gt;&lt;Image&gt;&lt;filename val=&quot;C:\Users\monc0003\Desktop\data\asimages\{3B60D5C8-712D-4DDB-9887-912288722FF8}_32.png&quot;/&gt;&lt;left val=&quot;0&quot;/&gt;&lt;top val=&quot;149&quot;/&gt;&lt;width val=&quot;371&quot;/&gt;&lt;height val=&quot;355&quot;/&gt;&lt;hasText val=&quot;1&quot;/&gt;&lt;/Image&gt;&lt;/ThreeDShape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data\asimages\{3E178264-5C67-4DAA-BD3C-8E9E579578E7}_33.png&quot;/&gt;&lt;left val=&quot;35&quot;/&gt;&lt;top val=&quot;401&quot;/&gt;&lt;width val=&quot;648&quot;/&gt;&lt;height val=&quot;98&quot;/&gt;&lt;hasText val=&quot;1&quot;/&gt;&lt;/Image&gt;&lt;/ThreeDShape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SlideThumbPath val=&quot;Slide34.PNG&quot;/&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Desktop\data\asimages\{3750513E-A45C-48B1-9282-BB1D73769F79}_34.png&quot;/&gt;&lt;left val=&quot;35&quot;/&gt;&lt;top val=&quot;21&quot;/&gt;&lt;width val=&quot;648&quot;/&gt;&lt;height val=&quot;98&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SlideThumbPath val=&quot;Slide35.PNG&quot;/&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Desktop\data\asimages\{F3E5A532-F186-4D1F-9AAA-7D906354A476}_35.png&quot;/&gt;&lt;left val=&quot;35&quot;/&gt;&lt;top val=&quot;21&quot;/&gt;&lt;width val=&quot;648&quot;/&gt;&lt;height val=&quot;98&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6&quot;/&gt;&lt;/TableIndex&gt;&lt;/ShapeTextInfo&gt;"/>
  <p:tag name="HTML_SHAPEINFO" val="&lt;ThreeDShapeInfo&gt;&lt;uuid val=&quot;&quot;/&gt;&lt;isInvalidForFieldText val=&quot;0&quot;/&gt;&lt;Image&gt;&lt;filename val=&quot;C:\Users\monc0003\Desktop\data\asimages\{53BB7972-5A18-451C-BA22-51BDAAC2F38D}_36.png&quot;/&gt;&lt;left val=&quot;461&quot;/&gt;&lt;top val=&quot;20&quot;/&gt;&lt;width val=&quot;261&quot;/&gt;&lt;height val=&quot;146&quot;/&gt;&lt;hasText val=&quot;1&quot;/&gt;&lt;/Image&gt;&lt;/ThreeDShapeInfo&gt;"/>
</p:tagLst>
</file>

<file path=ppt/tags/tag157.xml><?xml version="1.0" encoding="utf-8"?>
<p:tagLst xmlns:a="http://schemas.openxmlformats.org/drawingml/2006/main" xmlns:r="http://schemas.openxmlformats.org/officeDocument/2006/relationships" xmlns:p="http://schemas.openxmlformats.org/presentationml/2006/main">
  <p:tag name="HTML_SHAPEINFO" val="&lt;SlideThumbPath val=&quot;Slide37.PNG&quot;/&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data\asimages\{A5ADEF36-7FAC-4DD3-A97C-A662EB03B046}_37.png&quot;/&gt;&lt;left val=&quot;35&quot;/&gt;&lt;top val=&quot;21&quot;/&gt;&lt;width val=&quot;648&quot;/&gt;&lt;height val=&quot;98&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SlideThumbPath val=&quot;Slide38.PNG&quot;/&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data\asimages\{C310DD3E-0432-4FFB-90B6-6AA4E794D851}_38.png&quot;/&gt;&lt;left val=&quot;35&quot;/&gt;&lt;top val=&quot;21&quot;/&gt;&lt;width val=&quot;648&quot;/&gt;&lt;height val=&quot;98&quot;/&gt;&lt;hasText val=&quot;1&quot;/&gt;&lt;/Image&gt;&lt;/ThreeDShapeInfo&gt;"/>
</p:tagLst>
</file>

<file path=ppt/tags/tag161.xml><?xml version="1.0" encoding="utf-8"?>
<p:tagLst xmlns:a="http://schemas.openxmlformats.org/drawingml/2006/main" xmlns:r="http://schemas.openxmlformats.org/officeDocument/2006/relationships" xmlns:p="http://schemas.openxmlformats.org/presentationml/2006/main">
  <p:tag name="HTML_SHAPEINFO" val="&lt;SlideThumbPath val=&quot;Slide39.PNG&quot;/&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data\asimages\{B5EE83BA-3DD0-4943-A55A-480A61B72550}_39.png&quot;/&gt;&lt;left val=&quot;35&quot;/&gt;&lt;top val=&quot;11&quot;/&gt;&lt;width val=&quot;648&quot;/&gt;&lt;height val=&quot;98&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HTML_SHAPEINFO" val="&lt;SlideThumbPath val=&quot;Slide40.PNG&quot;/&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data\asimages\{68C7D1A1-ABFE-4DFF-A284-C920F72A9A22}_40.png&quot;/&gt;&lt;left val=&quot;35&quot;/&gt;&lt;top val=&quot;0&quot;/&gt;&lt;width val=&quot;648&quot;/&gt;&lt;height val=&quot;98&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HTML_SHAPEINFO" val="&lt;SlideThumbPath val=&quot;Slide41.PNG&quot;/&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7&quot;/&gt;&lt;/TableIndex&gt;&lt;/ShapeTextInfo&gt;"/>
  <p:tag name="HTML_SHAPEINFO" val="&lt;ThreeDShapeInfo&gt;&lt;uuid val=&quot;&quot;/&gt;&lt;isInvalidForFieldText val=&quot;0&quot;/&gt;&lt;Image&gt;&lt;filename val=&quot;C:\Users\monc0003\Desktop\data\asimages\{646763FB-C5D7-4B38-93F4-AF89F8D0951E}_41.png&quot;/&gt;&lt;left val=&quot;35&quot;/&gt;&lt;top val=&quot;8&quot;/&gt;&lt;width val=&quot;648&quot;/&gt;&lt;height val=&quot;146&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9&quot;/&gt;&lt;lineCharCount val=&quot;8&quot;/&gt;&lt;lineCharCount val=&quot;7&quot;/&gt;&lt;lineCharCount val=&quot;10&quot;/&gt;&lt;lineCharCount val=&quot;8&quot;/&gt;&lt;lineCharCount val=&quot;17&quot;/&gt;&lt;/TableIndex&gt;&lt;/ShapeTextInfo&gt;"/>
  <p:tag name="HTML_SHAPEINFO" val="&lt;ThreeDShapeInfo&gt;&lt;uuid val=&quot;&quot;/&gt;&lt;isInvalidForFieldText val=&quot;0&quot;/&gt;&lt;Image&gt;&lt;filename val=&quot;C:\Users\monc0003\Desktop\data\asimages\{4F879254-14FD-484C-BC2E-0D24305E6C69}_41.png&quot;/&gt;&lt;left val=&quot;0&quot;/&gt;&lt;top val=&quot;149&quot;/&gt;&lt;width val=&quot;371&quot;/&gt;&lt;height val=&quot;355&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HTML_SHAPEINFO" val="&lt;SlideThumbPath val=&quot;Slide42.PNG&quot;/&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data\asimages\{18136F11-6502-4408-BBEE-0A1054F8682B}_42.png&quot;/&gt;&lt;left val=&quot;35&quot;/&gt;&lt;top val=&quot;21&quot;/&gt;&lt;width val=&quot;648&quot;/&gt;&lt;height val=&quot;98&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7&quot;/&gt;&lt;lineCharCount val=&quot;32&quot;/&gt;&lt;lineCharCount val=&quot;18&quot;/&gt;&lt;/TableIndex&gt;&lt;/ShapeTextInfo&gt;"/>
  <p:tag name="HTML_SHAPEINFO" val="&lt;ThreeDShapeInfo&gt;&lt;uuid val=&quot;&quot;/&gt;&lt;isInvalidForFieldText val=&quot;0&quot;/&gt;&lt;Image&gt;&lt;filename val=&quot;C:\Users\monc0003\Desktop\data\asimages\{BCE3DCA3-AFCF-4465-B74D-8F2CE37A2A35}_42.png&quot;/&gt;&lt;left val=&quot;16&quot;/&gt;&lt;top val=&quot;115&quot;/&gt;&lt;width val=&quot;672&quot;/&gt;&lt;height val=&quot;366&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HTML_SHAPEINFO" val="&lt;SlideThumbPath val=&quot;Slide43.PNG&quot;/&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monc0003\Desktop\data\asimages\{B1DF4808-D16D-4D1D-8981-986A53145440}_43.png&quot;/&gt;&lt;left val=&quot;113&quot;/&gt;&lt;top val=&quot;125&quot;/&gt;&lt;width val=&quot;534&quot;/&gt;&lt;height val=&quot;111&quot;/&gt;&lt;hasText val=&quot;1&quot;/&gt;&lt;/Image&gt;&lt;/ThreeDShape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data\asimages\{7A86A03A-20EE-4544-9FC3-AB27D16C8568}_43.png&quot;/&gt;&lt;left val=&quot;303&quot;/&gt;&lt;top val=&quot;421&quot;/&gt;&lt;width val=&quot;408&quot;/&gt;&lt;height val=&quot;93&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SlideThumbPath val=&quot;Slide44.PNG&quot;/&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monc0003\Desktop\data\asimages\{803D8089-530B-4EA5-A89F-DCB895B49DCF}_44.png&quot;/&gt;&lt;left val=&quot;113&quot;/&gt;&lt;top val=&quot;125&quot;/&gt;&lt;width val=&quot;534&quot;/&gt;&lt;height val=&quot;111&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data\asimages\{36CEC040-FA9D-44BE-943D-24EA5AB657A8}_44.png&quot;/&gt;&lt;left val=&quot;124&quot;/&gt;&lt;top val=&quot;421&quot;/&gt;&lt;width val=&quot;582&quot;/&gt;&lt;height val=&quot;93&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HTML_SHAPEINFO" val="&lt;SlideThumbPath val=&quot;Slide45.PNG&quot;/&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monc0003\Desktop\data\asimages\{C9DB5306-6A96-4468-A250-870925156525}_45.png&quot;/&gt;&lt;left val=&quot;11&quot;/&gt;&lt;top val=&quot;21&quot;/&gt;&lt;width val=&quot;702&quot;/&gt;&lt;height val=&quot;9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2&quot;/&gt;&lt;lineCharCount val=&quot;23&quot;/&gt;&lt;lineCharCount val=&quot;12&quot;/&gt;&lt;/TableIndex&gt;&lt;/ShapeTextInfo&gt;"/>
  <p:tag name="HTML_SHAPEINFO" val="&lt;ThreeDShapeInfo&gt;&lt;uuid val=&quot;&quot;/&gt;&lt;isInvalidForFieldText val=&quot;0&quot;/&gt;&lt;Image&gt;&lt;filename val=&quot;C:\Users\monc0003\Desktop\data\asimages\{44CEE453-87DC-4350-A37F-42736CC596C3}_45.png&quot;/&gt;&lt;left val=&quot;22&quot;/&gt;&lt;top val=&quot;118&quot;/&gt;&lt;width val=&quot;661&quot;/&gt;&lt;height val=&quot;180&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HTML_SHAPEINFO" val="&lt;SlideThumbPath val=&quot;Slide46.PNG&quot;/&gt;"/>
</p:tagLst>
</file>

<file path=ppt/tags/tag1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data\asimages\{F58692F9-779D-4D06-B72E-AD8BA4DFE684}_46.png&quot;/&gt;&lt;left val=&quot;35&quot;/&gt;&lt;top val=&quot;21&quot;/&gt;&lt;width val=&quot;648&quot;/&gt;&lt;height val=&quot;98&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4&quot;/&gt;&lt;lineCharCount val=&quot;24&quot;/&gt;&lt;lineCharCount val=&quot;11&quot;/&gt;&lt;lineCharCount val=&quot;19&quot;/&gt;&lt;/TableIndex&gt;&lt;/ShapeTextInfo&gt;"/>
  <p:tag name="HTML_SHAPEINFO" val="&lt;ThreeDShapeInfo&gt;&lt;uuid val=&quot;&quot;/&gt;&lt;isInvalidForFieldText val=&quot;0&quot;/&gt;&lt;Image&gt;&lt;filename val=&quot;C:\Users\monc0003\Desktop\data\asimages\{3693792A-1679-4B45-BCFC-284D265B624F}_46.png&quot;/&gt;&lt;left val=&quot;22&quot;/&gt;&lt;top val=&quot;118&quot;/&gt;&lt;width val=&quot;661&quot;/&gt;&lt;height val=&quot;364&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HTML_SHAPEINFO" val="&lt;SlideThumbPath val=&quot;Slide47.PNG&quot;/&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data\asimages\{BE9A89C4-CD26-4901-A2B0-66754952A847}_47.png&quot;/&gt;&lt;left val=&quot;35&quot;/&gt;&lt;top val=&quot;21&quot;/&gt;&lt;width val=&quot;648&quot;/&gt;&lt;height val=&quot;98&quot;/&gt;&lt;hasText val=&quot;1&quot;/&gt;&lt;/Image&gt;&lt;/ThreeDShapeInfo&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0&quot;/&gt;&lt;lineCharCount val=&quot;12&quot;/&gt;&lt;lineCharCount val=&quot;22&quot;/&gt;&lt;lineCharCount val=&quot;24&quot;/&gt;&lt;lineCharCount val=&quot;23&quot;/&gt;&lt;lineCharCount val=&quot;7&quot;/&gt;&lt;/TableIndex&gt;&lt;/ShapeTextInfo&gt;"/>
  <p:tag name="HTML_SHAPEINFO" val="&lt;ThreeDShapeInfo&gt;&lt;uuid val=&quot;&quot;/&gt;&lt;isInvalidForFieldText val=&quot;0&quot;/&gt;&lt;Image&gt;&lt;filename val=&quot;C:\Users\monc0003\Desktop\data\asimages\{900E7EB4-50A3-45D8-95C8-6FEECAE22ACF}_47.png&quot;/&gt;&lt;left val=&quot;298&quot;/&gt;&lt;top val=&quot;111&quot;/&gt;&lt;width val=&quot;415&quot;/&gt;&lt;height val=&quot;364&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HTML_SHAPEINFO" val="&lt;SlideThumbPath val=&quot;Slide48.PNG&quot;/&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published\data\asimages\{5D5CC50E-B70B-4BF7-8F6D-895932F895B5}_73.png&quot;/&gt;&lt;left val=&quot;27&quot;/&gt;&lt;top val=&quot;21&quot;/&gt;&lt;width val=&quot;664&quot;/&gt;&lt;height val=&quot;93&quot;/&gt;&lt;hasText val=&quot;1&quot;/&gt;&lt;/Image&gt;&lt;/ThreeDShape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8&quot;/&gt;&lt;lineCharCount val=&quot;41&quot;/&gt;&lt;lineCharCount val=&quot;29&quot;/&gt;&lt;lineCharCount val=&quot;43&quot;/&gt;&lt;lineCharCount val=&quot;41&quot;/&gt;&lt;lineCharCount val=&quot;37&quot;/&gt;&lt;lineCharCount val=&quot;35&quot;/&gt;&lt;lineCharCount val=&quot;36&quot;/&gt;&lt;lineCharCount val=&quot;32&quot;/&gt;&lt;/TableIndex&gt;&lt;/ShapeTextInfo&gt;"/>
  <p:tag name="HTML_SHAPEINFO" val="&lt;ThreeDShapeInfo&gt;&lt;uuid val=&quot;&quot;/&gt;&lt;isInvalidForFieldText val=&quot;0&quot;/&gt;&lt;Image&gt;&lt;filename val=&quot;C:\Users\monc0003\Desktop\published\data\asimages\{FD874176-1E71-4A1A-92B4-1DFA6B2D973A}_73.png&quot;/&gt;&lt;left val=&quot;25&quot;/&gt;&lt;top val=&quot;120&quot;/&gt;&lt;width val=&quot;682&quot;/&gt;&lt;height val=&quot;366&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HTML_SHAPEINFO" val="&lt;SlideThumbPath val=&quot;Slide49.PNG&quot;/&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7&quot;/&gt;&lt;/TableIndex&gt;&lt;/ShapeTextInfo&gt;"/>
  <p:tag name="HTML_SHAPEINFO" val="&lt;ThreeDShapeInfo&gt;&lt;uuid val=&quot;&quot;/&gt;&lt;isInvalidForFieldText val=&quot;0&quot;/&gt;&lt;Image&gt;&lt;filename val=&quot;C:\Users\monc0003\Desktop\data\asimages\{C71874DB-8123-4F56-9954-20FFBAA8FC27}_49.png&quot;/&gt;&lt;left val=&quot;35&quot;/&gt;&lt;top val=&quot;8&quot;/&gt;&lt;width val=&quot;648&quot;/&gt;&lt;height val=&quot;146&quot;/&gt;&lt;hasText val=&quot;1&quot;/&gt;&lt;/Image&gt;&lt;/ThreeDShape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2&quot;/&gt;&lt;lineCharCount val=&quot;7&quot;/&gt;&lt;lineCharCount val=&quot;8&quot;/&gt;&lt;lineCharCount val=&quot;7&quot;/&gt;&lt;lineCharCount val=&quot;10&quot;/&gt;&lt;lineCharCount val=&quot;9&quot;/&gt;&lt;/TableIndex&gt;&lt;/ShapeTextInfo&gt;"/>
  <p:tag name="HTML_SHAPEINFO" val="&lt;ThreeDShapeInfo&gt;&lt;uuid val=&quot;&quot;/&gt;&lt;isInvalidForFieldText val=&quot;0&quot;/&gt;&lt;Image&gt;&lt;filename val=&quot;C:\Users\monc0003\Desktop\data\asimages\{F4CC826E-3D22-4A59-944F-438ECDA8F544}_49.png&quot;/&gt;&lt;left val=&quot;33&quot;/&gt;&lt;top val=&quot;143&quot;/&gt;&lt;width val=&quot;325&quot;/&gt;&lt;height val=&quot;353&quot;/&gt;&lt;hasText val=&quot;1&quot;/&gt;&lt;/Image&gt;&lt;/ThreeDShapeInfo&gt;"/>
</p:tagLst>
</file>

<file path=ppt/tags/tag193.xml><?xml version="1.0" encoding="utf-8"?>
<p:tagLst xmlns:a="http://schemas.openxmlformats.org/drawingml/2006/main" xmlns:r="http://schemas.openxmlformats.org/officeDocument/2006/relationships" xmlns:p="http://schemas.openxmlformats.org/presentationml/2006/main">
  <p:tag name="HTML_SHAPEINFO" val="&lt;SlideThumbPath val=&quot;Slide50.PNG&quot;/&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monc0003\Desktop\data\asimages\{B3D3DE6C-B01C-417A-ABB8-0C6D90D7EDC2}_1.png&quot;/&gt;&lt;left val=&quot;24&quot;/&gt;&lt;top val=&quot;13&quot;/&gt;&lt;width val=&quot;671&quot;/&gt;&lt;height val=&quot;94&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 name="HTML_SHAPEINFO" val="&lt;ThreeDShapeInfo&gt;&lt;uuid val=&quot;&quot;/&gt;&lt;isInvalidForFieldText val=&quot;0&quot;/&gt;&lt;Image&gt;&lt;filename val=&quot;C:\Users\monc0003\Desktop\Cultural WM\data\asimages\{9F6F3D20-913B-46E5-9DD0-A4DBB9EFA1F3}_1.png&quot;/&gt;&lt;left val=&quot;162&quot;/&gt;&lt;top val=&quot;135&quot;/&gt;&lt;width val=&quot;401&quot;/&gt;&lt;height val=&quot;29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 name="HTML_SHAPEINFO" val="&lt;ThreeDShapeInfo&gt;&lt;uuid val=&quot;&quot;/&gt;&lt;isInvalidForFieldText val=&quot;0&quot;/&gt;&lt;Image&gt;&lt;filename val=&quot;C:\Users\monc0003\Desktop\Cultural WM\data\asimages\{3AFC03DF-C21D-4428-BB06-E8CED5F2A74D}_1.png&quot;/&gt;&lt;left val=&quot;203&quot;/&gt;&lt;top val=&quot;161&quot;/&gt;&lt;width val=&quot;313&quot;/&gt;&lt;height val=&quot;249&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data\asimages\{E9D78AA9-5F62-4188-A5EE-77275302A72B}_2.png&quot;/&gt;&lt;left val=&quot;35&quot;/&gt;&lt;top val=&quot;21&quot;/&gt;&lt;width val=&quot;648&quot;/&gt;&lt;height val=&quot;9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7&quot;/&gt;&lt;/TableIndex&gt;&lt;/ShapeTextInfo&gt;"/>
  <p:tag name="HTML_SHAPEINFO" val="&lt;ThreeDShapeInfo&gt;&lt;uuid val=&quot;&quot;/&gt;&lt;isInvalidForFieldText val=&quot;0&quot;/&gt;&lt;Image&gt;&lt;filename val=&quot;C:\Users\monc0003\Desktop\data\asimages\{B6A9D011-CFB5-4E30-9112-1E11696A2E5D}_3.png&quot;/&gt;&lt;left val=&quot;35&quot;/&gt;&lt;top val=&quot;8&quot;/&gt;&lt;width val=&quot;648&quot;/&gt;&lt;height val=&quot;146&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9&quot;/&gt;&lt;lineCharCount val=&quot;8&quot;/&gt;&lt;lineCharCount val=&quot;7&quot;/&gt;&lt;lineCharCount val=&quot;10&quot;/&gt;&lt;lineCharCount val=&quot;8&quot;/&gt;&lt;lineCharCount val=&quot;17&quot;/&gt;&lt;/TableIndex&gt;&lt;/ShapeTextInfo&gt;"/>
  <p:tag name="HTML_SHAPEINFO" val="&lt;ThreeDShapeInfo&gt;&lt;uuid val=&quot;&quot;/&gt;&lt;isInvalidForFieldText val=&quot;0&quot;/&gt;&lt;Image&gt;&lt;filename val=&quot;C:\Users\monc0003\Desktop\data\asimages\{D8C9C4DB-0D9E-4EE1-85EC-C01AE7E190B6}_3.png&quot;/&gt;&lt;left val=&quot;0&quot;/&gt;&lt;top val=&quot;149&quot;/&gt;&lt;width val=&quot;371&quot;/&gt;&lt;height val=&quot;355&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data\asimages\{3442EDE5-55F3-4960-BE11-39BC7E431D25}_4.png&quot;/&gt;&lt;left val=&quot;388&quot;/&gt;&lt;top val=&quot;35&quot;/&gt;&lt;width val=&quot;318&quot;/&gt;&lt;height val=&quot;9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4&quot;/&gt;&lt;lineCharCount val=&quot;7&quot;/&gt;&lt;lineCharCount val=&quot;13&quot;/&gt;&lt;lineCharCount val=&quot;7&quot;/&gt;&lt;lineCharCount val=&quot;10&quot;/&gt;&lt;lineCharCount val=&quot;9&quot;/&gt;&lt;/TableIndex&gt;&lt;/ShapeTextInfo&gt;"/>
  <p:tag name="HTML_SHAPEINFO" val="&lt;ThreeDShapeInfo&gt;&lt;uuid val=&quot;&quot;/&gt;&lt;isInvalidForFieldText val=&quot;0&quot;/&gt;&lt;Image&gt;&lt;filename val=&quot;C:\Users\monc0003\Desktop\data\asimages\{75A59CBF-B571-44BC-81E2-CCCD1B296133}_4.png&quot;/&gt;&lt;left val=&quot;403&quot;/&gt;&lt;top val=&quot;131&quot;/&gt;&lt;width val=&quot;277&quot;/&gt;&lt;height val=&quot;363&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data\asimages\{756857D6-58A1-4E36-8E83-C1E4BAFCEEAD}_5.png&quot;/&gt;&lt;left val=&quot;35&quot;/&gt;&lt;top val=&quot;15&quot;/&gt;&lt;width val=&quot;648&quot;/&gt;&lt;height val=&quot;93&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23&quot;/&gt;&lt;/TableIndex&gt;&lt;/ShapeTextInfo&gt;"/>
  <p:tag name="HTML_SHAPEINFO" val="&lt;ThreeDShapeInfo&gt;&lt;uuid val=&quot;&quot;/&gt;&lt;isInvalidForFieldText val=&quot;0&quot;/&gt;&lt;Image&gt;&lt;filename val=&quot;C:\Users\monc0003\Desktop\data\asimages\{5FA8D783-5087-4877-BAD1-8448E91818B8}_5.png&quot;/&gt;&lt;left val=&quot;121&quot;/&gt;&lt;top val=&quot;94&quot;/&gt;&lt;width val=&quot;463&quot;/&gt;&lt;height val=&quot;128&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8&quot;/&gt;&lt;lineCharCount val=&quot;52&quot;/&gt;&lt;/TableIndex&gt;&lt;/ShapeTextInfo&gt;"/>
  <p:tag name="HTML_SHAPEINFO" val="&lt;ThreeDShapeInfo&gt;&lt;uuid val=&quot;&quot;/&gt;&lt;isInvalidForFieldText val=&quot;0&quot;/&gt;&lt;Image&gt;&lt;filename val=&quot;C:\Users\monc0003\Desktop\data\asimages\{BBCEEBBD-E179-4A73-B8CB-544D5FE4ECAE}_5.png&quot;/&gt;&lt;left val=&quot;63&quot;/&gt;&lt;top val=&quot;420&quot;/&gt;&lt;width val=&quot;598&quot;/&gt;&lt;height val=&quot;93&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monc0003\Desktop\data\asimages\{06383D52-2EC1-4736-9377-278F6B3523E3}_6.png&quot;/&gt;&lt;left val=&quot;113&quot;/&gt;&lt;top val=&quot;125&quot;/&gt;&lt;width val=&quot;534&quot;/&gt;&lt;height val=&quot;111&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10&quot;/&gt;&lt;/TableIndex&gt;&lt;/ShapeTextInfo&gt;"/>
  <p:tag name="HTML_SHAPEINFO" val="&lt;ThreeDShapeInfo&gt;&lt;uuid val=&quot;&quot;/&gt;&lt;isInvalidForFieldText val=&quot;0&quot;/&gt;&lt;Image&gt;&lt;filename val=&quot;C:\Users\monc0003\Desktop\data\asimages\{BC07DA27-CCB0-4C70-B6A0-1DCCFCFD9265}_6.png&quot;/&gt;&lt;left val=&quot;424&quot;/&gt;&lt;top val=&quot;6&quot;/&gt;&lt;width val=&quot;286&quot;/&gt;&lt;height val=&quot;146&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7&quot;/&gt;&lt;/TableIndex&gt;&lt;/ShapeTextInfo&gt;"/>
  <p:tag name="HTML_SHAPEINFO" val="&lt;ThreeDShapeInfo&gt;&lt;uuid val=&quot;&quot;/&gt;&lt;isInvalidForFieldText val=&quot;0&quot;/&gt;&lt;Image&gt;&lt;filename val=&quot;C:\Users\monc0003\Desktop\data\asimages\{265C054D-B541-4778-A9BB-932D9C9C8090}_7.png&quot;/&gt;&lt;left val=&quot;35&quot;/&gt;&lt;top val=&quot;8&quot;/&gt;&lt;width val=&quot;648&quot;/&gt;&lt;height val=&quot;146&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9&quot;/&gt;&lt;lineCharCount val=&quot;8&quot;/&gt;&lt;lineCharCount val=&quot;7&quot;/&gt;&lt;lineCharCount val=&quot;10&quot;/&gt;&lt;lineCharCount val=&quot;8&quot;/&gt;&lt;lineCharCount val=&quot;17&quot;/&gt;&lt;/TableIndex&gt;&lt;/ShapeTextInfo&gt;"/>
  <p:tag name="HTML_SHAPEINFO" val="&lt;ThreeDShapeInfo&gt;&lt;uuid val=&quot;&quot;/&gt;&lt;isInvalidForFieldText val=&quot;0&quot;/&gt;&lt;Image&gt;&lt;filename val=&quot;C:\Users\monc0003\Desktop\data\asimages\{BB7AC3C2-D4FA-4C8E-99B6-31719EACE812}_7.png&quot;/&gt;&lt;left val=&quot;0&quot;/&gt;&lt;top val=&quot;149&quot;/&gt;&lt;width val=&quot;383&quot;/&gt;&lt;height val=&quot;355&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monc0003\Desktop\data\asimages\{CA94CFEF-7E1A-43E3-8D01-E86660CC4B45}_8.png&quot;/&gt;&lt;left val=&quot;35&quot;/&gt;&lt;top val=&quot;21&quot;/&gt;&lt;width val=&quot;648&quot;/&gt;&lt;height val=&quot;98&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Desktop\data\asimages\{DFC21013-728C-4A5E-B0C0-EC66FF420902}_9.png&quot;/&gt;&lt;left val=&quot;413&quot;/&gt;&lt;top val=&quot;21&quot;/&gt;&lt;width val=&quot;270&quot;/&gt;&lt;height val=&quot;98&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5&quot;/&gt;&lt;lineCharCount val=&quot;15&quot;/&gt;&lt;lineCharCount val=&quot;3&quot;/&gt;&lt;/TableIndex&gt;&lt;/ShapeTextInfo&gt;"/>
  <p:tag name="HTML_SHAPEINFO" val="&lt;ThreeDShapeInfo&gt;&lt;uuid val=&quot;&quot;/&gt;&lt;isInvalidForFieldText val=&quot;0&quot;/&gt;&lt;Image&gt;&lt;filename val=&quot;C:\Users\monc0003\Desktop\data\asimages\{3023D827-FF3B-4FAC-BD1B-6CE5BF5BA79C}_9.png&quot;/&gt;&lt;left val=&quot;402&quot;/&gt;&lt;top val=&quot;161&quot;/&gt;&lt;width val=&quot;289&quot;/&gt;&lt;height val=&quot;321&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data\asimages\{590912C5-D669-4433-98A4-6EABC275F590}_10.png&quot;/&gt;&lt;left val=&quot;0&quot;/&gt;&lt;top val=&quot;21&quot;/&gt;&lt;width val=&quot;262&quot;/&gt;&lt;height val=&quot;93&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8&quot;/&gt;&lt;lineCharCount val=&quot;8&quot;/&gt;&lt;lineCharCount val=&quot;14&quot;/&gt;&lt;lineCharCount val=&quot;8&quot;/&gt;&lt;/TableIndex&gt;&lt;/ShapeTextInfo&gt;"/>
  <p:tag name="HTML_SHAPEINFO" val="&lt;ThreeDShapeInfo&gt;&lt;uuid val=&quot;&quot;/&gt;&lt;isInvalidForFieldText val=&quot;0&quot;/&gt;&lt;Image&gt;&lt;filename val=&quot;C:\Users\monc0003\Desktop\data\asimages\{923E3044-3B78-4975-A128-923DBD65F8A6}_10.png&quot;/&gt;&lt;left val=&quot;17&quot;/&gt;&lt;top val=&quot;167&quot;/&gt;&lt;width val=&quot;234&quot;/&gt;&lt;height val=&quot;315&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data\asimages\{060907B4-FF4B-4D37-A8AD-3974489691CF}_11.png&quot;/&gt;&lt;left val=&quot;35&quot;/&gt;&lt;top val=&quot;21&quot;/&gt;&lt;width val=&quot;648&quot;/&gt;&lt;height val=&quot;98&quot;/&gt;&lt;hasText val=&quot;1&quot;/&gt;&lt;/Image&gt;&lt;/ThreeDShapeInfo&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3620</TotalTime>
  <Words>3188</Words>
  <Application>Microsoft Office PowerPoint</Application>
  <PresentationFormat>On-screen Show (4:3)</PresentationFormat>
  <Paragraphs>329</Paragraphs>
  <Slides>50</Slides>
  <Notes>50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50</vt:i4>
      </vt:variant>
    </vt:vector>
  </HeadingPairs>
  <TitlesOfParts>
    <vt:vector size="57" baseType="lpstr">
      <vt:lpstr>Arial</vt:lpstr>
      <vt:lpstr>Calibri</vt:lpstr>
      <vt:lpstr>Comic Sans MS</vt:lpstr>
      <vt:lpstr>Times New Roman</vt:lpstr>
      <vt:lpstr>1_Office Theme</vt:lpstr>
      <vt:lpstr>2_Office Theme</vt:lpstr>
      <vt:lpstr>3_Office Theme</vt:lpstr>
      <vt:lpstr>Harvesting and Storage of Forages</vt:lpstr>
      <vt:lpstr>Introduction</vt:lpstr>
      <vt:lpstr>Harvesting and Storage of Forages</vt:lpstr>
      <vt:lpstr>What Is Hay?</vt:lpstr>
      <vt:lpstr>Goals of Haymaking</vt:lpstr>
      <vt:lpstr>PowerPoint Presentation</vt:lpstr>
      <vt:lpstr>Harvesting and Storage of Forages</vt:lpstr>
      <vt:lpstr>Cutting Standing Forage</vt:lpstr>
      <vt:lpstr> Windrows</vt:lpstr>
      <vt:lpstr>Wide Swath</vt:lpstr>
      <vt:lpstr>Forage Drying</vt:lpstr>
      <vt:lpstr>Harvesting and Storage of Forages</vt:lpstr>
      <vt:lpstr>Wheel Rake</vt:lpstr>
      <vt:lpstr>Side Bar Rake</vt:lpstr>
      <vt:lpstr>Rotary Rake</vt:lpstr>
      <vt:lpstr>Windrow Inverter</vt:lpstr>
      <vt:lpstr>Harvesting and Storage of Forages</vt:lpstr>
      <vt:lpstr>Hay Wagon</vt:lpstr>
      <vt:lpstr>Lifting Hay</vt:lpstr>
      <vt:lpstr>PowerPoint Presentation</vt:lpstr>
      <vt:lpstr>Bale Types and Weights</vt:lpstr>
      <vt:lpstr>Bale Packaging</vt:lpstr>
      <vt:lpstr>Older Square Baler</vt:lpstr>
      <vt:lpstr>Bale Thrower</vt:lpstr>
      <vt:lpstr>Large Square Baler</vt:lpstr>
      <vt:lpstr>Large Round Baler</vt:lpstr>
      <vt:lpstr>Large Round Baler</vt:lpstr>
      <vt:lpstr>Harvesting and Storage of Forages</vt:lpstr>
      <vt:lpstr>Large Round Bale Pickup</vt:lpstr>
      <vt:lpstr>Large Round Bale Transport</vt:lpstr>
      <vt:lpstr>Large Rectangular Bale Pickup</vt:lpstr>
      <vt:lpstr>Harvesting and Storage of Forages</vt:lpstr>
      <vt:lpstr>Moldy Bales</vt:lpstr>
      <vt:lpstr>Round Bales in Field</vt:lpstr>
      <vt:lpstr>Outside Storage</vt:lpstr>
      <vt:lpstr>Following Spring</vt:lpstr>
      <vt:lpstr>Store in Well-Drained Spot</vt:lpstr>
      <vt:lpstr>Storage on Pallets or Gravel</vt:lpstr>
      <vt:lpstr>Plastic Covering</vt:lpstr>
      <vt:lpstr>Plastic Wrapping</vt:lpstr>
      <vt:lpstr>Harvesting and Storage of Forages</vt:lpstr>
      <vt:lpstr>Improper Moisture</vt:lpstr>
      <vt:lpstr>PowerPoint Presentation</vt:lpstr>
      <vt:lpstr>PowerPoint Presentation</vt:lpstr>
      <vt:lpstr>Why Incorrect Moisture Occurs</vt:lpstr>
      <vt:lpstr>Hay Moisture</vt:lpstr>
      <vt:lpstr>Conclusions</vt:lpstr>
      <vt:lpstr>REFERENCES and RESOURCES</vt:lpstr>
      <vt:lpstr>Harvesting and Storage of Forages</vt:lpstr>
      <vt:lpstr>© 2017 Regents of the University of Minnesota. All rights reserved.  The University of Minnesota is an equal opportunity educator and employer.</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Agriculture in the Upper Midwest – Poultry, 2000-2011</dc:title>
  <dc:creator>Craig C Sheaffer</dc:creator>
  <cp:lastModifiedBy>Kristine M Moncada</cp:lastModifiedBy>
  <cp:revision>199</cp:revision>
  <dcterms:created xsi:type="dcterms:W3CDTF">2017-06-12T20:57:11Z</dcterms:created>
  <dcterms:modified xsi:type="dcterms:W3CDTF">2018-06-26T18:13:47Z</dcterms:modified>
</cp:coreProperties>
</file>