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notesSlides/notesSlide2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1.xml" ContentType="application/vnd.openxmlformats-officedocument.presentationml.notesSlide+xml"/>
  <Override PartName="/ppt/charts/chart3.xml" ContentType="application/vnd.openxmlformats-officedocument.drawingml.chart+xml"/>
  <Override PartName="/ppt/tags/tag105.xml" ContentType="application/vnd.openxmlformats-officedocument.presentationml.tags+xml"/>
  <Override PartName="/ppt/tags/tag106.xml" ContentType="application/vnd.openxmlformats-officedocument.presentationml.tags+xml"/>
  <Override PartName="/ppt/notesSlides/notesSlide3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3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503" r:id="rId2"/>
    <p:sldId id="375" r:id="rId3"/>
    <p:sldId id="509" r:id="rId4"/>
    <p:sldId id="504" r:id="rId5"/>
    <p:sldId id="513" r:id="rId6"/>
    <p:sldId id="514" r:id="rId7"/>
    <p:sldId id="490" r:id="rId8"/>
    <p:sldId id="500" r:id="rId9"/>
    <p:sldId id="495" r:id="rId10"/>
    <p:sldId id="515" r:id="rId11"/>
    <p:sldId id="494" r:id="rId12"/>
    <p:sldId id="483" r:id="rId13"/>
    <p:sldId id="449" r:id="rId14"/>
    <p:sldId id="492" r:id="rId15"/>
    <p:sldId id="499" r:id="rId16"/>
    <p:sldId id="450" r:id="rId17"/>
    <p:sldId id="381" r:id="rId18"/>
    <p:sldId id="451" r:id="rId19"/>
    <p:sldId id="453" r:id="rId20"/>
    <p:sldId id="516" r:id="rId21"/>
    <p:sldId id="455" r:id="rId22"/>
    <p:sldId id="457" r:id="rId23"/>
    <p:sldId id="458" r:id="rId24"/>
    <p:sldId id="508" r:id="rId25"/>
    <p:sldId id="460" r:id="rId26"/>
    <p:sldId id="523" r:id="rId27"/>
    <p:sldId id="461" r:id="rId28"/>
    <p:sldId id="517" r:id="rId29"/>
    <p:sldId id="521" r:id="rId30"/>
    <p:sldId id="464" r:id="rId31"/>
    <p:sldId id="520" r:id="rId32"/>
    <p:sldId id="522" r:id="rId33"/>
    <p:sldId id="524" r:id="rId34"/>
    <p:sldId id="518" r:id="rId35"/>
    <p:sldId id="519" r:id="rId36"/>
    <p:sldId id="526" r:id="rId37"/>
    <p:sldId id="525"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y" initials="F" lastIdx="11" clrIdx="0"/>
  <p:cmAuthor id="1" name="Kristine M Moncada" initials="KMM" lastIdx="3" clrIdx="1">
    <p:extLst>
      <p:ext uri="{19B8F6BF-5375-455C-9EA6-DF929625EA0E}">
        <p15:presenceInfo xmlns:p15="http://schemas.microsoft.com/office/powerpoint/2012/main" userId="S-1-5-21-1317685450-932939914-1801392649-10728" providerId="AD"/>
      </p:ext>
    </p:extLst>
  </p:cmAuthor>
  <p:cmAuthor id="2" name="Gigi DiGiacomo" initials="RD" lastIdx="9"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A6A6A6"/>
    <a:srgbClr val="FAEAA8"/>
    <a:srgbClr val="FBEFBB"/>
    <a:srgbClr val="FFCC99"/>
    <a:srgbClr val="FFCC66"/>
    <a:srgbClr val="CC9900"/>
    <a:srgbClr val="F8E180"/>
    <a:srgbClr val="E2E6BC"/>
    <a:srgbClr val="F9E6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43" autoAdjust="0"/>
    <p:restoredTop sz="70978" autoAdjust="0"/>
  </p:normalViewPr>
  <p:slideViewPr>
    <p:cSldViewPr>
      <p:cViewPr varScale="1">
        <p:scale>
          <a:sx n="52" d="100"/>
          <a:sy n="52" d="100"/>
        </p:scale>
        <p:origin x="859"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'[46739_pesticideuseinusagriculture21selectedcrops.xlsx]Figure 3'!$D$4</c:f>
              <c:strCache>
                <c:ptCount val="1"/>
                <c:pt idx="0">
                  <c:v>Herbicides </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cat>
            <c:numRef>
              <c:f>'[1]Figure 3'!$A$6:$A$62</c:f>
              <c:numCache>
                <c:formatCode>General</c:formatCode>
                <c:ptCount val="57"/>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numCache>
            </c:numRef>
          </c:cat>
          <c:val>
            <c:numRef>
              <c:f>'[1]Figure 3'!$D$6:$D$62</c:f>
              <c:numCache>
                <c:formatCode>0.00</c:formatCode>
                <c:ptCount val="57"/>
                <c:pt idx="0">
                  <c:v>11</c:v>
                </c:pt>
                <c:pt idx="1">
                  <c:v>13.66666666666667</c:v>
                </c:pt>
                <c:pt idx="2">
                  <c:v>16.33333333333329</c:v>
                </c:pt>
                <c:pt idx="3">
                  <c:v>19</c:v>
                </c:pt>
                <c:pt idx="4">
                  <c:v>21.666666666666671</c:v>
                </c:pt>
                <c:pt idx="5">
                  <c:v>24.3333333333333</c:v>
                </c:pt>
                <c:pt idx="6">
                  <c:v>27</c:v>
                </c:pt>
                <c:pt idx="7">
                  <c:v>30.75</c:v>
                </c:pt>
                <c:pt idx="8">
                  <c:v>34.5</c:v>
                </c:pt>
                <c:pt idx="9">
                  <c:v>38.25</c:v>
                </c:pt>
                <c:pt idx="10">
                  <c:v>42</c:v>
                </c:pt>
                <c:pt idx="11">
                  <c:v>45.75</c:v>
                </c:pt>
                <c:pt idx="12">
                  <c:v>49.5</c:v>
                </c:pt>
                <c:pt idx="13">
                  <c:v>53.25</c:v>
                </c:pt>
                <c:pt idx="14">
                  <c:v>57</c:v>
                </c:pt>
                <c:pt idx="15">
                  <c:v>61.4</c:v>
                </c:pt>
                <c:pt idx="16">
                  <c:v>65.8</c:v>
                </c:pt>
                <c:pt idx="17">
                  <c:v>70.2</c:v>
                </c:pt>
                <c:pt idx="18">
                  <c:v>74.600000000000009</c:v>
                </c:pt>
                <c:pt idx="19">
                  <c:v>79</c:v>
                </c:pt>
                <c:pt idx="20">
                  <c:v>81.2</c:v>
                </c:pt>
                <c:pt idx="21">
                  <c:v>83.4</c:v>
                </c:pt>
                <c:pt idx="22">
                  <c:v>85.600000000000009</c:v>
                </c:pt>
                <c:pt idx="23">
                  <c:v>87.800000000000011</c:v>
                </c:pt>
                <c:pt idx="24">
                  <c:v>90</c:v>
                </c:pt>
                <c:pt idx="25">
                  <c:v>90.75</c:v>
                </c:pt>
                <c:pt idx="26">
                  <c:v>91.5</c:v>
                </c:pt>
                <c:pt idx="27">
                  <c:v>92.25</c:v>
                </c:pt>
                <c:pt idx="28">
                  <c:v>93</c:v>
                </c:pt>
                <c:pt idx="29">
                  <c:v>94</c:v>
                </c:pt>
                <c:pt idx="30">
                  <c:v>95</c:v>
                </c:pt>
                <c:pt idx="31">
                  <c:v>95</c:v>
                </c:pt>
                <c:pt idx="32">
                  <c:v>95</c:v>
                </c:pt>
                <c:pt idx="33">
                  <c:v>96</c:v>
                </c:pt>
                <c:pt idx="34">
                  <c:v>96</c:v>
                </c:pt>
                <c:pt idx="35">
                  <c:v>96</c:v>
                </c:pt>
                <c:pt idx="36">
                  <c:v>96</c:v>
                </c:pt>
                <c:pt idx="37">
                  <c:v>97</c:v>
                </c:pt>
                <c:pt idx="38">
                  <c:v>95</c:v>
                </c:pt>
                <c:pt idx="39">
                  <c:v>96</c:v>
                </c:pt>
                <c:pt idx="40">
                  <c:v>97</c:v>
                </c:pt>
                <c:pt idx="41">
                  <c:v>98</c:v>
                </c:pt>
                <c:pt idx="42">
                  <c:v>98</c:v>
                </c:pt>
                <c:pt idx="43">
                  <c:v>97</c:v>
                </c:pt>
                <c:pt idx="44">
                  <c:v>93</c:v>
                </c:pt>
                <c:pt idx="45">
                  <c:v>97</c:v>
                </c:pt>
                <c:pt idx="46">
                  <c:v>96</c:v>
                </c:pt>
                <c:pt idx="47">
                  <c:v>98</c:v>
                </c:pt>
                <c:pt idx="48">
                  <c:v>97</c:v>
                </c:pt>
                <c:pt idx="49">
                  <c:v>98</c:v>
                </c:pt>
                <c:pt idx="50">
                  <c:v>89</c:v>
                </c:pt>
                <c:pt idx="51">
                  <c:v>95</c:v>
                </c:pt>
                <c:pt idx="52">
                  <c:v>96</c:v>
                </c:pt>
                <c:pt idx="53">
                  <c:v>97</c:v>
                </c:pt>
                <c:pt idx="54">
                  <c:v>97.2</c:v>
                </c:pt>
                <c:pt idx="55">
                  <c:v>97.4</c:v>
                </c:pt>
                <c:pt idx="56">
                  <c:v>97.600000000000009</c:v>
                </c:pt>
              </c:numCache>
            </c:numRef>
          </c:val>
          <c:smooth val="0"/>
          <c:extLst xmlns:c16r2="http://schemas.microsoft.com/office/drawing/2015/06/chart">
            <c:ext xmlns:c16="http://schemas.microsoft.com/office/drawing/2014/chart" uri="{C3380CC4-5D6E-409C-BE32-E72D297353CC}">
              <c16:uniqueId val="{00000000-0BB7-42C0-AB70-B66336E5FC3B}"/>
            </c:ext>
          </c:extLst>
        </c:ser>
        <c:dLbls>
          <c:showLegendKey val="0"/>
          <c:showVal val="0"/>
          <c:showCatName val="0"/>
          <c:showSerName val="0"/>
          <c:showPercent val="0"/>
          <c:showBubbleSize val="0"/>
        </c:dLbls>
        <c:smooth val="0"/>
        <c:axId val="200027296"/>
        <c:axId val="89656344"/>
      </c:lineChart>
      <c:catAx>
        <c:axId val="20002729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89656344"/>
        <c:crosses val="autoZero"/>
        <c:auto val="1"/>
        <c:lblAlgn val="ctr"/>
        <c:lblOffset val="100"/>
        <c:noMultiLvlLbl val="0"/>
      </c:catAx>
      <c:valAx>
        <c:axId val="89656344"/>
        <c:scaling>
          <c:orientation val="minMax"/>
          <c:max val="10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a:t>Percent of Planted Acres</a:t>
                </a:r>
              </a:p>
            </c:rich>
          </c:tx>
          <c:layout/>
          <c:overlay val="0"/>
          <c:spPr>
            <a:noFill/>
            <a:ln>
              <a:noFill/>
            </a:ln>
            <a:effectLst/>
          </c:spPr>
        </c:title>
        <c:numFmt formatCode="0" sourceLinked="0"/>
        <c:majorTickMark val="none"/>
        <c:minorTickMark val="none"/>
        <c:tickLblPos val="nextTo"/>
        <c:spPr>
          <a:noFill/>
          <a:ln>
            <a:noFill/>
          </a:ln>
          <a:effectLst/>
        </c:spPr>
        <c:txPr>
          <a:bodyPr rot="0" spcFirstLastPara="1" vertOverflow="ellipsis"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00027296"/>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634295713036"/>
          <c:y val="4.2268876528606503E-2"/>
          <c:w val="0.79739039564498904"/>
          <c:h val="0.79979444403502598"/>
        </c:manualLayout>
      </c:layout>
      <c:lineChart>
        <c:grouping val="standard"/>
        <c:varyColors val="0"/>
        <c:ser>
          <c:idx val="1"/>
          <c:order val="1"/>
          <c:spPr>
            <a:ln w="34925" cap="rnd">
              <a:solidFill>
                <a:schemeClr val="accent2"/>
              </a:solidFill>
              <a:round/>
            </a:ln>
            <a:effectLst>
              <a:outerShdw blurRad="40000" dist="23000" dir="5400000" rotWithShape="0">
                <a:srgbClr val="000000">
                  <a:alpha val="35000"/>
                </a:srgbClr>
              </a:outerShdw>
            </a:effectLst>
          </c:spPr>
          <c:marker>
            <c:symbol val="none"/>
          </c:marker>
          <c:cat>
            <c:numRef>
              <c:f>'fertilizer use'!$A$8:$A$59</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'fertilizer use'!$F$8:$F$59</c:f>
              <c:numCache>
                <c:formatCode>#,##0</c:formatCode>
                <c:ptCount val="52"/>
                <c:pt idx="0">
                  <c:v>7463.7</c:v>
                </c:pt>
                <c:pt idx="1">
                  <c:v>7844.4</c:v>
                </c:pt>
                <c:pt idx="2">
                  <c:v>8447.5</c:v>
                </c:pt>
                <c:pt idx="3">
                  <c:v>9505.4</c:v>
                </c:pt>
                <c:pt idx="4">
                  <c:v>10460.299999999999</c:v>
                </c:pt>
                <c:pt idx="5">
                  <c:v>10985.2</c:v>
                </c:pt>
                <c:pt idx="6">
                  <c:v>12444.6</c:v>
                </c:pt>
                <c:pt idx="7">
                  <c:v>13973.6</c:v>
                </c:pt>
                <c:pt idx="8">
                  <c:v>15033.5</c:v>
                </c:pt>
                <c:pt idx="9">
                  <c:v>15514.8</c:v>
                </c:pt>
                <c:pt idx="10">
                  <c:v>16068.3</c:v>
                </c:pt>
                <c:pt idx="11">
                  <c:v>17168.400000000001</c:v>
                </c:pt>
                <c:pt idx="12">
                  <c:v>17212.8</c:v>
                </c:pt>
                <c:pt idx="13">
                  <c:v>18029</c:v>
                </c:pt>
                <c:pt idx="14">
                  <c:v>19338.400000000001</c:v>
                </c:pt>
                <c:pt idx="15">
                  <c:v>17560.8</c:v>
                </c:pt>
                <c:pt idx="16">
                  <c:v>20848.900000000001</c:v>
                </c:pt>
                <c:pt idx="17">
                  <c:v>22110.9</c:v>
                </c:pt>
                <c:pt idx="18">
                  <c:v>20586.8</c:v>
                </c:pt>
                <c:pt idx="19">
                  <c:v>22565</c:v>
                </c:pt>
                <c:pt idx="20">
                  <c:v>23083.3</c:v>
                </c:pt>
                <c:pt idx="21">
                  <c:v>23677.7</c:v>
                </c:pt>
                <c:pt idx="22">
                  <c:v>21427.9</c:v>
                </c:pt>
                <c:pt idx="23">
                  <c:v>18095.5</c:v>
                </c:pt>
                <c:pt idx="24">
                  <c:v>21790.1</c:v>
                </c:pt>
                <c:pt idx="25">
                  <c:v>21702.7</c:v>
                </c:pt>
                <c:pt idx="26">
                  <c:v>19654.900000000001</c:v>
                </c:pt>
                <c:pt idx="27">
                  <c:v>19054.3</c:v>
                </c:pt>
                <c:pt idx="28">
                  <c:v>19612.8</c:v>
                </c:pt>
                <c:pt idx="29">
                  <c:v>19547.5</c:v>
                </c:pt>
                <c:pt idx="30">
                  <c:v>20623.5</c:v>
                </c:pt>
                <c:pt idx="31">
                  <c:v>20488.7</c:v>
                </c:pt>
                <c:pt idx="32">
                  <c:v>20706</c:v>
                </c:pt>
                <c:pt idx="33">
                  <c:v>20968.900000000001</c:v>
                </c:pt>
                <c:pt idx="34">
                  <c:v>22432</c:v>
                </c:pt>
                <c:pt idx="35">
                  <c:v>21271.7</c:v>
                </c:pt>
                <c:pt idx="36">
                  <c:v>22088.2</c:v>
                </c:pt>
                <c:pt idx="37">
                  <c:v>22388.400000000001</c:v>
                </c:pt>
                <c:pt idx="38">
                  <c:v>22228.5</c:v>
                </c:pt>
                <c:pt idx="39">
                  <c:v>21659.599999999991</c:v>
                </c:pt>
                <c:pt idx="40">
                  <c:v>21619.200000000001</c:v>
                </c:pt>
                <c:pt idx="41">
                  <c:v>20718</c:v>
                </c:pt>
                <c:pt idx="42">
                  <c:v>21620.9</c:v>
                </c:pt>
                <c:pt idx="43">
                  <c:v>21271.7</c:v>
                </c:pt>
                <c:pt idx="44">
                  <c:v>23372.400000000001</c:v>
                </c:pt>
                <c:pt idx="45">
                  <c:v>22147.9</c:v>
                </c:pt>
                <c:pt idx="46">
                  <c:v>21245.3</c:v>
                </c:pt>
                <c:pt idx="47">
                  <c:v>22899.399999999991</c:v>
                </c:pt>
                <c:pt idx="48">
                  <c:v>21467.899999999991</c:v>
                </c:pt>
                <c:pt idx="49">
                  <c:v>17688.7</c:v>
                </c:pt>
                <c:pt idx="50">
                  <c:v>20842.69999999999</c:v>
                </c:pt>
                <c:pt idx="51">
                  <c:v>21752.5</c:v>
                </c:pt>
              </c:numCache>
            </c:numRef>
          </c:val>
          <c:smooth val="0"/>
          <c:extLst xmlns:c16r2="http://schemas.microsoft.com/office/drawing/2015/06/chart">
            <c:ext xmlns:c16="http://schemas.microsoft.com/office/drawing/2014/chart" uri="{C3380CC4-5D6E-409C-BE32-E72D297353CC}">
              <c16:uniqueId val="{00000000-78B0-4978-AEE9-53143D899864}"/>
            </c:ext>
          </c:extLst>
        </c:ser>
        <c:dLbls>
          <c:showLegendKey val="0"/>
          <c:showVal val="0"/>
          <c:showCatName val="0"/>
          <c:showSerName val="0"/>
          <c:showPercent val="0"/>
          <c:showBubbleSize val="0"/>
        </c:dLbls>
        <c:smooth val="0"/>
        <c:axId val="200890128"/>
        <c:axId val="200460064"/>
        <c:extLst xmlns:c16r2="http://schemas.microsoft.com/office/drawing/2015/06/chart">
          <c:ext xmlns:c15="http://schemas.microsoft.com/office/drawing/2012/chart" uri="{02D57815-91ED-43cb-92C2-25804820EDAC}">
            <c15:filteredLineSeries>
              <c15:ser>
                <c:idx val="0"/>
                <c:order val="0"/>
                <c:spPr>
                  <a:ln w="34925" cap="rnd">
                    <a:solidFill>
                      <a:schemeClr val="accent1"/>
                    </a:solidFill>
                    <a:round/>
                  </a:ln>
                  <a:effectLst>
                    <a:outerShdw blurRad="40000" dist="23000" dir="5400000" rotWithShape="0">
                      <a:srgbClr val="000000">
                        <a:alpha val="35000"/>
                      </a:srgbClr>
                    </a:outerShdw>
                  </a:effectLst>
                </c:spPr>
                <c:marker>
                  <c:symbol val="none"/>
                </c:marker>
                <c:cat>
                  <c:numRef>
                    <c:extLst xmlns:c16r2="http://schemas.microsoft.com/office/drawing/2015/06/chart">
                      <c:ext uri="{02D57815-91ED-43cb-92C2-25804820EDAC}">
                        <c15:formulaRef>
                          <c15:sqref>'fertilizer use'!$A$8:$A$59</c15:sqref>
                        </c15:formulaRef>
                      </c:ext>
                    </c:extLst>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extLst xmlns:c16r2="http://schemas.microsoft.com/office/drawing/2015/06/chart">
                      <c:ext uri="{02D57815-91ED-43cb-92C2-25804820EDAC}">
                        <c15:formulaRef>
                          <c15:sqref>'fertilizer use'!$A$8:$A$59</c15:sqref>
                        </c15:formulaRef>
                      </c:ext>
                    </c:extLst>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val>
                <c:smooth val="0"/>
                <c:extLst xmlns:c16r2="http://schemas.microsoft.com/office/drawing/2015/06/chart">
                  <c:ext xmlns:c16="http://schemas.microsoft.com/office/drawing/2014/chart" uri="{C3380CC4-5D6E-409C-BE32-E72D297353CC}">
                    <c16:uniqueId val="{00000001-78B0-4978-AEE9-53143D899864}"/>
                  </c:ext>
                </c:extLst>
              </c15:ser>
            </c15:filteredLineSeries>
          </c:ext>
        </c:extLst>
      </c:lineChart>
      <c:catAx>
        <c:axId val="200890128"/>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200460064"/>
        <c:crosses val="autoZero"/>
        <c:auto val="1"/>
        <c:lblAlgn val="ctr"/>
        <c:lblOffset val="100"/>
        <c:noMultiLvlLbl val="0"/>
      </c:catAx>
      <c:valAx>
        <c:axId val="20046006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cap="none" baseline="0" dirty="0" smtClean="0"/>
                  <a:t>Tons Applied in 1000s</a:t>
                </a:r>
                <a:endParaRPr lang="en-US" sz="1800" cap="none" baseline="0" dirty="0"/>
              </a:p>
            </c:rich>
          </c:tx>
          <c:layout>
            <c:manualLayout>
              <c:xMode val="edge"/>
              <c:yMode val="edge"/>
              <c:x val="2.7777777777777801E-2"/>
              <c:y val="0.225864036616192"/>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20089012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'Farm Bills'!$B$1</c:f>
              <c:strCache>
                <c:ptCount val="1"/>
                <c:pt idx="0">
                  <c:v>Millions of Dollars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'Farm Bills'!$A$2:$A$4</c:f>
              <c:strCache>
                <c:ptCount val="3"/>
                <c:pt idx="0">
                  <c:v>2002</c:v>
                </c:pt>
                <c:pt idx="1">
                  <c:v>2008</c:v>
                </c:pt>
                <c:pt idx="2">
                  <c:v>2014</c:v>
                </c:pt>
              </c:strCache>
            </c:strRef>
          </c:cat>
          <c:val>
            <c:numRef>
              <c:f>'Farm Bills'!$B$2:$B$4</c:f>
              <c:numCache>
                <c:formatCode>General</c:formatCode>
                <c:ptCount val="3"/>
                <c:pt idx="0">
                  <c:v>20</c:v>
                </c:pt>
                <c:pt idx="1">
                  <c:v>105</c:v>
                </c:pt>
                <c:pt idx="2">
                  <c:v>167.5</c:v>
                </c:pt>
              </c:numCache>
            </c:numRef>
          </c:val>
          <c:extLst xmlns:c16r2="http://schemas.microsoft.com/office/drawing/2015/06/chart">
            <c:ext xmlns:c16="http://schemas.microsoft.com/office/drawing/2014/chart" uri="{C3380CC4-5D6E-409C-BE32-E72D297353CC}">
              <c16:uniqueId val="{00000000-0AD2-46E6-AEB6-2F80CA284919}"/>
            </c:ext>
          </c:extLst>
        </c:ser>
        <c:dLbls>
          <c:showLegendKey val="0"/>
          <c:showVal val="0"/>
          <c:showCatName val="0"/>
          <c:showSerName val="0"/>
          <c:showPercent val="0"/>
          <c:showBubbleSize val="0"/>
        </c:dLbls>
        <c:gapWidth val="100"/>
        <c:overlap val="-24"/>
        <c:axId val="90237792"/>
        <c:axId val="199717096"/>
      </c:barChart>
      <c:catAx>
        <c:axId val="90237792"/>
        <c:scaling>
          <c:orientation val="minMax"/>
        </c:scaling>
        <c:delete val="0"/>
        <c:axPos val="b"/>
        <c:title>
          <c:tx>
            <c:rich>
              <a:bodyPr rot="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dirty="0" smtClean="0"/>
                  <a:t>Year</a:t>
                </a:r>
                <a:endParaRPr lang="en-US" sz="1800" dirty="0"/>
              </a:p>
            </c:rich>
          </c:tx>
          <c:layout/>
          <c:overlay val="0"/>
          <c:spPr>
            <a:noFill/>
            <a:ln>
              <a:noFill/>
            </a:ln>
            <a:effectLst/>
          </c:sp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99717096"/>
        <c:crosses val="autoZero"/>
        <c:auto val="1"/>
        <c:lblAlgn val="ctr"/>
        <c:lblOffset val="100"/>
        <c:noMultiLvlLbl val="0"/>
      </c:catAx>
      <c:valAx>
        <c:axId val="19971709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mn-lt"/>
                    <a:ea typeface="+mn-ea"/>
                    <a:cs typeface="+mn-cs"/>
                  </a:defRPr>
                </a:pPr>
                <a:r>
                  <a:rPr lang="en-US" sz="1800" dirty="0" smtClean="0"/>
                  <a:t>$ Millions</a:t>
                </a:r>
                <a:endParaRPr lang="en-US" sz="1800"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9023779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pPr/>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pPr/>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b="0" dirty="0" smtClean="0"/>
              <a:t>Welcome</a:t>
            </a:r>
            <a:r>
              <a:rPr lang="en-US" b="0" baseline="0" dirty="0" smtClean="0"/>
              <a:t> to our History of Organic Farming module.  </a:t>
            </a:r>
            <a:endParaRPr lang="en-US" b="0" dirty="0" smtClean="0"/>
          </a:p>
          <a:p>
            <a:endParaRPr lang="en-US" b="1"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a:t>
            </a:fld>
            <a:endParaRPr lang="en-US"/>
          </a:p>
        </p:txBody>
      </p:sp>
    </p:spTree>
    <p:extLst>
      <p:ext uri="{BB962C8B-B14F-4D97-AF65-F5344CB8AC3E}">
        <p14:creationId xmlns:p14="http://schemas.microsoft.com/office/powerpoint/2010/main" val="290068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Now that we have learned a little about events that were happening in Europe, we will move to the effect they had in the U.S.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a:t>
            </a:r>
            <a:r>
              <a:rPr lang="en-US" dirty="0" smtClean="0"/>
              <a:t>Scott Bauer,</a:t>
            </a:r>
            <a:r>
              <a:rPr lang="en-US" baseline="0" dirty="0" smtClean="0"/>
              <a:t> </a:t>
            </a:r>
            <a:r>
              <a:rPr lang="en-US" dirty="0" smtClean="0"/>
              <a:t>USDA-ARS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10</a:t>
            </a:fld>
            <a:endParaRPr lang="en-US"/>
          </a:p>
        </p:txBody>
      </p:sp>
    </p:spTree>
    <p:extLst>
      <p:ext uri="{BB962C8B-B14F-4D97-AF65-F5344CB8AC3E}">
        <p14:creationId xmlns:p14="http://schemas.microsoft.com/office/powerpoint/2010/main" val="36475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J.I. Rodale was inspired by the thinkers and the organic movement of Europe.  He introduced organic farming concepts to the American public.  He founded the Soil and Health Foundation, which eventually became the Rodale Institute.  The Rodale Institute is still highly influential to organic farmers and gardeners today.</a:t>
            </a:r>
          </a:p>
          <a:p>
            <a:endParaRPr lang="en-US" dirty="0" smtClean="0"/>
          </a:p>
          <a:p>
            <a:r>
              <a:rPr lang="en-US" b="1" dirty="0" smtClean="0"/>
              <a:t>Image</a:t>
            </a:r>
            <a:r>
              <a:rPr lang="en-US" dirty="0" smtClean="0"/>
              <a:t>: Rodale Institute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11</a:t>
            </a:fld>
            <a:endParaRPr lang="en-US"/>
          </a:p>
        </p:txBody>
      </p:sp>
    </p:spTree>
    <p:extLst>
      <p:ext uri="{BB962C8B-B14F-4D97-AF65-F5344CB8AC3E}">
        <p14:creationId xmlns:p14="http://schemas.microsoft.com/office/powerpoint/2010/main" val="114617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Those with interest in organic food and agriculture had concerns with many issues with the trends of agriculture at the time.  They were troubled by the ill effects of pesticides, declines in soil health, water pollution, the costs of synthetic inputs like fertilizers and pesticides, and the loss of family farms and local markets.  Many of these concerns still hold true today!</a:t>
            </a:r>
          </a:p>
          <a:p>
            <a:endParaRPr lang="en-US" dirty="0" smtClean="0"/>
          </a:p>
          <a:p>
            <a:r>
              <a:rPr lang="en-US" b="1" dirty="0" smtClean="0"/>
              <a:t>Image</a:t>
            </a:r>
            <a:r>
              <a:rPr lang="en-US" dirty="0" smtClean="0"/>
              <a:t>: Lynn Betts,</a:t>
            </a:r>
            <a:r>
              <a:rPr lang="en-US" baseline="0" dirty="0" smtClean="0"/>
              <a:t> USDA-NRCS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12</a:t>
            </a:fld>
            <a:endParaRPr lang="en-US"/>
          </a:p>
        </p:txBody>
      </p:sp>
    </p:spTree>
    <p:extLst>
      <p:ext uri="{BB962C8B-B14F-4D97-AF65-F5344CB8AC3E}">
        <p14:creationId xmlns:p14="http://schemas.microsoft.com/office/powerpoint/2010/main" val="46555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What was organic like in the early days?  Many of the decision-making groups we know today, such as the National Organic Program hadn’t been formed yet. Organic production and awareness was a grassroots effort that occurred at the local level where people knew their farmers and trusted that organic practices were being followed. Organic farmers acquired information from each other and organizations such as the Rodale Institute. Producers for the most part did not receive an organic premium in these days; they had ethical motivations to be organic rather than financial. Grain producers, for instance, sold in the conventional markets.</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13</a:t>
            </a:fld>
            <a:endParaRPr lang="en-US"/>
          </a:p>
        </p:txBody>
      </p:sp>
    </p:spTree>
    <p:extLst>
      <p:ext uri="{BB962C8B-B14F-4D97-AF65-F5344CB8AC3E}">
        <p14:creationId xmlns:p14="http://schemas.microsoft.com/office/powerpoint/2010/main" val="105742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Demand for organic food was rising so different groups of farmers and consumers cooperated to develop their own organic standards and certification processes.  </a:t>
            </a:r>
            <a:r>
              <a:rPr lang="en-US" dirty="0" err="1" smtClean="0"/>
              <a:t>owever</a:t>
            </a:r>
            <a:r>
              <a:rPr lang="en-US" dirty="0" smtClean="0"/>
              <a:t>, they were not necessarily consistent from state to state. There was no national organic standard. 
</a:t>
            </a:r>
            <a:r>
              <a:rPr lang="en-US" b="1" dirty="0" smtClean="0"/>
              <a:t>Image</a:t>
            </a:r>
            <a:r>
              <a:rPr lang="en-US" dirty="0" smtClean="0"/>
              <a:t>: Life Magazine, 1970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14</a:t>
            </a:fld>
            <a:endParaRPr lang="en-US"/>
          </a:p>
        </p:txBody>
      </p:sp>
    </p:spTree>
    <p:extLst>
      <p:ext uri="{BB962C8B-B14F-4D97-AF65-F5344CB8AC3E}">
        <p14:creationId xmlns:p14="http://schemas.microsoft.com/office/powerpoint/2010/main" val="112366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In her book, Turn Here Sweet Corn, </a:t>
            </a:r>
            <a:r>
              <a:rPr lang="en-US" dirty="0" err="1" smtClean="0"/>
              <a:t>Atina</a:t>
            </a:r>
            <a:r>
              <a:rPr lang="en-US" dirty="0" smtClean="0"/>
              <a:t> </a:t>
            </a:r>
            <a:r>
              <a:rPr lang="en-US" dirty="0" err="1" smtClean="0"/>
              <a:t>Diffley</a:t>
            </a:r>
            <a:r>
              <a:rPr lang="en-US" dirty="0" smtClean="0"/>
              <a:t>, an organic farmer and advocate, describes what organic farming was like in those early days: “Organic farmers were working out systems on their own farms; often they were isolated and faced harassment and ridicule in their own communities. Two of the greatest challenges at the time were lack of growing information and confusion about what organic meant.”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a:t>
            </a:r>
            <a:r>
              <a:rPr lang="en-US" dirty="0" err="1" smtClean="0"/>
              <a:t>Atina</a:t>
            </a:r>
            <a:r>
              <a:rPr lang="en-US" dirty="0" smtClean="0"/>
              <a:t> </a:t>
            </a:r>
            <a:r>
              <a:rPr lang="en-US" dirty="0" err="1" smtClean="0"/>
              <a:t>Diffley</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15</a:t>
            </a:fld>
            <a:endParaRPr lang="en-US"/>
          </a:p>
        </p:txBody>
      </p:sp>
    </p:spTree>
    <p:extLst>
      <p:ext uri="{BB962C8B-B14F-4D97-AF65-F5344CB8AC3E}">
        <p14:creationId xmlns:p14="http://schemas.microsoft.com/office/powerpoint/2010/main" val="349360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1980s were important to the development of organic as we know it today. The organic movement started to be defined by state governments. Oregon, Maine, and California had legal definitions of organic by 1980.  In the Upper Midwest, the Organic Growers and Buyers Association worked with the state of Minnesota to pass organic rules and regulations in 1985.
</a:t>
            </a:r>
            <a:r>
              <a:rPr lang="en-US" b="1" dirty="0" smtClean="0"/>
              <a:t>Image</a:t>
            </a:r>
            <a:r>
              <a:rPr lang="en-US" dirty="0" smtClean="0"/>
              <a:t>: Carmen </a:t>
            </a:r>
            <a:r>
              <a:rPr lang="en-US" dirty="0" err="1" smtClean="0"/>
              <a:t>Fernholz</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16</a:t>
            </a:fld>
            <a:endParaRPr lang="en-US"/>
          </a:p>
        </p:txBody>
      </p:sp>
    </p:spTree>
    <p:extLst>
      <p:ext uri="{BB962C8B-B14F-4D97-AF65-F5344CB8AC3E}">
        <p14:creationId xmlns:p14="http://schemas.microsoft.com/office/powerpoint/2010/main" val="1870089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Just like today, organic producers in the mid-1980s obtained certification through private or state agencies. By this time,  organic producers had many certifying agencies from which to choose.  Private agencies were governed by their own members who developed their own rules to define organic.</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17</a:t>
            </a:fld>
            <a:endParaRPr lang="en-US"/>
          </a:p>
        </p:txBody>
      </p:sp>
    </p:spTree>
    <p:extLst>
      <p:ext uri="{BB962C8B-B14F-4D97-AF65-F5344CB8AC3E}">
        <p14:creationId xmlns:p14="http://schemas.microsoft.com/office/powerpoint/2010/main" val="196983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only did different states have different organic standards, so did different certification agencies in places without statewide regulation.  For instance, unlike today, some places allowed synthetic pesticides to be used sparingly or as a last resort.  Some allowed the synthetic fertilizer urea to be used.  Today, it takes three years without the use of prohibited materials for land to be certified.  But back then, the transition period was often 12 months, which some thought too long and others not long enough. 
</a:t>
            </a:r>
            <a:r>
              <a:rPr lang="en-US" b="1" dirty="0" smtClean="0"/>
              <a:t>Image</a:t>
            </a:r>
            <a:r>
              <a:rPr lang="en-US" dirty="0" smtClean="0"/>
              <a:t>: USDA-NRCS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18</a:t>
            </a:fld>
            <a:endParaRPr lang="en-US"/>
          </a:p>
        </p:txBody>
      </p:sp>
    </p:spTree>
    <p:extLst>
      <p:ext uri="{BB962C8B-B14F-4D97-AF65-F5344CB8AC3E}">
        <p14:creationId xmlns:p14="http://schemas.microsoft.com/office/powerpoint/2010/main" val="2303078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Because of the lack of consistent standards, marketing organic products was more difficult.  Consumers couldn’t be sure which methods were being used.  Because prices for organics were increasing, people were worried that this would incentivize cheaters to use organic labels without organic methods.  </a:t>
            </a:r>
          </a:p>
          <a:p>
            <a:endParaRPr lang="en-US" dirty="0" smtClean="0"/>
          </a:p>
          <a:p>
            <a:r>
              <a:rPr lang="en-US" b="1" dirty="0" smtClean="0"/>
              <a:t>Image</a:t>
            </a:r>
            <a:r>
              <a:rPr lang="en-US" dirty="0" smtClean="0"/>
              <a:t>: Stephen Kirkpatrick,</a:t>
            </a:r>
            <a:r>
              <a:rPr lang="en-US" baseline="0" dirty="0" smtClean="0"/>
              <a:t> USDA-NRCS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19</a:t>
            </a:fld>
            <a:endParaRPr lang="en-US"/>
          </a:p>
        </p:txBody>
      </p:sp>
    </p:spTree>
    <p:extLst>
      <p:ext uri="{BB962C8B-B14F-4D97-AF65-F5344CB8AC3E}">
        <p14:creationId xmlns:p14="http://schemas.microsoft.com/office/powerpoint/2010/main" val="319108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National Organic Program (NOP) and the USDA certified organic seal were established in 2002 -- not even 20 years ago. However, organic methods and the organic movement have a rich history that began many years before.
</a:t>
            </a:r>
            <a:r>
              <a:rPr lang="en-US" b="1" dirty="0" smtClean="0"/>
              <a:t>Images</a:t>
            </a:r>
            <a:r>
              <a:rPr lang="en-US" dirty="0" smtClean="0"/>
              <a:t>: Kristine</a:t>
            </a:r>
            <a:r>
              <a:rPr lang="en-US" baseline="0" dirty="0" smtClean="0"/>
              <a:t> </a:t>
            </a:r>
            <a:r>
              <a:rPr lang="en-US" baseline="0" dirty="0" err="1" smtClean="0"/>
              <a:t>Moncada</a:t>
            </a:r>
            <a:r>
              <a:rPr lang="en-US" baseline="0" dirty="0" smtClean="0"/>
              <a:t>, University of Minnesota (soybean field)</a:t>
            </a:r>
            <a:r>
              <a:rPr lang="en-US" dirty="0" smtClean="0"/>
              <a:t>; Keith Weller,</a:t>
            </a:r>
            <a:r>
              <a:rPr lang="en-US" baseline="0" dirty="0" smtClean="0"/>
              <a:t> USDA-ARS (dairy cow)</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a:t>
            </a:fld>
            <a:endParaRPr lang="en-US"/>
          </a:p>
        </p:txBody>
      </p:sp>
    </p:spTree>
    <p:extLst>
      <p:ext uri="{BB962C8B-B14F-4D97-AF65-F5344CB8AC3E}">
        <p14:creationId xmlns:p14="http://schemas.microsoft.com/office/powerpoint/2010/main" val="4177474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irregularities of the organic system needed to be addressed.  This is the time when the USDA became involved.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a:t>
            </a:r>
            <a:r>
              <a:rPr lang="en-US" dirty="0" smtClean="0"/>
              <a:t>Scott Bauer,</a:t>
            </a:r>
            <a:r>
              <a:rPr lang="en-US" baseline="0" dirty="0" smtClean="0"/>
              <a:t> </a:t>
            </a:r>
            <a:r>
              <a:rPr lang="en-US" dirty="0" smtClean="0"/>
              <a:t>USDA-ARS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20</a:t>
            </a:fld>
            <a:endParaRPr lang="en-US"/>
          </a:p>
        </p:txBody>
      </p:sp>
    </p:spTree>
    <p:extLst>
      <p:ext uri="{BB962C8B-B14F-4D97-AF65-F5344CB8AC3E}">
        <p14:creationId xmlns:p14="http://schemas.microsoft.com/office/powerpoint/2010/main" val="750978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These inconsistent standards led the organic industry to petition the USDA to regulate organic agriculture.  As a result, Congress passed the Organic Foods Production Act of 1990. 
</a:t>
            </a:r>
            <a:r>
              <a:rPr lang="en-US" b="1" dirty="0" smtClean="0"/>
              <a:t>Image</a:t>
            </a:r>
            <a:r>
              <a:rPr lang="en-US" dirty="0" smtClean="0"/>
              <a:t>: Mary Sue Stevens http://awakeningalandscape.smugmug.com/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21</a:t>
            </a:fld>
            <a:endParaRPr lang="en-US"/>
          </a:p>
        </p:txBody>
      </p:sp>
    </p:spTree>
    <p:extLst>
      <p:ext uri="{BB962C8B-B14F-4D97-AF65-F5344CB8AC3E}">
        <p14:creationId xmlns:p14="http://schemas.microsoft.com/office/powerpoint/2010/main" val="160486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goal of the Organic Foods Production Act was for “organic” to become a marketing term.  This may seem counterintuitive to the grassroots foundation of the organic movement, but uniform standards would allow consumers to be assured of the integrity of organic.</a:t>
            </a:r>
          </a:p>
          <a:p>
            <a:endParaRPr lang="en-US" dirty="0" smtClean="0"/>
          </a:p>
          <a:p>
            <a:r>
              <a:rPr lang="en-US" b="1" dirty="0" smtClean="0"/>
              <a:t>Image</a:t>
            </a:r>
            <a:r>
              <a:rPr lang="en-US" dirty="0" smtClean="0"/>
              <a:t>: Kristine </a:t>
            </a:r>
            <a:r>
              <a:rPr lang="en-US" dirty="0" err="1" smtClean="0"/>
              <a:t>Moncada</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22</a:t>
            </a:fld>
            <a:endParaRPr lang="en-US"/>
          </a:p>
        </p:txBody>
      </p:sp>
    </p:spTree>
    <p:extLst>
      <p:ext uri="{BB962C8B-B14F-4D97-AF65-F5344CB8AC3E}">
        <p14:creationId xmlns:p14="http://schemas.microsoft.com/office/powerpoint/2010/main" val="3740042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Organic Foods Production Act did several things.  It mandated that the USDA develop national organic standards so that everyone in the country would be following the same rules.  It made it illegal to use the term “organic” unless the standards were met.  This was important so that enforcement could be done in cases of cheating.  It also required certification by a state or independent certifier accredited by the USDA.</a:t>
            </a:r>
          </a:p>
          <a:p>
            <a:endParaRPr lang="en-US" dirty="0" smtClean="0"/>
          </a:p>
          <a:p>
            <a:r>
              <a:rPr lang="en-US" b="1" dirty="0" smtClean="0"/>
              <a:t>Image</a:t>
            </a:r>
            <a:r>
              <a:rPr lang="en-US" dirty="0" smtClean="0"/>
              <a:t>:</a:t>
            </a:r>
            <a:r>
              <a:rPr lang="en-US" baseline="0" dirty="0" smtClean="0"/>
              <a:t> W</a:t>
            </a:r>
            <a:r>
              <a:rPr lang="en-US" dirty="0" smtClean="0"/>
              <a:t>ikipedia</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23</a:t>
            </a:fld>
            <a:endParaRPr lang="en-US"/>
          </a:p>
        </p:txBody>
      </p:sp>
    </p:spTree>
    <p:extLst>
      <p:ext uri="{BB962C8B-B14F-4D97-AF65-F5344CB8AC3E}">
        <p14:creationId xmlns:p14="http://schemas.microsoft.com/office/powerpoint/2010/main" val="186822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However, the USDA would not be alone in determining organic standards.  The National Organic Standards Board was formed to advise the USDA.  This board is composed of volunteer citizen advisors who can be organic farmers, processors, retailers, scientists, environmentalists, advocates and certifying agents.  
</a:t>
            </a:r>
          </a:p>
          <a:p>
            <a:r>
              <a:rPr lang="en-US" b="1" dirty="0" smtClean="0"/>
              <a:t>Image</a:t>
            </a:r>
            <a:r>
              <a:rPr lang="en-US" dirty="0" smtClean="0"/>
              <a:t>: Jim Riddle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24</a:t>
            </a:fld>
            <a:endParaRPr lang="en-US"/>
          </a:p>
        </p:txBody>
      </p:sp>
    </p:spTree>
    <p:extLst>
      <p:ext uri="{BB962C8B-B14F-4D97-AF65-F5344CB8AC3E}">
        <p14:creationId xmlns:p14="http://schemas.microsoft.com/office/powerpoint/2010/main" val="406524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process to develop national organic standards went on much longer than anticipated.  The USDA’s first attempt at defining organic wasn’t until 1997.  Unfortunately, it was met with outrage from the organic community! The recommendations followed some of the recommendations of the NOSB, but included irradiation, sewage sludge, synthetic pesticides, and genetically modified organisms. </a:t>
            </a:r>
          </a:p>
          <a:p>
            <a:endParaRPr lang="en-US" dirty="0" smtClean="0"/>
          </a:p>
          <a:p>
            <a:r>
              <a:rPr lang="en-US" b="1" dirty="0" smtClean="0"/>
              <a:t>Image</a:t>
            </a:r>
            <a:r>
              <a:rPr lang="en-US" dirty="0" smtClean="0"/>
              <a:t>: David</a:t>
            </a:r>
            <a:r>
              <a:rPr lang="en-US" baseline="0" dirty="0" smtClean="0"/>
              <a:t> L.</a:t>
            </a:r>
            <a:r>
              <a:rPr lang="en-US" dirty="0" smtClean="0"/>
              <a:t> Hansen, University</a:t>
            </a:r>
            <a:r>
              <a:rPr lang="en-US" baseline="0" dirty="0" smtClean="0"/>
              <a:t> of Minnesota</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25</a:t>
            </a:fld>
            <a:endParaRPr lang="en-US"/>
          </a:p>
        </p:txBody>
      </p:sp>
    </p:spTree>
    <p:extLst>
      <p:ext uri="{BB962C8B-B14F-4D97-AF65-F5344CB8AC3E}">
        <p14:creationId xmlns:p14="http://schemas.microsoft.com/office/powerpoint/2010/main" val="1736898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i="0" dirty="0" smtClean="0"/>
              <a:t>: Jim</a:t>
            </a:r>
            <a:r>
              <a:rPr lang="en-US" i="0" baseline="0" dirty="0" smtClean="0"/>
              <a:t> Riddle, an organic farmer and advocate from Minnesota, had this to say about that time: “In 1997, when the USDA issued the first proposed organic rule, it did not reflect organic standards. They also ignored the recommendations of their National Organic Standards Board. I did an in-depth critique of the proposed rule, which informed the rest of the organic community.  It inspired 275,000 comments to be submitted about the proposed rule, which set a new record at the time. Luckily, the USDA withdrew that proposed rule.”</a:t>
            </a:r>
          </a:p>
          <a:p>
            <a:endParaRPr lang="en-US" b="1" baseline="0" dirty="0" smtClean="0"/>
          </a:p>
          <a:p>
            <a:r>
              <a:rPr lang="en-US" b="1" baseline="0" dirty="0" smtClean="0"/>
              <a:t>Image</a:t>
            </a:r>
            <a:r>
              <a:rPr lang="en-US" baseline="0" dirty="0" smtClean="0"/>
              <a:t>: Jim Riddle</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26</a:t>
            </a:fld>
            <a:endParaRPr lang="en-US"/>
          </a:p>
        </p:txBody>
      </p:sp>
    </p:spTree>
    <p:extLst>
      <p:ext uri="{BB962C8B-B14F-4D97-AF65-F5344CB8AC3E}">
        <p14:creationId xmlns:p14="http://schemas.microsoft.com/office/powerpoint/2010/main" val="406667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With modifications, the USDA’s second attempt at establishing organic regulations was a success.  While some changes have happened along the way, these are the same rules we have today.  Please watch the “What Is Organic?” module for more information.  By 2002, producers were using the USDA certified organic seal.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2337059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 what is the status of organic today?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a:t>
            </a:r>
            <a:r>
              <a:rPr lang="en-US" dirty="0" smtClean="0"/>
              <a:t>Scott Bauer,</a:t>
            </a:r>
            <a:r>
              <a:rPr lang="en-US" baseline="0" dirty="0" smtClean="0"/>
              <a:t> </a:t>
            </a:r>
            <a:r>
              <a:rPr lang="en-US" dirty="0" smtClean="0"/>
              <a:t>USDA-ARS</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28</a:t>
            </a:fld>
            <a:endParaRPr lang="en-US"/>
          </a:p>
        </p:txBody>
      </p:sp>
    </p:spTree>
    <p:extLst>
      <p:ext uri="{BB962C8B-B14F-4D97-AF65-F5344CB8AC3E}">
        <p14:creationId xmlns:p14="http://schemas.microsoft.com/office/powerpoint/2010/main" val="428466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Since the Organic Foods Production Act, the number of certified organic acres and certified farm operations in the U.S. has been trending upward.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29</a:t>
            </a:fld>
            <a:endParaRPr lang="en-US"/>
          </a:p>
        </p:txBody>
      </p:sp>
    </p:spTree>
    <p:extLst>
      <p:ext uri="{BB962C8B-B14F-4D97-AF65-F5344CB8AC3E}">
        <p14:creationId xmlns:p14="http://schemas.microsoft.com/office/powerpoint/2010/main" val="96948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first discuss the changes  in agriculture that eventually lead to the organic movement.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a:t>
            </a:r>
            <a:r>
              <a:rPr lang="en-US" baseline="0" dirty="0" smtClean="0"/>
              <a:t> </a:t>
            </a:r>
            <a:r>
              <a:rPr lang="en-US" dirty="0" smtClean="0"/>
              <a:t>Scott Bauer,</a:t>
            </a:r>
            <a:r>
              <a:rPr lang="en-US" baseline="0" dirty="0" smtClean="0"/>
              <a:t> </a:t>
            </a:r>
            <a:r>
              <a:rPr lang="en-US" dirty="0" smtClean="0"/>
              <a:t>USDA-ARS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a:t>
            </a:fld>
            <a:endParaRPr lang="en-US"/>
          </a:p>
        </p:txBody>
      </p:sp>
    </p:spTree>
    <p:extLst>
      <p:ext uri="{BB962C8B-B14F-4D97-AF65-F5344CB8AC3E}">
        <p14:creationId xmlns:p14="http://schemas.microsoft.com/office/powerpoint/2010/main" val="217826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Consumers depend on the USDA Organic label as a reliable source for food grown under organic production practices.  Since the National Organic Program was instituted, the market for organic foods has only grown in the United States. Sales for 2014 were estimated to be over $35 billion, more than twice as much as 10 years ago.  Every food category has shown increases.</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30</a:t>
            </a:fld>
            <a:endParaRPr lang="en-US"/>
          </a:p>
        </p:txBody>
      </p:sp>
    </p:spTree>
    <p:extLst>
      <p:ext uri="{BB962C8B-B14F-4D97-AF65-F5344CB8AC3E}">
        <p14:creationId xmlns:p14="http://schemas.microsoft.com/office/powerpoint/2010/main" val="278134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how much funding the last three Farm Acts devoted to organic agriculture.  This includes support for organic research, organic agriculture data collection, and the organic cost share program (For more information on these programs, please see our Resources module).  As you can see, each successive Act increased funding, which demonstrates the commitment our country has for organic.</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31</a:t>
            </a:fld>
            <a:endParaRPr lang="en-US"/>
          </a:p>
        </p:txBody>
      </p:sp>
    </p:spTree>
    <p:extLst>
      <p:ext uri="{BB962C8B-B14F-4D97-AF65-F5344CB8AC3E}">
        <p14:creationId xmlns:p14="http://schemas.microsoft.com/office/powerpoint/2010/main" val="1421702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Where will organics go in the next 5, 10 or 20 years?  The history of organic agriculture has shown us that advances in organics have always been driven by the farmers and consumers who strive for an agricultural system that feeds both the land and the community. The future of organics, then, is up to all of us.  </a:t>
            </a:r>
            <a:r>
              <a:rPr lang="en-US" b="0" dirty="0" smtClean="0"/>
              <a:t>Carmen </a:t>
            </a:r>
            <a:r>
              <a:rPr lang="en-US" b="0" dirty="0" err="1" smtClean="0"/>
              <a:t>Fernholz</a:t>
            </a:r>
            <a:r>
              <a:rPr lang="en-US" b="0" dirty="0" smtClean="0"/>
              <a:t>, a</a:t>
            </a:r>
            <a:r>
              <a:rPr lang="en-US" b="0" baseline="0" dirty="0" smtClean="0"/>
              <a:t> long-time organic farmer from Minnesota, has this to say: </a:t>
            </a:r>
            <a:r>
              <a:rPr lang="en-US" dirty="0" smtClean="0"/>
              <a:t>
</a:t>
            </a:r>
            <a:r>
              <a:rPr lang="en-US" b="1" dirty="0" smtClean="0"/>
              <a:t>Image</a:t>
            </a:r>
            <a:r>
              <a:rPr lang="en-US" dirty="0" smtClean="0"/>
              <a:t>: Constance Carlson,</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32</a:t>
            </a:fld>
            <a:endParaRPr lang="en-US"/>
          </a:p>
        </p:txBody>
      </p:sp>
    </p:spTree>
    <p:extLst>
      <p:ext uri="{BB962C8B-B14F-4D97-AF65-F5344CB8AC3E}">
        <p14:creationId xmlns:p14="http://schemas.microsoft.com/office/powerpoint/2010/main" val="3504984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If you are interested in learning more about the history of organic agriculture, please visit these sites.</a:t>
            </a:r>
          </a:p>
        </p:txBody>
      </p:sp>
      <p:sp>
        <p:nvSpPr>
          <p:cNvPr id="4" name="Slide Number Placeholder 3"/>
          <p:cNvSpPr>
            <a:spLocks noGrp="1"/>
          </p:cNvSpPr>
          <p:nvPr>
            <p:ph type="sldNum" sz="quarter" idx="10"/>
          </p:nvPr>
        </p:nvSpPr>
        <p:spPr/>
        <p:txBody>
          <a:bodyPr/>
          <a:lstStyle/>
          <a:p>
            <a:fld id="{C1608847-16BB-4EEE-A0D2-583A44F23D8A}" type="slidenum">
              <a:rPr lang="en-US" smtClean="0"/>
              <a:pPr/>
              <a:t>33</a:t>
            </a:fld>
            <a:endParaRPr lang="en-US"/>
          </a:p>
        </p:txBody>
      </p:sp>
    </p:spTree>
    <p:extLst>
      <p:ext uri="{BB962C8B-B14F-4D97-AF65-F5344CB8AC3E}">
        <p14:creationId xmlns:p14="http://schemas.microsoft.com/office/powerpoint/2010/main" val="2033208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have now completed the History of Organic module.</a:t>
            </a:r>
          </a:p>
          <a:p>
            <a:endParaRPr lang="en-US" dirty="0" smtClean="0"/>
          </a:p>
          <a:p>
            <a:r>
              <a:rPr lang="en-US" b="1" dirty="0" smtClean="0"/>
              <a:t>Image</a:t>
            </a:r>
            <a:r>
              <a:rPr lang="en-US" dirty="0" smtClean="0"/>
              <a:t>: Scott Bauer,</a:t>
            </a:r>
            <a:r>
              <a:rPr lang="en-US" baseline="0" dirty="0" smtClean="0"/>
              <a:t> USDA-ARS</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34</a:t>
            </a:fld>
            <a:endParaRPr lang="en-US"/>
          </a:p>
        </p:txBody>
      </p:sp>
    </p:spTree>
    <p:extLst>
      <p:ext uri="{BB962C8B-B14F-4D97-AF65-F5344CB8AC3E}">
        <p14:creationId xmlns:p14="http://schemas.microsoft.com/office/powerpoint/2010/main" val="3694150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 Carlson,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35</a:t>
            </a:fld>
            <a:endParaRPr lang="en-US"/>
          </a:p>
        </p:txBody>
      </p:sp>
    </p:spTree>
    <p:extLst>
      <p:ext uri="{BB962C8B-B14F-4D97-AF65-F5344CB8AC3E}">
        <p14:creationId xmlns:p14="http://schemas.microsoft.com/office/powerpoint/2010/main" val="238840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0" dirty="0" smtClean="0"/>
              <a:t>To understand why the organic movement started, we need to understand farming practices in the early part of the 20th century. Prior to the 1920s, most agriculture could be considered organic by today’s standards. Pest and weed management was handled mostly through manual labor and most farms had livestock for manure, which provided the main source of nutrients for crops.  After the 1920s, and especially post-WWII, agriculture started becoming industrialized. It was a time of great change where farms were becoming more mechanized and specialized, and synthetic chemicals were more prevalent. </a:t>
            </a:r>
            <a:r>
              <a:rPr lang="en-US" b="1" dirty="0" smtClean="0"/>
              <a:t>
Image: </a:t>
            </a:r>
            <a:r>
              <a:rPr lang="en-US" b="0" dirty="0" smtClean="0"/>
              <a:t>USDA-NRCS</a:t>
            </a:r>
            <a:endParaRPr lang="en-US" b="0"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4</a:t>
            </a:fld>
            <a:endParaRPr lang="en-US"/>
          </a:p>
        </p:txBody>
      </p:sp>
    </p:spTree>
    <p:extLst>
      <p:ext uri="{BB962C8B-B14F-4D97-AF65-F5344CB8AC3E}">
        <p14:creationId xmlns:p14="http://schemas.microsoft.com/office/powerpoint/2010/main" val="13167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example, in 1952, about 10% of corn acres were treated with herbicides.  By 1982, just thirty years later, nearly 95% of corn acreage had herbicide applied.</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5</a:t>
            </a:fld>
            <a:endParaRPr lang="en-US"/>
          </a:p>
        </p:txBody>
      </p:sp>
    </p:spTree>
    <p:extLst>
      <p:ext uri="{BB962C8B-B14F-4D97-AF65-F5344CB8AC3E}">
        <p14:creationId xmlns:p14="http://schemas.microsoft.com/office/powerpoint/2010/main" val="67997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Before the availability of inexpensive synthetic nitrogen fertilizers, farmers were more dependent on crop rotations and manures for fertility.  After 1960, there was a dramatic increase in the amount of fertilizer applied to fields, particularly synthetic nitrogen.</a:t>
            </a:r>
          </a:p>
          <a:p>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6</a:t>
            </a:fld>
            <a:endParaRPr lang="en-US"/>
          </a:p>
        </p:txBody>
      </p:sp>
    </p:spTree>
    <p:extLst>
      <p:ext uri="{BB962C8B-B14F-4D97-AF65-F5344CB8AC3E}">
        <p14:creationId xmlns:p14="http://schemas.microsoft.com/office/powerpoint/2010/main" val="314172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 </a:t>
            </a:r>
            <a:r>
              <a:rPr lang="en-US" b="0" dirty="0" smtClean="0"/>
              <a:t>Organic farming as we know it has its roots in a movement within Europe that occurred in the 1920s – 1950s. This movement was in response to the industrialization of agriculture, particularly the growing use of synthetic nitrogen inputs and pesticides. Most farmers in this movement had diverse operations that included livestock, poultry, vegetable and grain production.  The movement began an emphasis on soil health that is still present today in organic farming.  Here’s a brief review of some of the influential people in the early organic movement.</a:t>
            </a:r>
          </a:p>
        </p:txBody>
      </p:sp>
      <p:sp>
        <p:nvSpPr>
          <p:cNvPr id="4" name="Slide Number Placeholder 3"/>
          <p:cNvSpPr>
            <a:spLocks noGrp="1"/>
          </p:cNvSpPr>
          <p:nvPr>
            <p:ph type="sldNum" sz="quarter" idx="10"/>
          </p:nvPr>
        </p:nvSpPr>
        <p:spPr/>
        <p:txBody>
          <a:bodyPr/>
          <a:lstStyle/>
          <a:p>
            <a:fld id="{C1608847-16BB-4EEE-A0D2-583A44F23D8A}" type="slidenum">
              <a:rPr lang="en-US" smtClean="0"/>
              <a:pPr/>
              <a:t>7</a:t>
            </a:fld>
            <a:endParaRPr lang="en-US"/>
          </a:p>
        </p:txBody>
      </p:sp>
    </p:spTree>
    <p:extLst>
      <p:ext uri="{BB962C8B-B14F-4D97-AF65-F5344CB8AC3E}">
        <p14:creationId xmlns:p14="http://schemas.microsoft.com/office/powerpoint/2010/main" val="344128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Sir Albert Howard, an Englishman, is commonly regarded as the father of organic agriculture. Important concepts were developed then that are still important today. There was a concentration on the connection of healthy soils to plant and animal health and the importance of humus, which is the organic component of soil.  Interestingly enough, he never used the term “organic”.  </a:t>
            </a:r>
          </a:p>
          <a:p>
            <a:endParaRPr lang="en-US" b="1" baseline="0" dirty="0" smtClean="0"/>
          </a:p>
          <a:p>
            <a:r>
              <a:rPr lang="en-US" b="1" baseline="0" dirty="0" smtClean="0"/>
              <a:t>Image</a:t>
            </a:r>
            <a:r>
              <a:rPr lang="en-US" baseline="0" dirty="0" smtClean="0"/>
              <a:t>: Wikipedia https://en.wikipedia.org/wiki/File:Albert_Howard.jpg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pPr/>
              <a:t>8</a:t>
            </a:fld>
            <a:endParaRPr lang="en-US"/>
          </a:p>
        </p:txBody>
      </p:sp>
    </p:spTree>
    <p:extLst>
      <p:ext uri="{BB962C8B-B14F-4D97-AF65-F5344CB8AC3E}">
        <p14:creationId xmlns:p14="http://schemas.microsoft.com/office/powerpoint/2010/main" val="402235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use of the term organic came from Lord </a:t>
            </a:r>
            <a:r>
              <a:rPr lang="en-US" dirty="0" err="1" smtClean="0"/>
              <a:t>Northbourne</a:t>
            </a:r>
            <a:r>
              <a:rPr lang="en-US" dirty="0" smtClean="0"/>
              <a:t>, also an Englishman in 1939. Lord </a:t>
            </a:r>
            <a:r>
              <a:rPr lang="en-US" dirty="0" err="1" smtClean="0"/>
              <a:t>Northbourne</a:t>
            </a:r>
            <a:r>
              <a:rPr lang="en-US" dirty="0" smtClean="0"/>
              <a:t> believed that the farm should be managed “as an organic whole”. This is where the concept of holistic management comes from in organic agriculture. </a:t>
            </a:r>
          </a:p>
        </p:txBody>
      </p:sp>
      <p:sp>
        <p:nvSpPr>
          <p:cNvPr id="4" name="Slide Number Placeholder 3"/>
          <p:cNvSpPr>
            <a:spLocks noGrp="1"/>
          </p:cNvSpPr>
          <p:nvPr>
            <p:ph type="sldNum" sz="quarter" idx="10"/>
          </p:nvPr>
        </p:nvSpPr>
        <p:spPr/>
        <p:txBody>
          <a:bodyPr/>
          <a:lstStyle/>
          <a:p>
            <a:fld id="{C1608847-16BB-4EEE-A0D2-583A44F23D8A}" type="slidenum">
              <a:rPr lang="en-US" smtClean="0"/>
              <a:pPr/>
              <a:t>9</a:t>
            </a:fld>
            <a:endParaRPr lang="en-US"/>
          </a:p>
        </p:txBody>
      </p:sp>
    </p:spTree>
    <p:extLst>
      <p:ext uri="{BB962C8B-B14F-4D97-AF65-F5344CB8AC3E}">
        <p14:creationId xmlns:p14="http://schemas.microsoft.com/office/powerpoint/2010/main" val="1724021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pPr/>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pPr/>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pPr/>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pPr/>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pPr/>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pPr/>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pPr/>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pPr/>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6.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69.xml"/><Relationship Id="rId7" Type="http://schemas.microsoft.com/office/2007/relationships/hdphoto" Target="../media/hdphoto2.wdp"/><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18.gi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tags" Target="../tags/tag73.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76.xml"/><Relationship Id="rId7" Type="http://schemas.openxmlformats.org/officeDocument/2006/relationships/slideLayout" Target="../slideLayouts/slideLayout4.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2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2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25.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chart" Target="../charts/chart3.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hyperlink" Target="https://www.wisconsinhistory.org/Records/Article/CS4440" TargetMode="External"/><Relationship Id="rId3" Type="http://schemas.openxmlformats.org/officeDocument/2006/relationships/slideLayout" Target="../slideLayouts/slideLayout4.xml"/><Relationship Id="rId7" Type="http://schemas.openxmlformats.org/officeDocument/2006/relationships/hyperlink" Target="https://www.westonaprice.org/health-topics/farm-ranch/a-history-of-organic-farming-transitions-from-sir-albert-howards-war-in-the-soil-to-the-usda-national-organic-program/" TargetMode="Externa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hyperlink" Target="https://rogerblobaum.com/organic-history/" TargetMode="External"/><Relationship Id="rId5" Type="http://schemas.openxmlformats.org/officeDocument/2006/relationships/hyperlink" Target="https://www.misa.umn.edu/publications/sustainableagoralhistoryarchive"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s://www.ers.usda.gov/data-products/chart-gallery/gallery/chart-detail/?chartId=77567" TargetMode="External"/><Relationship Id="rId7" Type="http://schemas.openxmlformats.org/officeDocument/2006/relationships/hyperlink" Target="http://www.foodsystemprimer.org/food-production/industrialization-of-agriculture/" TargetMode="External"/><Relationship Id="rId2" Type="http://schemas.openxmlformats.org/officeDocument/2006/relationships/hyperlink" Target="http://rogerblobaum.com/history-of-the-organic-farming-movement-in-the-1970s-in-the-midwest/" TargetMode="External"/><Relationship Id="rId1" Type="http://schemas.openxmlformats.org/officeDocument/2006/relationships/slideLayout" Target="../slideLayouts/slideLayout2.xml"/><Relationship Id="rId6" Type="http://schemas.openxmlformats.org/officeDocument/2006/relationships/hyperlink" Target="http://www.westonaprice.org/health-topics/a-history-of-organic-farming-transitions-from-sir-albert-howards-war-in-the-soil-to-the-usda-national-organic-program/" TargetMode="External"/><Relationship Id="rId5" Type="http://schemas.openxmlformats.org/officeDocument/2006/relationships/hyperlink" Target="https://www.nal.usda.gov/afsic/tracing-evolution-organic-sustainable-agriculture" TargetMode="External"/><Relationship Id="rId4" Type="http://schemas.openxmlformats.org/officeDocument/2006/relationships/hyperlink" Target="https://www.ers.usda.gov/amber-waves/2017/januaryfebruary/growing-organic-demand-provides-high-value-opportunities-for-many-types-of-producers/"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sare.org/Learning-Center/Bulletins/Transitioning-to-Organic-Production/Text-Version/History-of-Organic-Farming-in-the-United-States" TargetMode="External"/><Relationship Id="rId3" Type="http://schemas.openxmlformats.org/officeDocument/2006/relationships/hyperlink" Target="http://umedia.lib.umn.edu/node/1198165" TargetMode="External"/><Relationship Id="rId7" Type="http://schemas.openxmlformats.org/officeDocument/2006/relationships/hyperlink" Target="http://rodaleinstitute.org/about-us/mission-and-history/" TargetMode="External"/><Relationship Id="rId2" Type="http://schemas.openxmlformats.org/officeDocument/2006/relationships/hyperlink" Target="http://www.foodsystemprimer.org/food-production/industrialization-of-agriculture/" TargetMode="External"/><Relationship Id="rId1" Type="http://schemas.openxmlformats.org/officeDocument/2006/relationships/slideLayout" Target="../slideLayouts/slideLayout2.xml"/><Relationship Id="rId6" Type="http://schemas.openxmlformats.org/officeDocument/2006/relationships/hyperlink" Target="https://www.ers.usda.gov/data-products/fertilizer-use-and-price.aspx" TargetMode="External"/><Relationship Id="rId5" Type="http://schemas.openxmlformats.org/officeDocument/2006/relationships/hyperlink" Target="https://www.ers.usda.gov/publications/pub-details/?pubid=43855" TargetMode="External"/><Relationship Id="rId10" Type="http://schemas.openxmlformats.org/officeDocument/2006/relationships/hyperlink" Target="http://www.ers.usda.gov/agricultural-act-of-2014-highlights-and-implications/organic-agriculture.aspx" TargetMode="External"/><Relationship Id="rId4" Type="http://schemas.openxmlformats.org/officeDocument/2006/relationships/hyperlink" Target="http://kerrcenter.com/wp-content/uploads/2014/08/organic-philosophy-report.pdf" TargetMode="External"/><Relationship Id="rId9" Type="http://schemas.openxmlformats.org/officeDocument/2006/relationships/hyperlink" Target="http://www.ers.usda.gov/topics/natural-resources-environment/organic-agriculture/organic-market-overview.aspx" TargetMode="External"/></Relationships>
</file>

<file path=ppt/slides/_rels/slide4.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chart" Target="../charts/chart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chart" Target="../charts/chart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10122_10203605883018738_9136410092656955642_o.jpg"/>
          <p:cNvPicPr>
            <a:picLocks noChangeAspect="1"/>
          </p:cNvPicPr>
          <p:nvPr/>
        </p:nvPicPr>
        <p:blipFill rotWithShape="1">
          <a:blip r:embed="rId6" cstate="print">
            <a:extLst>
              <a:ext uri="{28A0092B-C50C-407E-A947-70E740481C1C}">
                <a14:useLocalDpi xmlns:a14="http://schemas.microsoft.com/office/drawing/2010/main" val="0"/>
              </a:ext>
            </a:extLst>
          </a:blip>
          <a:srcRect l="14281" t="397" r="2013" b="3687"/>
          <a:stretch/>
        </p:blipFill>
        <p:spPr>
          <a:xfrm>
            <a:off x="0" y="0"/>
            <a:ext cx="9144000" cy="6221250"/>
          </a:xfrm>
          <a:prstGeom prst="rect">
            <a:avLst/>
          </a:prstGeom>
        </p:spPr>
      </p:pic>
      <p:sp>
        <p:nvSpPr>
          <p:cNvPr id="2" name="Title 1"/>
          <p:cNvSpPr>
            <a:spLocks noGrp="1"/>
          </p:cNvSpPr>
          <p:nvPr>
            <p:ph type="ctrTitle"/>
            <p:custDataLst>
              <p:tags r:id="rId1"/>
            </p:custDataLst>
          </p:nvPr>
        </p:nvSpPr>
        <p:spPr>
          <a:xfrm>
            <a:off x="0" y="0"/>
            <a:ext cx="3733800" cy="1981200"/>
          </a:xfrm>
        </p:spPr>
        <p:txBody>
          <a:bodyPr>
            <a:normAutofit fontScale="90000"/>
          </a:bodyPr>
          <a:lstStyle/>
          <a:p>
            <a:r>
              <a:rPr lang="en-US" dirty="0" smtClean="0"/>
              <a:t>History of Organic Farming</a:t>
            </a:r>
            <a:endParaRPr lang="en-US" dirty="0"/>
          </a:p>
        </p:txBody>
      </p:sp>
      <p:sp>
        <p:nvSpPr>
          <p:cNvPr id="5" name="TextBox 4"/>
          <p:cNvSpPr txBox="1"/>
          <p:nvPr>
            <p:custDataLst>
              <p:tags r:id="rId2"/>
            </p:custDataLst>
          </p:nvPr>
        </p:nvSpPr>
        <p:spPr>
          <a:xfrm>
            <a:off x="6176356" y="0"/>
            <a:ext cx="2967644" cy="6001643"/>
          </a:xfrm>
          <a:prstGeom prst="rect">
            <a:avLst/>
          </a:prstGeom>
          <a:solidFill>
            <a:srgbClr val="A6A6A6">
              <a:alpha val="82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3"/>
            </p:custDataLst>
          </p:nvPr>
        </p:nvSpPr>
        <p:spPr>
          <a:xfrm>
            <a:off x="3825600" y="368833"/>
            <a:ext cx="2350756" cy="5632311"/>
          </a:xfrm>
          <a:prstGeom prst="rect">
            <a:avLst/>
          </a:prstGeom>
          <a:solidFill>
            <a:srgbClr val="A6A6A6">
              <a:alpha val="82000"/>
            </a:srgbClr>
          </a:solidFill>
        </p:spPr>
        <p:txBody>
          <a:bodyPr wrap="squar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r>
              <a:rPr lang="en-US" sz="3600" dirty="0" smtClean="0">
                <a:solidFill>
                  <a:srgbClr val="800000"/>
                </a:solidFill>
              </a:rPr>
              <a:t>,</a:t>
            </a:r>
          </a:p>
          <a:p>
            <a:pPr algn="ctr"/>
            <a:r>
              <a:rPr lang="en-US" sz="3600" dirty="0" smtClean="0">
                <a:solidFill>
                  <a:srgbClr val="800000"/>
                </a:solidFill>
              </a:rPr>
              <a:t>Constance Carlson,</a:t>
            </a:r>
          </a:p>
          <a:p>
            <a:pPr algn="ctr"/>
            <a:r>
              <a:rPr lang="en-US" sz="3600" dirty="0" smtClean="0">
                <a:solidFill>
                  <a:srgbClr val="800000"/>
                </a:solidFill>
              </a:rPr>
              <a:t>Jim Riddle,</a:t>
            </a:r>
          </a:p>
          <a:p>
            <a:pPr algn="ctr"/>
            <a:r>
              <a:rPr lang="en-US" sz="3600" dirty="0" smtClean="0">
                <a:solidFill>
                  <a:srgbClr val="800000"/>
                </a:solidFill>
              </a:rPr>
              <a:t>Carmen </a:t>
            </a:r>
            <a:r>
              <a:rPr lang="en-US" sz="3600" dirty="0" err="1" smtClean="0">
                <a:solidFill>
                  <a:srgbClr val="800000"/>
                </a:solidFill>
              </a:rPr>
              <a:t>Fernholz</a:t>
            </a:r>
            <a:r>
              <a:rPr lang="en-US" sz="3600" dirty="0" smtClean="0">
                <a:solidFill>
                  <a:srgbClr val="800000"/>
                </a:solidFill>
              </a:rPr>
              <a:t>,</a:t>
            </a:r>
            <a:endParaRPr lang="en-US" sz="3600" dirty="0">
              <a:solidFill>
                <a:srgbClr val="800000"/>
              </a:solidFill>
            </a:endParaRP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extLst>
      <p:ext uri="{BB962C8B-B14F-4D97-AF65-F5344CB8AC3E}">
        <p14:creationId xmlns:p14="http://schemas.microsoft.com/office/powerpoint/2010/main" val="3058715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lstStyle/>
          <a:p>
            <a:r>
              <a:rPr lang="en-US" dirty="0" smtClean="0"/>
              <a:t>History of Organic</a:t>
            </a:r>
            <a:endParaRPr lang="en-US" dirty="0"/>
          </a:p>
        </p:txBody>
      </p:sp>
      <p:sp>
        <p:nvSpPr>
          <p:cNvPr id="5" name="Content Placeholder 4"/>
          <p:cNvSpPr>
            <a:spLocks noGrp="1"/>
          </p:cNvSpPr>
          <p:nvPr>
            <p:ph sz="half" idx="1"/>
            <p:custDataLst>
              <p:tags r:id="rId2"/>
            </p:custDataLst>
          </p:nvPr>
        </p:nvSpPr>
        <p:spPr>
          <a:xfrm>
            <a:off x="457200" y="1524001"/>
            <a:ext cx="4145280" cy="4571999"/>
          </a:xfrm>
          <a:solidFill>
            <a:srgbClr val="FFCC99">
              <a:alpha val="78000"/>
            </a:srgbClr>
          </a:solidFill>
        </p:spPr>
        <p:txBody>
          <a:bodyPr>
            <a:normAutofit/>
          </a:bodyPr>
          <a:lstStyle/>
          <a:p>
            <a:pPr marL="571500" indent="-571500">
              <a:buFont typeface="+mj-lt"/>
              <a:buAutoNum type="romanUcPeriod"/>
            </a:pPr>
            <a:endParaRPr lang="en-US" dirty="0" smtClean="0"/>
          </a:p>
          <a:p>
            <a:pPr marL="571500" indent="-571500">
              <a:buFont typeface="+mj-lt"/>
              <a:buAutoNum type="romanUcPeriod"/>
            </a:pPr>
            <a:r>
              <a:rPr lang="en-US" sz="3600" dirty="0" smtClean="0">
                <a:solidFill>
                  <a:schemeClr val="bg1">
                    <a:lumMod val="50000"/>
                  </a:schemeClr>
                </a:solidFill>
              </a:rPr>
              <a:t>Beginnings</a:t>
            </a:r>
          </a:p>
          <a:p>
            <a:pPr marL="571500" indent="-571500">
              <a:buFont typeface="+mj-lt"/>
              <a:buAutoNum type="romanUcPeriod"/>
            </a:pPr>
            <a:r>
              <a:rPr lang="en-US" sz="3600" dirty="0" smtClean="0"/>
              <a:t>U.S. Movement</a:t>
            </a:r>
          </a:p>
          <a:p>
            <a:pPr marL="571500" indent="-571500">
              <a:buFont typeface="+mj-lt"/>
              <a:buAutoNum type="romanUcPeriod"/>
            </a:pPr>
            <a:r>
              <a:rPr lang="en-US" sz="3600" dirty="0" smtClean="0"/>
              <a:t>USDA Involvement</a:t>
            </a:r>
          </a:p>
          <a:p>
            <a:pPr marL="571500" indent="-571500">
              <a:buFont typeface="+mj-lt"/>
              <a:buAutoNum type="romanUcPeriod"/>
            </a:pPr>
            <a:r>
              <a:rPr lang="en-US" sz="3600" dirty="0" smtClean="0"/>
              <a:t>Organic Today</a:t>
            </a:r>
            <a:endParaRPr lang="en-US" sz="3600" dirty="0"/>
          </a:p>
        </p:txBody>
      </p:sp>
      <p:pic>
        <p:nvPicPr>
          <p:cNvPr id="7" name="Picture 2" descr="https://www.ars.usda.gov/ARSUserFiles/oc/graphics/photos/nov97/k7862-1.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96" r="2546" b="4038"/>
          <a:stretch/>
        </p:blipFill>
        <p:spPr bwMode="auto">
          <a:xfrm>
            <a:off x="4602480" y="1524000"/>
            <a:ext cx="4084320" cy="45720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4174105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J.I. Rodale </a:t>
            </a:r>
            <a:br>
              <a:rPr lang="en-US" dirty="0" smtClean="0"/>
            </a:br>
            <a:r>
              <a:rPr lang="en-US" dirty="0" smtClean="0"/>
              <a:t>(1898 – 1971)</a:t>
            </a:r>
            <a:endParaRPr lang="en-US" dirty="0"/>
          </a:p>
        </p:txBody>
      </p:sp>
      <p:sp>
        <p:nvSpPr>
          <p:cNvPr id="3" name="Content Placeholder 2"/>
          <p:cNvSpPr>
            <a:spLocks noGrp="1"/>
          </p:cNvSpPr>
          <p:nvPr>
            <p:ph sz="half" idx="1"/>
            <p:custDataLst>
              <p:tags r:id="rId2"/>
            </p:custDataLst>
          </p:nvPr>
        </p:nvSpPr>
        <p:spPr>
          <a:xfrm>
            <a:off x="4724400" y="2057400"/>
            <a:ext cx="4114800" cy="4144963"/>
          </a:xfrm>
        </p:spPr>
        <p:txBody>
          <a:bodyPr>
            <a:normAutofit/>
          </a:bodyPr>
          <a:lstStyle/>
          <a:p>
            <a:r>
              <a:rPr lang="en-US" dirty="0"/>
              <a:t>I</a:t>
            </a:r>
            <a:r>
              <a:rPr lang="en-US" dirty="0" smtClean="0"/>
              <a:t>nspired by movement in Europe</a:t>
            </a:r>
            <a:endParaRPr lang="en-US" dirty="0"/>
          </a:p>
          <a:p>
            <a:r>
              <a:rPr lang="en-US" dirty="0" smtClean="0"/>
              <a:t>Introduced organic farming concepts to the U.S.</a:t>
            </a:r>
          </a:p>
          <a:p>
            <a:r>
              <a:rPr lang="en-US" dirty="0" smtClean="0"/>
              <a:t>Founded the </a:t>
            </a:r>
            <a:r>
              <a:rPr lang="en-US" dirty="0"/>
              <a:t>Rodale </a:t>
            </a:r>
            <a:r>
              <a:rPr lang="en-US" dirty="0" smtClean="0"/>
              <a:t>Institute</a:t>
            </a:r>
            <a:r>
              <a:rPr lang="en-US" dirty="0"/>
              <a:t> </a:t>
            </a:r>
            <a:r>
              <a:rPr lang="en-US" dirty="0" smtClean="0"/>
              <a:t>(still influential today)</a:t>
            </a:r>
            <a:endParaRPr lang="en-US" dirty="0"/>
          </a:p>
        </p:txBody>
      </p:sp>
      <p:pic>
        <p:nvPicPr>
          <p:cNvPr id="2050" name="Picture 2" descr="http://66.147.244.123/~rodalein/wp-content/uploads/2012/07/JIRODA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1" t="3222" r="4090" b="4299"/>
          <a:stretch/>
        </p:blipFill>
        <p:spPr bwMode="auto">
          <a:xfrm>
            <a:off x="685800" y="1663337"/>
            <a:ext cx="3657617" cy="4724418"/>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2760745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3332" b="6667"/>
          <a:stretch/>
        </p:blipFill>
        <p:spPr>
          <a:xfrm>
            <a:off x="4622292" y="1676400"/>
            <a:ext cx="4064508" cy="4551737"/>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Concerns of U.S. Organic Movement (1960s)</a:t>
            </a:r>
            <a:endParaRPr lang="en-US" dirty="0"/>
          </a:p>
        </p:txBody>
      </p:sp>
      <p:sp>
        <p:nvSpPr>
          <p:cNvPr id="3" name="Content Placeholder 2"/>
          <p:cNvSpPr>
            <a:spLocks noGrp="1"/>
          </p:cNvSpPr>
          <p:nvPr>
            <p:ph idx="1"/>
            <p:custDataLst>
              <p:tags r:id="rId2"/>
            </p:custDataLst>
          </p:nvPr>
        </p:nvSpPr>
        <p:spPr>
          <a:xfrm>
            <a:off x="76200" y="1828722"/>
            <a:ext cx="4114800" cy="4565755"/>
          </a:xfrm>
          <a:noFill/>
        </p:spPr>
        <p:txBody>
          <a:bodyPr>
            <a:normAutofit fontScale="92500" lnSpcReduction="10000"/>
          </a:bodyPr>
          <a:lstStyle/>
          <a:p>
            <a:r>
              <a:rPr lang="en-US" dirty="0" smtClean="0"/>
              <a:t>Pesticide hazards </a:t>
            </a:r>
            <a:r>
              <a:rPr lang="en-US" dirty="0"/>
              <a:t>to health of people and animals </a:t>
            </a:r>
            <a:endParaRPr lang="en-US" dirty="0" smtClean="0"/>
          </a:p>
          <a:p>
            <a:r>
              <a:rPr lang="en-US" dirty="0" smtClean="0"/>
              <a:t>Decline </a:t>
            </a:r>
            <a:r>
              <a:rPr lang="en-US" dirty="0"/>
              <a:t>in soil health</a:t>
            </a:r>
          </a:p>
          <a:p>
            <a:r>
              <a:rPr lang="en-US" dirty="0" smtClean="0"/>
              <a:t>Water </a:t>
            </a:r>
            <a:r>
              <a:rPr lang="en-US" dirty="0"/>
              <a:t>pollution</a:t>
            </a:r>
          </a:p>
          <a:p>
            <a:r>
              <a:rPr lang="en-US" dirty="0"/>
              <a:t>Costs of synthetic inputs</a:t>
            </a:r>
          </a:p>
          <a:p>
            <a:r>
              <a:rPr lang="en-US" dirty="0" smtClean="0"/>
              <a:t>Loss </a:t>
            </a:r>
            <a:r>
              <a:rPr lang="en-US" dirty="0"/>
              <a:t>of family farms and local </a:t>
            </a:r>
            <a:r>
              <a:rPr lang="en-US" dirty="0" smtClean="0"/>
              <a:t>markets</a:t>
            </a:r>
            <a:endParaRPr lang="en-US" dirty="0"/>
          </a:p>
        </p:txBody>
      </p:sp>
      <p:sp>
        <p:nvSpPr>
          <p:cNvPr id="4" name="TextBox 3"/>
          <p:cNvSpPr txBox="1"/>
          <p:nvPr>
            <p:custDataLst>
              <p:tags r:id="rId3"/>
            </p:custDataLst>
          </p:nvPr>
        </p:nvSpPr>
        <p:spPr>
          <a:xfrm>
            <a:off x="4572000" y="5766472"/>
            <a:ext cx="4114800" cy="461665"/>
          </a:xfrm>
          <a:prstGeom prst="rect">
            <a:avLst/>
          </a:prstGeom>
          <a:solidFill>
            <a:schemeClr val="bg1">
              <a:lumMod val="85000"/>
              <a:alpha val="73000"/>
            </a:schemeClr>
          </a:solidFill>
        </p:spPr>
        <p:txBody>
          <a:bodyPr wrap="square" rtlCol="0">
            <a:spAutoFit/>
          </a:bodyPr>
          <a:lstStyle/>
          <a:p>
            <a:pPr algn="ctr"/>
            <a:r>
              <a:rPr lang="en-US" sz="2400" dirty="0" smtClean="0">
                <a:solidFill>
                  <a:srgbClr val="800000"/>
                </a:solidFill>
              </a:rPr>
              <a:t>Unhealthy soil (due to erosion)</a:t>
            </a:r>
            <a:endParaRPr lang="en-US" sz="2400" dirty="0">
              <a:solidFill>
                <a:srgbClr val="800000"/>
              </a:solidFill>
            </a:endParaRPr>
          </a:p>
        </p:txBody>
      </p:sp>
    </p:spTree>
    <p:extLst>
      <p:ext uri="{BB962C8B-B14F-4D97-AF65-F5344CB8AC3E}">
        <p14:creationId xmlns:p14="http://schemas.microsoft.com/office/powerpoint/2010/main" val="3033129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71098"/>
            <a:ext cx="8838057" cy="1143000"/>
          </a:xfrm>
        </p:spPr>
        <p:txBody>
          <a:bodyPr>
            <a:normAutofit/>
          </a:bodyPr>
          <a:lstStyle/>
          <a:p>
            <a:r>
              <a:rPr lang="en-US" dirty="0" smtClean="0"/>
              <a:t>Early Organic Community</a:t>
            </a:r>
            <a:endParaRPr lang="en-US" dirty="0"/>
          </a:p>
        </p:txBody>
      </p:sp>
      <p:sp>
        <p:nvSpPr>
          <p:cNvPr id="3" name="Content Placeholder 2"/>
          <p:cNvSpPr>
            <a:spLocks noGrp="1"/>
          </p:cNvSpPr>
          <p:nvPr>
            <p:ph idx="1"/>
            <p:custDataLst>
              <p:tags r:id="rId2"/>
            </p:custDataLst>
          </p:nvPr>
        </p:nvSpPr>
        <p:spPr>
          <a:xfrm>
            <a:off x="5105400" y="1447800"/>
            <a:ext cx="4038600" cy="5029200"/>
          </a:xfrm>
        </p:spPr>
        <p:txBody>
          <a:bodyPr>
            <a:normAutofit fontScale="92500"/>
          </a:bodyPr>
          <a:lstStyle/>
          <a:p>
            <a:r>
              <a:rPr lang="en-US" dirty="0" smtClean="0"/>
              <a:t>No governmental oversight</a:t>
            </a:r>
          </a:p>
          <a:p>
            <a:r>
              <a:rPr lang="en-US" dirty="0" smtClean="0"/>
              <a:t>Organic on </a:t>
            </a:r>
            <a:r>
              <a:rPr lang="en-US" dirty="0"/>
              <a:t>a local scale </a:t>
            </a:r>
            <a:r>
              <a:rPr lang="en-US" dirty="0" smtClean="0"/>
              <a:t>with </a:t>
            </a:r>
            <a:r>
              <a:rPr lang="en-US" dirty="0"/>
              <a:t>word of </a:t>
            </a:r>
            <a:r>
              <a:rPr lang="en-US" dirty="0" smtClean="0"/>
              <a:t>farmer trusted</a:t>
            </a:r>
          </a:p>
          <a:p>
            <a:r>
              <a:rPr lang="en-US" dirty="0" smtClean="0"/>
              <a:t>Information acquired from other farmers and Rodale Institute</a:t>
            </a:r>
          </a:p>
          <a:p>
            <a:r>
              <a:rPr lang="en-US" dirty="0" smtClean="0"/>
              <a:t>No organic premium or formal markets</a:t>
            </a:r>
            <a:endParaRPr lang="en-US"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7233" r="14620"/>
          <a:stretch/>
        </p:blipFill>
        <p:spPr>
          <a:xfrm>
            <a:off x="0" y="1600200"/>
            <a:ext cx="4814912" cy="4191858"/>
          </a:xfrm>
          <a:prstGeom prst="rect">
            <a:avLst/>
          </a:prstGeom>
        </p:spPr>
      </p:pic>
    </p:spTree>
    <p:extLst>
      <p:ext uri="{BB962C8B-B14F-4D97-AF65-F5344CB8AC3E}">
        <p14:creationId xmlns:p14="http://schemas.microsoft.com/office/powerpoint/2010/main" val="2282381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49943" y="0"/>
            <a:ext cx="8229600" cy="1143000"/>
          </a:xfrm>
        </p:spPr>
        <p:txBody>
          <a:bodyPr/>
          <a:lstStyle/>
          <a:p>
            <a:r>
              <a:rPr lang="en-US" dirty="0" smtClean="0"/>
              <a:t>1970s</a:t>
            </a:r>
            <a:endParaRPr lang="en-US" dirty="0"/>
          </a:p>
        </p:txBody>
      </p:sp>
      <p:sp>
        <p:nvSpPr>
          <p:cNvPr id="3" name="Content Placeholder 2"/>
          <p:cNvSpPr>
            <a:spLocks noGrp="1"/>
          </p:cNvSpPr>
          <p:nvPr>
            <p:ph sz="half" idx="1"/>
            <p:custDataLst>
              <p:tags r:id="rId2"/>
            </p:custDataLst>
          </p:nvPr>
        </p:nvSpPr>
        <p:spPr>
          <a:xfrm>
            <a:off x="179615" y="1146629"/>
            <a:ext cx="4316185" cy="4830763"/>
          </a:xfrm>
        </p:spPr>
        <p:txBody>
          <a:bodyPr>
            <a:noAutofit/>
          </a:bodyPr>
          <a:lstStyle/>
          <a:p>
            <a:r>
              <a:rPr lang="en-US" sz="3600" dirty="0" smtClean="0"/>
              <a:t>Different groups of farmers and consumers cooperated to develop their own:</a:t>
            </a:r>
          </a:p>
          <a:p>
            <a:pPr lvl="1"/>
            <a:r>
              <a:rPr lang="en-US" sz="2800" dirty="0" smtClean="0"/>
              <a:t>Organic standards</a:t>
            </a:r>
          </a:p>
          <a:p>
            <a:pPr lvl="1"/>
            <a:r>
              <a:rPr lang="en-US" sz="2800" dirty="0" smtClean="0"/>
              <a:t>Certification processes</a:t>
            </a:r>
          </a:p>
        </p:txBody>
      </p:sp>
      <p:pic>
        <p:nvPicPr>
          <p:cNvPr id="5" name="Content Placeholder 4" descr="lifemag_dec19701.jpg"/>
          <p:cNvPicPr>
            <a:picLocks noGrp="1" noChangeAspect="1"/>
          </p:cNvPicPr>
          <p:nvPr>
            <p:ph sz="half" idx="2"/>
          </p:nvPr>
        </p:nvPicPr>
        <p:blipFill>
          <a:blip r:embed="rId5">
            <a:extLst>
              <a:ext uri="{28A0092B-C50C-407E-A947-70E740481C1C}">
                <a14:useLocalDpi xmlns:a14="http://schemas.microsoft.com/office/drawing/2010/main" val="0"/>
              </a:ext>
            </a:extLst>
          </a:blip>
          <a:srcRect l="-7200" r="-7200"/>
          <a:stretch>
            <a:fillRect/>
          </a:stretch>
        </p:blipFill>
        <p:spPr>
          <a:xfrm>
            <a:off x="4495800" y="1143000"/>
            <a:ext cx="4623645" cy="5181600"/>
          </a:xfrm>
        </p:spPr>
      </p:pic>
      <p:cxnSp>
        <p:nvCxnSpPr>
          <p:cNvPr id="6" name="Straight Connector 5"/>
          <p:cNvCxnSpPr/>
          <p:nvPr/>
        </p:nvCxnSpPr>
        <p:spPr>
          <a:xfrm>
            <a:off x="6705600" y="2438400"/>
            <a:ext cx="2057400" cy="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021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0" y="119743"/>
            <a:ext cx="9182100" cy="5516563"/>
          </a:xfrm>
        </p:spPr>
        <p:txBody>
          <a:bodyPr>
            <a:normAutofit/>
          </a:bodyPr>
          <a:lstStyle/>
          <a:p>
            <a:pPr marL="0" indent="0" algn="ctr">
              <a:buNone/>
            </a:pPr>
            <a:r>
              <a:rPr lang="en-US" sz="3000" dirty="0" smtClean="0"/>
              <a:t>“Organic farmers were working out systems on their own farms; often they were isolated and faced harassment and ridicule in their own communities. Two of the greatest challenges at the time were lack of growing information and confusion about what organic meant.”  </a:t>
            </a:r>
            <a:r>
              <a:rPr lang="en-US" sz="2800" dirty="0" smtClean="0"/>
              <a:t>-- </a:t>
            </a:r>
            <a:r>
              <a:rPr lang="en-US" sz="2800" dirty="0" err="1" smtClean="0"/>
              <a:t>Atina</a:t>
            </a:r>
            <a:r>
              <a:rPr lang="en-US" sz="2800" dirty="0" smtClean="0"/>
              <a:t> </a:t>
            </a:r>
            <a:r>
              <a:rPr lang="en-US" sz="2800" dirty="0" err="1" smtClean="0"/>
              <a:t>Diffley</a:t>
            </a:r>
            <a:r>
              <a:rPr lang="en-US" sz="2800" dirty="0" smtClean="0"/>
              <a:t>, </a:t>
            </a:r>
            <a:r>
              <a:rPr lang="en-US" sz="2800" i="1" dirty="0" smtClean="0"/>
              <a:t>Turn Here Sweet Corn</a:t>
            </a:r>
            <a:endParaRPr lang="en-US" sz="2800" dirty="0"/>
          </a:p>
        </p:txBody>
      </p:sp>
      <p:pic>
        <p:nvPicPr>
          <p:cNvPr id="3074" name="Picture 2" descr="http://heavytable.com/wp-content/uploads/2012/04/Plate-73.jpg"/>
          <p:cNvPicPr>
            <a:picLocks noChangeAspect="1" noChangeArrowheads="1"/>
          </p:cNvPicPr>
          <p:nvPr/>
        </p:nvPicPr>
        <p:blipFill rotWithShape="1">
          <a:blip r:embed="rId4">
            <a:extLst>
              <a:ext uri="{28A0092B-C50C-407E-A947-70E740481C1C}">
                <a14:useLocalDpi xmlns:a14="http://schemas.microsoft.com/office/drawing/2010/main" val="0"/>
              </a:ext>
            </a:extLst>
          </a:blip>
          <a:srcRect t="15396" b="5882"/>
          <a:stretch/>
        </p:blipFill>
        <p:spPr bwMode="auto">
          <a:xfrm>
            <a:off x="1504950" y="3200400"/>
            <a:ext cx="6172200" cy="3304034"/>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1732213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2937" y="381000"/>
            <a:ext cx="4644571" cy="1143000"/>
          </a:xfrm>
        </p:spPr>
        <p:txBody>
          <a:bodyPr/>
          <a:lstStyle/>
          <a:p>
            <a:r>
              <a:rPr lang="en-US" dirty="0" smtClean="0"/>
              <a:t>1980s</a:t>
            </a:r>
            <a:endParaRPr lang="en-US" dirty="0"/>
          </a:p>
        </p:txBody>
      </p:sp>
      <p:sp>
        <p:nvSpPr>
          <p:cNvPr id="3" name="Content Placeholder 2"/>
          <p:cNvSpPr>
            <a:spLocks noGrp="1"/>
          </p:cNvSpPr>
          <p:nvPr>
            <p:ph idx="1"/>
            <p:custDataLst>
              <p:tags r:id="rId2"/>
            </p:custDataLst>
          </p:nvPr>
        </p:nvSpPr>
        <p:spPr>
          <a:xfrm>
            <a:off x="5333999" y="304800"/>
            <a:ext cx="3810001" cy="6096000"/>
          </a:xfrm>
        </p:spPr>
        <p:txBody>
          <a:bodyPr>
            <a:normAutofit/>
          </a:bodyPr>
          <a:lstStyle/>
          <a:p>
            <a:r>
              <a:rPr lang="en-US" dirty="0" smtClean="0"/>
              <a:t>In </a:t>
            </a:r>
            <a:r>
              <a:rPr lang="en-US" dirty="0"/>
              <a:t>1980, 3 states </a:t>
            </a:r>
            <a:r>
              <a:rPr lang="en-US" dirty="0" smtClean="0"/>
              <a:t>(OR, ME, CA) </a:t>
            </a:r>
            <a:r>
              <a:rPr lang="en-US" dirty="0"/>
              <a:t>had legal definitions of “organic</a:t>
            </a:r>
            <a:r>
              <a:rPr lang="en-US" dirty="0" smtClean="0"/>
              <a:t>”</a:t>
            </a:r>
          </a:p>
          <a:p>
            <a:r>
              <a:rPr lang="en-US" dirty="0" smtClean="0"/>
              <a:t>Organic Growers and Buyers Association helped MN </a:t>
            </a:r>
            <a:r>
              <a:rPr lang="en-US" dirty="0"/>
              <a:t>pass organic </a:t>
            </a:r>
            <a:r>
              <a:rPr lang="en-US" dirty="0" smtClean="0"/>
              <a:t>regulations in 1985</a:t>
            </a:r>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9578" t="26040" r="19115" b="9591"/>
          <a:stretch/>
        </p:blipFill>
        <p:spPr>
          <a:xfrm>
            <a:off x="29308" y="2057400"/>
            <a:ext cx="5105400" cy="3124200"/>
          </a:xfrm>
          <a:prstGeom prst="rect">
            <a:avLst/>
          </a:prstGeom>
        </p:spPr>
      </p:pic>
      <p:sp>
        <p:nvSpPr>
          <p:cNvPr id="5" name="TextBox 4"/>
          <p:cNvSpPr txBox="1"/>
          <p:nvPr>
            <p:custDataLst>
              <p:tags r:id="rId3"/>
            </p:custDataLst>
          </p:nvPr>
        </p:nvSpPr>
        <p:spPr>
          <a:xfrm>
            <a:off x="29308" y="5181600"/>
            <a:ext cx="5083629" cy="707886"/>
          </a:xfrm>
          <a:prstGeom prst="rect">
            <a:avLst/>
          </a:prstGeom>
          <a:noFill/>
        </p:spPr>
        <p:txBody>
          <a:bodyPr wrap="square" rtlCol="0">
            <a:spAutoFit/>
          </a:bodyPr>
          <a:lstStyle/>
          <a:p>
            <a:pPr algn="ctr"/>
            <a:r>
              <a:rPr lang="en-US" sz="2000" dirty="0" smtClean="0">
                <a:solidFill>
                  <a:srgbClr val="800000"/>
                </a:solidFill>
              </a:rPr>
              <a:t>Meeting of the Organic </a:t>
            </a:r>
            <a:r>
              <a:rPr lang="en-US" sz="2000" dirty="0">
                <a:solidFill>
                  <a:srgbClr val="800000"/>
                </a:solidFill>
              </a:rPr>
              <a:t>Growers and Buyers </a:t>
            </a:r>
            <a:r>
              <a:rPr lang="en-US" sz="2000" dirty="0" smtClean="0">
                <a:solidFill>
                  <a:srgbClr val="800000"/>
                </a:solidFill>
              </a:rPr>
              <a:t>Association in Madison, MN </a:t>
            </a:r>
            <a:endParaRPr lang="en-US" sz="2000" dirty="0">
              <a:solidFill>
                <a:srgbClr val="800000"/>
              </a:solidFill>
            </a:endParaRPr>
          </a:p>
        </p:txBody>
      </p:sp>
    </p:spTree>
    <p:extLst>
      <p:ext uri="{BB962C8B-B14F-4D97-AF65-F5344CB8AC3E}">
        <p14:creationId xmlns:p14="http://schemas.microsoft.com/office/powerpoint/2010/main" val="555329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Rise of Private Certification</a:t>
            </a:r>
            <a:endParaRPr lang="en-US" dirty="0"/>
          </a:p>
        </p:txBody>
      </p:sp>
      <p:sp>
        <p:nvSpPr>
          <p:cNvPr id="3" name="Content Placeholder 2"/>
          <p:cNvSpPr>
            <a:spLocks noGrp="1"/>
          </p:cNvSpPr>
          <p:nvPr>
            <p:ph sz="half" idx="1"/>
            <p:custDataLst>
              <p:tags r:id="rId2"/>
            </p:custDataLst>
          </p:nvPr>
        </p:nvSpPr>
        <p:spPr>
          <a:xfrm>
            <a:off x="457200" y="1752600"/>
            <a:ext cx="3657600" cy="4373563"/>
          </a:xfrm>
        </p:spPr>
        <p:txBody>
          <a:bodyPr>
            <a:normAutofit/>
          </a:bodyPr>
          <a:lstStyle/>
          <a:p>
            <a:r>
              <a:rPr lang="en-US" sz="3200" dirty="0"/>
              <a:t>By mid-1980s, </a:t>
            </a:r>
            <a:r>
              <a:rPr lang="en-US" sz="3200" dirty="0" smtClean="0"/>
              <a:t>many different certifying </a:t>
            </a:r>
            <a:r>
              <a:rPr lang="en-US" sz="3200" dirty="0"/>
              <a:t>agencies </a:t>
            </a:r>
            <a:r>
              <a:rPr lang="en-US" sz="3200" dirty="0" smtClean="0"/>
              <a:t>existed</a:t>
            </a:r>
            <a:endParaRPr lang="en-US" sz="3200" dirty="0"/>
          </a:p>
          <a:p>
            <a:r>
              <a:rPr lang="en-US" sz="3200" dirty="0" smtClean="0"/>
              <a:t>Each developed their own organic rules</a:t>
            </a:r>
            <a:endParaRPr lang="en-US" dirty="0" smtClean="0"/>
          </a:p>
          <a:p>
            <a:endParaRPr lang="en-US" dirty="0"/>
          </a:p>
        </p:txBody>
      </p:sp>
      <p:pic>
        <p:nvPicPr>
          <p:cNvPr id="6" name="Picture 3" descr="C:\Users\monc0003\AppData\Local\Microsoft\Windows\Temporary Internet Files\Content.IE5\Y233ILMN\Artwork_BluecurveLibrary_bluecurve-certificate[1].pn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3226" t="12690" r="11818" b="7183"/>
          <a:stretch/>
        </p:blipFill>
        <p:spPr bwMode="auto">
          <a:xfrm>
            <a:off x="4484583" y="1905000"/>
            <a:ext cx="4202217" cy="3358592"/>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7" name="TextBox 6"/>
          <p:cNvSpPr txBox="1"/>
          <p:nvPr>
            <p:custDataLst>
              <p:tags r:id="rId3"/>
            </p:custDataLst>
          </p:nvPr>
        </p:nvSpPr>
        <p:spPr>
          <a:xfrm>
            <a:off x="5403316" y="2438400"/>
            <a:ext cx="2364750" cy="400110"/>
          </a:xfrm>
          <a:prstGeom prst="rect">
            <a:avLst/>
          </a:prstGeom>
          <a:noFill/>
        </p:spPr>
        <p:txBody>
          <a:bodyPr wrap="none" rtlCol="0">
            <a:spAutoFit/>
          </a:bodyPr>
          <a:lstStyle/>
          <a:p>
            <a:r>
              <a:rPr lang="en-US" sz="2000" b="1" dirty="0" smtClean="0">
                <a:solidFill>
                  <a:srgbClr val="FFC000"/>
                </a:solidFill>
              </a:rPr>
              <a:t>Organic Certification</a:t>
            </a:r>
            <a:endParaRPr lang="en-US" sz="2000" b="1" dirty="0">
              <a:solidFill>
                <a:srgbClr val="FFC000"/>
              </a:solidFill>
            </a:endParaRPr>
          </a:p>
        </p:txBody>
      </p:sp>
    </p:spTree>
    <p:extLst>
      <p:ext uri="{BB962C8B-B14F-4D97-AF65-F5344CB8AC3E}">
        <p14:creationId xmlns:p14="http://schemas.microsoft.com/office/powerpoint/2010/main" val="3262626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0"/>
            <a:ext cx="8229600" cy="1143000"/>
          </a:xfrm>
        </p:spPr>
        <p:txBody>
          <a:bodyPr>
            <a:normAutofit fontScale="90000"/>
          </a:bodyPr>
          <a:lstStyle/>
          <a:p>
            <a:r>
              <a:rPr lang="en-US" dirty="0" smtClean="0"/>
              <a:t>Organic Practices Varied Across the Country</a:t>
            </a:r>
            <a:endParaRPr lang="en-US" dirty="0"/>
          </a:p>
        </p:txBody>
      </p:sp>
      <p:sp>
        <p:nvSpPr>
          <p:cNvPr id="3" name="Content Placeholder 2"/>
          <p:cNvSpPr>
            <a:spLocks noGrp="1"/>
          </p:cNvSpPr>
          <p:nvPr>
            <p:ph sz="half" idx="1"/>
            <p:custDataLst>
              <p:tags r:id="rId2"/>
            </p:custDataLst>
          </p:nvPr>
        </p:nvSpPr>
        <p:spPr>
          <a:xfrm>
            <a:off x="295317" y="1458858"/>
            <a:ext cx="4038600" cy="4525963"/>
          </a:xfrm>
        </p:spPr>
        <p:txBody>
          <a:bodyPr>
            <a:normAutofit lnSpcReduction="10000"/>
          </a:bodyPr>
          <a:lstStyle/>
          <a:p>
            <a:r>
              <a:rPr lang="en-US" sz="3200" dirty="0" smtClean="0"/>
              <a:t>Use of synthetic fertilizers or pesticides</a:t>
            </a:r>
          </a:p>
          <a:p>
            <a:r>
              <a:rPr lang="en-US" sz="3200" dirty="0" smtClean="0"/>
              <a:t>How long to transition</a:t>
            </a:r>
          </a:p>
          <a:p>
            <a:pPr lvl="1"/>
            <a:r>
              <a:rPr lang="en-US" sz="2800" dirty="0" smtClean="0"/>
              <a:t>Often 12-month period</a:t>
            </a:r>
          </a:p>
          <a:p>
            <a:pPr lvl="1"/>
            <a:r>
              <a:rPr lang="en-US" sz="2800" dirty="0" smtClean="0"/>
              <a:t>Some thought too long, others not long enough</a:t>
            </a:r>
          </a:p>
          <a:p>
            <a:endParaRPr lang="en-US" dirty="0"/>
          </a:p>
        </p:txBody>
      </p:sp>
      <p:pic>
        <p:nvPicPr>
          <p:cNvPr id="4" name="Picture 3"/>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2985" r="16418"/>
          <a:stretch/>
        </p:blipFill>
        <p:spPr>
          <a:xfrm>
            <a:off x="4114800" y="1707587"/>
            <a:ext cx="4882486" cy="4028504"/>
          </a:xfrm>
          <a:prstGeom prst="rect">
            <a:avLst/>
          </a:prstGeom>
        </p:spPr>
      </p:pic>
      <p:sp>
        <p:nvSpPr>
          <p:cNvPr id="5" name="TextBox 4"/>
          <p:cNvSpPr txBox="1"/>
          <p:nvPr>
            <p:custDataLst>
              <p:tags r:id="rId4"/>
            </p:custDataLst>
          </p:nvPr>
        </p:nvSpPr>
        <p:spPr>
          <a:xfrm>
            <a:off x="5266972" y="5685744"/>
            <a:ext cx="2578142" cy="523220"/>
          </a:xfrm>
          <a:prstGeom prst="rect">
            <a:avLst/>
          </a:prstGeom>
          <a:noFill/>
        </p:spPr>
        <p:txBody>
          <a:bodyPr wrap="none" rtlCol="0">
            <a:spAutoFit/>
          </a:bodyPr>
          <a:lstStyle/>
          <a:p>
            <a:r>
              <a:rPr lang="en-US" sz="2800" dirty="0" smtClean="0">
                <a:solidFill>
                  <a:srgbClr val="800000"/>
                </a:solidFill>
              </a:rPr>
              <a:t>Urea application</a:t>
            </a:r>
            <a:endParaRPr lang="en-US" sz="2800" dirty="0">
              <a:solidFill>
                <a:srgbClr val="800000"/>
              </a:solidFill>
            </a:endParaRPr>
          </a:p>
        </p:txBody>
      </p:sp>
    </p:spTree>
    <p:extLst>
      <p:ext uri="{BB962C8B-B14F-4D97-AF65-F5344CB8AC3E}">
        <p14:creationId xmlns:p14="http://schemas.microsoft.com/office/powerpoint/2010/main" val="3035864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t="6666" b="10000"/>
          <a:stretch/>
        </p:blipFill>
        <p:spPr>
          <a:xfrm>
            <a:off x="320176" y="1609535"/>
            <a:ext cx="4069080" cy="5080041"/>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Problems Due </a:t>
            </a:r>
            <a:r>
              <a:rPr lang="en-US" dirty="0"/>
              <a:t>to </a:t>
            </a:r>
            <a:r>
              <a:rPr lang="en-US" dirty="0" smtClean="0"/>
              <a:t>Lack </a:t>
            </a:r>
            <a:r>
              <a:rPr lang="en-US" dirty="0"/>
              <a:t>of </a:t>
            </a:r>
            <a:r>
              <a:rPr lang="en-US" dirty="0" smtClean="0"/>
              <a:t>Consistent </a:t>
            </a:r>
            <a:r>
              <a:rPr lang="en-US" dirty="0"/>
              <a:t>S</a:t>
            </a:r>
            <a:r>
              <a:rPr lang="en-US" dirty="0" smtClean="0"/>
              <a:t>tandards</a:t>
            </a:r>
            <a:endParaRPr lang="en-US" dirty="0"/>
          </a:p>
        </p:txBody>
      </p:sp>
      <p:sp>
        <p:nvSpPr>
          <p:cNvPr id="4" name="Content Placeholder 3"/>
          <p:cNvSpPr>
            <a:spLocks noGrp="1"/>
          </p:cNvSpPr>
          <p:nvPr>
            <p:ph sz="half" idx="2"/>
            <p:custDataLst>
              <p:tags r:id="rId2"/>
            </p:custDataLst>
          </p:nvPr>
        </p:nvSpPr>
        <p:spPr>
          <a:xfrm>
            <a:off x="4953000" y="1752600"/>
            <a:ext cx="4038600" cy="4525963"/>
          </a:xfrm>
        </p:spPr>
        <p:txBody>
          <a:bodyPr>
            <a:normAutofit lnSpcReduction="10000"/>
          </a:bodyPr>
          <a:lstStyle/>
          <a:p>
            <a:pPr lvl="0"/>
            <a:r>
              <a:rPr lang="en-US" sz="3200" dirty="0"/>
              <a:t>Marketing more difficult due to uncertainty of what organic meant</a:t>
            </a:r>
          </a:p>
          <a:p>
            <a:pPr lvl="0"/>
            <a:r>
              <a:rPr lang="en-US" sz="3200" dirty="0"/>
              <a:t>Worries over “cheaters” using organic label without organic </a:t>
            </a:r>
            <a:r>
              <a:rPr lang="en-US" sz="3200" dirty="0" smtClean="0"/>
              <a:t>methods</a:t>
            </a:r>
            <a:endParaRPr lang="en-US" sz="3200" dirty="0"/>
          </a:p>
        </p:txBody>
      </p:sp>
      <p:sp>
        <p:nvSpPr>
          <p:cNvPr id="5" name="Rectangle 4"/>
          <p:cNvSpPr/>
          <p:nvPr>
            <p:custDataLst>
              <p:tags r:id="rId3"/>
            </p:custDataLst>
          </p:nvPr>
        </p:nvSpPr>
        <p:spPr>
          <a:xfrm rot="961923">
            <a:off x="1141752" y="5308187"/>
            <a:ext cx="2702215"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Organic?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custDataLst>
              <p:tags r:id="rId4"/>
            </p:custDataLst>
          </p:nvPr>
        </p:nvSpPr>
        <p:spPr>
          <a:xfrm>
            <a:off x="1447800" y="4013699"/>
            <a:ext cx="2702215"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Organic?</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Rectangle 6"/>
          <p:cNvSpPr/>
          <p:nvPr>
            <p:custDataLst>
              <p:tags r:id="rId5"/>
            </p:custDataLst>
          </p:nvPr>
        </p:nvSpPr>
        <p:spPr>
          <a:xfrm rot="20594445">
            <a:off x="466340" y="2758346"/>
            <a:ext cx="2702215"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Organic?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Rectangle 7"/>
          <p:cNvSpPr/>
          <p:nvPr>
            <p:custDataLst>
              <p:tags r:id="rId6"/>
            </p:custDataLst>
          </p:nvPr>
        </p:nvSpPr>
        <p:spPr>
          <a:xfrm>
            <a:off x="457200" y="1828800"/>
            <a:ext cx="2702215" cy="923330"/>
          </a:xfrm>
          <a:prstGeom prst="rect">
            <a:avLst/>
          </a:prstGeom>
          <a:noFill/>
        </p:spPr>
        <p:txBody>
          <a:bodyPr wrap="none" lIns="91440" tIns="45720" rIns="91440" bIns="45720">
            <a:spAutoFit/>
          </a:bodyPr>
          <a:lstStyle/>
          <a:p>
            <a:pPr algn="ctr"/>
            <a:r>
              <a:rPr lang="en-US" sz="5400" b="1" cap="none" spc="0" dirty="0" smtClean="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38100" dist="19050" dir="2700000" algn="tl" rotWithShape="0">
                    <a:schemeClr val="dk1">
                      <a:lumMod val="50000"/>
                      <a:alpha val="40000"/>
                    </a:schemeClr>
                  </a:outerShdw>
                </a:effectLst>
              </a:rPr>
              <a:t>Organic?</a:t>
            </a:r>
            <a:endParaRPr lang="en-US" sz="5400" b="1" cap="none" spc="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288696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276" t="621" b="1"/>
          <a:stretch/>
        </p:blipFill>
        <p:spPr>
          <a:xfrm>
            <a:off x="0" y="1323047"/>
            <a:ext cx="3657536" cy="2907792"/>
          </a:xfrm>
          <a:prstGeom prst="rect">
            <a:avLst/>
          </a:prstGeom>
        </p:spPr>
      </p:pic>
      <p:pic>
        <p:nvPicPr>
          <p:cNvPr id="3074" name="Picture 2" descr="https://www.ars.usda.gov/ARSUserFiles/oc/graphics/photos/k5176-3.jpg"/>
          <p:cNvPicPr>
            <a:picLocks noChangeAspect="1" noChangeArrowheads="1"/>
          </p:cNvPicPr>
          <p:nvPr/>
        </p:nvPicPr>
        <p:blipFill rotWithShape="1">
          <a:blip r:embed="rId6">
            <a:extLst>
              <a:ext uri="{28A0092B-C50C-407E-A947-70E740481C1C}">
                <a14:useLocalDpi xmlns:a14="http://schemas.microsoft.com/office/drawing/2010/main" val="0"/>
              </a:ext>
            </a:extLst>
          </a:blip>
          <a:srcRect r="11725"/>
          <a:stretch/>
        </p:blipFill>
        <p:spPr bwMode="auto">
          <a:xfrm>
            <a:off x="5492990" y="1319629"/>
            <a:ext cx="3659248" cy="2908173"/>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custDataLst>
              <p:tags r:id="rId1"/>
            </p:custDataLst>
          </p:nvPr>
        </p:nvSpPr>
        <p:spPr>
          <a:xfrm>
            <a:off x="457200" y="59461"/>
            <a:ext cx="8229600" cy="1143000"/>
          </a:xfrm>
        </p:spPr>
        <p:txBody>
          <a:bodyPr>
            <a:normAutofit/>
          </a:bodyPr>
          <a:lstStyle/>
          <a:p>
            <a:r>
              <a:rPr lang="en-US" sz="4900" dirty="0" smtClean="0"/>
              <a:t>Introduction</a:t>
            </a:r>
            <a:endParaRPr lang="en-US" dirty="0"/>
          </a:p>
        </p:txBody>
      </p:sp>
      <p:sp>
        <p:nvSpPr>
          <p:cNvPr id="3" name="Content Placeholder 2"/>
          <p:cNvSpPr>
            <a:spLocks noGrp="1"/>
          </p:cNvSpPr>
          <p:nvPr>
            <p:ph idx="1"/>
            <p:custDataLst>
              <p:tags r:id="rId2"/>
            </p:custDataLst>
          </p:nvPr>
        </p:nvSpPr>
        <p:spPr>
          <a:xfrm>
            <a:off x="457200" y="4419600"/>
            <a:ext cx="8534400" cy="1706563"/>
          </a:xfrm>
        </p:spPr>
        <p:txBody>
          <a:bodyPr>
            <a:normAutofit/>
          </a:bodyPr>
          <a:lstStyle/>
          <a:p>
            <a:r>
              <a:rPr lang="en-US" dirty="0" smtClean="0"/>
              <a:t>The National Organic Program (NOP) was established in 2002</a:t>
            </a:r>
          </a:p>
          <a:p>
            <a:r>
              <a:rPr lang="en-US" dirty="0"/>
              <a:t>M</a:t>
            </a:r>
            <a:r>
              <a:rPr lang="en-US" dirty="0" smtClean="0"/>
              <a:t>ovement began </a:t>
            </a:r>
            <a:r>
              <a:rPr lang="en-US" dirty="0"/>
              <a:t>many years </a:t>
            </a:r>
            <a:r>
              <a:rPr lang="en-US" dirty="0" smtClean="0"/>
              <a:t>before</a:t>
            </a:r>
            <a:endParaRPr lang="en-US" dirty="0"/>
          </a:p>
          <a:p>
            <a:endParaRPr lang="en-US" dirty="0" smtClean="0"/>
          </a:p>
        </p:txBody>
      </p:sp>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0" y="1440216"/>
            <a:ext cx="2667000" cy="2667000"/>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589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lstStyle/>
          <a:p>
            <a:r>
              <a:rPr lang="en-US" dirty="0" smtClean="0"/>
              <a:t>History of Organic</a:t>
            </a:r>
            <a:endParaRPr lang="en-US" dirty="0"/>
          </a:p>
        </p:txBody>
      </p:sp>
      <p:sp>
        <p:nvSpPr>
          <p:cNvPr id="5" name="Content Placeholder 4"/>
          <p:cNvSpPr>
            <a:spLocks noGrp="1"/>
          </p:cNvSpPr>
          <p:nvPr>
            <p:ph sz="half" idx="1"/>
            <p:custDataLst>
              <p:tags r:id="rId2"/>
            </p:custDataLst>
          </p:nvPr>
        </p:nvSpPr>
        <p:spPr>
          <a:xfrm>
            <a:off x="457200" y="1524001"/>
            <a:ext cx="4145280" cy="4571999"/>
          </a:xfrm>
          <a:solidFill>
            <a:srgbClr val="FFCC99">
              <a:alpha val="78000"/>
            </a:srgbClr>
          </a:solidFill>
        </p:spPr>
        <p:txBody>
          <a:bodyPr>
            <a:normAutofit/>
          </a:bodyPr>
          <a:lstStyle/>
          <a:p>
            <a:pPr marL="571500" indent="-571500">
              <a:buFont typeface="+mj-lt"/>
              <a:buAutoNum type="romanUcPeriod"/>
            </a:pPr>
            <a:endParaRPr lang="en-US" dirty="0" smtClean="0"/>
          </a:p>
          <a:p>
            <a:pPr marL="571500" indent="-571500">
              <a:buFont typeface="+mj-lt"/>
              <a:buAutoNum type="romanUcPeriod"/>
            </a:pPr>
            <a:r>
              <a:rPr lang="en-US" sz="3600" dirty="0" smtClean="0">
                <a:solidFill>
                  <a:schemeClr val="bg1">
                    <a:lumMod val="50000"/>
                  </a:schemeClr>
                </a:solidFill>
              </a:rPr>
              <a:t>Beginnings</a:t>
            </a:r>
          </a:p>
          <a:p>
            <a:pPr marL="571500" indent="-571500">
              <a:buFont typeface="+mj-lt"/>
              <a:buAutoNum type="romanUcPeriod"/>
            </a:pPr>
            <a:r>
              <a:rPr lang="en-US" sz="3600" dirty="0" smtClean="0">
                <a:solidFill>
                  <a:schemeClr val="bg1">
                    <a:lumMod val="50000"/>
                  </a:schemeClr>
                </a:solidFill>
              </a:rPr>
              <a:t>U.S. Movement</a:t>
            </a:r>
          </a:p>
          <a:p>
            <a:pPr marL="571500" indent="-571500">
              <a:buFont typeface="+mj-lt"/>
              <a:buAutoNum type="romanUcPeriod"/>
            </a:pPr>
            <a:r>
              <a:rPr lang="en-US" sz="3600" dirty="0" smtClean="0"/>
              <a:t>USDA Involvement</a:t>
            </a:r>
          </a:p>
          <a:p>
            <a:pPr marL="571500" indent="-571500">
              <a:buFont typeface="+mj-lt"/>
              <a:buAutoNum type="romanUcPeriod"/>
            </a:pPr>
            <a:r>
              <a:rPr lang="en-US" sz="3600" dirty="0" smtClean="0"/>
              <a:t>Organic Today</a:t>
            </a:r>
            <a:endParaRPr lang="en-US" sz="3600" dirty="0"/>
          </a:p>
        </p:txBody>
      </p:sp>
      <p:pic>
        <p:nvPicPr>
          <p:cNvPr id="7" name="Picture 2" descr="https://www.ars.usda.gov/ARSUserFiles/oc/graphics/photos/nov97/k7862-1.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96" r="2546" b="4038"/>
          <a:stretch/>
        </p:blipFill>
        <p:spPr bwMode="auto">
          <a:xfrm>
            <a:off x="4602480" y="1524000"/>
            <a:ext cx="4084320" cy="45720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2407569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157.jpg"/>
          <p:cNvPicPr>
            <a:picLocks noChangeAspect="1"/>
          </p:cNvPicPr>
          <p:nvPr/>
        </p:nvPicPr>
        <p:blipFill rotWithShape="1">
          <a:blip r:embed="rId5">
            <a:alphaModFix amt="28000"/>
            <a:extLst>
              <a:ext uri="{28A0092B-C50C-407E-A947-70E740481C1C}">
                <a14:useLocalDpi xmlns:a14="http://schemas.microsoft.com/office/drawing/2010/main" val="0"/>
              </a:ext>
            </a:extLst>
          </a:blip>
          <a:srcRect t="1695"/>
          <a:stretch/>
        </p:blipFill>
        <p:spPr>
          <a:xfrm>
            <a:off x="1" y="-1"/>
            <a:ext cx="9143999" cy="6566989"/>
          </a:xfrm>
          <a:prstGeom prst="rect">
            <a:avLst/>
          </a:prstGeom>
        </p:spPr>
      </p:pic>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The </a:t>
            </a:r>
            <a:r>
              <a:rPr lang="en-US" dirty="0"/>
              <a:t>Organic Foods Production Act (OFPA</a:t>
            </a:r>
            <a:r>
              <a:rPr lang="en-US" dirty="0" smtClean="0"/>
              <a:t>) 1990</a:t>
            </a:r>
            <a:endParaRPr lang="en-US" dirty="0"/>
          </a:p>
        </p:txBody>
      </p:sp>
      <p:sp>
        <p:nvSpPr>
          <p:cNvPr id="3" name="Content Placeholder 2"/>
          <p:cNvSpPr>
            <a:spLocks noGrp="1"/>
          </p:cNvSpPr>
          <p:nvPr>
            <p:ph idx="1"/>
            <p:custDataLst>
              <p:tags r:id="rId2"/>
            </p:custDataLst>
          </p:nvPr>
        </p:nvSpPr>
        <p:spPr>
          <a:xfrm>
            <a:off x="457200" y="1905000"/>
            <a:ext cx="8229600" cy="4221163"/>
          </a:xfrm>
        </p:spPr>
        <p:txBody>
          <a:bodyPr/>
          <a:lstStyle/>
          <a:p>
            <a:r>
              <a:rPr lang="en-US" dirty="0" smtClean="0"/>
              <a:t>Result </a:t>
            </a:r>
            <a:r>
              <a:rPr lang="en-US" dirty="0"/>
              <a:t>of organic industry petition for the USDA to regulate organic</a:t>
            </a:r>
          </a:p>
          <a:p>
            <a:r>
              <a:rPr lang="en-US" dirty="0"/>
              <a:t>Passed by Congress in 1990</a:t>
            </a:r>
          </a:p>
          <a:p>
            <a:pPr marL="0" indent="0">
              <a:buNone/>
            </a:pPr>
            <a:endParaRPr lang="en-US" dirty="0" smtClean="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9661" y="4191000"/>
            <a:ext cx="5424678" cy="1140143"/>
          </a:xfrm>
          <a:prstGeom prst="rect">
            <a:avLst/>
          </a:prstGeom>
          <a:solidFill>
            <a:schemeClr val="accent3">
              <a:lumMod val="50000"/>
            </a:schemeClr>
          </a:solidFill>
        </p:spPr>
      </p:pic>
    </p:spTree>
    <p:extLst>
      <p:ext uri="{BB962C8B-B14F-4D97-AF65-F5344CB8AC3E}">
        <p14:creationId xmlns:p14="http://schemas.microsoft.com/office/powerpoint/2010/main" val="1887377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04" r="9923"/>
          <a:stretch/>
        </p:blipFill>
        <p:spPr bwMode="auto">
          <a:xfrm>
            <a:off x="-11594" y="0"/>
            <a:ext cx="9149732" cy="647521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custDataLst>
              <p:tags r:id="rId1"/>
            </p:custDataLst>
          </p:nvPr>
        </p:nvSpPr>
        <p:spPr>
          <a:xfrm>
            <a:off x="457200" y="274638"/>
            <a:ext cx="8229600" cy="1143000"/>
          </a:xfrm>
        </p:spPr>
        <p:txBody>
          <a:bodyPr/>
          <a:lstStyle/>
          <a:p>
            <a:r>
              <a:rPr lang="en-US" dirty="0" smtClean="0"/>
              <a:t>Goal of OFPA</a:t>
            </a:r>
            <a:endParaRPr lang="en-US" dirty="0"/>
          </a:p>
        </p:txBody>
      </p:sp>
      <p:sp>
        <p:nvSpPr>
          <p:cNvPr id="3" name="Content Placeholder 2"/>
          <p:cNvSpPr>
            <a:spLocks noGrp="1"/>
          </p:cNvSpPr>
          <p:nvPr>
            <p:ph idx="1"/>
            <p:custDataLst>
              <p:tags r:id="rId2"/>
            </p:custDataLst>
          </p:nvPr>
        </p:nvSpPr>
        <p:spPr>
          <a:xfrm>
            <a:off x="457200" y="2437506"/>
            <a:ext cx="8229600" cy="2286893"/>
          </a:xfrm>
          <a:solidFill>
            <a:schemeClr val="bg1">
              <a:lumMod val="85000"/>
              <a:alpha val="64000"/>
            </a:schemeClr>
          </a:solidFill>
        </p:spPr>
        <p:txBody>
          <a:bodyPr>
            <a:noAutofit/>
          </a:bodyPr>
          <a:lstStyle/>
          <a:p>
            <a:pPr marL="0" indent="0" algn="ctr">
              <a:buNone/>
            </a:pPr>
            <a:r>
              <a:rPr lang="en-US" sz="3600" dirty="0" smtClean="0"/>
              <a:t>For “organic” to become </a:t>
            </a:r>
            <a:r>
              <a:rPr lang="en-US" sz="3600" dirty="0"/>
              <a:t>a </a:t>
            </a:r>
            <a:r>
              <a:rPr lang="en-US" sz="3600" u="sng" dirty="0"/>
              <a:t>marketing term</a:t>
            </a:r>
            <a:r>
              <a:rPr lang="en-US" sz="3600" dirty="0"/>
              <a:t> with uniform standards </a:t>
            </a:r>
            <a:r>
              <a:rPr lang="en-US" sz="3600" dirty="0" smtClean="0"/>
              <a:t>so that </a:t>
            </a:r>
            <a:r>
              <a:rPr lang="en-US" sz="3600" dirty="0"/>
              <a:t>consumers would be assured of </a:t>
            </a:r>
            <a:r>
              <a:rPr lang="en-US" sz="3600" dirty="0" smtClean="0"/>
              <a:t>the integrity of the term</a:t>
            </a:r>
            <a:endParaRPr lang="en-US" sz="3600" dirty="0"/>
          </a:p>
        </p:txBody>
      </p:sp>
    </p:spTree>
    <p:extLst>
      <p:ext uri="{BB962C8B-B14F-4D97-AF65-F5344CB8AC3E}">
        <p14:creationId xmlns:p14="http://schemas.microsoft.com/office/powerpoint/2010/main" val="3310377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What OFPA Did</a:t>
            </a:r>
            <a:endParaRPr lang="en-US" dirty="0"/>
          </a:p>
        </p:txBody>
      </p:sp>
      <p:sp>
        <p:nvSpPr>
          <p:cNvPr id="3" name="Content Placeholder 2"/>
          <p:cNvSpPr>
            <a:spLocks noGrp="1"/>
          </p:cNvSpPr>
          <p:nvPr>
            <p:ph idx="1"/>
            <p:custDataLst>
              <p:tags r:id="rId2"/>
            </p:custDataLst>
          </p:nvPr>
        </p:nvSpPr>
        <p:spPr>
          <a:xfrm>
            <a:off x="228600" y="1600200"/>
            <a:ext cx="4114800" cy="4648200"/>
          </a:xfrm>
        </p:spPr>
        <p:txBody>
          <a:bodyPr>
            <a:normAutofit lnSpcReduction="10000"/>
          </a:bodyPr>
          <a:lstStyle/>
          <a:p>
            <a:r>
              <a:rPr lang="en-US" dirty="0" smtClean="0"/>
              <a:t>Mandated USDA </a:t>
            </a:r>
            <a:r>
              <a:rPr lang="en-US" dirty="0"/>
              <a:t>develop national organic standards</a:t>
            </a:r>
          </a:p>
          <a:p>
            <a:r>
              <a:rPr lang="en-US" dirty="0" smtClean="0"/>
              <a:t>Made </a:t>
            </a:r>
            <a:r>
              <a:rPr lang="en-US" dirty="0"/>
              <a:t>it illegal to use term “organic” unless standards were met</a:t>
            </a:r>
          </a:p>
          <a:p>
            <a:r>
              <a:rPr lang="en-US" dirty="0" smtClean="0"/>
              <a:t>Required certification</a:t>
            </a: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3095"/>
          <a:stretch/>
        </p:blipFill>
        <p:spPr>
          <a:xfrm>
            <a:off x="4572000" y="1440989"/>
            <a:ext cx="4286250" cy="4966621"/>
          </a:xfrm>
          <a:prstGeom prst="rect">
            <a:avLst/>
          </a:prstGeom>
        </p:spPr>
      </p:pic>
    </p:spTree>
    <p:extLst>
      <p:ext uri="{BB962C8B-B14F-4D97-AF65-F5344CB8AC3E}">
        <p14:creationId xmlns:p14="http://schemas.microsoft.com/office/powerpoint/2010/main" val="21744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National Organic Standard Board (NOSB)</a:t>
            </a:r>
            <a:endParaRPr lang="en-US" dirty="0"/>
          </a:p>
        </p:txBody>
      </p:sp>
      <p:sp>
        <p:nvSpPr>
          <p:cNvPr id="3" name="Content Placeholder 2"/>
          <p:cNvSpPr>
            <a:spLocks noGrp="1"/>
          </p:cNvSpPr>
          <p:nvPr>
            <p:ph idx="1"/>
            <p:custDataLst>
              <p:tags r:id="rId2"/>
            </p:custDataLst>
          </p:nvPr>
        </p:nvSpPr>
        <p:spPr>
          <a:xfrm>
            <a:off x="4978400" y="1752600"/>
            <a:ext cx="4013200" cy="4572000"/>
          </a:xfrm>
        </p:spPr>
        <p:txBody>
          <a:bodyPr>
            <a:normAutofit lnSpcReduction="10000"/>
          </a:bodyPr>
          <a:lstStyle/>
          <a:p>
            <a:r>
              <a:rPr lang="en-US" dirty="0" smtClean="0"/>
              <a:t>Formed to </a:t>
            </a:r>
            <a:r>
              <a:rPr lang="en-US" dirty="0"/>
              <a:t>advise </a:t>
            </a:r>
            <a:r>
              <a:rPr lang="en-US" dirty="0" smtClean="0"/>
              <a:t>USDA</a:t>
            </a:r>
          </a:p>
          <a:p>
            <a:r>
              <a:rPr lang="en-US" dirty="0" smtClean="0"/>
              <a:t>Citizen volunteers</a:t>
            </a:r>
          </a:p>
          <a:p>
            <a:r>
              <a:rPr lang="en-US" dirty="0"/>
              <a:t>O</a:t>
            </a:r>
            <a:r>
              <a:rPr lang="en-US" dirty="0" smtClean="0"/>
              <a:t>rganic </a:t>
            </a:r>
            <a:r>
              <a:rPr lang="en-US" dirty="0"/>
              <a:t>farmers, processors, retailers, scientists, </a:t>
            </a:r>
            <a:r>
              <a:rPr lang="en-US" dirty="0" smtClean="0"/>
              <a:t>environmentalists, </a:t>
            </a:r>
            <a:r>
              <a:rPr lang="en-US" dirty="0"/>
              <a:t>advocates, and certifying </a:t>
            </a:r>
            <a:r>
              <a:rPr lang="en-US" dirty="0" smtClean="0"/>
              <a:t>agents</a:t>
            </a:r>
            <a:endParaRPr lang="en-US" dirty="0"/>
          </a:p>
        </p:txBody>
      </p:sp>
      <p:sp>
        <p:nvSpPr>
          <p:cNvPr id="7" name="TextBox 6"/>
          <p:cNvSpPr txBox="1"/>
          <p:nvPr/>
        </p:nvSpPr>
        <p:spPr>
          <a:xfrm>
            <a:off x="304800" y="5638800"/>
            <a:ext cx="4082528" cy="369332"/>
          </a:xfrm>
          <a:prstGeom prst="rect">
            <a:avLst/>
          </a:prstGeom>
          <a:noFill/>
        </p:spPr>
        <p:txBody>
          <a:bodyPr wrap="none" rtlCol="0">
            <a:spAutoFit/>
          </a:bodyPr>
          <a:lstStyle/>
          <a:p>
            <a:r>
              <a:rPr lang="en-US" dirty="0" smtClean="0">
                <a:solidFill>
                  <a:srgbClr val="800000"/>
                </a:solidFill>
              </a:rPr>
              <a:t>National Organic Standard Board meeting</a:t>
            </a:r>
            <a:endParaRPr lang="en-US" dirty="0">
              <a:solidFill>
                <a:srgbClr val="800000"/>
              </a:solidFill>
            </a:endParaRPr>
          </a:p>
        </p:txBody>
      </p:sp>
      <p:pic>
        <p:nvPicPr>
          <p:cNvPr id="8" name="Picture 3" descr="NOSB mt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0" y="2170611"/>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19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USDA’s First Attempt </a:t>
            </a:r>
            <a:r>
              <a:rPr lang="en-US" dirty="0"/>
              <a:t>at </a:t>
            </a:r>
            <a:r>
              <a:rPr lang="en-US" dirty="0" smtClean="0"/>
              <a:t>Defining Organic (1997)</a:t>
            </a:r>
            <a:endParaRPr lang="en-US" dirty="0"/>
          </a:p>
        </p:txBody>
      </p:sp>
      <p:sp>
        <p:nvSpPr>
          <p:cNvPr id="3" name="Content Placeholder 2"/>
          <p:cNvSpPr>
            <a:spLocks noGrp="1"/>
          </p:cNvSpPr>
          <p:nvPr>
            <p:ph idx="1"/>
            <p:custDataLst>
              <p:tags r:id="rId2"/>
            </p:custDataLst>
          </p:nvPr>
        </p:nvSpPr>
        <p:spPr>
          <a:xfrm>
            <a:off x="4572000" y="2057400"/>
            <a:ext cx="4114800" cy="4068763"/>
          </a:xfrm>
        </p:spPr>
        <p:txBody>
          <a:bodyPr>
            <a:normAutofit/>
          </a:bodyPr>
          <a:lstStyle/>
          <a:p>
            <a:r>
              <a:rPr lang="en-US" dirty="0" smtClean="0"/>
              <a:t>Met with outrage</a:t>
            </a:r>
          </a:p>
          <a:p>
            <a:r>
              <a:rPr lang="en-US" dirty="0" smtClean="0"/>
              <a:t>Included </a:t>
            </a:r>
            <a:r>
              <a:rPr lang="en-US" dirty="0"/>
              <a:t>irradiation, sewage sludge, GMOs, synthetic </a:t>
            </a:r>
            <a:r>
              <a:rPr lang="en-US" dirty="0" smtClean="0"/>
              <a:t>pesticides</a:t>
            </a:r>
          </a:p>
          <a:p>
            <a:r>
              <a:rPr lang="en-US" dirty="0" smtClean="0"/>
              <a:t>USDA withdrew </a:t>
            </a:r>
            <a:r>
              <a:rPr lang="en-US" dirty="0"/>
              <a:t>this </a:t>
            </a:r>
            <a:r>
              <a:rPr lang="en-US" dirty="0" smtClean="0"/>
              <a:t>version</a:t>
            </a:r>
            <a:endParaRPr lang="en-US" dirty="0"/>
          </a:p>
        </p:txBody>
      </p:sp>
      <p:pic>
        <p:nvPicPr>
          <p:cNvPr id="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408" t="10141" r="23979" b="4343"/>
          <a:stretch/>
        </p:blipFill>
        <p:spPr bwMode="auto">
          <a:xfrm>
            <a:off x="304800" y="1905000"/>
            <a:ext cx="3800129" cy="3948503"/>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Box 4"/>
          <p:cNvSpPr txBox="1"/>
          <p:nvPr>
            <p:custDataLst>
              <p:tags r:id="rId3"/>
            </p:custDataLst>
          </p:nvPr>
        </p:nvSpPr>
        <p:spPr>
          <a:xfrm>
            <a:off x="831250" y="5853503"/>
            <a:ext cx="2747227" cy="461665"/>
          </a:xfrm>
          <a:prstGeom prst="rect">
            <a:avLst/>
          </a:prstGeom>
          <a:noFill/>
        </p:spPr>
        <p:txBody>
          <a:bodyPr wrap="none" rtlCol="0">
            <a:spAutoFit/>
          </a:bodyPr>
          <a:lstStyle/>
          <a:p>
            <a:r>
              <a:rPr lang="en-US" sz="2400" dirty="0" smtClean="0">
                <a:solidFill>
                  <a:srgbClr val="800000"/>
                </a:solidFill>
              </a:rPr>
              <a:t>Pesticide application</a:t>
            </a:r>
            <a:endParaRPr lang="en-US" sz="2400" dirty="0">
              <a:solidFill>
                <a:srgbClr val="800000"/>
              </a:solidFill>
            </a:endParaRPr>
          </a:p>
        </p:txBody>
      </p:sp>
    </p:spTree>
    <p:extLst>
      <p:ext uri="{BB962C8B-B14F-4D97-AF65-F5344CB8AC3E}">
        <p14:creationId xmlns:p14="http://schemas.microsoft.com/office/powerpoint/2010/main" val="3661893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SC07468.jpg"/>
          <p:cNvPicPr>
            <a:picLocks noChangeAspect="1"/>
          </p:cNvPicPr>
          <p:nvPr/>
        </p:nvPicPr>
        <p:blipFill rotWithShape="1">
          <a:blip r:embed="rId4" cstate="print">
            <a:extLst>
              <a:ext uri="{28A0092B-C50C-407E-A947-70E740481C1C}">
                <a14:useLocalDpi xmlns:a14="http://schemas.microsoft.com/office/drawing/2010/main" val="0"/>
              </a:ext>
            </a:extLst>
          </a:blip>
          <a:srcRect l="13698" r="8685"/>
          <a:stretch/>
        </p:blipFill>
        <p:spPr bwMode="auto">
          <a:xfrm>
            <a:off x="4790581" y="1676400"/>
            <a:ext cx="4353419" cy="420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custDataLst>
              <p:tags r:id="rId1"/>
            </p:custDataLst>
          </p:nvPr>
        </p:nvSpPr>
        <p:spPr>
          <a:xfrm>
            <a:off x="-10160" y="0"/>
            <a:ext cx="9154160" cy="1676400"/>
          </a:xfrm>
          <a:noFill/>
        </p:spPr>
        <p:txBody>
          <a:bodyPr>
            <a:normAutofit/>
          </a:bodyPr>
          <a:lstStyle/>
          <a:p>
            <a:pPr marL="0" indent="0">
              <a:buNone/>
            </a:pPr>
            <a:r>
              <a:rPr lang="en-US" sz="2800" dirty="0" smtClean="0"/>
              <a:t>“In 1997, when the USDA </a:t>
            </a:r>
            <a:r>
              <a:rPr lang="en-US" sz="2800" dirty="0"/>
              <a:t>issued the first proposed organic </a:t>
            </a:r>
            <a:r>
              <a:rPr lang="en-US" sz="2800" dirty="0" smtClean="0"/>
              <a:t>rule, it </a:t>
            </a:r>
            <a:r>
              <a:rPr lang="en-US" sz="2800" dirty="0"/>
              <a:t>did not reflect </a:t>
            </a:r>
            <a:r>
              <a:rPr lang="en-US" sz="2800" dirty="0" smtClean="0"/>
              <a:t>organic standards</a:t>
            </a:r>
            <a:r>
              <a:rPr lang="en-US" sz="2800" dirty="0"/>
              <a:t>.</a:t>
            </a:r>
            <a:r>
              <a:rPr lang="en-US" sz="2800" dirty="0" smtClean="0"/>
              <a:t> They also ignored the </a:t>
            </a:r>
            <a:r>
              <a:rPr lang="en-US" sz="2800" dirty="0"/>
              <a:t>recommendations of their National </a:t>
            </a:r>
            <a:endParaRPr lang="en-US" sz="2800" dirty="0" smtClean="0"/>
          </a:p>
        </p:txBody>
      </p:sp>
      <p:sp>
        <p:nvSpPr>
          <p:cNvPr id="7" name="TextBox 6"/>
          <p:cNvSpPr txBox="1"/>
          <p:nvPr/>
        </p:nvSpPr>
        <p:spPr>
          <a:xfrm>
            <a:off x="4805821" y="5803389"/>
            <a:ext cx="4470198" cy="461665"/>
          </a:xfrm>
          <a:prstGeom prst="rect">
            <a:avLst/>
          </a:prstGeom>
          <a:noFill/>
        </p:spPr>
        <p:txBody>
          <a:bodyPr wrap="none" rtlCol="0">
            <a:spAutoFit/>
          </a:bodyPr>
          <a:lstStyle/>
          <a:p>
            <a:r>
              <a:rPr lang="en-US" sz="2400" dirty="0" smtClean="0">
                <a:solidFill>
                  <a:srgbClr val="800000"/>
                </a:solidFill>
              </a:rPr>
              <a:t>Jim Riddle and his wife, Joyce Ford</a:t>
            </a:r>
            <a:endParaRPr lang="en-US" sz="2400" dirty="0">
              <a:solidFill>
                <a:srgbClr val="800000"/>
              </a:solidFill>
            </a:endParaRPr>
          </a:p>
        </p:txBody>
      </p:sp>
      <p:sp>
        <p:nvSpPr>
          <p:cNvPr id="2" name="Rectangle 1"/>
          <p:cNvSpPr/>
          <p:nvPr/>
        </p:nvSpPr>
        <p:spPr>
          <a:xfrm>
            <a:off x="20319" y="1295400"/>
            <a:ext cx="4932681" cy="5693866"/>
          </a:xfrm>
          <a:prstGeom prst="rect">
            <a:avLst/>
          </a:prstGeom>
        </p:spPr>
        <p:txBody>
          <a:bodyPr wrap="square">
            <a:spAutoFit/>
          </a:bodyPr>
          <a:lstStyle/>
          <a:p>
            <a:r>
              <a:rPr lang="en-US" sz="2800" dirty="0" smtClean="0">
                <a:solidFill>
                  <a:srgbClr val="800000"/>
                </a:solidFill>
                <a:latin typeface="Arial" panose="020B0604020202020204" pitchFamily="34" charset="0"/>
                <a:cs typeface="Arial" panose="020B0604020202020204" pitchFamily="34" charset="0"/>
              </a:rPr>
              <a:t>Organic </a:t>
            </a:r>
            <a:r>
              <a:rPr lang="en-US" sz="2800" dirty="0">
                <a:solidFill>
                  <a:srgbClr val="800000"/>
                </a:solidFill>
                <a:latin typeface="Arial" panose="020B0604020202020204" pitchFamily="34" charset="0"/>
                <a:cs typeface="Arial" panose="020B0604020202020204" pitchFamily="34" charset="0"/>
              </a:rPr>
              <a:t>Standards Board. I did an in-depth critique of the proposed rule, which informed the rest of the organic community.  It inspired 275,000 comments to be submitted about the proposed rule, which set a new record at the time. Luckily, the USDA withdrew that proposed rule.” </a:t>
            </a:r>
          </a:p>
          <a:p>
            <a:r>
              <a:rPr lang="en-US" sz="2800" dirty="0">
                <a:solidFill>
                  <a:srgbClr val="800000"/>
                </a:solidFill>
                <a:latin typeface="Arial" panose="020B0604020202020204" pitchFamily="34" charset="0"/>
                <a:cs typeface="Arial" panose="020B0604020202020204" pitchFamily="34" charset="0"/>
              </a:rPr>
              <a:t>---Jim Riddle, organic farmer and advocate</a:t>
            </a:r>
          </a:p>
        </p:txBody>
      </p:sp>
    </p:spTree>
    <p:extLst>
      <p:ext uri="{BB962C8B-B14F-4D97-AF65-F5344CB8AC3E}">
        <p14:creationId xmlns:p14="http://schemas.microsoft.com/office/powerpoint/2010/main" val="2614209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USDA’s Second Attempt (2000)</a:t>
            </a:r>
            <a:endParaRPr lang="en-US" dirty="0"/>
          </a:p>
        </p:txBody>
      </p:sp>
      <p:sp>
        <p:nvSpPr>
          <p:cNvPr id="3" name="Content Placeholder 2"/>
          <p:cNvSpPr>
            <a:spLocks noGrp="1"/>
          </p:cNvSpPr>
          <p:nvPr>
            <p:ph idx="1"/>
            <p:custDataLst>
              <p:tags r:id="rId2"/>
            </p:custDataLst>
          </p:nvPr>
        </p:nvSpPr>
        <p:spPr>
          <a:xfrm>
            <a:off x="4466492" y="1981200"/>
            <a:ext cx="4648200" cy="4221163"/>
          </a:xfrm>
        </p:spPr>
        <p:txBody>
          <a:bodyPr>
            <a:normAutofit/>
          </a:bodyPr>
          <a:lstStyle/>
          <a:p>
            <a:r>
              <a:rPr lang="en-US" dirty="0" smtClean="0"/>
              <a:t>The Final Rule was released in 2001 and </a:t>
            </a:r>
            <a:r>
              <a:rPr lang="en-US" dirty="0"/>
              <a:t>went into effect in </a:t>
            </a:r>
            <a:r>
              <a:rPr lang="en-US" dirty="0" smtClean="0"/>
              <a:t>2002</a:t>
            </a:r>
            <a:endParaRPr lang="en-US" dirty="0"/>
          </a:p>
          <a:p>
            <a:r>
              <a:rPr lang="en-US" dirty="0" smtClean="0"/>
              <a:t>Still in use today</a:t>
            </a:r>
            <a:endParaRPr lang="en-US" dirty="0"/>
          </a:p>
          <a:p>
            <a:r>
              <a:rPr lang="en-US" dirty="0" smtClean="0"/>
              <a:t>By </a:t>
            </a:r>
            <a:r>
              <a:rPr lang="en-US" dirty="0"/>
              <a:t>2002, producers were using the USDA certified organic </a:t>
            </a:r>
            <a:r>
              <a:rPr lang="en-US" dirty="0" smtClean="0"/>
              <a:t>seal</a:t>
            </a:r>
            <a:endParaRPr lang="en-US" dirty="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81200"/>
            <a:ext cx="3211576" cy="3211576"/>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274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lstStyle/>
          <a:p>
            <a:r>
              <a:rPr lang="en-US" dirty="0" smtClean="0"/>
              <a:t>History of Organic</a:t>
            </a:r>
            <a:endParaRPr lang="en-US" dirty="0"/>
          </a:p>
        </p:txBody>
      </p:sp>
      <p:sp>
        <p:nvSpPr>
          <p:cNvPr id="5" name="Content Placeholder 4"/>
          <p:cNvSpPr>
            <a:spLocks noGrp="1"/>
          </p:cNvSpPr>
          <p:nvPr>
            <p:ph sz="half" idx="1"/>
            <p:custDataLst>
              <p:tags r:id="rId2"/>
            </p:custDataLst>
          </p:nvPr>
        </p:nvSpPr>
        <p:spPr>
          <a:xfrm>
            <a:off x="457200" y="1524001"/>
            <a:ext cx="4145280" cy="4571999"/>
          </a:xfrm>
          <a:solidFill>
            <a:srgbClr val="FFCC99">
              <a:alpha val="78000"/>
            </a:srgbClr>
          </a:solidFill>
        </p:spPr>
        <p:txBody>
          <a:bodyPr>
            <a:normAutofit/>
          </a:bodyPr>
          <a:lstStyle/>
          <a:p>
            <a:pPr marL="571500" indent="-571500">
              <a:buFont typeface="+mj-lt"/>
              <a:buAutoNum type="romanUcPeriod"/>
            </a:pPr>
            <a:endParaRPr lang="en-US" dirty="0" smtClean="0"/>
          </a:p>
          <a:p>
            <a:pPr marL="571500" indent="-571500">
              <a:buFont typeface="+mj-lt"/>
              <a:buAutoNum type="romanUcPeriod"/>
            </a:pPr>
            <a:r>
              <a:rPr lang="en-US" sz="3600" dirty="0" smtClean="0">
                <a:solidFill>
                  <a:schemeClr val="bg1">
                    <a:lumMod val="50000"/>
                  </a:schemeClr>
                </a:solidFill>
              </a:rPr>
              <a:t>Beginnings</a:t>
            </a:r>
          </a:p>
          <a:p>
            <a:pPr marL="571500" indent="-571500">
              <a:buFont typeface="+mj-lt"/>
              <a:buAutoNum type="romanUcPeriod"/>
            </a:pPr>
            <a:r>
              <a:rPr lang="en-US" sz="3600" dirty="0" smtClean="0">
                <a:solidFill>
                  <a:schemeClr val="bg1">
                    <a:lumMod val="50000"/>
                  </a:schemeClr>
                </a:solidFill>
              </a:rPr>
              <a:t>U.S. Movement</a:t>
            </a:r>
          </a:p>
          <a:p>
            <a:pPr marL="571500" indent="-571500">
              <a:buFont typeface="+mj-lt"/>
              <a:buAutoNum type="romanUcPeriod"/>
            </a:pPr>
            <a:r>
              <a:rPr lang="en-US" sz="3600" dirty="0" smtClean="0">
                <a:solidFill>
                  <a:schemeClr val="bg1">
                    <a:lumMod val="50000"/>
                  </a:schemeClr>
                </a:solidFill>
              </a:rPr>
              <a:t>USDA Involvement</a:t>
            </a:r>
          </a:p>
          <a:p>
            <a:pPr marL="571500" indent="-571500">
              <a:buFont typeface="+mj-lt"/>
              <a:buAutoNum type="romanUcPeriod"/>
            </a:pPr>
            <a:r>
              <a:rPr lang="en-US" sz="3600" dirty="0" smtClean="0"/>
              <a:t>Organic Today</a:t>
            </a:r>
            <a:endParaRPr lang="en-US" sz="3600" dirty="0"/>
          </a:p>
        </p:txBody>
      </p:sp>
      <p:pic>
        <p:nvPicPr>
          <p:cNvPr id="7" name="Picture 2" descr="https://www.ars.usda.gov/ARSUserFiles/oc/graphics/photos/nov97/k7862-1.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96" r="2546" b="4038"/>
          <a:stretch/>
        </p:blipFill>
        <p:spPr bwMode="auto">
          <a:xfrm>
            <a:off x="4602480" y="1524000"/>
            <a:ext cx="4084320" cy="45720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2115227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08655" y="0"/>
            <a:ext cx="8229600" cy="1143000"/>
          </a:xfrm>
        </p:spPr>
        <p:txBody>
          <a:bodyPr>
            <a:noAutofit/>
          </a:bodyPr>
          <a:lstStyle/>
          <a:p>
            <a:r>
              <a:rPr lang="en-US" sz="3600" dirty="0" smtClean="0"/>
              <a:t>U.S. Organic Farmland Acres and Number of Operations, 1992-2011</a:t>
            </a:r>
            <a:endParaRPr lang="en-US" sz="3600" dirty="0"/>
          </a:p>
        </p:txBody>
      </p:sp>
      <p:sp>
        <p:nvSpPr>
          <p:cNvPr id="5" name="TextBox 4"/>
          <p:cNvSpPr txBox="1"/>
          <p:nvPr>
            <p:custDataLst>
              <p:tags r:id="rId2"/>
            </p:custDataLst>
          </p:nvPr>
        </p:nvSpPr>
        <p:spPr>
          <a:xfrm>
            <a:off x="533400" y="6370935"/>
            <a:ext cx="3204532" cy="461665"/>
          </a:xfrm>
          <a:prstGeom prst="rect">
            <a:avLst/>
          </a:prstGeom>
          <a:noFill/>
        </p:spPr>
        <p:txBody>
          <a:bodyPr wrap="none" rtlCol="0">
            <a:spAutoFit/>
          </a:bodyPr>
          <a:lstStyle/>
          <a:p>
            <a:r>
              <a:rPr lang="en-US" sz="2400" dirty="0" smtClean="0">
                <a:solidFill>
                  <a:srgbClr val="800000"/>
                </a:solidFill>
              </a:rPr>
              <a:t>Source: USDA-ERS, 2013</a:t>
            </a:r>
            <a:endParaRPr lang="en-US" sz="2400" dirty="0">
              <a:solidFill>
                <a:srgbClr val="800000"/>
              </a:solidFill>
            </a:endParaRPr>
          </a:p>
        </p:txBody>
      </p:sp>
      <p:pic>
        <p:nvPicPr>
          <p:cNvPr id="8" name="Picture 7"/>
          <p:cNvPicPr>
            <a:picLocks noChangeAspect="1"/>
          </p:cNvPicPr>
          <p:nvPr/>
        </p:nvPicPr>
        <p:blipFill rotWithShape="1">
          <a:blip r:embed="rId5"/>
          <a:srcRect t="5699" b="5100"/>
          <a:stretch/>
        </p:blipFill>
        <p:spPr>
          <a:xfrm>
            <a:off x="304799" y="1295400"/>
            <a:ext cx="8605044" cy="5015753"/>
          </a:xfrm>
          <a:prstGeom prst="rect">
            <a:avLst/>
          </a:prstGeom>
        </p:spPr>
      </p:pic>
    </p:spTree>
    <p:extLst>
      <p:ext uri="{BB962C8B-B14F-4D97-AF65-F5344CB8AC3E}">
        <p14:creationId xmlns:p14="http://schemas.microsoft.com/office/powerpoint/2010/main" val="1135901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lstStyle/>
          <a:p>
            <a:r>
              <a:rPr lang="en-US" dirty="0" smtClean="0"/>
              <a:t>History of Organic</a:t>
            </a:r>
            <a:endParaRPr lang="en-US" dirty="0"/>
          </a:p>
        </p:txBody>
      </p:sp>
      <p:sp>
        <p:nvSpPr>
          <p:cNvPr id="5" name="Content Placeholder 4"/>
          <p:cNvSpPr>
            <a:spLocks noGrp="1"/>
          </p:cNvSpPr>
          <p:nvPr>
            <p:ph sz="half" idx="1"/>
            <p:custDataLst>
              <p:tags r:id="rId2"/>
            </p:custDataLst>
          </p:nvPr>
        </p:nvSpPr>
        <p:spPr>
          <a:xfrm>
            <a:off x="457200" y="1524001"/>
            <a:ext cx="4145280" cy="4571999"/>
          </a:xfrm>
          <a:solidFill>
            <a:srgbClr val="FFCC99">
              <a:alpha val="78000"/>
            </a:srgbClr>
          </a:solidFill>
        </p:spPr>
        <p:txBody>
          <a:bodyPr>
            <a:normAutofit/>
          </a:bodyPr>
          <a:lstStyle/>
          <a:p>
            <a:pPr marL="571500" indent="-571500">
              <a:buFont typeface="+mj-lt"/>
              <a:buAutoNum type="romanUcPeriod"/>
            </a:pPr>
            <a:endParaRPr lang="en-US" dirty="0" smtClean="0"/>
          </a:p>
          <a:p>
            <a:pPr marL="571500" indent="-571500">
              <a:buFont typeface="+mj-lt"/>
              <a:buAutoNum type="romanUcPeriod"/>
            </a:pPr>
            <a:r>
              <a:rPr lang="en-US" sz="3600" dirty="0" smtClean="0"/>
              <a:t>Beginnings</a:t>
            </a:r>
          </a:p>
          <a:p>
            <a:pPr marL="571500" indent="-571500">
              <a:buFont typeface="+mj-lt"/>
              <a:buAutoNum type="romanUcPeriod"/>
            </a:pPr>
            <a:r>
              <a:rPr lang="en-US" sz="3600" dirty="0" smtClean="0"/>
              <a:t>U.S. Movement</a:t>
            </a:r>
          </a:p>
          <a:p>
            <a:pPr marL="571500" indent="-571500">
              <a:buFont typeface="+mj-lt"/>
              <a:buAutoNum type="romanUcPeriod"/>
            </a:pPr>
            <a:r>
              <a:rPr lang="en-US" sz="3600" dirty="0" smtClean="0"/>
              <a:t>USDA Involvement</a:t>
            </a:r>
          </a:p>
          <a:p>
            <a:pPr marL="571500" indent="-571500">
              <a:buFont typeface="+mj-lt"/>
              <a:buAutoNum type="romanUcPeriod"/>
            </a:pPr>
            <a:r>
              <a:rPr lang="en-US" sz="3600" dirty="0" smtClean="0"/>
              <a:t>Organic Today</a:t>
            </a:r>
            <a:endParaRPr lang="en-US" sz="3600" dirty="0"/>
          </a:p>
        </p:txBody>
      </p:sp>
      <p:pic>
        <p:nvPicPr>
          <p:cNvPr id="7" name="Picture 2" descr="https://www.ars.usda.gov/ARSUserFiles/oc/graphics/photos/nov97/k7862-1.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96" r="2546" b="4038"/>
          <a:stretch/>
        </p:blipFill>
        <p:spPr bwMode="auto">
          <a:xfrm>
            <a:off x="4602480" y="1524000"/>
            <a:ext cx="4084320" cy="45720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4100473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0179" b="15658"/>
          <a:stretch/>
        </p:blipFill>
        <p:spPr>
          <a:xfrm>
            <a:off x="457200" y="1157143"/>
            <a:ext cx="8340185" cy="5059397"/>
          </a:xfrm>
          <a:prstGeom prst="rect">
            <a:avLst/>
          </a:prstGeom>
        </p:spPr>
      </p:pic>
      <p:sp>
        <p:nvSpPr>
          <p:cNvPr id="2" name="Title 1"/>
          <p:cNvSpPr>
            <a:spLocks noGrp="1"/>
          </p:cNvSpPr>
          <p:nvPr>
            <p:ph type="title"/>
            <p:custDataLst>
              <p:tags r:id="rId1"/>
            </p:custDataLst>
          </p:nvPr>
        </p:nvSpPr>
        <p:spPr>
          <a:xfrm>
            <a:off x="457200" y="0"/>
            <a:ext cx="8229600" cy="1143000"/>
          </a:xfrm>
        </p:spPr>
        <p:txBody>
          <a:bodyPr>
            <a:noAutofit/>
          </a:bodyPr>
          <a:lstStyle/>
          <a:p>
            <a:r>
              <a:rPr lang="en-US" sz="3600" dirty="0" smtClean="0"/>
              <a:t>Organic </a:t>
            </a:r>
            <a:r>
              <a:rPr lang="en-US" sz="3600" dirty="0"/>
              <a:t>Food Retail Sales, </a:t>
            </a:r>
            <a:r>
              <a:rPr lang="en-US" sz="3600" dirty="0" smtClean="0"/>
              <a:t>2005-2015e</a:t>
            </a:r>
            <a:endParaRPr lang="en-US" sz="3600" dirty="0"/>
          </a:p>
        </p:txBody>
      </p:sp>
      <p:sp>
        <p:nvSpPr>
          <p:cNvPr id="6" name="TextBox 5"/>
          <p:cNvSpPr txBox="1"/>
          <p:nvPr>
            <p:custDataLst>
              <p:tags r:id="rId2"/>
            </p:custDataLst>
          </p:nvPr>
        </p:nvSpPr>
        <p:spPr>
          <a:xfrm>
            <a:off x="316135" y="6194840"/>
            <a:ext cx="8797385" cy="400110"/>
          </a:xfrm>
          <a:prstGeom prst="rect">
            <a:avLst/>
          </a:prstGeom>
          <a:noFill/>
        </p:spPr>
        <p:txBody>
          <a:bodyPr wrap="square" rtlCol="0">
            <a:spAutoFit/>
          </a:bodyPr>
          <a:lstStyle/>
          <a:p>
            <a:r>
              <a:rPr lang="en-US" sz="2000" dirty="0" smtClean="0">
                <a:solidFill>
                  <a:srgbClr val="800000"/>
                </a:solidFill>
              </a:rPr>
              <a:t>e = estimated. Source: USDA ERS using data from Nutrition Business Journal, 2015</a:t>
            </a:r>
            <a:endParaRPr lang="en-US" sz="2000" dirty="0">
              <a:solidFill>
                <a:srgbClr val="800000"/>
              </a:solidFill>
            </a:endParaRPr>
          </a:p>
        </p:txBody>
      </p:sp>
    </p:spTree>
    <p:extLst>
      <p:ext uri="{BB962C8B-B14F-4D97-AF65-F5344CB8AC3E}">
        <p14:creationId xmlns:p14="http://schemas.microsoft.com/office/powerpoint/2010/main" val="4021356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133361"/>
            <a:ext cx="9144000" cy="1143000"/>
          </a:xfrm>
        </p:spPr>
        <p:txBody>
          <a:bodyPr>
            <a:noAutofit/>
          </a:bodyPr>
          <a:lstStyle/>
          <a:p>
            <a:r>
              <a:rPr lang="en-US" sz="3400" dirty="0" smtClean="0"/>
              <a:t>U.S. Mandatory Spending on Organic Agriculture, 2002-2014 Farm Acts (farm bills)</a:t>
            </a:r>
            <a:endParaRPr lang="en-US" sz="3400" dirty="0"/>
          </a:p>
        </p:txBody>
      </p:sp>
      <p:graphicFrame>
        <p:nvGraphicFramePr>
          <p:cNvPr id="4" name="Chart 3"/>
          <p:cNvGraphicFramePr>
            <a:graphicFrameLocks/>
          </p:cNvGraphicFramePr>
          <p:nvPr>
            <p:custDataLst>
              <p:tags r:id="rId2"/>
            </p:custDataLst>
            <p:extLst>
              <p:ext uri="{D42A27DB-BD31-4B8C-83A1-F6EECF244321}">
                <p14:modId xmlns:p14="http://schemas.microsoft.com/office/powerpoint/2010/main" val="1858030367"/>
              </p:ext>
            </p:extLst>
          </p:nvPr>
        </p:nvGraphicFramePr>
        <p:xfrm>
          <a:off x="457200" y="1676400"/>
          <a:ext cx="8229600" cy="4800600"/>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p:cNvSpPr txBox="1"/>
          <p:nvPr>
            <p:custDataLst>
              <p:tags r:id="rId3"/>
            </p:custDataLst>
          </p:nvPr>
        </p:nvSpPr>
        <p:spPr>
          <a:xfrm>
            <a:off x="424543" y="6477000"/>
            <a:ext cx="3934795" cy="369332"/>
          </a:xfrm>
          <a:prstGeom prst="rect">
            <a:avLst/>
          </a:prstGeom>
          <a:noFill/>
        </p:spPr>
        <p:txBody>
          <a:bodyPr wrap="none" rtlCol="0">
            <a:spAutoFit/>
          </a:bodyPr>
          <a:lstStyle/>
          <a:p>
            <a:r>
              <a:rPr lang="en-US" dirty="0" smtClean="0">
                <a:solidFill>
                  <a:srgbClr val="800000"/>
                </a:solidFill>
              </a:rPr>
              <a:t>Economic Research Service, USDA, 2016</a:t>
            </a:r>
            <a:endParaRPr lang="en-US" dirty="0">
              <a:solidFill>
                <a:srgbClr val="800000"/>
              </a:solidFill>
            </a:endParaRPr>
          </a:p>
        </p:txBody>
      </p:sp>
      <p:cxnSp>
        <p:nvCxnSpPr>
          <p:cNvPr id="7" name="Straight Arrow Connector 6"/>
          <p:cNvCxnSpPr/>
          <p:nvPr/>
        </p:nvCxnSpPr>
        <p:spPr>
          <a:xfrm flipV="1">
            <a:off x="2057400" y="1905000"/>
            <a:ext cx="4572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6982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28897" y="76200"/>
            <a:ext cx="4114800" cy="1143000"/>
          </a:xfrm>
        </p:spPr>
        <p:txBody>
          <a:bodyPr/>
          <a:lstStyle/>
          <a:p>
            <a:r>
              <a:rPr lang="en-US" dirty="0" smtClean="0"/>
              <a:t>The Future</a:t>
            </a:r>
            <a:endParaRPr lang="en-US" dirty="0"/>
          </a:p>
        </p:txBody>
      </p:sp>
      <p:sp>
        <p:nvSpPr>
          <p:cNvPr id="3" name="TextBox 2"/>
          <p:cNvSpPr txBox="1"/>
          <p:nvPr>
            <p:custDataLst>
              <p:tags r:id="rId2"/>
            </p:custDataLst>
          </p:nvPr>
        </p:nvSpPr>
        <p:spPr>
          <a:xfrm>
            <a:off x="304800" y="1219200"/>
            <a:ext cx="4495800" cy="4893647"/>
          </a:xfrm>
          <a:prstGeom prst="rect">
            <a:avLst/>
          </a:prstGeom>
          <a:noFill/>
        </p:spPr>
        <p:txBody>
          <a:bodyPr wrap="square" rtlCol="0">
            <a:spAutoFit/>
          </a:bodyPr>
          <a:lstStyle/>
          <a:p>
            <a:r>
              <a:rPr lang="en-US" sz="2400" dirty="0">
                <a:solidFill>
                  <a:srgbClr val="800000"/>
                </a:solidFill>
              </a:rPr>
              <a:t>"In the end, each of us is involved in the history of agriculture because each of us is an eater and each of us is an organism of this earth. As eaters we will define and determine the history of agriculture as we drive our cars, as we shop the grocery aisles, as we eat at the local restaurants, as we buy our clothes. And as long as we are </a:t>
            </a:r>
            <a:r>
              <a:rPr lang="en-US" sz="2400" dirty="0" smtClean="0">
                <a:solidFill>
                  <a:srgbClr val="800000"/>
                </a:solidFill>
              </a:rPr>
              <a:t>eating, </a:t>
            </a:r>
            <a:r>
              <a:rPr lang="en-US" sz="2400" dirty="0">
                <a:solidFill>
                  <a:srgbClr val="800000"/>
                </a:solidFill>
              </a:rPr>
              <a:t>we are creating the history of agriculture</a:t>
            </a:r>
            <a:r>
              <a:rPr lang="en-US" sz="2400" dirty="0" smtClean="0">
                <a:solidFill>
                  <a:srgbClr val="800000"/>
                </a:solidFill>
              </a:rPr>
              <a:t>.”  -- Carmen </a:t>
            </a:r>
            <a:r>
              <a:rPr lang="en-US" sz="2400" dirty="0" err="1" smtClean="0">
                <a:solidFill>
                  <a:srgbClr val="800000"/>
                </a:solidFill>
              </a:rPr>
              <a:t>Fernholz</a:t>
            </a:r>
            <a:r>
              <a:rPr lang="en-US" sz="2400" dirty="0" smtClean="0">
                <a:solidFill>
                  <a:srgbClr val="800000"/>
                </a:solidFill>
              </a:rPr>
              <a:t>, Organic Farmer</a:t>
            </a:r>
            <a:endParaRPr lang="en-US" sz="2400" dirty="0">
              <a:solidFill>
                <a:srgbClr val="8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697" y="190733"/>
            <a:ext cx="3978876" cy="5943600"/>
          </a:xfrm>
          <a:prstGeom prst="rect">
            <a:avLst/>
          </a:prstGeom>
        </p:spPr>
      </p:pic>
      <p:sp>
        <p:nvSpPr>
          <p:cNvPr id="2" name="TextBox 1"/>
          <p:cNvSpPr txBox="1"/>
          <p:nvPr/>
        </p:nvSpPr>
        <p:spPr>
          <a:xfrm>
            <a:off x="1066800" y="6553200"/>
            <a:ext cx="4968540" cy="369332"/>
          </a:xfrm>
          <a:prstGeom prst="rect">
            <a:avLst/>
          </a:prstGeom>
          <a:noFill/>
        </p:spPr>
        <p:txBody>
          <a:bodyPr wrap="none" rtlCol="0">
            <a:spAutoFit/>
          </a:bodyPr>
          <a:lstStyle/>
          <a:p>
            <a:r>
              <a:rPr lang="en-US" dirty="0" smtClean="0">
                <a:solidFill>
                  <a:srgbClr val="FF0000"/>
                </a:solidFill>
              </a:rPr>
              <a:t>Note: cycle through some more scenic images here</a:t>
            </a:r>
            <a:endParaRPr lang="en-US" dirty="0">
              <a:solidFill>
                <a:srgbClr val="FF0000"/>
              </a:solidFill>
            </a:endParaRPr>
          </a:p>
        </p:txBody>
      </p:sp>
    </p:spTree>
    <p:extLst>
      <p:ext uri="{BB962C8B-B14F-4D97-AF65-F5344CB8AC3E}">
        <p14:creationId xmlns:p14="http://schemas.microsoft.com/office/powerpoint/2010/main" val="4168655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1"/>
            </p:custDataLst>
          </p:nvPr>
        </p:nvSpPr>
        <p:spPr>
          <a:xfrm>
            <a:off x="457200" y="274638"/>
            <a:ext cx="8229600" cy="1143000"/>
          </a:xfrm>
        </p:spPr>
        <p:txBody>
          <a:bodyPr/>
          <a:lstStyle/>
          <a:p>
            <a:r>
              <a:rPr lang="en-US" dirty="0" smtClean="0"/>
              <a:t>For More Information</a:t>
            </a:r>
            <a:endParaRPr lang="en-US" dirty="0"/>
          </a:p>
        </p:txBody>
      </p:sp>
      <p:sp>
        <p:nvSpPr>
          <p:cNvPr id="8" name="Content Placeholder 7"/>
          <p:cNvSpPr>
            <a:spLocks noGrp="1"/>
          </p:cNvSpPr>
          <p:nvPr>
            <p:ph sz="half" idx="2"/>
            <p:custDataLst>
              <p:tags r:id="rId2"/>
            </p:custDataLst>
          </p:nvPr>
        </p:nvSpPr>
        <p:spPr>
          <a:xfrm>
            <a:off x="326571" y="1600200"/>
            <a:ext cx="8360229" cy="4572000"/>
          </a:xfrm>
        </p:spPr>
        <p:txBody>
          <a:bodyPr>
            <a:normAutofit fontScale="92500"/>
          </a:bodyPr>
          <a:lstStyle/>
          <a:p>
            <a:r>
              <a:rPr lang="en-US" sz="3500" dirty="0">
                <a:hlinkClick r:id="rId5"/>
              </a:rPr>
              <a:t>National Sustainable Agriculture Oral History </a:t>
            </a:r>
            <a:r>
              <a:rPr lang="en-US" sz="3500" dirty="0" smtClean="0">
                <a:hlinkClick r:id="rId5"/>
              </a:rPr>
              <a:t>Archive</a:t>
            </a:r>
            <a:endParaRPr lang="en-US" sz="3500" dirty="0" smtClean="0"/>
          </a:p>
          <a:p>
            <a:r>
              <a:rPr lang="en-US" sz="3500" dirty="0" smtClean="0">
                <a:hlinkClick r:id="rId6"/>
              </a:rPr>
              <a:t>Organic History – Roger </a:t>
            </a:r>
            <a:r>
              <a:rPr lang="en-US" sz="3500" dirty="0" err="1">
                <a:hlinkClick r:id="rId6"/>
              </a:rPr>
              <a:t>Blobaum</a:t>
            </a:r>
            <a:endParaRPr lang="en-US" sz="3500" dirty="0"/>
          </a:p>
          <a:p>
            <a:r>
              <a:rPr lang="en-US" sz="3500" dirty="0">
                <a:hlinkClick r:id="rId7"/>
              </a:rPr>
              <a:t>A History of Organic Farming: Transitions from Sir Albert Howard’s War in the Soil to the USDA National Organic </a:t>
            </a:r>
            <a:r>
              <a:rPr lang="en-US" sz="3500" dirty="0" smtClean="0">
                <a:hlinkClick r:id="rId7"/>
              </a:rPr>
              <a:t>Program</a:t>
            </a:r>
            <a:endParaRPr lang="en-US" sz="3500" dirty="0" smtClean="0"/>
          </a:p>
          <a:p>
            <a:r>
              <a:rPr lang="en-US" sz="3500" dirty="0">
                <a:hlinkClick r:id="rId8"/>
              </a:rPr>
              <a:t>Organic and Sustainable Agriculture </a:t>
            </a:r>
            <a:r>
              <a:rPr lang="en-US" sz="3500" dirty="0" smtClean="0">
                <a:hlinkClick r:id="rId8"/>
              </a:rPr>
              <a:t>Collection – Wisconsin </a:t>
            </a:r>
            <a:r>
              <a:rPr lang="en-US" sz="3500" dirty="0">
                <a:hlinkClick r:id="rId8"/>
              </a:rPr>
              <a:t>Historical </a:t>
            </a:r>
            <a:r>
              <a:rPr lang="en-US" sz="3500" dirty="0" smtClean="0">
                <a:hlinkClick r:id="rId8"/>
              </a:rPr>
              <a:t>Society</a:t>
            </a:r>
            <a:endParaRPr lang="en-US" sz="3500" dirty="0" smtClean="0"/>
          </a:p>
        </p:txBody>
      </p:sp>
    </p:spTree>
    <p:extLst>
      <p:ext uri="{BB962C8B-B14F-4D97-AF65-F5344CB8AC3E}">
        <p14:creationId xmlns:p14="http://schemas.microsoft.com/office/powerpoint/2010/main" val="9610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lstStyle/>
          <a:p>
            <a:r>
              <a:rPr lang="en-US" dirty="0" smtClean="0"/>
              <a:t>History of Organic</a:t>
            </a:r>
            <a:endParaRPr lang="en-US" dirty="0"/>
          </a:p>
        </p:txBody>
      </p:sp>
      <p:sp>
        <p:nvSpPr>
          <p:cNvPr id="5" name="Content Placeholder 4"/>
          <p:cNvSpPr>
            <a:spLocks noGrp="1"/>
          </p:cNvSpPr>
          <p:nvPr>
            <p:ph sz="half" idx="1"/>
            <p:custDataLst>
              <p:tags r:id="rId2"/>
            </p:custDataLst>
          </p:nvPr>
        </p:nvSpPr>
        <p:spPr>
          <a:xfrm>
            <a:off x="457200" y="1524001"/>
            <a:ext cx="4145280" cy="4571999"/>
          </a:xfrm>
          <a:solidFill>
            <a:srgbClr val="FFCC99">
              <a:alpha val="78000"/>
            </a:srgbClr>
          </a:solidFill>
        </p:spPr>
        <p:txBody>
          <a:bodyPr>
            <a:normAutofit/>
          </a:bodyPr>
          <a:lstStyle/>
          <a:p>
            <a:pPr marL="571500" indent="-571500">
              <a:buFont typeface="+mj-lt"/>
              <a:buAutoNum type="romanUcPeriod"/>
            </a:pPr>
            <a:endParaRPr lang="en-US" dirty="0" smtClean="0"/>
          </a:p>
          <a:p>
            <a:pPr marL="571500" indent="-571500">
              <a:buFont typeface="+mj-lt"/>
              <a:buAutoNum type="romanUcPeriod"/>
            </a:pPr>
            <a:r>
              <a:rPr lang="en-US" sz="3600" dirty="0" smtClean="0">
                <a:solidFill>
                  <a:schemeClr val="bg1">
                    <a:lumMod val="50000"/>
                  </a:schemeClr>
                </a:solidFill>
              </a:rPr>
              <a:t>Beginnings</a:t>
            </a:r>
          </a:p>
          <a:p>
            <a:pPr marL="571500" indent="-571500">
              <a:buFont typeface="+mj-lt"/>
              <a:buAutoNum type="romanUcPeriod"/>
            </a:pPr>
            <a:r>
              <a:rPr lang="en-US" sz="3600" dirty="0" smtClean="0">
                <a:solidFill>
                  <a:schemeClr val="bg1">
                    <a:lumMod val="50000"/>
                  </a:schemeClr>
                </a:solidFill>
              </a:rPr>
              <a:t>U.S. Movement</a:t>
            </a:r>
          </a:p>
          <a:p>
            <a:pPr marL="571500" indent="-571500">
              <a:buFont typeface="+mj-lt"/>
              <a:buAutoNum type="romanUcPeriod"/>
            </a:pPr>
            <a:r>
              <a:rPr lang="en-US" sz="3600" dirty="0" smtClean="0">
                <a:solidFill>
                  <a:schemeClr val="bg1">
                    <a:lumMod val="50000"/>
                  </a:schemeClr>
                </a:solidFill>
              </a:rPr>
              <a:t>USDA Involvement</a:t>
            </a:r>
          </a:p>
          <a:p>
            <a:pPr marL="571500" indent="-571500">
              <a:buFont typeface="+mj-lt"/>
              <a:buAutoNum type="romanUcPeriod"/>
            </a:pPr>
            <a:r>
              <a:rPr lang="en-US" sz="3600" dirty="0" smtClean="0">
                <a:solidFill>
                  <a:schemeClr val="bg1">
                    <a:lumMod val="50000"/>
                  </a:schemeClr>
                </a:solidFill>
              </a:rPr>
              <a:t>Organic Today</a:t>
            </a:r>
            <a:endParaRPr lang="en-US" sz="3600" dirty="0">
              <a:solidFill>
                <a:schemeClr val="bg1">
                  <a:lumMod val="50000"/>
                </a:schemeClr>
              </a:solidFill>
            </a:endParaRPr>
          </a:p>
        </p:txBody>
      </p:sp>
      <p:pic>
        <p:nvPicPr>
          <p:cNvPr id="7" name="Picture 2" descr="https://www.ars.usda.gov/ARSUserFiles/oc/graphics/photos/nov97/k7862-1.jpg"/>
          <p:cNvPicPr>
            <a:picLocks noChangeAspect="1" noChangeArrowheads="1"/>
          </p:cNvPicPr>
          <p:nvPr/>
        </p:nvPicPr>
        <p:blipFill rotWithShape="1">
          <a:blip r:embed="rId5">
            <a:extLst>
              <a:ext uri="{28A0092B-C50C-407E-A947-70E740481C1C}">
                <a14:useLocalDpi xmlns:a14="http://schemas.microsoft.com/office/drawing/2010/main" val="0"/>
              </a:ext>
            </a:extLst>
          </a:blip>
          <a:srcRect t="16096" r="2546" b="4038"/>
          <a:stretch/>
        </p:blipFill>
        <p:spPr bwMode="auto">
          <a:xfrm>
            <a:off x="4602480" y="1524000"/>
            <a:ext cx="4084320" cy="457200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849226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999401_10201650411613175_475629337_n (1).jpg"/>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9" name="Title 1"/>
          <p:cNvSpPr>
            <a:spLocks noGrp="1"/>
          </p:cNvSpPr>
          <p:nvPr>
            <p:ph type="title"/>
            <p:custDataLst>
              <p:tags r:id="rId1"/>
            </p:custDataLst>
          </p:nvPr>
        </p:nvSpPr>
        <p:spPr>
          <a:xfrm>
            <a:off x="228600" y="838200"/>
            <a:ext cx="8709991" cy="2752794"/>
          </a:xfrm>
        </p:spPr>
        <p:txBody>
          <a:bodyPr>
            <a:normAutofit/>
          </a:bodyPr>
          <a:lstStyle/>
          <a:p>
            <a:r>
              <a:rPr lang="en-US" sz="3600" dirty="0" smtClean="0"/>
              <a:t>© 2017 Regents of the University of Minnesota. All rights reserved. </a:t>
            </a:r>
            <a:br>
              <a:rPr lang="en-US" sz="3600" dirty="0" smtClean="0"/>
            </a:br>
            <a:r>
              <a:rPr lang="en-US" sz="3600" dirty="0" smtClean="0"/>
              <a:t>The University of Minnesota is an equal opportunity educator and employer.</a:t>
            </a:r>
            <a:endParaRPr lang="en-US" sz="3600" dirty="0"/>
          </a:p>
        </p:txBody>
      </p:sp>
      <p:pic>
        <p:nvPicPr>
          <p:cNvPr id="10" name="Picture 2" descr="http://nifa.usda.gov/sites/default/files/resource/Powerpt_usda_nifa_centered_rgb_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460" y="4114800"/>
            <a:ext cx="4069080" cy="167335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custDataLst>
              <p:tags r:id="rId2"/>
            </p:custDataLst>
          </p:nvPr>
        </p:nvSpPr>
        <p:spPr>
          <a:xfrm>
            <a:off x="457200" y="756498"/>
            <a:ext cx="8229600" cy="4525963"/>
          </a:xfrm>
        </p:spPr>
        <p:txBody>
          <a:bodyPr/>
          <a:lstStyle/>
          <a:p>
            <a:pPr marL="0" indent="0" algn="ctr">
              <a:buNone/>
            </a:pPr>
            <a:r>
              <a:rPr lang="en-US" sz="3600" dirty="0"/>
              <a:t>This material is based upon work that is supported by the National Institute of Food and Agriculture, U.S. Department of Agriculture, under grant </a:t>
            </a:r>
            <a:r>
              <a:rPr lang="en-US" sz="3600" dirty="0" smtClean="0"/>
              <a:t>number </a:t>
            </a:r>
            <a:r>
              <a:rPr lang="en-US" sz="3600" dirty="0"/>
              <a:t>2013-51106-21005.</a:t>
            </a:r>
          </a:p>
          <a:p>
            <a:endParaRPr lang="en-US" dirty="0"/>
          </a:p>
        </p:txBody>
      </p:sp>
    </p:spTree>
    <p:extLst>
      <p:ext uri="{BB962C8B-B14F-4D97-AF65-F5344CB8AC3E}">
        <p14:creationId xmlns:p14="http://schemas.microsoft.com/office/powerpoint/2010/main" val="4325040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9144"/>
            <a:ext cx="8229600" cy="752856"/>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304800" y="762000"/>
            <a:ext cx="8534400" cy="5867400"/>
          </a:xfrm>
        </p:spPr>
        <p:txBody>
          <a:bodyPr>
            <a:normAutofit/>
          </a:bodyPr>
          <a:lstStyle/>
          <a:p>
            <a:pPr marL="238125" indent="-238125">
              <a:buNone/>
            </a:pPr>
            <a:r>
              <a:rPr lang="en-US" sz="1600" dirty="0" err="1"/>
              <a:t>Blobaum</a:t>
            </a:r>
            <a:r>
              <a:rPr lang="en-US" sz="1600" dirty="0"/>
              <a:t>, R.  2017.  A Brief History of the Organic Farming Movement in the Midwest in the 1970s. </a:t>
            </a:r>
            <a:r>
              <a:rPr lang="en-US" sz="1600" dirty="0">
                <a:hlinkClick r:id="rId2"/>
              </a:rPr>
              <a:t>http://rogerblobaum.com/history-of-the-organic-farming-movement-in-the-1970s-in-the-midwest</a:t>
            </a:r>
            <a:r>
              <a:rPr lang="en-US" sz="1600" dirty="0" smtClean="0">
                <a:hlinkClick r:id="rId2"/>
              </a:rPr>
              <a:t>/</a:t>
            </a:r>
            <a:r>
              <a:rPr lang="en-US" sz="1600" dirty="0" smtClean="0"/>
              <a:t> </a:t>
            </a:r>
            <a:endParaRPr lang="en-US" sz="1600" dirty="0"/>
          </a:p>
          <a:p>
            <a:pPr marL="238125" indent="-238125">
              <a:buNone/>
            </a:pPr>
            <a:r>
              <a:rPr lang="en-US" sz="1600" dirty="0" err="1"/>
              <a:t>Diffley</a:t>
            </a:r>
            <a:r>
              <a:rPr lang="en-US" sz="1600" dirty="0"/>
              <a:t>, A.  2012.  Turn Here Sweet Corn: Organic Farming Works. University of Minnesota Press</a:t>
            </a:r>
            <a:r>
              <a:rPr lang="en-US" sz="1600" dirty="0" smtClean="0"/>
              <a:t>.</a:t>
            </a:r>
            <a:endParaRPr lang="en-US" sz="1600" dirty="0"/>
          </a:p>
          <a:p>
            <a:pPr marL="238125" indent="-238125">
              <a:buNone/>
            </a:pPr>
            <a:r>
              <a:rPr lang="en-US" sz="1600" dirty="0"/>
              <a:t>Greene, C.  2017.  Organic Market Overview.  USDA-ERS.  </a:t>
            </a:r>
            <a:r>
              <a:rPr lang="en-US" sz="1600" dirty="0">
                <a:hlinkClick r:id="rId3"/>
              </a:rPr>
              <a:t>https://www.ers.usda.gov/data-products/chart-gallery/gallery/chart-detail/?</a:t>
            </a:r>
            <a:r>
              <a:rPr lang="en-US" sz="1600" dirty="0" smtClean="0">
                <a:hlinkClick r:id="rId3"/>
              </a:rPr>
              <a:t>chartId=77567</a:t>
            </a:r>
            <a:r>
              <a:rPr lang="en-US" sz="1600" dirty="0" smtClean="0"/>
              <a:t>  </a:t>
            </a:r>
            <a:endParaRPr lang="en-US" sz="1600" dirty="0"/>
          </a:p>
          <a:p>
            <a:pPr marL="238125" indent="-238125">
              <a:buNone/>
            </a:pPr>
            <a:r>
              <a:rPr lang="en-US" sz="1600" dirty="0"/>
              <a:t>Greene, C., G. Ferreira, A. Carlson, B. Cooke, and C. </a:t>
            </a:r>
            <a:r>
              <a:rPr lang="en-US" sz="1600" dirty="0" err="1"/>
              <a:t>Hitaj</a:t>
            </a:r>
            <a:r>
              <a:rPr lang="en-US" sz="1600" dirty="0"/>
              <a:t>.  2017.  Growing Organic Demand Provides High-Value Opportunities for Many Types of Producers. USDA-ERS.  </a:t>
            </a:r>
            <a:r>
              <a:rPr lang="en-US" sz="1600" dirty="0">
                <a:hlinkClick r:id="rId4"/>
              </a:rPr>
              <a:t>https://www.ers.usda.gov/amber-waves/2017/januaryfebruary/growing-organic-demand-provides-high-value-opportunities-for-many-types-of-producers</a:t>
            </a:r>
            <a:r>
              <a:rPr lang="en-US" sz="1600" dirty="0" smtClean="0">
                <a:hlinkClick r:id="rId4"/>
              </a:rPr>
              <a:t>/</a:t>
            </a:r>
            <a:r>
              <a:rPr lang="en-US" sz="1600" dirty="0" smtClean="0"/>
              <a:t>  </a:t>
            </a:r>
            <a:endParaRPr lang="en-US" sz="1600" dirty="0"/>
          </a:p>
          <a:p>
            <a:pPr marL="238125" indent="-238125">
              <a:buNone/>
            </a:pPr>
            <a:r>
              <a:rPr lang="en-US" sz="1600" dirty="0"/>
              <a:t>Gold, M. and J. Gates.  2007.  Tracing the Evolution of Organic/Sustainable Agriculture: A Selected and Annotated Bibliography </a:t>
            </a:r>
            <a:r>
              <a:rPr lang="en-US" sz="1600" dirty="0">
                <a:hlinkClick r:id="rId5"/>
              </a:rPr>
              <a:t>https://</a:t>
            </a:r>
            <a:r>
              <a:rPr lang="en-US" sz="1600" dirty="0" smtClean="0">
                <a:hlinkClick r:id="rId5"/>
              </a:rPr>
              <a:t>www.nal.usda.gov/afsic/tracing-evolution-organic-sustainable-agriculture</a:t>
            </a:r>
            <a:r>
              <a:rPr lang="en-US" sz="1600" dirty="0" smtClean="0"/>
              <a:t>     </a:t>
            </a:r>
            <a:endParaRPr lang="en-US" sz="1600" dirty="0"/>
          </a:p>
          <a:p>
            <a:pPr marL="238125" indent="-238125">
              <a:buNone/>
            </a:pPr>
            <a:r>
              <a:rPr lang="en-US" sz="1600" dirty="0"/>
              <a:t>Heckman, J. 2007.  A History of Organic Farming: Transitions from Sir Albert Howard’s War in the Soil to the USDA National Organic Program </a:t>
            </a:r>
            <a:r>
              <a:rPr lang="en-US" sz="1600" dirty="0">
                <a:hlinkClick r:id="rId6"/>
              </a:rPr>
              <a:t>http://www.westonaprice.org/health-topics/a-history-of-organic-farming-transitions-from-sir-albert-howards-war-in-the-soil-to-the-usda-national-organic-program</a:t>
            </a:r>
            <a:r>
              <a:rPr lang="en-US" sz="1600" dirty="0" smtClean="0">
                <a:hlinkClick r:id="rId6"/>
              </a:rPr>
              <a:t>/</a:t>
            </a:r>
            <a:r>
              <a:rPr lang="en-US" sz="1600" dirty="0" smtClean="0"/>
              <a:t>    </a:t>
            </a:r>
            <a:endParaRPr lang="en-US" sz="1600" dirty="0"/>
          </a:p>
          <a:p>
            <a:pPr marL="238125" indent="-238125">
              <a:buNone/>
            </a:pPr>
            <a:r>
              <a:rPr lang="en-US" sz="1600" dirty="0"/>
              <a:t>John Hopkins Center for a Livable Future.  2014.  Industrialization of Agriculture. </a:t>
            </a:r>
            <a:r>
              <a:rPr lang="en-US" sz="1600" dirty="0">
                <a:hlinkClick r:id="rId7"/>
              </a:rPr>
              <a:t>http://www.foodsystemprimer.org/food-production/industrialization-of-agriculture</a:t>
            </a:r>
            <a:r>
              <a:rPr lang="en-US" sz="1600" dirty="0" smtClean="0">
                <a:hlinkClick r:id="rId7"/>
              </a:rPr>
              <a:t>/</a:t>
            </a:r>
            <a:r>
              <a:rPr lang="en-US" sz="1600" dirty="0" smtClean="0"/>
              <a:t> </a:t>
            </a:r>
            <a:endParaRPr lang="en-US" sz="1600" dirty="0"/>
          </a:p>
        </p:txBody>
      </p:sp>
    </p:spTree>
    <p:extLst>
      <p:ext uri="{BB962C8B-B14F-4D97-AF65-F5344CB8AC3E}">
        <p14:creationId xmlns:p14="http://schemas.microsoft.com/office/powerpoint/2010/main" val="1469026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9144"/>
            <a:ext cx="8229600" cy="752856"/>
          </a:xfrm>
        </p:spPr>
        <p:txBody>
          <a:bodyPr>
            <a:normAutofit fontScale="90000"/>
          </a:bodyPr>
          <a:lstStyle/>
          <a:p>
            <a:r>
              <a:rPr lang="en-US" dirty="0" smtClean="0"/>
              <a:t>References (cont.)</a:t>
            </a:r>
            <a:endParaRPr lang="en-US" dirty="0"/>
          </a:p>
        </p:txBody>
      </p:sp>
      <p:sp>
        <p:nvSpPr>
          <p:cNvPr id="3" name="Content Placeholder 2"/>
          <p:cNvSpPr>
            <a:spLocks noGrp="1"/>
          </p:cNvSpPr>
          <p:nvPr>
            <p:ph idx="1"/>
          </p:nvPr>
        </p:nvSpPr>
        <p:spPr>
          <a:xfrm>
            <a:off x="152400" y="762000"/>
            <a:ext cx="8839200" cy="5364163"/>
          </a:xfrm>
        </p:spPr>
        <p:txBody>
          <a:bodyPr>
            <a:noAutofit/>
          </a:bodyPr>
          <a:lstStyle/>
          <a:p>
            <a:pPr marL="238125" indent="-238125">
              <a:buNone/>
            </a:pPr>
            <a:r>
              <a:rPr lang="en-US" sz="1600" dirty="0" smtClean="0"/>
              <a:t>John </a:t>
            </a:r>
            <a:r>
              <a:rPr lang="en-US" sz="1600" dirty="0"/>
              <a:t>Hopkins Center for a Livable Future.  2014.  Industrialization of Agriculture. </a:t>
            </a:r>
            <a:r>
              <a:rPr lang="en-US" sz="1600" dirty="0">
                <a:hlinkClick r:id="rId2"/>
              </a:rPr>
              <a:t>http://www.foodsystemprimer.org/food-production/industrialization-of-agriculture</a:t>
            </a:r>
            <a:r>
              <a:rPr lang="en-US" sz="1600" dirty="0" smtClean="0">
                <a:hlinkClick r:id="rId2"/>
              </a:rPr>
              <a:t>/</a:t>
            </a:r>
            <a:r>
              <a:rPr lang="en-US" sz="1600" dirty="0" smtClean="0"/>
              <a:t> </a:t>
            </a:r>
            <a:endParaRPr lang="en-US" sz="1600" dirty="0"/>
          </a:p>
          <a:p>
            <a:pPr marL="238125" indent="-238125">
              <a:buNone/>
            </a:pPr>
            <a:r>
              <a:rPr lang="en-US" sz="1600" dirty="0" err="1"/>
              <a:t>Kroese</a:t>
            </a:r>
            <a:r>
              <a:rPr lang="en-US" sz="1600" dirty="0"/>
              <a:t>, R.  2015.  Interview with Jim Riddle, Joyce Ford, and Doug </a:t>
            </a:r>
            <a:r>
              <a:rPr lang="en-US" sz="1600" dirty="0" err="1"/>
              <a:t>Nopar</a:t>
            </a:r>
            <a:r>
              <a:rPr lang="en-US" sz="1600" dirty="0"/>
              <a:t>.  </a:t>
            </a:r>
            <a:r>
              <a:rPr lang="en-US" sz="1600" dirty="0">
                <a:hlinkClick r:id="rId3"/>
              </a:rPr>
              <a:t>http://</a:t>
            </a:r>
            <a:r>
              <a:rPr lang="en-US" sz="1600" dirty="0" smtClean="0">
                <a:hlinkClick r:id="rId3"/>
              </a:rPr>
              <a:t>umedia.lib.umn.edu/node/1198165</a:t>
            </a:r>
            <a:r>
              <a:rPr lang="en-US" sz="1600" dirty="0" smtClean="0"/>
              <a:t>  </a:t>
            </a:r>
            <a:endParaRPr lang="en-US" sz="1600" dirty="0"/>
          </a:p>
          <a:p>
            <a:pPr marL="238125" indent="-238125">
              <a:buNone/>
            </a:pPr>
            <a:r>
              <a:rPr lang="en-US" sz="1600" dirty="0" err="1"/>
              <a:t>Kuepper</a:t>
            </a:r>
            <a:r>
              <a:rPr lang="en-US" sz="1600" dirty="0"/>
              <a:t>, G.  2010.  A Brief Overview of the History and Philosophy of Organic Agriculture.  Kerr Center for Sustainable Agriculture. </a:t>
            </a:r>
            <a:r>
              <a:rPr lang="en-US" sz="1600" dirty="0">
                <a:hlinkClick r:id="rId4"/>
              </a:rPr>
              <a:t>http://</a:t>
            </a:r>
            <a:r>
              <a:rPr lang="en-US" sz="1600" dirty="0" smtClean="0">
                <a:hlinkClick r:id="rId4"/>
              </a:rPr>
              <a:t>kerrcenter.com/wp-content/uploads/2014/08/organic-philosophy-report.pdf</a:t>
            </a:r>
            <a:r>
              <a:rPr lang="en-US" sz="1600" dirty="0" smtClean="0"/>
              <a:t>  </a:t>
            </a:r>
            <a:endParaRPr lang="en-US" sz="1600" dirty="0"/>
          </a:p>
          <a:p>
            <a:pPr marL="238125" indent="-238125">
              <a:buNone/>
            </a:pPr>
            <a:r>
              <a:rPr lang="en-US" sz="1600" dirty="0" err="1"/>
              <a:t>Nehring</a:t>
            </a:r>
            <a:r>
              <a:rPr lang="en-US" sz="1600" dirty="0"/>
              <a:t>, R., C. Osteen, S.J. Wechsler, A. Martin, A. </a:t>
            </a:r>
            <a:r>
              <a:rPr lang="en-US" sz="1600" dirty="0" err="1"/>
              <a:t>Vialou</a:t>
            </a:r>
            <a:r>
              <a:rPr lang="en-US" sz="1600" dirty="0"/>
              <a:t>, and J. Fernandez-Cornejo. 2014.  Pesticide Use in U.S. Agriculture: 21 Selected Crops, 1960-2008.  USDA-ERS. </a:t>
            </a:r>
            <a:r>
              <a:rPr lang="en-US" sz="1600" dirty="0">
                <a:hlinkClick r:id="rId5"/>
              </a:rPr>
              <a:t>https://www.ers.usda.gov/publications/pub-details/?</a:t>
            </a:r>
            <a:r>
              <a:rPr lang="en-US" sz="1600" dirty="0" smtClean="0">
                <a:hlinkClick r:id="rId5"/>
              </a:rPr>
              <a:t>pubid=43855</a:t>
            </a:r>
            <a:r>
              <a:rPr lang="en-US" sz="1600" dirty="0" smtClean="0"/>
              <a:t>  </a:t>
            </a:r>
            <a:endParaRPr lang="en-US" sz="1600" dirty="0"/>
          </a:p>
          <a:p>
            <a:pPr marL="238125" indent="-238125">
              <a:buNone/>
            </a:pPr>
            <a:r>
              <a:rPr lang="en-US" sz="1600" dirty="0" err="1"/>
              <a:t>Nehring</a:t>
            </a:r>
            <a:r>
              <a:rPr lang="en-US" sz="1600" dirty="0"/>
              <a:t>, R.  2016.  Fertilizer Use and Price.  USDA-ERS. </a:t>
            </a:r>
            <a:r>
              <a:rPr lang="en-US" sz="1600" dirty="0">
                <a:hlinkClick r:id="rId6"/>
              </a:rPr>
              <a:t>https://</a:t>
            </a:r>
            <a:r>
              <a:rPr lang="en-US" sz="1600" dirty="0" smtClean="0">
                <a:hlinkClick r:id="rId6"/>
              </a:rPr>
              <a:t>www.ers.usda.gov/data-products/fertilizer-use-and-price.aspx</a:t>
            </a:r>
            <a:r>
              <a:rPr lang="en-US" sz="1600" dirty="0" smtClean="0"/>
              <a:t> </a:t>
            </a:r>
            <a:endParaRPr lang="en-US" sz="1600" dirty="0"/>
          </a:p>
          <a:p>
            <a:pPr marL="238125" indent="-238125">
              <a:buNone/>
            </a:pPr>
            <a:r>
              <a:rPr lang="en-US" sz="1600" dirty="0"/>
              <a:t>Rodale Institute.  2016.  About Us.  </a:t>
            </a:r>
            <a:r>
              <a:rPr lang="en-US" sz="1600" dirty="0">
                <a:hlinkClick r:id="rId7"/>
              </a:rPr>
              <a:t>http://rodaleinstitute.org/about-us/mission-and-history</a:t>
            </a:r>
            <a:r>
              <a:rPr lang="en-US" sz="1600" dirty="0" smtClean="0">
                <a:hlinkClick r:id="rId7"/>
              </a:rPr>
              <a:t>/</a:t>
            </a:r>
            <a:r>
              <a:rPr lang="en-US" sz="1600" dirty="0" smtClean="0"/>
              <a:t> </a:t>
            </a:r>
            <a:endParaRPr lang="en-US" sz="1600" dirty="0"/>
          </a:p>
          <a:p>
            <a:pPr marL="238125" indent="-238125">
              <a:buNone/>
            </a:pPr>
            <a:r>
              <a:rPr lang="en-US" sz="1600" dirty="0"/>
              <a:t>Sustainable Agriculture Research and Education.  2003.  History of Organic Farming in the United States.  </a:t>
            </a:r>
            <a:r>
              <a:rPr lang="en-US" sz="1600" dirty="0">
                <a:hlinkClick r:id="rId8"/>
              </a:rPr>
              <a:t>http://</a:t>
            </a:r>
            <a:r>
              <a:rPr lang="en-US" sz="1600" dirty="0" smtClean="0">
                <a:hlinkClick r:id="rId8"/>
              </a:rPr>
              <a:t>www.sare.org/Learning-Center/Bulletins/Transitioning-to-Organic-Production/Text-Version/History-of-Organic-Farming-in-the-United-States</a:t>
            </a:r>
            <a:r>
              <a:rPr lang="en-US" sz="1600" dirty="0" smtClean="0"/>
              <a:t>  </a:t>
            </a:r>
            <a:endParaRPr lang="en-US" sz="1600" dirty="0"/>
          </a:p>
          <a:p>
            <a:pPr marL="238125" indent="-238125">
              <a:buNone/>
            </a:pPr>
            <a:r>
              <a:rPr lang="en-US" sz="1600" dirty="0"/>
              <a:t>USDA-ERS. 2016.  Increasing U.S. organic food sales encourage growth in organic farming.  </a:t>
            </a:r>
            <a:r>
              <a:rPr lang="en-US" sz="1600" dirty="0">
                <a:hlinkClick r:id="rId9"/>
              </a:rPr>
              <a:t>http://</a:t>
            </a:r>
            <a:r>
              <a:rPr lang="en-US" sz="1600" dirty="0" smtClean="0">
                <a:hlinkClick r:id="rId9"/>
              </a:rPr>
              <a:t>www.ers.usda.gov/topics/natural-resources-environment/organic-agriculture/organic-market-overview.aspx</a:t>
            </a:r>
            <a:r>
              <a:rPr lang="en-US" sz="1600" dirty="0" smtClean="0"/>
              <a:t>  </a:t>
            </a:r>
            <a:endParaRPr lang="en-US" sz="1600" dirty="0"/>
          </a:p>
          <a:p>
            <a:pPr marL="238125" indent="-238125">
              <a:buNone/>
            </a:pPr>
            <a:r>
              <a:rPr lang="en-US" sz="1600" dirty="0"/>
              <a:t>USDA-ERS.  2016.  Agricultural Act of 2014: Organic Agriculture.  </a:t>
            </a:r>
            <a:r>
              <a:rPr lang="en-US" sz="1600" dirty="0">
                <a:hlinkClick r:id="rId10"/>
              </a:rPr>
              <a:t>http://</a:t>
            </a:r>
            <a:r>
              <a:rPr lang="en-US" sz="1600" dirty="0" smtClean="0">
                <a:hlinkClick r:id="rId10"/>
              </a:rPr>
              <a:t>www.ers.usda.gov/agricultural-act-of-2014-highlights-and-implications/organic-agriculture.aspx</a:t>
            </a:r>
            <a:r>
              <a:rPr lang="en-US" sz="1600" dirty="0" smtClean="0"/>
              <a:t> </a:t>
            </a:r>
            <a:endParaRPr lang="en-US" sz="1600" dirty="0"/>
          </a:p>
        </p:txBody>
      </p:sp>
    </p:spTree>
    <p:extLst>
      <p:ext uri="{BB962C8B-B14F-4D97-AF65-F5344CB8AC3E}">
        <p14:creationId xmlns:p14="http://schemas.microsoft.com/office/powerpoint/2010/main" val="1237468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Prior to Organic Movement</a:t>
            </a:r>
            <a:endParaRPr lang="en-US" dirty="0"/>
          </a:p>
        </p:txBody>
      </p:sp>
      <p:sp>
        <p:nvSpPr>
          <p:cNvPr id="3" name="Content Placeholder 2"/>
          <p:cNvSpPr>
            <a:spLocks noGrp="1"/>
          </p:cNvSpPr>
          <p:nvPr>
            <p:ph sz="half" idx="1"/>
            <p:custDataLst>
              <p:tags r:id="rId2"/>
            </p:custDataLst>
          </p:nvPr>
        </p:nvSpPr>
        <p:spPr>
          <a:xfrm>
            <a:off x="201274" y="1595120"/>
            <a:ext cx="3685651" cy="4525963"/>
          </a:xfrm>
        </p:spPr>
        <p:txBody>
          <a:bodyPr>
            <a:normAutofit/>
          </a:bodyPr>
          <a:lstStyle/>
          <a:p>
            <a:r>
              <a:rPr lang="en-US" sz="3200" dirty="0" smtClean="0"/>
              <a:t>Early 20</a:t>
            </a:r>
            <a:r>
              <a:rPr lang="en-US" sz="3200" baseline="30000" dirty="0" smtClean="0"/>
              <a:t>th</a:t>
            </a:r>
            <a:r>
              <a:rPr lang="en-US" sz="3200" dirty="0" smtClean="0"/>
              <a:t> century</a:t>
            </a:r>
          </a:p>
          <a:p>
            <a:r>
              <a:rPr lang="en-US" sz="3200" dirty="0"/>
              <a:t>I</a:t>
            </a:r>
            <a:r>
              <a:rPr lang="en-US" sz="3200" dirty="0" smtClean="0"/>
              <a:t>ndustrialization of agriculture</a:t>
            </a:r>
          </a:p>
          <a:p>
            <a:pPr lvl="1"/>
            <a:r>
              <a:rPr lang="en-US" sz="2800" dirty="0" smtClean="0"/>
              <a:t>Mechanization</a:t>
            </a:r>
          </a:p>
          <a:p>
            <a:pPr lvl="1"/>
            <a:r>
              <a:rPr lang="en-US" sz="2800" dirty="0" smtClean="0"/>
              <a:t>Specialization</a:t>
            </a:r>
          </a:p>
          <a:p>
            <a:pPr lvl="1"/>
            <a:r>
              <a:rPr lang="en-US" sz="2800" dirty="0" smtClean="0"/>
              <a:t>Use of synthetic fertilizers and pesticides</a:t>
            </a:r>
          </a:p>
          <a:p>
            <a:pPr lvl="1"/>
            <a:endParaRPr lang="en-US" dirty="0" smtClean="0"/>
          </a:p>
        </p:txBody>
      </p:sp>
      <p:pic>
        <p:nvPicPr>
          <p:cNvPr id="1026" name="Picture 2" descr="Preview"/>
          <p:cNvPicPr>
            <a:picLocks noChangeAspect="1" noChangeArrowheads="1"/>
          </p:cNvPicPr>
          <p:nvPr/>
        </p:nvPicPr>
        <p:blipFill rotWithShape="1">
          <a:blip r:embed="rId6">
            <a:extLst>
              <a:ext uri="{28A0092B-C50C-407E-A947-70E740481C1C}">
                <a14:useLocalDpi xmlns:a14="http://schemas.microsoft.com/office/drawing/2010/main" val="0"/>
              </a:ext>
            </a:extLst>
          </a:blip>
          <a:srcRect l="10658" r="16315" b="15600"/>
          <a:stretch/>
        </p:blipFill>
        <p:spPr bwMode="auto">
          <a:xfrm>
            <a:off x="4142851" y="1600200"/>
            <a:ext cx="4896898" cy="3880313"/>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custDataLst>
              <p:tags r:id="rId3"/>
            </p:custDataLst>
          </p:nvPr>
        </p:nvSpPr>
        <p:spPr>
          <a:xfrm>
            <a:off x="5257800" y="5478409"/>
            <a:ext cx="2400914" cy="369332"/>
          </a:xfrm>
          <a:prstGeom prst="rect">
            <a:avLst/>
          </a:prstGeom>
          <a:noFill/>
        </p:spPr>
        <p:txBody>
          <a:bodyPr wrap="none" rtlCol="0">
            <a:spAutoFit/>
          </a:bodyPr>
          <a:lstStyle/>
          <a:p>
            <a:r>
              <a:rPr lang="en-US" dirty="0" smtClean="0">
                <a:solidFill>
                  <a:srgbClr val="800000"/>
                </a:solidFill>
              </a:rPr>
              <a:t>Cultivation in the 1930s</a:t>
            </a:r>
            <a:endParaRPr lang="en-US" dirty="0">
              <a:solidFill>
                <a:srgbClr val="800000"/>
              </a:solidFill>
            </a:endParaRPr>
          </a:p>
        </p:txBody>
      </p:sp>
    </p:spTree>
    <p:extLst>
      <p:ext uri="{BB962C8B-B14F-4D97-AF65-F5344CB8AC3E}">
        <p14:creationId xmlns:p14="http://schemas.microsoft.com/office/powerpoint/2010/main" val="30415063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76200"/>
            <a:ext cx="8382000" cy="1143000"/>
          </a:xfrm>
        </p:spPr>
        <p:txBody>
          <a:bodyPr>
            <a:normAutofit fontScale="90000"/>
          </a:bodyPr>
          <a:lstStyle/>
          <a:p>
            <a:r>
              <a:rPr lang="en-US" dirty="0" smtClean="0"/>
              <a:t>Corn Acreage Treated with Herbicides, 1952-2008</a:t>
            </a:r>
            <a:endParaRPr lang="en-US" dirty="0"/>
          </a:p>
        </p:txBody>
      </p:sp>
      <p:graphicFrame>
        <p:nvGraphicFramePr>
          <p:cNvPr id="4" name="Chart 3"/>
          <p:cNvGraphicFramePr>
            <a:graphicFrameLocks/>
          </p:cNvGraphicFramePr>
          <p:nvPr>
            <p:custDataLst>
              <p:tags r:id="rId2"/>
            </p:custDataLst>
            <p:extLst>
              <p:ext uri="{D42A27DB-BD31-4B8C-83A1-F6EECF244321}">
                <p14:modId xmlns:p14="http://schemas.microsoft.com/office/powerpoint/2010/main" val="2005294515"/>
              </p:ext>
            </p:extLst>
          </p:nvPr>
        </p:nvGraphicFramePr>
        <p:xfrm>
          <a:off x="457200" y="1447800"/>
          <a:ext cx="8229600" cy="4953000"/>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p:cNvSpPr txBox="1"/>
          <p:nvPr>
            <p:custDataLst>
              <p:tags r:id="rId3"/>
            </p:custDataLst>
          </p:nvPr>
        </p:nvSpPr>
        <p:spPr>
          <a:xfrm>
            <a:off x="394063" y="6403759"/>
            <a:ext cx="3934795" cy="369332"/>
          </a:xfrm>
          <a:prstGeom prst="rect">
            <a:avLst/>
          </a:prstGeom>
          <a:noFill/>
        </p:spPr>
        <p:txBody>
          <a:bodyPr wrap="none" rtlCol="0">
            <a:spAutoFit/>
          </a:bodyPr>
          <a:lstStyle/>
          <a:p>
            <a:r>
              <a:rPr lang="en-US" dirty="0" smtClean="0">
                <a:solidFill>
                  <a:srgbClr val="800000"/>
                </a:solidFill>
              </a:rPr>
              <a:t>Economic Research Service, USDA, 2016</a:t>
            </a:r>
            <a:endParaRPr lang="en-US" dirty="0">
              <a:solidFill>
                <a:srgbClr val="800000"/>
              </a:solidFill>
            </a:endParaRPr>
          </a:p>
        </p:txBody>
      </p:sp>
      <p:sp>
        <p:nvSpPr>
          <p:cNvPr id="3" name="Oval 2"/>
          <p:cNvSpPr/>
          <p:nvPr>
            <p:custDataLst>
              <p:tags r:id="rId4"/>
            </p:custDataLst>
          </p:nvPr>
        </p:nvSpPr>
        <p:spPr>
          <a:xfrm>
            <a:off x="4800600" y="5730240"/>
            <a:ext cx="685800" cy="914400"/>
          </a:xfrm>
          <a:prstGeom prst="ellipse">
            <a:avLst/>
          </a:prstGeom>
          <a:no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5143500" y="2085660"/>
            <a:ext cx="30131" cy="3415980"/>
          </a:xfrm>
          <a:prstGeom prst="straightConnector1">
            <a:avLst/>
          </a:prstGeom>
          <a:ln w="38100">
            <a:solidFill>
              <a:srgbClr val="8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891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Fertilizer Use in U.S. Agriculture, 1960-2011</a:t>
            </a:r>
            <a:endParaRPr lang="en-US" dirty="0"/>
          </a:p>
        </p:txBody>
      </p:sp>
      <p:sp>
        <p:nvSpPr>
          <p:cNvPr id="4" name="TextBox 3"/>
          <p:cNvSpPr txBox="1"/>
          <p:nvPr>
            <p:custDataLst>
              <p:tags r:id="rId2"/>
            </p:custDataLst>
          </p:nvPr>
        </p:nvSpPr>
        <p:spPr>
          <a:xfrm>
            <a:off x="394063" y="6403759"/>
            <a:ext cx="3934795" cy="369332"/>
          </a:xfrm>
          <a:prstGeom prst="rect">
            <a:avLst/>
          </a:prstGeom>
          <a:noFill/>
        </p:spPr>
        <p:txBody>
          <a:bodyPr wrap="none" rtlCol="0">
            <a:spAutoFit/>
          </a:bodyPr>
          <a:lstStyle/>
          <a:p>
            <a:r>
              <a:rPr lang="en-US" dirty="0" smtClean="0">
                <a:solidFill>
                  <a:srgbClr val="800000"/>
                </a:solidFill>
              </a:rPr>
              <a:t>Economic Research Service, USDA, 2016</a:t>
            </a:r>
            <a:endParaRPr lang="en-US" dirty="0">
              <a:solidFill>
                <a:srgbClr val="800000"/>
              </a:solidFill>
            </a:endParaRPr>
          </a:p>
        </p:txBody>
      </p:sp>
      <p:graphicFrame>
        <p:nvGraphicFramePr>
          <p:cNvPr id="5" name="Chart 4"/>
          <p:cNvGraphicFramePr>
            <a:graphicFrameLocks/>
          </p:cNvGraphicFramePr>
          <p:nvPr>
            <p:custDataLst>
              <p:tags r:id="rId3"/>
            </p:custDataLst>
            <p:extLst>
              <p:ext uri="{D42A27DB-BD31-4B8C-83A1-F6EECF244321}">
                <p14:modId xmlns:p14="http://schemas.microsoft.com/office/powerpoint/2010/main" val="25487917"/>
              </p:ext>
            </p:extLst>
          </p:nvPr>
        </p:nvGraphicFramePr>
        <p:xfrm>
          <a:off x="457200" y="1600201"/>
          <a:ext cx="8229600" cy="4803558"/>
        </p:xfrm>
        <a:graphic>
          <a:graphicData uri="http://schemas.openxmlformats.org/drawingml/2006/chart">
            <c:chart xmlns:c="http://schemas.openxmlformats.org/drawingml/2006/chart" xmlns:r="http://schemas.openxmlformats.org/officeDocument/2006/relationships" r:id="rId7"/>
          </a:graphicData>
        </a:graphic>
      </p:graphicFrame>
      <p:sp>
        <p:nvSpPr>
          <p:cNvPr id="3" name="Oval 2"/>
          <p:cNvSpPr/>
          <p:nvPr>
            <p:custDataLst>
              <p:tags r:id="rId4"/>
            </p:custDataLst>
          </p:nvPr>
        </p:nvSpPr>
        <p:spPr>
          <a:xfrm>
            <a:off x="1752600" y="5638799"/>
            <a:ext cx="533400" cy="764959"/>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133600" y="2590800"/>
            <a:ext cx="2438400" cy="274320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470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dirty="0" smtClean="0"/>
              <a:t>The Roots of Organic Farming</a:t>
            </a:r>
            <a:endParaRPr lang="en-US" dirty="0"/>
          </a:p>
        </p:txBody>
      </p:sp>
      <p:sp>
        <p:nvSpPr>
          <p:cNvPr id="3" name="Content Placeholder 2"/>
          <p:cNvSpPr>
            <a:spLocks noGrp="1"/>
          </p:cNvSpPr>
          <p:nvPr>
            <p:ph sz="half" idx="1"/>
            <p:custDataLst>
              <p:tags r:id="rId2"/>
            </p:custDataLst>
          </p:nvPr>
        </p:nvSpPr>
        <p:spPr>
          <a:xfrm>
            <a:off x="5105400" y="1676400"/>
            <a:ext cx="3755032" cy="4449763"/>
          </a:xfrm>
        </p:spPr>
        <p:txBody>
          <a:bodyPr>
            <a:normAutofit/>
          </a:bodyPr>
          <a:lstStyle/>
          <a:p>
            <a:r>
              <a:rPr lang="en-US" dirty="0" smtClean="0"/>
              <a:t>Europe</a:t>
            </a:r>
          </a:p>
          <a:p>
            <a:r>
              <a:rPr lang="en-US" dirty="0" smtClean="0"/>
              <a:t>1920s – 1950s</a:t>
            </a:r>
          </a:p>
          <a:p>
            <a:r>
              <a:rPr lang="en-US" dirty="0" smtClean="0"/>
              <a:t>Opposition to industrial agriculture</a:t>
            </a:r>
          </a:p>
          <a:p>
            <a:r>
              <a:rPr lang="en-US" dirty="0"/>
              <a:t>E</a:t>
            </a:r>
            <a:r>
              <a:rPr lang="en-US" dirty="0" smtClean="0"/>
              <a:t>mphasis on soil health</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1417638"/>
            <a:ext cx="4544762" cy="4571428"/>
          </a:xfrm>
          <a:prstGeom prst="rect">
            <a:avLst/>
          </a:prstGeom>
        </p:spPr>
      </p:pic>
      <p:sp>
        <p:nvSpPr>
          <p:cNvPr id="5" name="TextBox 4"/>
          <p:cNvSpPr txBox="1"/>
          <p:nvPr>
            <p:custDataLst>
              <p:tags r:id="rId3"/>
            </p:custDataLst>
          </p:nvPr>
        </p:nvSpPr>
        <p:spPr>
          <a:xfrm>
            <a:off x="2907724" y="3034367"/>
            <a:ext cx="1670394" cy="707886"/>
          </a:xfrm>
          <a:prstGeom prst="rect">
            <a:avLst/>
          </a:prstGeom>
          <a:noFill/>
        </p:spPr>
        <p:txBody>
          <a:bodyPr wrap="none" rtlCol="0">
            <a:spAutoFit/>
          </a:bodyPr>
          <a:lstStyle/>
          <a:p>
            <a:r>
              <a:rPr lang="en-US" sz="4000" dirty="0" smtClean="0">
                <a:solidFill>
                  <a:srgbClr val="F8E180"/>
                </a:solidFill>
              </a:rPr>
              <a:t>Europe</a:t>
            </a:r>
            <a:endParaRPr lang="en-US" sz="4000" dirty="0">
              <a:solidFill>
                <a:srgbClr val="F8E180"/>
              </a:solidFill>
            </a:endParaRPr>
          </a:p>
        </p:txBody>
      </p:sp>
    </p:spTree>
    <p:extLst>
      <p:ext uri="{BB962C8B-B14F-4D97-AF65-F5344CB8AC3E}">
        <p14:creationId xmlns:p14="http://schemas.microsoft.com/office/powerpoint/2010/main" val="73643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Sir Albert Howard </a:t>
            </a:r>
            <a:br>
              <a:rPr lang="en-US" dirty="0" smtClean="0"/>
            </a:br>
            <a:r>
              <a:rPr lang="en-US" dirty="0" smtClean="0"/>
              <a:t>(1873-1947)</a:t>
            </a:r>
            <a:endParaRPr lang="en-US" dirty="0"/>
          </a:p>
        </p:txBody>
      </p:sp>
      <p:sp>
        <p:nvSpPr>
          <p:cNvPr id="4" name="Content Placeholder 3"/>
          <p:cNvSpPr>
            <a:spLocks noGrp="1"/>
          </p:cNvSpPr>
          <p:nvPr>
            <p:ph sz="half" idx="2"/>
            <p:custDataLst>
              <p:tags r:id="rId2"/>
            </p:custDataLst>
          </p:nvPr>
        </p:nvSpPr>
        <p:spPr>
          <a:xfrm>
            <a:off x="3352800" y="1828800"/>
            <a:ext cx="5334000" cy="4373563"/>
          </a:xfrm>
        </p:spPr>
        <p:txBody>
          <a:bodyPr>
            <a:normAutofit/>
          </a:bodyPr>
          <a:lstStyle/>
          <a:p>
            <a:r>
              <a:rPr lang="en-US" dirty="0"/>
              <a:t>T</a:t>
            </a:r>
            <a:r>
              <a:rPr lang="en-US" dirty="0" smtClean="0"/>
              <a:t>he “father” </a:t>
            </a:r>
            <a:r>
              <a:rPr lang="en-US" dirty="0"/>
              <a:t>of organic </a:t>
            </a:r>
            <a:r>
              <a:rPr lang="en-US" dirty="0" smtClean="0"/>
              <a:t>agriculture</a:t>
            </a:r>
          </a:p>
          <a:p>
            <a:r>
              <a:rPr lang="en-US" dirty="0" smtClean="0"/>
              <a:t>Concepts: </a:t>
            </a:r>
          </a:p>
          <a:p>
            <a:pPr lvl="1"/>
            <a:r>
              <a:rPr lang="en-US" dirty="0"/>
              <a:t>H</a:t>
            </a:r>
            <a:r>
              <a:rPr lang="en-US" dirty="0" smtClean="0"/>
              <a:t>ealthy </a:t>
            </a:r>
            <a:r>
              <a:rPr lang="en-US" dirty="0"/>
              <a:t>soils for healthy plants and </a:t>
            </a:r>
            <a:r>
              <a:rPr lang="en-US" dirty="0" smtClean="0"/>
              <a:t>animals</a:t>
            </a:r>
            <a:endParaRPr lang="en-US" dirty="0"/>
          </a:p>
          <a:p>
            <a:pPr lvl="1"/>
            <a:r>
              <a:rPr lang="en-US" dirty="0" smtClean="0"/>
              <a:t>Humus </a:t>
            </a:r>
            <a:r>
              <a:rPr lang="en-US" dirty="0"/>
              <a:t>(the organic component of soil</a:t>
            </a:r>
            <a:r>
              <a:rPr lang="en-US" dirty="0" smtClean="0"/>
              <a:t>) was critical for health soils</a:t>
            </a:r>
            <a:endParaRPr lang="en-US" dirty="0"/>
          </a:p>
          <a:p>
            <a:r>
              <a:rPr lang="en-US" dirty="0" smtClean="0"/>
              <a:t>Never </a:t>
            </a:r>
            <a:r>
              <a:rPr lang="en-US" dirty="0"/>
              <a:t>used the term “organic</a:t>
            </a:r>
            <a:r>
              <a:rPr lang="en-US" dirty="0" smtClean="0"/>
              <a:t>”</a:t>
            </a:r>
            <a:endParaRPr lang="en-US" dirty="0"/>
          </a:p>
          <a:p>
            <a:endParaRPr lang="en-US" dirty="0"/>
          </a:p>
        </p:txBody>
      </p:sp>
      <p:pic>
        <p:nvPicPr>
          <p:cNvPr id="1028" name="Picture 4" descr="https://upload.wikimedia.org/wikipedia/en/9/9d/Albert_Howard.jpg"/>
          <p:cNvPicPr>
            <a:picLocks noChangeAspect="1" noChangeArrowheads="1"/>
          </p:cNvPicPr>
          <p:nvPr/>
        </p:nvPicPr>
        <p:blipFill rotWithShape="1">
          <a:blip r:embed="rId5">
            <a:extLst>
              <a:ext uri="{28A0092B-C50C-407E-A947-70E740481C1C}">
                <a14:useLocalDpi xmlns:a14="http://schemas.microsoft.com/office/drawing/2010/main" val="0"/>
              </a:ext>
            </a:extLst>
          </a:blip>
          <a:srcRect t="6042" b="3347"/>
          <a:stretch/>
        </p:blipFill>
        <p:spPr bwMode="auto">
          <a:xfrm>
            <a:off x="228593" y="1714500"/>
            <a:ext cx="2726055" cy="3760049"/>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3629011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74638"/>
            <a:ext cx="8229600" cy="1143000"/>
          </a:xfrm>
        </p:spPr>
        <p:txBody>
          <a:bodyPr>
            <a:normAutofit fontScale="90000"/>
          </a:bodyPr>
          <a:lstStyle/>
          <a:p>
            <a:r>
              <a:rPr lang="en-US" dirty="0" smtClean="0"/>
              <a:t>Lord </a:t>
            </a:r>
            <a:r>
              <a:rPr lang="en-US" dirty="0" err="1" smtClean="0"/>
              <a:t>Northbourne</a:t>
            </a:r>
            <a:r>
              <a:rPr lang="en-US" dirty="0" smtClean="0"/>
              <a:t/>
            </a:r>
            <a:br>
              <a:rPr lang="en-US" dirty="0" smtClean="0"/>
            </a:br>
            <a:r>
              <a:rPr lang="en-US" dirty="0" smtClean="0"/>
              <a:t>(1896-1982)</a:t>
            </a:r>
            <a:endParaRPr lang="en-US" dirty="0"/>
          </a:p>
        </p:txBody>
      </p:sp>
      <p:sp>
        <p:nvSpPr>
          <p:cNvPr id="3" name="Content Placeholder 2"/>
          <p:cNvSpPr>
            <a:spLocks noGrp="1"/>
          </p:cNvSpPr>
          <p:nvPr>
            <p:ph sz="half" idx="1"/>
            <p:custDataLst>
              <p:tags r:id="rId2"/>
            </p:custDataLst>
          </p:nvPr>
        </p:nvSpPr>
        <p:spPr>
          <a:xfrm>
            <a:off x="481149" y="1676399"/>
            <a:ext cx="3657600" cy="4373563"/>
          </a:xfrm>
        </p:spPr>
        <p:txBody>
          <a:bodyPr>
            <a:normAutofit/>
          </a:bodyPr>
          <a:lstStyle/>
          <a:p>
            <a:r>
              <a:rPr lang="en-US" sz="3200" dirty="0" smtClean="0"/>
              <a:t>Coined the </a:t>
            </a:r>
            <a:r>
              <a:rPr lang="en-US" sz="3200" dirty="0"/>
              <a:t>term “organic</a:t>
            </a:r>
            <a:r>
              <a:rPr lang="en-US" sz="3200" dirty="0" smtClean="0"/>
              <a:t>” </a:t>
            </a:r>
            <a:r>
              <a:rPr lang="en-US" sz="3200" dirty="0"/>
              <a:t>in 1939 </a:t>
            </a:r>
            <a:endParaRPr lang="en-US" sz="3200" dirty="0" smtClean="0"/>
          </a:p>
          <a:p>
            <a:r>
              <a:rPr lang="en-US" sz="3200" dirty="0"/>
              <a:t>I</a:t>
            </a:r>
            <a:r>
              <a:rPr lang="en-US" sz="3200" dirty="0" smtClean="0"/>
              <a:t>ntroduced the concept of the “farm as an organic whole” </a:t>
            </a:r>
          </a:p>
          <a:p>
            <a:pPr marL="0" indent="0">
              <a:buNone/>
            </a:pPr>
            <a:endParaRPr lang="en-US" dirty="0"/>
          </a:p>
          <a:p>
            <a:endParaRPr lang="en-US" dirty="0"/>
          </a:p>
        </p:txBody>
      </p:sp>
      <p:pic>
        <p:nvPicPr>
          <p:cNvPr id="6" name="Content Placeholder 5" descr="LordNorthbourne.jpg"/>
          <p:cNvPicPr>
            <a:picLocks noGrp="1" noChangeAspect="1"/>
          </p:cNvPicPr>
          <p:nvPr>
            <p:ph sz="half" idx="2"/>
          </p:nvPr>
        </p:nvPicPr>
        <p:blipFill>
          <a:blip r:embed="rId5">
            <a:extLst>
              <a:ext uri="{28A0092B-C50C-407E-A947-70E740481C1C}">
                <a14:useLocalDpi xmlns:a14="http://schemas.microsoft.com/office/drawing/2010/main" val="0"/>
              </a:ext>
            </a:extLst>
          </a:blip>
          <a:srcRect l="-14676" r="-14676"/>
          <a:stretch>
            <a:fillRect/>
          </a:stretch>
        </p:blipFill>
        <p:spPr>
          <a:xfrm>
            <a:off x="4419600" y="1676399"/>
            <a:ext cx="4038600" cy="4525963"/>
          </a:xfrm>
        </p:spPr>
      </p:pic>
    </p:spTree>
    <p:extLst>
      <p:ext uri="{BB962C8B-B14F-4D97-AF65-F5344CB8AC3E}">
        <p14:creationId xmlns:p14="http://schemas.microsoft.com/office/powerpoint/2010/main" val="12684236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600&quot; value=&quot;0&quot;/&gt;&lt;object type=&quot;2&quot; unique_id=&quot;521276&quot;&gt;&lt;object type=&quot;3&quot; unique_id=&quot;552007&quot;&gt;&lt;property id=&quot;20148&quot; value=&quot;5&quot;/&gt;&lt;property id=&quot;20300&quot; value=&quot;Slide 2 - &amp;quot;Introduction&amp;quot;&quot;/&gt;&lt;property id=&quot;20307&quot; value=&quot;375&quot;/&gt;&lt;property id=&quot;20309&quot; value=&quot;-1&quot;/&gt;&lt;/object&gt;&lt;object type=&quot;3&quot; unique_id=&quot;553996&quot;&gt;&lt;property id=&quot;20148&quot; value=&quot;5&quot;/&gt;&lt;property id=&quot;20300&quot; value=&quot;Slide 17 - &amp;quot;Rise of Private Certification&amp;quot;&quot;/&gt;&lt;property id=&quot;20307&quot; value=&quot;381&quot;/&gt;&lt;property id=&quot;20309&quot; value=&quot;-1&quot;/&gt;&lt;/object&gt;&lt;object type=&quot;3&quot; unique_id=&quot;582355&quot;&gt;&lt;property id=&quot;20148&quot; value=&quot;5&quot;/&gt;&lt;property id=&quot;20300&quot; value=&quot;Slide 13 - &amp;quot;Early Organic Community&amp;quot;&quot;/&gt;&lt;property id=&quot;20307&quot; value=&quot;449&quot;/&gt;&lt;property id=&quot;20309&quot; value=&quot;-1&quot;/&gt;&lt;/object&gt;&lt;object type=&quot;3&quot; unique_id=&quot;582356&quot;&gt;&lt;property id=&quot;20148&quot; value=&quot;5&quot;/&gt;&lt;property id=&quot;20300&quot; value=&quot;Slide 16 - &amp;quot;1980s&amp;quot;&quot;/&gt;&lt;property id=&quot;20307&quot; value=&quot;450&quot;/&gt;&lt;property id=&quot;20309&quot; value=&quot;-1&quot;/&gt;&lt;/object&gt;&lt;object type=&quot;3&quot; unique_id=&quot;582357&quot;&gt;&lt;property id=&quot;20148&quot; value=&quot;5&quot;/&gt;&lt;property id=&quot;20300&quot; value=&quot;Slide 18 - &amp;quot;Organic Practices Varied Across the Country&amp;quot;&quot;/&gt;&lt;property id=&quot;20307&quot; value=&quot;451&quot;/&gt;&lt;property id=&quot;20309&quot; value=&quot;-1&quot;/&gt;&lt;/object&gt;&lt;object type=&quot;3&quot; unique_id=&quot;583143&quot;&gt;&lt;property id=&quot;20148&quot; value=&quot;5&quot;/&gt;&lt;property id=&quot;20300&quot; value=&quot;Slide 19 - &amp;quot;Problems Due to Lack of Consistent Standards&amp;quot;&quot;/&gt;&lt;property id=&quot;20307&quot; value=&quot;453&quot;/&gt;&lt;property id=&quot;20309&quot; value=&quot;-1&quot;/&gt;&lt;/object&gt;&lt;object type=&quot;3&quot; unique_id=&quot;583145&quot;&gt;&lt;property id=&quot;20148&quot; value=&quot;5&quot;/&gt;&lt;property id=&quot;20300&quot; value=&quot;Slide 21 - &amp;quot;The Organic Foods Production Act (OFPA) 1990&amp;quot;&quot;/&gt;&lt;property id=&quot;20307&quot; value=&quot;455&quot;/&gt;&lt;property id=&quot;20309&quot; value=&quot;-1&quot;/&gt;&lt;/object&gt;&lt;object type=&quot;3&quot; unique_id=&quot;583147&quot;&gt;&lt;property id=&quot;20148&quot; value=&quot;5&quot;/&gt;&lt;property id=&quot;20300&quot; value=&quot;Slide 22 - &amp;quot;Goal of OFPA&amp;quot;&quot;/&gt;&lt;property id=&quot;20307&quot; value=&quot;457&quot;/&gt;&lt;property id=&quot;20309&quot; value=&quot;-1&quot;/&gt;&lt;/object&gt;&lt;object type=&quot;3&quot; unique_id=&quot;583148&quot;&gt;&lt;property id=&quot;20148&quot; value=&quot;5&quot;/&gt;&lt;property id=&quot;20300&quot; value=&quot;Slide 23 - &amp;quot;What OFPA Did&amp;quot;&quot;/&gt;&lt;property id=&quot;20307&quot; value=&quot;458&quot;/&gt;&lt;property id=&quot;20309&quot; value=&quot;-1&quot;/&gt;&lt;/object&gt;&lt;object type=&quot;3&quot; unique_id=&quot;583442&quot;&gt;&lt;property id=&quot;20148&quot; value=&quot;5&quot;/&gt;&lt;property id=&quot;20300&quot; value=&quot;Slide 25 - &amp;quot;USDA’s First Attempt at Defining Organic (1997)&amp;quot;&quot;/&gt;&lt;property id=&quot;20307&quot; value=&quot;460&quot;/&gt;&lt;property id=&quot;20309&quot; value=&quot;-1&quot;/&gt;&lt;/object&gt;&lt;object type=&quot;3&quot; unique_id=&quot;583443&quot;&gt;&lt;property id=&quot;20148&quot; value=&quot;5&quot;/&gt;&lt;property id=&quot;20300&quot; value=&quot;Slide 27 - &amp;quot;USDA’s Second Attempt (2000)&amp;quot;&quot;/&gt;&lt;property id=&quot;20307&quot; value=&quot;461&quot;/&gt;&lt;property id=&quot;20309&quot; value=&quot;-1&quot;/&gt;&lt;/object&gt;&lt;object type=&quot;3&quot; unique_id=&quot;651004&quot;&gt;&lt;property id=&quot;20148&quot; value=&quot;5&quot;/&gt;&lt;property id=&quot;20300&quot; value=&quot;Slide 30 - &amp;quot;Organic Food Retail Sales, 2005-2015e&amp;quot;&quot;/&gt;&lt;property id=&quot;20307&quot; value=&quot;464&quot;/&gt;&lt;property id=&quot;20309&quot; value=&quot;-1&quot;/&gt;&lt;/object&gt;&lt;object type=&quot;3&quot; unique_id=&quot;651706&quot;&gt;&lt;property id=&quot;20148&quot; value=&quot;5&quot;/&gt;&lt;property id=&quot;20300&quot; value=&quot;Slide 12 - &amp;quot;Concerns of U.S. Organic Movement (1960s)&amp;quot;&quot;/&gt;&lt;property id=&quot;20307&quot; value=&quot;483&quot;/&gt;&lt;property id=&quot;20309&quot; value=&quot;-1&quot;/&gt;&lt;/object&gt;&lt;object type=&quot;3&quot; unique_id=&quot;652291&quot;&gt;&lt;property id=&quot;20148&quot; value=&quot;5&quot;/&gt;&lt;property id=&quot;20300&quot; value=&quot;Slide 7 - &amp;quot;The Roots of Organic Farming&amp;quot;&quot;/&gt;&lt;property id=&quot;20307&quot; value=&quot;490&quot;/&gt;&lt;property id=&quot;20309&quot; value=&quot;-1&quot;/&gt;&lt;/object&gt;&lt;object type=&quot;3&quot; unique_id=&quot;652292&quot;&gt;&lt;property id=&quot;20148&quot; value=&quot;5&quot;/&gt;&lt;property id=&quot;20300&quot; value=&quot;Slide 8 - &amp;quot;Sir Albert Howard  (1873-1947)&amp;quot;&quot;/&gt;&lt;property id=&quot;20307&quot; value=&quot;500&quot;/&gt;&lt;property id=&quot;20309&quot; value=&quot;-1&quot;/&gt;&lt;/object&gt;&lt;object type=&quot;3&quot; unique_id=&quot;652293&quot;&gt;&lt;property id=&quot;20148&quot; value=&quot;5&quot;/&gt;&lt;property id=&quot;20300&quot; value=&quot;Slide 9 - &amp;quot;Lord Northbourne (1896-1982)&amp;quot;&quot;/&gt;&lt;property id=&quot;20307&quot; value=&quot;495&quot;/&gt;&lt;property id=&quot;20309&quot; value=&quot;-1&quot;/&gt;&lt;/object&gt;&lt;object type=&quot;3&quot; unique_id=&quot;652295&quot;&gt;&lt;property id=&quot;20148&quot; value=&quot;5&quot;/&gt;&lt;property id=&quot;20300&quot; value=&quot;Slide 11 - &amp;quot;J.I. Rodale  (1898 – 1971)&amp;quot;&quot;/&gt;&lt;property id=&quot;20307&quot; value=&quot;494&quot;/&gt;&lt;property id=&quot;20309&quot; value=&quot;-1&quot;/&gt;&lt;/object&gt;&lt;object type=&quot;3&quot; unique_id=&quot;652299&quot;&gt;&lt;property id=&quot;20148&quot; value=&quot;5&quot;/&gt;&lt;property id=&quot;20300&quot; value=&quot;Slide 14 - &amp;quot;1970s&amp;quot;&quot;/&gt;&lt;property id=&quot;20307&quot; value=&quot;492&quot;/&gt;&lt;property id=&quot;20309&quot; value=&quot;-1&quot;/&gt;&lt;/object&gt;&lt;object type=&quot;3&quot; unique_id=&quot;652300&quot;&gt;&lt;property id=&quot;20148&quot; value=&quot;5&quot;/&gt;&lt;property id=&quot;20300&quot; value=&quot;Slide 15&quot;/&gt;&lt;property id=&quot;20307&quot; value=&quot;499&quot;/&gt;&lt;property id=&quot;20309&quot; value=&quot;-1&quot;/&gt;&lt;/object&gt;&lt;object type=&quot;3&quot; unique_id=&quot;652846&quot;&gt;&lt;property id=&quot;20148&quot; value=&quot;5&quot;/&gt;&lt;property id=&quot;20300&quot; value=&quot;Slide 1 - &amp;quot;History of Organic Farming&amp;quot;&quot;/&gt;&lt;property id=&quot;20307&quot; value=&quot;503&quot;/&gt;&lt;property id=&quot;20309&quot; value=&quot;-1&quot;/&gt;&lt;/object&gt;&lt;object type=&quot;3&quot; unique_id=&quot;652961&quot;&gt;&lt;property id=&quot;20148&quot; value=&quot;5&quot;/&gt;&lt;property id=&quot;20300&quot; value=&quot;Slide 4 - &amp;quot;Prior to Organic Movement&amp;quot;&quot;/&gt;&lt;property id=&quot;20307&quot; value=&quot;504&quot;/&gt;&lt;property id=&quot;20309&quot; value=&quot;-1&quot;/&gt;&lt;/object&gt;&lt;object type=&quot;3&quot; unique_id=&quot;657199&quot;&gt;&lt;property id=&quot;20148&quot; value=&quot;5&quot;/&gt;&lt;property id=&quot;20300&quot; value=&quot;Slide 24 - &amp;quot;National Organic Standard Board (NOSB)&amp;quot;&quot;/&gt;&lt;property id=&quot;20307&quot; value=&quot;508&quot;/&gt;&lt;property id=&quot;20309&quot; value=&quot;-1&quot;/&gt;&lt;/object&gt;&lt;object type=&quot;3&quot; unique_id=&quot;657770&quot;&gt;&lt;property id=&quot;20148&quot; value=&quot;5&quot;/&gt;&lt;property id=&quot;20300&quot; value=&quot;Slide 3 - &amp;quot;History of Organic&amp;quot;&quot;/&gt;&lt;property id=&quot;20307&quot; value=&quot;509&quot;/&gt;&lt;property id=&quot;20309&quot; value=&quot;-1&quot;/&gt;&lt;/object&gt;&lt;object type=&quot;3&quot; unique_id=&quot;658274&quot;&gt;&lt;property id=&quot;20148&quot; value=&quot;5&quot;/&gt;&lt;property id=&quot;20300&quot; value=&quot;Slide 5 - &amp;quot;Corn Acreage Treated with Herbicides, 1952-2008&amp;quot;&quot;/&gt;&lt;property id=&quot;20307&quot; value=&quot;513&quot;/&gt;&lt;property id=&quot;20309&quot; value=&quot;-1&quot;/&gt;&lt;/object&gt;&lt;object type=&quot;3&quot; unique_id=&quot;658275&quot;&gt;&lt;property id=&quot;20148&quot; value=&quot;5&quot;/&gt;&lt;property id=&quot;20300&quot; value=&quot;Slide 6 - &amp;quot;Fertilizer Use in U.S. Agriculture, 1960-2011&amp;quot;&quot;/&gt;&lt;property id=&quot;20307&quot; value=&quot;514&quot;/&gt;&lt;property id=&quot;20309&quot; value=&quot;-1&quot;/&gt;&lt;/object&gt;&lt;object type=&quot;3&quot; unique_id=&quot;658276&quot;&gt;&lt;property id=&quot;20148&quot; value=&quot;5&quot;/&gt;&lt;property id=&quot;20300&quot; value=&quot;Slide 10 - &amp;quot;History of Organic&amp;quot;&quot;/&gt;&lt;property id=&quot;20307&quot; value=&quot;515&quot;/&gt;&lt;property id=&quot;20309&quot; value=&quot;-1&quot;/&gt;&lt;/object&gt;&lt;object type=&quot;3&quot; unique_id=&quot;658277&quot;&gt;&lt;property id=&quot;20148&quot; value=&quot;5&quot;/&gt;&lt;property id=&quot;20300&quot; value=&quot;Slide 20 - &amp;quot;History of Organic&amp;quot;&quot;/&gt;&lt;property id=&quot;20307&quot; value=&quot;516&quot;/&gt;&lt;property id=&quot;20309&quot; value=&quot;-1&quot;/&gt;&lt;/object&gt;&lt;object type=&quot;3&quot; unique_id=&quot;658278&quot;&gt;&lt;property id=&quot;20148&quot; value=&quot;5&quot;/&gt;&lt;property id=&quot;20300&quot; value=&quot;Slide 28 - &amp;quot;History of Organic&amp;quot;&quot;/&gt;&lt;property id=&quot;20307&quot; value=&quot;517&quot;/&gt;&lt;property id=&quot;20309&quot; value=&quot;-1&quot;/&gt;&lt;/object&gt;&lt;object type=&quot;3&quot; unique_id=&quot;658279&quot;&gt;&lt;property id=&quot;20148&quot; value=&quot;5&quot;/&gt;&lt;property id=&quot;20300&quot; value=&quot;Slide 34 - &amp;quot;History of Organic&amp;quot;&quot;/&gt;&lt;property id=&quot;20307&quot; value=&quot;518&quot;/&gt;&lt;property id=&quot;20309&quot; value=&quot;-1&quot;/&gt;&lt;/object&gt;&lt;object type=&quot;3&quot; unique_id=&quot;658280&quot;&gt;&lt;property id=&quot;20148&quot; value=&quot;5&quot;/&gt;&lt;property id=&quot;20300&quot; value=&quot;Slide 35 - &amp;quot;© 2017 Regents of the University of Minnesota. All rights reserved.  The University of Minnesota is an equal oppor&quot;/&gt;&lt;property id=&quot;20307&quot; value=&quot;519&quot;/&gt;&lt;property id=&quot;20309&quot; value=&quot;-1&quot;/&gt;&lt;/object&gt;&lt;object type=&quot;3&quot; unique_id=&quot;658519&quot;&gt;&lt;property id=&quot;20148&quot; value=&quot;5&quot;/&gt;&lt;property id=&quot;20300&quot; value=&quot;Slide 31 - &amp;quot;U.S. Mandatory Spending on Organic Agriculture, 2002-2014 Farm Acts (farm bills)&amp;quot;&quot;/&gt;&lt;property id=&quot;20307&quot; value=&quot;520&quot;/&gt;&lt;property id=&quot;20309&quot; value=&quot;-1&quot;/&gt;&lt;/object&gt;&lt;object type=&quot;3&quot; unique_id=&quot;658524&quot;&gt;&lt;property id=&quot;20148&quot; value=&quot;5&quot;/&gt;&lt;property id=&quot;20300&quot; value=&quot;Slide 29 - &amp;quot;U.S. Organic Farmland Acres and Number of Operations, 1992-2011&amp;quot;&quot;/&gt;&lt;property id=&quot;20307&quot; value=&quot;521&quot;/&gt;&lt;property id=&quot;20309&quot; value=&quot;-1&quot;/&gt;&lt;/object&gt;&lt;object type=&quot;3&quot; unique_id=&quot;658646&quot;&gt;&lt;property id=&quot;20148&quot; value=&quot;5&quot;/&gt;&lt;property id=&quot;20300&quot; value=&quot;Slide 32 - &amp;quot;The Future&amp;quot;&quot;/&gt;&lt;property id=&quot;20307&quot; value=&quot;522&quot;/&gt;&lt;property id=&quot;20309&quot; value=&quot;-1&quot;/&gt;&lt;/object&gt;&lt;object type=&quot;3&quot; unique_id=&quot;660561&quot;&gt;&lt;property id=&quot;20148&quot; value=&quot;5&quot;/&gt;&lt;property id=&quot;20300&quot; value=&quot;Slide 26&quot;/&gt;&lt;property id=&quot;20307&quot; value=&quot;523&quot;/&gt;&lt;property id=&quot;20309&quot; value=&quot;-1&quot;/&gt;&lt;/object&gt;&lt;object type=&quot;3&quot; unique_id=&quot;661154&quot;&gt;&lt;property id=&quot;20148&quot; value=&quot;5&quot;/&gt;&lt;property id=&quot;20300&quot; value=&quot;Slide 33 - &amp;quot;For More Information&amp;quot;&quot;/&gt;&lt;property id=&quot;20307&quot; value=&quot;524&quot;/&gt;&lt;property id=&quot;20309&quot; value=&quot;-1&quot;/&gt;&lt;/object&gt;&lt;object type=&quot;3&quot; unique_id=&quot;676039&quot;&gt;&lt;property id=&quot;20148&quot; value=&quot;5&quot;/&gt;&lt;property id=&quot;20300&quot; value=&quot;Slide 37 - &amp;quot;References (cont.)&amp;quot;&quot;/&gt;&lt;property id=&quot;20307&quot; value=&quot;525&quot;/&gt;&lt;/object&gt;&lt;object type=&quot;3&quot; unique_id=&quot;676993&quot;&gt;&lt;property id=&quot;20148&quot; value=&quot;5&quot;/&gt;&lt;property id=&quot;20300&quot; value=&quot;Slide 36 - &amp;quot;References&amp;quot;&quot;/&gt;&lt;property id=&quot;20307&quot; value=&quot;526&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EA70179-6EDA-4849-80E0-349DABD4432A}_30.png&quot;/&gt;&lt;left val=&quot;21&quot;/&gt;&lt;top val=&quot;0&quot;/&gt;&lt;width val=&quot;676&quot;/&gt;&lt;height val=&quot;90&quot;/&gt;&lt;hasText val=&quot;1&quot;/&gt;&lt;/Image&gt;&lt;/ThreeDShapeInfo&gt;"/>
  <p:tag name="PRESENTER_SHAPETEXTINFO" val="&lt;ShapeTextInfo&gt;&lt;TableIndex row=&quot;-1&quot; col=&quot;-1&quot;&gt;&lt;linesCount val=&quot;1&quot;/&gt;&lt;lineCharCount val=&quot;37&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52964DBB-6550-4F6E-ADF1-434900434883}_30.png&quot;/&gt;&lt;left val=&quot;31&quot;/&gt;&lt;top val=&quot;487&quot;/&gt;&lt;width val=&quot;634&quot;/&gt;&lt;height val=&quot;39&quot;/&gt;&lt;hasText val=&quot;1&quot;/&gt;&lt;/Image&gt;&lt;/ThreeDShapeInfo&gt;"/>
  <p:tag name="PRESENTER_SHAPETEXTINFO" val="&lt;ShapeTextInfo&gt;&lt;TableIndex row=&quot;-1&quot; col=&quot;-1&quot;&gt;&lt;linesCount val=&quot;1&quot;/&gt;&lt;lineCharCount val=&quot;8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605C4F6C-0C36-495C-B72F-BF55DF0F9F79}_31.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30&quot;/&gt;&lt;lineCharCount val=&quot;32&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8D0A73-291C-4721-95E5-12EDA1EEC951}&quot;/&gt;&lt;isInvalidForFieldText val=&quot;0&quot;/&gt;&lt;Image&gt;&lt;filename val=&quot;C:\Users\monc0003\AppData\Local\Temp\~CaFA9C\data\asimages\{778D0A73-291C-4721-95E5-12EDA1EEC951}_31.png&quot;/&gt;&lt;left val=&quot;35&quot;/&gt;&lt;top val=&quot;131&quot;/&gt;&lt;width val=&quot;648&quot;/&gt;&lt;height val=&quot;378&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56DC758-A2AA-441A-9CBC-7A924FCF75B6}_31.png&quot;/&gt;&lt;left val=&quot;29&quot;/&gt;&lt;top val=&quot;507&quot;/&gt;&lt;width val=&quot;315&quot;/&gt;&lt;height val=&quot;39&quot;/&gt;&lt;hasText val=&quot;1&quot;/&gt;&lt;/Image&gt;&lt;/ThreeDShapeInfo&gt;"/>
  <p:tag name="PRESENTER_SHAPETEXTINFO" val="&lt;ShapeTextInfo&gt;&lt;TableIndex row=&quot;-1&quot; col=&quot;-1&quot;&gt;&lt;linesCount val=&quot;1&quot;/&gt;&lt;lineCharCount val=&quot;37&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AACDC91-28CC-4187-88CF-5791CBB8C684}_32.png&quot;/&gt;&lt;left val=&quot;33&quot;/&gt;&lt;top val=&quot;5&quot;/&gt;&lt;width val=&quot;324&quot;/&gt;&lt;height val=&quot;98&quot;/&gt;&lt;hasText val=&quot;1&quot;/&gt;&lt;/Image&gt;&lt;/ThreeDShapeInfo&gt;"/>
  <p:tag name="PRESENTER_SHAPETEXTINFO" val="&lt;ShapeTextInfo&gt;&lt;TableIndex row=&quot;-1&quot; col=&quot;-1&quot;&gt;&lt;linesCount val=&quot;1&quot;/&gt;&lt;lineCharCount val=&quot;1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D61ECA8A-D05A-42E2-AC49-DD3740FAE035}_32.png&quot;/&gt;&lt;left val=&quot;16&quot;/&gt;&lt;top val=&quot;92&quot;/&gt;&lt;width val=&quot;371&quot;/&gt;&lt;height val=&quot;396&quot;/&gt;&lt;hasText val=&quot;1&quot;/&gt;&lt;/Image&gt;&lt;/ThreeDShapeInfo&gt;"/>
  <p:tag name="PRESENTER_SHAPETEXTINFO" val="&lt;ShapeTextInfo&gt;&lt;TableIndex row=&quot;-1&quot; col=&quot;-1&quot;&gt;&lt;linesCount val=&quot;13&quot;/&gt;&lt;lineCharCount val=&quot;36&quot;/&gt;&lt;lineCharCount val=&quot;30&quot;/&gt;&lt;lineCharCount val=&quot;35&quot;/&gt;&lt;lineCharCount val=&quot;34&quot;/&gt;&lt;lineCharCount val=&quot;36&quot;/&gt;&lt;lineCharCount val=&quot;25&quot;/&gt;&lt;lineCharCount val=&quot;37&quot;/&gt;&lt;lineCharCount val=&quot;34&quot;/&gt;&lt;lineCharCount val=&quot;36&quot;/&gt;&lt;lineCharCount val=&quot;35&quot;/&gt;&lt;lineCharCount val=&quot;31&quot;/&gt;&lt;lineCharCount val=&quot;36&quot;/&gt;&lt;lineCharCount val=&quot;24&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D1873361-CD60-4E27-BED0-B46F747C089D}_3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7EB22D1-8505-4071-BB32-E4913313841A}_34.png&quot;/&gt;&lt;left val=&quot;355&quot;/&gt;&lt;top val=&quot;120&quot;/&gt;&lt;width val=&quot;334&quot;/&gt;&lt;height val=&quot;362&quot;/&gt;&lt;hasText val=&quot;1&quot;/&gt;&lt;/Image&gt;&lt;/ThreeDShapeInfo&gt;"/>
  <p:tag name="PRESENTER_SHAPETEXTINFO" val="&lt;ShapeTextInfo&gt;&lt;TableIndex row=&quot;-1&quot; col=&quot;-1&quot;&gt;&lt;linesCount val=&quot;3&quot;/&gt;&lt;lineCharCount val=&quot;22&quot;/&gt;&lt;lineCharCount val=&quot;24&quot;/&gt;&lt;lineCharCount val=&quot;24&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2A717998-15C0-432B-B215-81285D4C6CD3}_3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1CFDF3E-DD8A-4062-B1C0-3777F996214C}_33.png&quot;/&gt;&lt;left val=&quot;22&quot;/&gt;&lt;top val=&quot;119&quot;/&gt;&lt;width val=&quot;340&quot;/&gt;&lt;height val=&quot;360&quot;/&gt;&lt;hasText val=&quot;1&quot;/&gt;&lt;/Image&gt;&lt;/ThreeDShapeInfo&gt;"/>
  <p:tag name="PRESENTER_SHAPETEXTINFO" val="&lt;ShapeTextInfo&gt;&lt;TableIndex row=&quot;-1&quot; col=&quot;-1&quot;&gt;&lt;linesCount val=&quot;6&quot;/&gt;&lt;lineCharCount val=&quot;1&quot;/&gt;&lt;lineCharCount val=&quot;11&quot;/&gt;&lt;lineCharCount val=&quot;14&quot;/&gt;&lt;lineCharCount val=&quot;5&quot;/&gt;&lt;lineCharCount val=&quot;12&quot;/&gt;&lt;lineCharCount val=&quot;13&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B8F14A5D-628A-4F9E-B4CE-36AAF68627CB}_24.png&quot;/&gt;&lt;left val=&quot;451&quot;/&gt;&lt;top val=&quot;153&quot;/&gt;&lt;width val=&quot;254&quot;/&gt;&lt;height val=&quot;181&quot;/&gt;&lt;hasText val=&quot;1&quot;/&gt;&lt;/Image&gt;&lt;/ThreeDShapeInfo&gt;"/>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7FCC\data\asimages\{7E056004-4775-4BB2-9F2D-6011783D7B32}_22.png&quot;/&gt;&lt;left val=&quot;24&quot;/&gt;&lt;top val=&quot;119&quot;/&gt;&lt;width val=&quot;676&quot;/&gt;&lt;height val=&quot;363&quot;/&gt;&lt;hasText val=&quot;1&quot;/&gt;&lt;/Image&gt;&lt;/ThreeDShapeInfo&gt;"/>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29F810F-F8CE-4468-8E31-5915F96345A2}_1.png&quot;/&gt;&lt;left val=&quot;53&quot;/&gt;&lt;top val=&quot;-3&quot;/&gt;&lt;width val=&quot;612&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05275B4E-0B17-4638-90F6-3AD5BBF38685}_1.png&quot;/&gt;&lt;left val=&quot;163&quot;/&gt;&lt;top val=&quot;135&quot;/&gt;&lt;width val=&quot;401&quot;/&gt;&lt;height val=&quot;298&quot;/&gt;&lt;hasText val=&quot;1&quot;/&gt;&lt;/Image&gt;&lt;/ThreeDShapeInfo&gt;"/>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A28F\data\asimages\{7C077726-5463-47C0-B727-714DC4E999D2}_1.png&quot;/&gt;&lt;left val=&quot;203&quot;/&gt;&lt;top val=&quot;161&quot;/&gt;&lt;width val=&quot;313&quot;/&gt;&lt;height val=&quot;249&quot;/&gt;&lt;hasText val=&quot;1&quot;/&gt;&lt;/Image&gt;&lt;/ThreeDShapeInfo&gt;"/>
  <p:tag name="PRESENTER_SHAPEINFO" val="&lt;ThreeDShapeInfo&gt;&lt;uuid val=&quot;{35AE267E-7787-4E2A-8D75-27E327D68A8B}&quot;/&gt;&lt;isInvalidForFieldText val=&quot;1&quot;/&gt;&lt;Image&gt;&lt;filename val=&quot;C:\Users\monc0003\AppData\Local\Temp\~CaA28F\data\asimages\{35AE267E-7787-4E2A-8D75-27E327D68A8B}_1_S.png&quot;/&gt;&lt;left val=&quot;216&quot;/&gt;&lt;top val=&quot;168&quot;/&gt;&lt;width val=&quot;287&quot;/&gt;&lt;height val=&quot;226&quot;/&gt;&lt;hasText val=&quot;0&quot;/&gt;&lt;/Image&gt;&lt;/ThreeDShapeInfo&gt;"/>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0364A36-10C3-425D-BBDD-047DB86164A3}_2.png&quot;/&gt;&lt;left val=&quot;35&quot;/&gt;&lt;top val=&quot;4&quot;/&gt;&lt;width val=&quot;648&quot;/&gt;&lt;height val=&quot;104&quot;/&gt;&lt;hasText val=&quot;1&quot;/&gt;&lt;/Image&gt;&lt;/ThreeDShapeInfo&gt;"/>
  <p:tag name="PRESENTER_SHAPETEXTINFO" val="&lt;ShapeTextInfo&gt;&lt;TableIndex row=&quot;-1&quot; col=&quot;-1&quot;&gt;&lt;linesCount val=&quot;1&quot;/&gt;&lt;lineCharCount val=&quot;1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EEFFE17-823B-4C2B-9333-517E9A4BB80B}_2.png&quot;/&gt;&lt;left val=&quot;24&quot;/&gt;&lt;top val=&quot;341&quot;/&gt;&lt;width val=&quot;683&quot;/&gt;&lt;height val=&quot;152&quot;/&gt;&lt;hasText val=&quot;1&quot;/&gt;&lt;/Image&gt;&lt;/ThreeDShapeInfo&gt;"/>
  <p:tag name="PRESENTER_SHAPETEXTINFO" val="&lt;ShapeTextInfo&gt;&lt;TableIndex row=&quot;-1&quot; col=&quot;-1&quot;&gt;&lt;linesCount val=&quot;3&quot;/&gt;&lt;lineCharCount val=&quot;39&quot;/&gt;&lt;lineCharCount val=&quot;20&quot;/&gt;&lt;lineCharCount val=&quot;3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2E6E36BD-18F7-48D5-BE7C-03532D37E65E}_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0021487A-3F41-4CD6-8830-57ABEA869F9A}_3.png&quot;/&gt;&lt;left val=&quot;22&quot;/&gt;&lt;top val=&quot;119&quot;/&gt;&lt;width val=&quot;340&quot;/&gt;&lt;height val=&quot;360&quot;/&gt;&lt;hasText val=&quot;1&quot;/&gt;&lt;/Image&gt;&lt;/ThreeDShapeInfo&gt;"/>
  <p:tag name="PRESENTER_SHAPETEXTINFO" val="&lt;ShapeTextInfo&gt;&lt;TableIndex row=&quot;-1&quot; col=&quot;-1&quot;&gt;&lt;linesCount val=&quot;6&quot;/&gt;&lt;lineCharCount val=&quot;1&quot;/&gt;&lt;lineCharCount val=&quot;11&quot;/&gt;&lt;lineCharCount val=&quot;14&quot;/&gt;&lt;lineCharCount val=&quot;5&quot;/&gt;&lt;lineCharCount val=&quot;12&quot;/&gt;&lt;lineCharCount val=&quot;1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F806824-3E87-4ACD-995C-19215175D4D3}_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E8CE4A7-FACF-4883-82E0-B4F87C270A65}_4.png&quot;/&gt;&lt;left val=&quot;24&quot;/&gt;&lt;top val=&quot;119&quot;/&gt;&lt;width val=&quot;313&quot;/&gt;&lt;height val=&quot;363&quot;/&gt;&lt;hasText val=&quot;1&quot;/&gt;&lt;/Image&gt;&lt;/ThreeDShapeInfo&gt;"/>
  <p:tag name="PRESENTER_SHAPETEXTINFO" val="&lt;ShapeTextInfo&gt;&lt;TableIndex row=&quot;-1&quot; col=&quot;-1&quot;&gt;&lt;linesCount val=&quot;8&quot;/&gt;&lt;lineCharCount val=&quot;19&quot;/&gt;&lt;lineCharCount val=&quot;18&quot;/&gt;&lt;lineCharCount val=&quot;15&quot;/&gt;&lt;lineCharCount val=&quot;14&quot;/&gt;&lt;lineCharCount val=&quot;15&quot;/&gt;&lt;lineCharCount val=&quot;17&quot;/&gt;&lt;lineCharCount val=&quot;16&quot;/&gt;&lt;lineCharCount val=&quot;1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A99E47A-95B6-489C-A5FE-C58BBB3B9D03}_4.png&quot;/&gt;&lt;left val=&quot;409&quot;/&gt;&lt;top val=&quot;429&quot;/&gt;&lt;width val=&quot;195&quot;/&gt;&lt;height val=&quot;39&quot;/&gt;&lt;hasText val=&quot;1&quot;/&gt;&lt;/Image&gt;&lt;/ThreeDShapeInfo&gt;"/>
  <p:tag name="PRESENTER_SHAPETEXTINFO" val="&lt;ShapeTextInfo&gt;&lt;TableIndex row=&quot;-1&quot; col=&quot;-1&quot;&gt;&lt;linesCount val=&quot;1&quot;/&gt;&lt;lineCharCount val=&quot;24&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79765E4-6CD1-4D61-8E23-53B3B2E9BA74}_5.png&quot;/&gt;&lt;left val=&quot;29&quot;/&gt;&lt;top val=&quot;-9&quot;/&gt;&lt;width val=&quot;660&quot;/&gt;&lt;height val=&quot;132&quot;/&gt;&lt;hasText val=&quot;1&quot;/&gt;&lt;/Image&gt;&lt;/ThreeDShapeInfo&gt;"/>
  <p:tag name="PRESENTER_SHAPETEXTINFO" val="&lt;ShapeTextInfo&gt;&lt;TableIndex row=&quot;-1&quot; col=&quot;-1&quot;&gt;&lt;linesCount val=&quot;2&quot;/&gt;&lt;lineCharCount val=&quot;26&quot;/&gt;&lt;lineCharCount val=&quot;21&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CE7BB9-8565-4CC3-8E29-C06B7B0E5C49}&quot;/&gt;&lt;isInvalidForFieldText val=&quot;0&quot;/&gt;&lt;Image&gt;&lt;filename val=&quot;C:\Users\monc0003\AppData\Local\Temp\~CaFA9C\data\asimages\{2ECE7BB9-8565-4CC3-8E29-C06B7B0E5C49}_5.png&quot;/&gt;&lt;left val=&quot;35&quot;/&gt;&lt;top val=&quot;113&quot;/&gt;&lt;width val=&quot;648&quot;/&gt;&lt;height val=&quot;390&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BF445537-6010-4E57-880A-D6DC2266C328}_5.png&quot;/&gt;&lt;left val=&quot;26&quot;/&gt;&lt;top val=&quot;501&quot;/&gt;&lt;width val=&quot;315&quot;/&gt;&lt;height val=&quot;39&quot;/&gt;&lt;hasText val=&quot;1&quot;/&gt;&lt;/Image&gt;&lt;/ThreeDShapeInfo&gt;"/>
  <p:tag name="PRESENTER_SHAPETEXTINFO" val="&lt;ShapeTextInfo&gt;&lt;TableIndex row=&quot;-1&quot; col=&quot;-1&quot;&gt;&lt;linesCount val=&quot;1&quot;/&gt;&lt;lineCharCount val=&quot;37&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D233863-1F73-4EA9-8DB4-8D3D0295342C}_6.png&quot;/&gt;&lt;left val=&quot;35&quot;/&gt;&lt;top val=&quot;6&quot;/&gt;&lt;width val=&quot;649&quot;/&gt;&lt;height val=&quot;132&quot;/&gt;&lt;hasText val=&quot;1&quot;/&gt;&lt;/Image&gt;&lt;/ThreeDShapeInfo&gt;"/>
  <p:tag name="PRESENTER_SHAPETEXTINFO" val="&lt;ShapeTextInfo&gt;&lt;TableIndex row=&quot;-1&quot; col=&quot;-1&quot;&gt;&lt;linesCount val=&quot;2&quot;/&gt;&lt;lineCharCount val=&quot;36&quot;/&gt;&lt;lineCharCount val=&quot;9&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BD5FE0A-AB8A-4117-8289-E0E14B01D6E8}_6.png&quot;/&gt;&lt;left val=&quot;26&quot;/&gt;&lt;top val=&quot;501&quot;/&gt;&lt;width val=&quot;315&quot;/&gt;&lt;height val=&quot;39&quot;/&gt;&lt;hasText val=&quot;1&quot;/&gt;&lt;/Image&gt;&lt;/ThreeDShapeInfo&gt;"/>
  <p:tag name="PRESENTER_SHAPETEXTINFO" val="&lt;ShapeTextInfo&gt;&lt;TableIndex row=&quot;-1&quot; col=&quot;-1&quot;&gt;&lt;linesCount val=&quot;1&quot;/&gt;&lt;lineCharCount val=&quot;37&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6FD1823-7E41-47B2-BE3A-D981431B7A6D}&quot;/&gt;&lt;isInvalidForFieldText val=&quot;0&quot;/&gt;&lt;Image&gt;&lt;filename val=&quot;C:\Users\monc0003\AppData\Local\Temp\~CaFA9C\data\asimages\{66FD1823-7E41-47B2-BE3A-D981431B7A6D}_6.png&quot;/&gt;&lt;left val=&quot;35&quot;/&gt;&lt;top val=&quot;125&quot;/&gt;&lt;width val=&quot;648&quot;/&gt;&lt;height val=&quot;379&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E2179B5-5B8F-470E-9D69-F433A8DDD5AE}_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AC1566C1-CD99-4A66-B04F-56DFEA416FB8}_7.png&quot;/&gt;&lt;left val=&quot;393&quot;/&gt;&lt;top val=&quot;126&quot;/&gt;&lt;width val=&quot;311&quot;/&gt;&lt;height val=&quot;356&quot;/&gt;&lt;hasText val=&quot;1&quot;/&gt;&lt;/Image&gt;&lt;/ThreeDShapeInfo&gt;"/>
  <p:tag name="PRESENTER_SHAPETEXTINFO" val="&lt;ShapeTextInfo&gt;&lt;TableIndex row=&quot;-1&quot; col=&quot;-1&quot;&gt;&lt;linesCount val=&quot;6&quot;/&gt;&lt;lineCharCount val=&quot;7&quot;/&gt;&lt;lineCharCount val=&quot;14&quot;/&gt;&lt;lineCharCount val=&quot;14&quot;/&gt;&lt;lineCharCount val=&quot;23&quot;/&gt;&lt;lineCharCount val=&quot;17&quot;/&gt;&lt;lineCharCount val=&quot;6&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C1A449FE-70B3-40E6-AF50-E3E7F77BF164}_7.png&quot;/&gt;&lt;left val=&quot;211&quot;/&gt;&lt;top val=&quot;230&quot;/&gt;&lt;width val=&quot;165&quot;/&gt;&lt;height val=&quot;85&quot;/&gt;&lt;hasText val=&quot;1&quot;/&gt;&lt;/Image&gt;&lt;/ThreeDShapeInfo&gt;"/>
  <p:tag name="PRESENTER_SHAPETEXTINFO" val="&lt;ShapeTextInfo&gt;&lt;TableIndex row=&quot;-1&quot; col=&quot;-1&quot;&gt;&lt;linesCount val=&quot;1&quot;/&gt;&lt;lineCharCount val=&quot;6&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AEA6BAEF-1C6D-42DF-80CE-26B043B1DCFD}_8.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19&quot;/&gt;&lt;lineCharCount val=&quot;11&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02020853-3DFC-497B-A159-90609E8A94DC}_8.png&quot;/&gt;&lt;left val=&quot;255&quot;/&gt;&lt;top val=&quot;138&quot;/&gt;&lt;width val=&quot;433&quot;/&gt;&lt;height val=&quot;350&quot;/&gt;&lt;hasText val=&quot;1&quot;/&gt;&lt;/Image&gt;&lt;/ThreeDShapeInfo&gt;"/>
  <p:tag name="PRESENTER_SHAPETEXTINFO" val="&lt;ShapeTextInfo&gt;&lt;TableIndex row=&quot;-1&quot; col=&quot;-1&quot;&gt;&lt;linesCount val=&quot;9&quot;/&gt;&lt;lineCharCount val=&quot;24&quot;/&gt;&lt;lineCharCount val=&quot;12&quot;/&gt;&lt;lineCharCount val=&quot;11&quot;/&gt;&lt;lineCharCount val=&quot;33&quot;/&gt;&lt;lineCharCount val=&quot;12&quot;/&gt;&lt;lineCharCount val=&quot;29&quot;/&gt;&lt;lineCharCount val=&quot;33&quot;/&gt;&lt;lineCharCount val=&quot;6&quot;/&gt;&lt;lineCharCount val=&quot;3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7A74B570-BDF6-46DB-9810-2B0A48FB6B3C}_9.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17&quot;/&gt;&lt;lineCharCount val=&quot;1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B16A46E-6DAC-44B4-AFF9-6C6EE8DDC25B}_9.png&quot;/&gt;&lt;left val=&quot;26&quot;/&gt;&lt;top val=&quot;125&quot;/&gt;&lt;width val=&quot;313&quot;/&gt;&lt;height val=&quot;351&quot;/&gt;&lt;hasText val=&quot;1&quot;/&gt;&lt;/Image&gt;&lt;/ThreeDShapeInfo&gt;"/>
  <p:tag name="PRESENTER_SHAPETEXTINFO" val="&lt;ShapeTextInfo&gt;&lt;TableIndex row=&quot;-1&quot; col=&quot;-1&quot;&gt;&lt;linesCount val=&quot;7&quot;/&gt;&lt;lineCharCount val=&quot;16&quot;/&gt;&lt;lineCharCount val=&quot;19&quot;/&gt;&lt;lineCharCount val=&quot;15&quot;/&gt;&lt;lineCharCount val=&quot;15&quot;/&gt;&lt;lineCharCount val=&quot;12&quot;/&gt;&lt;lineCharCount val=&quot;16&quot;/&gt;&lt;lineCharCount val=&quot;1&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CBD69D9-A8EC-4678-AA57-3BE799E9A62B}_1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56DF270F-B4F2-4B9C-ADE9-883EDCA6B9F1}_10.png&quot;/&gt;&lt;left val=&quot;22&quot;/&gt;&lt;top val=&quot;119&quot;/&gt;&lt;width val=&quot;340&quot;/&gt;&lt;height val=&quot;360&quot;/&gt;&lt;hasText val=&quot;1&quot;/&gt;&lt;/Image&gt;&lt;/ThreeDShapeInfo&gt;"/>
  <p:tag name="PRESENTER_SHAPETEXTINFO" val="&lt;ShapeTextInfo&gt;&lt;TableIndex row=&quot;-1&quot; col=&quot;-1&quot;&gt;&lt;linesCount val=&quot;6&quot;/&gt;&lt;lineCharCount val=&quot;1&quot;/&gt;&lt;lineCharCount val=&quot;11&quot;/&gt;&lt;lineCharCount val=&quot;14&quot;/&gt;&lt;lineCharCount val=&quot;5&quot;/&gt;&lt;lineCharCount val=&quot;12&quot;/&gt;&lt;lineCharCount val=&quot;1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3B8042C-06E1-4799-AE79-C477E8571BB0}_11.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13&quot;/&gt;&lt;lineCharCount val=&quot;13&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D30D510-5D52-4301-9985-E817021B5444}_11.png&quot;/&gt;&lt;left val=&quot;363&quot;/&gt;&lt;top val=&quot;156&quot;/&gt;&lt;width val=&quot;350&quot;/&gt;&lt;height val=&quot;332&quot;/&gt;&lt;hasText val=&quot;1&quot;/&gt;&lt;/Image&gt;&lt;/ThreeDShapeInfo&gt;"/>
  <p:tag name="PRESENTER_SHAPETEXTINFO" val="&lt;ShapeTextInfo&gt;&lt;TableIndex row=&quot;-1&quot; col=&quot;-1&quot;&gt;&lt;linesCount val=&quot;8&quot;/&gt;&lt;lineCharCount val=&quot;21&quot;/&gt;&lt;lineCharCount val=&quot;10&quot;/&gt;&lt;lineCharCount val=&quot;19&quot;/&gt;&lt;lineCharCount val=&quot;20&quot;/&gt;&lt;lineCharCount val=&quot;9&quot;/&gt;&lt;lineCharCount val=&quot;19&quot;/&gt;&lt;lineCharCount val=&quot;29&quot;/&gt;&lt;lineCharCount val=&quot;6&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65A7E0E-7EE4-4D4D-85D9-FC8E7ED1B257}_12.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5&quot;/&gt;&lt;lineCharCount val=&quot;16&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AA21D88F-8AB7-4C0A-8D47-77BCA5BC6222}_12.png&quot;/&gt;&lt;left val=&quot;-4&quot;/&gt;&lt;top val=&quot;134&quot;/&gt;&lt;width val=&quot;342&quot;/&gt;&lt;height val=&quot;369&quot;/&gt;&lt;hasText val=&quot;1&quot;/&gt;&lt;/Image&gt;&lt;/ThreeDShapeInfo&gt;"/>
  <p:tag name="PRESENTER_SHAPETEXTINFO" val="&lt;ShapeTextInfo&gt;&lt;TableIndex row=&quot;-1&quot; col=&quot;-1&quot;&gt;&lt;linesCount val=&quot;9&quot;/&gt;&lt;lineCharCount val=&quot;21&quot;/&gt;&lt;lineCharCount val=&quot;21&quot;/&gt;&lt;lineCharCount val=&quot;9&quot;/&gt;&lt;lineCharCount val=&quot;23&quot;/&gt;&lt;lineCharCount val=&quot;16&quot;/&gt;&lt;lineCharCount val=&quot;19&quot;/&gt;&lt;lineCharCount val=&quot;7&quot;/&gt;&lt;lineCharCount val=&quot;21&quot;/&gt;&lt;lineCharCount val=&quot;17&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A19013C5-3996-47BA-AE8A-FD35722C25E6}_12.png&quot;/&gt;&lt;left val=&quot;357&quot;/&gt;&lt;top val=&quot;450&quot;/&gt;&lt;width val=&quot;329&quot;/&gt;&lt;height val=&quot;51&quot;/&gt;&lt;hasText val=&quot;1&quot;/&gt;&lt;/Image&gt;&lt;/ThreeDShapeInfo&gt;"/>
  <p:tag name="PRESENTER_SHAPETEXTINFO" val="&lt;ShapeTextInfo&gt;&lt;TableIndex row=&quot;-1&quot; col=&quot;-1&quot;&gt;&lt;linesCount val=&quot;1&quot;/&gt;&lt;lineCharCount val=&quot;3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D6C9CB7-1802-4590-96B3-B9EA3E5BC776}_13.png&quot;/&gt;&lt;left val=&quot;11&quot;/&gt;&lt;top val=&quot;5&quot;/&gt;&lt;width val=&quot;696&quot;/&gt;&lt;height val=&quot;98&quot;/&gt;&lt;hasText val=&quot;1&quot;/&gt;&lt;/Image&gt;&lt;/ThreeDShapeInfo&gt;"/>
  <p:tag name="PRESENTER_SHAPETEXTINFO" val="&lt;ShapeTextInfo&gt;&lt;TableIndex row=&quot;-1&quot; col=&quot;-1&quot;&gt;&lt;linesCount val=&quot;1&quot;/&gt;&lt;lineCharCount val=&quot;2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AB7D253-8642-4831-BF35-4211144EB04A}_13.png&quot;/&gt;&lt;left val=&quot;391&quot;/&gt;&lt;top val=&quot;108&quot;/&gt;&lt;width val=&quot;344&quot;/&gt;&lt;height val=&quot;409&quot;/&gt;&lt;hasText val=&quot;1&quot;/&gt;&lt;/Image&gt;&lt;/ThreeDShapeInfo&gt;"/>
  <p:tag name="PRESENTER_SHAPETEXTINFO" val="&lt;ShapeTextInfo&gt;&lt;TableIndex row=&quot;-1&quot; col=&quot;-1&quot;&gt;&lt;linesCount val=&quot;10&quot;/&gt;&lt;lineCharCount val=&quot;16&quot;/&gt;&lt;lineCharCount val=&quot;10&quot;/&gt;&lt;lineCharCount val=&quot;19&quot;/&gt;&lt;lineCharCount val=&quot;19&quot;/&gt;&lt;lineCharCount val=&quot;15&quot;/&gt;&lt;lineCharCount val=&quot;21&quot;/&gt;&lt;lineCharCount val=&quot;19&quot;/&gt;&lt;lineCharCount val=&quot;21&quot;/&gt;&lt;lineCharCount val=&quot;19&quot;/&gt;&lt;lineCharCount val=&quot;17&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CA92B13-DDFF-44CF-9B4D-00B62BE95C2F}_14.png&quot;/&gt;&lt;left val=&quot;34&quot;/&gt;&lt;top val=&quot;0&quot;/&gt;&lt;width val=&quot;648&quot;/&gt;&lt;height val=&quot;98&quot;/&gt;&lt;hasText val=&quot;1&quot;/&gt;&lt;/Image&gt;&lt;/ThreeDShapeInfo&gt;"/>
  <p:tag name="PRESENTER_SHAPETEXTINFO" val="&lt;ShapeTextInfo&gt;&lt;TableIndex row=&quot;-1&quot; col=&quot;-1&quot;&gt;&lt;linesCount val=&quot;1&quot;/&gt;&lt;lineCharCount val=&quot;5&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CE966EBB-D27F-4411-A902-63DBA6CDDBA6}_14.png&quot;/&gt;&lt;left val=&quot;0&quot;/&gt;&lt;top val=&quot;82&quot;/&gt;&lt;width val=&quot;375&quot;/&gt;&lt;height val=&quot;388&quot;/&gt;&lt;hasText val=&quot;1&quot;/&gt;&lt;/Image&gt;&lt;/ThreeDShapeInfo&gt;"/>
  <p:tag name="PRESENTER_SHAPETEXTINFO" val="&lt;ShapeTextInfo&gt;&lt;TableIndex row=&quot;-1&quot; col=&quot;-1&quot;&gt;&lt;linesCount val=&quot;8&quot;/&gt;&lt;lineCharCount val=&quot;20&quot;/&gt;&lt;lineCharCount val=&quot;12&quot;/&gt;&lt;lineCharCount val=&quot;10&quot;/&gt;&lt;lineCharCount val=&quot;14&quot;/&gt;&lt;lineCharCount val=&quot;19&quot;/&gt;&lt;lineCharCount val=&quot;18&quot;/&gt;&lt;lineCharCount val=&quot;14&quot;/&gt;&lt;lineCharCount val=&quot;9&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3E748848-EE7F-41DA-BE22-AD0583839705}_15.png&quot;/&gt;&lt;left val=&quot;-2&quot;/&gt;&lt;top val=&quot;3&quot;/&gt;&lt;width val=&quot;735&quot;/&gt;&lt;height val=&quot;440&quot;/&gt;&lt;hasText val=&quot;1&quot;/&gt;&lt;/Image&gt;&lt;/ThreeDShapeInfo&gt;"/>
  <p:tag name="PRESENTER_SHAPETEXTINFO" val="&lt;ShapeTextInfo&gt;&lt;TableIndex row=&quot;-1&quot; col=&quot;-1&quot;&gt;&lt;linesCount val=&quot;6&quot;/&gt;&lt;lineCharCount val=&quot;51&quot;/&gt;&lt;lineCharCount val=&quot;46&quot;/&gt;&lt;lineCharCount val=&quot;50&quot;/&gt;&lt;lineCharCount val=&quot;53&quot;/&gt;&lt;lineCharCount val=&quot;48&quot;/&gt;&lt;lineCharCount val=&quot;5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69743AC3-1F31-4581-9DB5-10F880AEB500}_16.png&quot;/&gt;&lt;left val=&quot;2&quot;/&gt;&lt;top val=&quot;29&quot;/&gt;&lt;width val=&quot;366&quot;/&gt;&lt;height val=&quot;98&quot;/&gt;&lt;hasText val=&quot;1&quot;/&gt;&lt;/Image&gt;&lt;/ThreeDShapeInfo&gt;"/>
  <p:tag name="PRESENTER_SHAPETEXTINFO" val="&lt;ShapeTextInfo&gt;&lt;TableIndex row=&quot;-1&quot; col=&quot;-1&quot;&gt;&lt;linesCount val=&quot;1&quot;/&gt;&lt;lineCharCount val=&quot;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8E3C323-6BC5-48BB-9AFC-79C2696E875C}_16.png&quot;/&gt;&lt;left val=&quot;408&quot;/&gt;&lt;top val=&quot;17&quot;/&gt;&lt;width val=&quot;315&quot;/&gt;&lt;height val=&quot;498&quot;/&gt;&lt;hasText val=&quot;1&quot;/&gt;&lt;/Image&gt;&lt;/ThreeDShapeInfo&gt;"/>
  <p:tag name="PRESENTER_SHAPETEXTINFO" val="&lt;ShapeTextInfo&gt;&lt;TableIndex row=&quot;-1&quot; col=&quot;-1&quot;&gt;&lt;linesCount val=&quot;12&quot;/&gt;&lt;lineCharCount val=&quot;18&quot;/&gt;&lt;lineCharCount val=&quot;13&quot;/&gt;&lt;lineCharCount val=&quot;10&quot;/&gt;&lt;lineCharCount val=&quot;15&quot;/&gt;&lt;lineCharCount val=&quot;10&quot;/&gt;&lt;lineCharCount val=&quot;16&quot;/&gt;&lt;lineCharCount val=&quot;11&quot;/&gt;&lt;lineCharCount val=&quot;12&quot;/&gt;&lt;lineCharCount val=&quot;15&quot;/&gt;&lt;lineCharCount val=&quot;8&quot;/&gt;&lt;lineCharCount val=&quot;15&quot;/&gt;&lt;lineCharCount val=&quot;4&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5DAD7F43-0B77-4200-8DB3-6B8A8E8C11E4}_16.png&quot;/&gt;&lt;left val=&quot;1&quot;/&gt;&lt;top val=&quot;405&quot;/&gt;&lt;width val=&quot;401&quot;/&gt;&lt;height val=&quot;67&quot;/&gt;&lt;hasText val=&quot;1&quot;/&gt;&lt;/Image&gt;&lt;/ThreeDShapeInfo&gt;"/>
  <p:tag name="PRESENTER_SHAPETEXTINFO" val="&lt;ShapeTextInfo&gt;&lt;TableIndex row=&quot;-1&quot; col=&quot;-1&quot;&gt;&lt;linesCount val=&quot;2&quot;/&gt;&lt;lineCharCount val=&quot;42&quot;/&gt;&lt;lineCharCount val=&quot;27&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C3D3BD2-3277-45BD-BDAB-4599A404AA89}_17.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9&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09236C9-A068-4A6C-BC68-5DF217A165DA}_17.png&quot;/&gt;&lt;left val=&quot;24&quot;/&gt;&lt;top val=&quot;131&quot;/&gt;&lt;width val=&quot;317&quot;/&gt;&lt;height val=&quot;351&quot;/&gt;&lt;hasText val=&quot;1&quot;/&gt;&lt;/Image&gt;&lt;/ThreeDShapeInfo&gt;"/>
  <p:tag name="PRESENTER_SHAPETEXTINFO" val="&lt;ShapeTextInfo&gt;&lt;TableIndex row=&quot;-1&quot; col=&quot;-1&quot;&gt;&lt;linesCount val=&quot;7&quot;/&gt;&lt;lineCharCount val=&quot;14&quot;/&gt;&lt;lineCharCount val=&quot;15&quot;/&gt;&lt;lineCharCount val=&quot;11&quot;/&gt;&lt;lineCharCount val=&quot;17&quot;/&gt;&lt;lineCharCount val=&quot;15&quot;/&gt;&lt;lineCharCount val=&quot;18&quot;/&gt;&lt;lineCharCount val=&quot;6&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13D12386-D3D7-44C3-B437-271D2F8D727E}_17.png&quot;/&gt;&lt;left val=&quot;420&quot;/&gt;&lt;top val=&quot;189&quot;/&gt;&lt;width val=&quot;195&quot;/&gt;&lt;height val=&quot;43&quot;/&gt;&lt;hasText val=&quot;1&quot;/&gt;&lt;/Image&gt;&lt;/ThreeDShapeInfo&gt;"/>
  <p:tag name="PRESENTER_SHAPETEXTINFO" val="&lt;ShapeTextInfo&gt;&lt;TableIndex row=&quot;-1&quot; col=&quot;-1&quot;&gt;&lt;linesCount val=&quot;1&quot;/&gt;&lt;lineCharCount val=&quot;2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172BEECF-B4C6-40D5-8C09-C262A4E2E09C}_18.png&quot;/&gt;&lt;left val=&quot;35&quot;/&gt;&lt;top val=&quot;-15&quot;/&gt;&lt;width val=&quot;648&quot;/&gt;&lt;height val=&quot;132&quot;/&gt;&lt;hasText val=&quot;1&quot;/&gt;&lt;/Image&gt;&lt;/ThreeDShapeInfo&gt;"/>
  <p:tag name="PRESENTER_SHAPETEXTINFO" val="&lt;ShapeTextInfo&gt;&lt;TableIndex row=&quot;-1&quot; col=&quot;-1&quot;&gt;&lt;linesCount val=&quot;2&quot;/&gt;&lt;lineCharCount val=&quot;32&quot;/&gt;&lt;lineCharCount val=&quot;1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4F87ED8-C46A-4FF6-817C-DEF325C59857}_18.png&quot;/&gt;&lt;left val=&quot;12&quot;/&gt;&lt;top val=&quot;104&quot;/&gt;&lt;width val=&quot;329&quot;/&gt;&lt;height val=&quot;376&quot;/&gt;&lt;hasText val=&quot;1&quot;/&gt;&lt;/Image&gt;&lt;/ThreeDShapeInfo&gt;"/>
  <p:tag name="PRESENTER_SHAPETEXTINFO" val="&lt;ShapeTextInfo&gt;&lt;TableIndex row=&quot;-1&quot; col=&quot;-1&quot;&gt;&lt;linesCount val=&quot;10&quot;/&gt;&lt;lineCharCount val=&quot;17&quot;/&gt;&lt;lineCharCount val=&quot;15&quot;/&gt;&lt;lineCharCount val=&quot;11&quot;/&gt;&lt;lineCharCount val=&quot;12&quot;/&gt;&lt;lineCharCount val=&quot;11&quot;/&gt;&lt;lineCharCount val=&quot;15&quot;/&gt;&lt;lineCharCount val=&quot;7&quot;/&gt;&lt;lineCharCount val=&quot;17&quot;/&gt;&lt;lineCharCount val=&quot;17&quot;/&gt;&lt;lineCharCount val=&quot;12&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AUTOSHAPE_INFO" val="&lt;ThreeDShapeInfo&gt;&lt;uuid val=&quot;{ACDA13ED-2EC5-4BDF-B994-354632A4CF33}&quot;/&gt;&lt;isInvalidForFieldText val=&quot;0&quot;/&gt;&lt;Image&gt;&lt;filename val=&quot;C:\Users\monc0003\AppData\Local\Temp\~CaFA9C\data\asimages\{ACDA13ED-2EC5-4BDF-B994-354632A4CF33}.png&quot;/&gt;&lt;left val=&quot;323&quot;/&gt;&lt;top val=&quot;134&quot;/&gt;&lt;width val=&quot;385&quot;/&gt;&lt;height val=&quot;31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F9AA66BC-3B1C-4A73-84A7-CB119548B07F}_18.png&quot;/&gt;&lt;left val=&quot;404&quot;/&gt;&lt;top val=&quot;442&quot;/&gt;&lt;width val=&quot;221&quot;/&gt;&lt;height val=&quot;59&quot;/&gt;&lt;hasText val=&quot;1&quot;/&gt;&lt;/Image&gt;&lt;/ThreeDShapeInfo&gt;"/>
  <p:tag name="PRESENTER_SHAPETEXTINFO" val="&lt;ShapeTextInfo&gt;&lt;TableIndex row=&quot;-1&quot; col=&quot;-1&quot;&gt;&lt;linesCount val=&quot;1&quot;/&gt;&lt;lineCharCount val=&quot;16&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C76F321-A7AB-4653-BB9C-0FFEB445F9C4}_19.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24&quot;/&gt;&lt;lineCharCount val=&quot;2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7602ABF-F0C2-4D2E-BF1B-32A394CC9587}_19.png&quot;/&gt;&lt;left val=&quot;378&quot;/&gt;&lt;top val=&quot;127&quot;/&gt;&lt;width val=&quot;342&quot;/&gt;&lt;height val=&quot;367&quot;/&gt;&lt;hasText val=&quot;1&quot;/&gt;&lt;/Image&gt;&lt;/ThreeDShapeInfo&gt;"/>
  <p:tag name="PRESENTER_SHAPETEXTINFO" val="&lt;ShapeTextInfo&gt;&lt;TableIndex row=&quot;-1&quot; col=&quot;-1&quot;&gt;&lt;linesCount val=&quot;9&quot;/&gt;&lt;lineCharCount val=&quot;15&quot;/&gt;&lt;lineCharCount val=&quot;17&quot;/&gt;&lt;lineCharCount val=&quot;20&quot;/&gt;&lt;lineCharCount val=&quot;14&quot;/&gt;&lt;lineCharCount val=&quot;13&quot;/&gt;&lt;lineCharCount val=&quot;17&quot;/&gt;&lt;lineCharCount val=&quot;14&quot;/&gt;&lt;lineCharCount val=&quot;16&quot;/&gt;&lt;lineCharCount val=&quot;7&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60EEB88-EF52-4A68-BE78-FB54C1177CD3}&quot;/&gt;&lt;isInvalidForFieldText val=&quot;0&quot;/&gt;&lt;Image&gt;&lt;filename val=&quot;C:\Users\monc0003\AppData\Local\Temp\~CaFA9C\data\asimages\{560EEB88-EF52-4A68-BE78-FB54C1177CD3}_19.png&quot;/&gt;&lt;left val=&quot;83&quot;/&gt;&lt;top val=&quot;389&quot;/&gt;&lt;width val=&quot;225&quot;/&gt;&lt;height val=&quot;129&quot;/&gt;&lt;hasText val=&quot;1&quot;/&gt;&lt;/Image&gt;&lt;/ThreeDShapeInfo&gt;"/>
  <p:tag name="PRESENTER_SHAPETEXTINFO" val="&lt;ShapeTextInfo&gt;&lt;TableIndex row=&quot;-1&quot; col=&quot;-1&quot;&gt;&lt;linesCount val=&quot;1&quot;/&gt;&lt;lineCharCount val=&quot;8&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9765350-F8E0-44E6-9B04-DB726FB1FCD8}&quot;/&gt;&lt;isInvalidForFieldText val=&quot;0&quot;/&gt;&lt;Image&gt;&lt;filename val=&quot;C:\Users\monc0003\AppData\Local\Temp\~CaFA9C\data\asimages\{89765350-F8E0-44E6-9B04-DB726FB1FCD8}_19.png&quot;/&gt;&lt;left val=&quot;113&quot;/&gt;&lt;top val=&quot;315&quot;/&gt;&lt;width val=&quot;213&quot;/&gt;&lt;height val=&quot;73&quot;/&gt;&lt;hasText val=&quot;1&quot;/&gt;&lt;/Image&gt;&lt;/ThreeDShapeInfo&gt;"/>
  <p:tag name="PRESENTER_SHAPETEXTINFO" val="&lt;ShapeTextInfo&gt;&lt;TableIndex row=&quot;-1&quot; col=&quot;-1&quot;&gt;&lt;linesCount val=&quot;1&quot;/&gt;&lt;lineCharCount val=&quot;8&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A862C5-E802-49B0-98E8-1BBF9E2B0176}&quot;/&gt;&lt;isInvalidForFieldText val=&quot;0&quot;/&gt;&lt;Image&gt;&lt;filename val=&quot;C:\Users\monc0003\AppData\Local\Temp\~CaFA9C\data\asimages\{2EA862C5-E802-49B0-98E8-1BBF9E2B0176}_19.png&quot;/&gt;&lt;left val=&quot;30&quot;/&gt;&lt;top val=&quot;187&quot;/&gt;&lt;width val=&quot;225&quot;/&gt;&lt;height val=&quot;132&quot;/&gt;&lt;hasText val=&quot;1&quot;/&gt;&lt;/Image&gt;&lt;/ThreeDShapeInfo&gt;"/>
  <p:tag name="PRESENTER_SHAPETEXTINFO" val="&lt;ShapeTextInfo&gt;&lt;TableIndex row=&quot;-1&quot; col=&quot;-1&quot;&gt;&lt;linesCount val=&quot;1&quot;/&gt;&lt;lineCharCount val=&quot;8&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F59B6AF-FA39-4084-8810-326AF76B2790}&quot;/&gt;&lt;isInvalidForFieldText val=&quot;0&quot;/&gt;&lt;Image&gt;&lt;filename val=&quot;C:\Users\monc0003\AppData\Local\Temp\~CaFA9C\data\asimages\{AF59B6AF-FA39-4084-8810-326AF76B2790}_19.png&quot;/&gt;&lt;left val=&quot;35&quot;/&gt;&lt;top val=&quot;143&quot;/&gt;&lt;width val=&quot;213&quot;/&gt;&lt;height val=&quot;73&quot;/&gt;&lt;hasText val=&quot;1&quot;/&gt;&lt;/Image&gt;&lt;/ThreeDShapeInfo&gt;"/>
  <p:tag name="PRESENTER_SHAPETEXTINFO" val="&lt;ShapeTextInfo&gt;&lt;TableIndex row=&quot;-1&quot; col=&quot;-1&quot;&gt;&lt;linesCount val=&quot;1&quot;/&gt;&lt;lineCharCount val=&quot;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ECDB0F00-D1D0-4ABA-88A6-E226EC229AEC}_20.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2B02DEB8-7FA7-4D18-865C-8596CB121A14}_20.png&quot;/&gt;&lt;left val=&quot;22&quot;/&gt;&lt;top val=&quot;119&quot;/&gt;&lt;width val=&quot;340&quot;/&gt;&lt;height val=&quot;360&quot;/&gt;&lt;hasText val=&quot;1&quot;/&gt;&lt;/Image&gt;&lt;/ThreeDShapeInfo&gt;"/>
  <p:tag name="PRESENTER_SHAPETEXTINFO" val="&lt;ShapeTextInfo&gt;&lt;TableIndex row=&quot;-1&quot; col=&quot;-1&quot;&gt;&lt;linesCount val=&quot;6&quot;/&gt;&lt;lineCharCount val=&quot;1&quot;/&gt;&lt;lineCharCount val=&quot;11&quot;/&gt;&lt;lineCharCount val=&quot;14&quot;/&gt;&lt;lineCharCount val=&quot;5&quot;/&gt;&lt;lineCharCount val=&quot;12&quot;/&gt;&lt;lineCharCount val=&quot;13&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EA9BE3F-7242-4F82-B1FE-78D8B5B041DE}_21.png&quot;/&gt;&lt;left val=&quot;29&quot;/&gt;&lt;top val=&quot;6&quot;/&gt;&lt;width val=&quot;671&quot;/&gt;&lt;height val=&quot;132&quot;/&gt;&lt;hasText val=&quot;1&quot;/&gt;&lt;/Image&gt;&lt;/ThreeDShapeInfo&gt;"/>
  <p:tag name="PRESENTER_SHAPETEXTINFO" val="&lt;ShapeTextInfo&gt;&lt;TableIndex row=&quot;-1&quot; col=&quot;-1&quot;&gt;&lt;linesCount val=&quot;2&quot;/&gt;&lt;lineCharCount val=&quot;33&quot;/&gt;&lt;lineCharCount val=&quot;1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1702E3D1-C6A1-40D1-B5F6-DE25C3DE6E30}_21.png&quot;/&gt;&lt;left val=&quot;24&quot;/&gt;&lt;top val=&quot;143&quot;/&gt;&lt;width val=&quot;659&quot;/&gt;&lt;height val=&quot;339&quot;/&gt;&lt;hasText val=&quot;1&quot;/&gt;&lt;/Image&gt;&lt;/ThreeDShapeInfo&gt;"/>
  <p:tag name="PRESENTER_SHAPETEXTINFO" val="&lt;ShapeTextInfo&gt;&lt;TableIndex row=&quot;-1&quot; col=&quot;-1&quot;&gt;&lt;linesCount val=&quot;3&quot;/&gt;&lt;lineCharCount val=&quot;44&quot;/&gt;&lt;lineCharCount val=&quot;25&quot;/&gt;&lt;lineCharCount val=&quot;27&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9F314FF-4DBC-48C3-87CB-D393517038A9}_2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C4FC4655-0E10-4E6D-BB08-7A6599FD8937}_22.png&quot;/&gt;&lt;left val=&quot;35&quot;/&gt;&lt;top val=&quot;184&quot;/&gt;&lt;width val=&quot;648&quot;/&gt;&lt;height val=&quot;206&quot;/&gt;&lt;hasText val=&quot;1&quot;/&gt;&lt;/Image&gt;&lt;/ThreeDShapeInfo&gt;"/>
  <p:tag name="PRESENTER_SHAPETEXTINFO" val="&lt;ShapeTextInfo&gt;&lt;TableIndex row=&quot;-1&quot; col=&quot;-1&quot;&gt;&lt;linesCount val=&quot;4&quot;/&gt;&lt;lineCharCount val=&quot;36&quot;/&gt;&lt;lineCharCount val=&quot;36&quot;/&gt;&lt;lineCharCount val=&quot;34&quot;/&gt;&lt;lineCharCount val=&quot;2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864C6981-A0B1-4917-93BF-08D30C6C252B}_23.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3&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B01DA3E8-74CD-4FD3-9D75-40378D29A178}_23.png&quot;/&gt;&lt;left val=&quot;6&quot;/&gt;&lt;top val=&quot;115&quot;/&gt;&lt;width val=&quot;335&quot;/&gt;&lt;height val=&quot;376&quot;/&gt;&lt;hasText val=&quot;1&quot;/&gt;&lt;/Image&gt;&lt;/ThreeDShapeInfo&gt;"/>
  <p:tag name="PRESENTER_SHAPETEXTINFO" val="&lt;ShapeTextInfo&gt;&lt;TableIndex row=&quot;-1&quot; col=&quot;-1&quot;&gt;&lt;linesCount val=&quot;9&quot;/&gt;&lt;lineCharCount val=&quot;14&quot;/&gt;&lt;lineCharCount val=&quot;17&quot;/&gt;&lt;lineCharCount val=&quot;18&quot;/&gt;&lt;lineCharCount val=&quot;19&quot;/&gt;&lt;lineCharCount val=&quot;19&quot;/&gt;&lt;lineCharCount val=&quot;17&quot;/&gt;&lt;lineCharCount val=&quot;9&quot;/&gt;&lt;lineCharCount val=&quot;9&quot;/&gt;&lt;lineCharCount val=&quot;13&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567F076-C455-4303-A716-CF29867CCA5F}_24.png&quot;/&gt;&lt;left val=&quot;35&quot;/&gt;&lt;top val=&quot;6&quot;/&gt;&lt;width val=&quot;654&quot;/&gt;&lt;height val=&quot;132&quot;/&gt;&lt;hasText val=&quot;1&quot;/&gt;&lt;/Image&gt;&lt;/ThreeDShapeInfo&gt;"/>
  <p:tag name="PRESENTER_SHAPETEXTINFO" val="&lt;ShapeTextInfo&gt;&lt;TableIndex row=&quot;-1&quot; col=&quot;-1&quot;&gt;&lt;linesCount val=&quot;2&quot;/&gt;&lt;lineCharCount val=&quot;32&quot;/&gt;&lt;lineCharCount val=&quot;6&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8196F7E-7EEE-4EC3-A373-56E4021119F3}_24.png&quot;/&gt;&lt;left val=&quot;336&quot;/&gt;&lt;top val=&quot;127&quot;/&gt;&lt;width val=&quot;371&quot;/&gt;&lt;height val=&quot;370&quot;/&gt;&lt;hasText val=&quot;1&quot;/&gt;&lt;/Image&gt;&lt;/ThreeDShapeInfo&gt;"/>
  <p:tag name="PRESENTER_SHAPETEXTINFO" val="&lt;ShapeTextInfo&gt;&lt;TableIndex row=&quot;-1&quot; col=&quot;-1&quot;&gt;&lt;linesCount val=&quot;9&quot;/&gt;&lt;lineCharCount val=&quot;17&quot;/&gt;&lt;lineCharCount val=&quot;5&quot;/&gt;&lt;lineCharCount val=&quot;19&quot;/&gt;&lt;lineCharCount val=&quot;17&quot;/&gt;&lt;lineCharCount val=&quot;23&quot;/&gt;&lt;lineCharCount val=&quot;12&quot;/&gt;&lt;lineCharCount val=&quot;19&quot;/&gt;&lt;lineCharCount val=&quot;15&quot;/&gt;&lt;lineCharCount val=&quot;17&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2877203C-81A5-4B0B-A988-6A28B0049941}_25.png&quot;/&gt;&lt;left val=&quot;35&quot;/&gt;&lt;top val=&quot;6&quot;/&gt;&lt;width val=&quot;648&quot;/&gt;&lt;height val=&quot;132&quot;/&gt;&lt;hasText val=&quot;1&quot;/&gt;&lt;/Image&gt;&lt;/ThreeDShapeInfo&gt;"/>
  <p:tag name="PRESENTER_SHAPETEXTINFO" val="&lt;ShapeTextInfo&gt;&lt;TableIndex row=&quot;-1&quot; col=&quot;-1&quot;&gt;&lt;linesCount val=&quot;2&quot;/&gt;&lt;lineCharCount val=&quot;33&quot;/&gt;&lt;lineCharCount val=&quot;14&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46E302CB-DB00-4F6C-84F4-5158817A868D}_25.png&quot;/&gt;&lt;left val=&quot;348&quot;/&gt;&lt;top val=&quot;155&quot;/&gt;&lt;width val=&quot;355&quot;/&gt;&lt;height val=&quot;327&quot;/&gt;&lt;hasText val=&quot;1&quot;/&gt;&lt;/Image&gt;&lt;/ThreeDShapeInfo&gt;"/>
  <p:tag name="PRESENTER_SHAPETEXTINFO" val="&lt;ShapeTextInfo&gt;&lt;TableIndex row=&quot;-1&quot; col=&quot;-1&quot;&gt;&lt;linesCount val=&quot;7&quot;/&gt;&lt;lineCharCount val=&quot;17&quot;/&gt;&lt;lineCharCount val=&quot;22&quot;/&gt;&lt;lineCharCount val=&quot;15&quot;/&gt;&lt;lineCharCount val=&quot;16&quot;/&gt;&lt;lineCharCount val=&quot;11&quot;/&gt;&lt;lineCharCount val=&quot;19&quot;/&gt;&lt;lineCharCount val=&quot;7&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DB523001-581B-4B4A-8C31-98398E98BCE0}_25.png&quot;/&gt;&lt;left val=&quot;57&quot;/&gt;&lt;top val=&quot;456&quot;/&gt;&lt;width val=&quot;229&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8656448-770B-4600-BB40-E8ED8B5FA010}_26.png&quot;/&gt;&lt;left val=&quot;24&quot;/&gt;&lt;top val=&quot;116&quot;/&gt;&lt;width val=&quot;663&quot;/&gt;&lt;height val=&quot;366&quot;/&gt;&lt;hasText val=&quot;1&quot;/&gt;&lt;/Image&gt;&lt;/ThreeDShapeInfo&gt;"/>
  <p:tag name="PRESENTER_SHAPETEXTINFO" val="&lt;ShapeTextInfo&gt;&lt;TableIndex row=&quot;-1&quot; col=&quot;-1&quot;&gt;&lt;linesCount val=&quot;10&quot;/&gt;&lt;lineCharCount val=&quot;40&quot;/&gt;&lt;lineCharCount val=&quot;50&quot;/&gt;&lt;lineCharCount val=&quot;33&quot;/&gt;&lt;lineCharCount val=&quot;42&quot;/&gt;&lt;lineCharCount val=&quot;47&quot;/&gt;&lt;lineCharCount val=&quot;46&quot;/&gt;&lt;lineCharCount val=&quot;44&quot;/&gt;&lt;lineCharCount val=&quot;44&quot;/&gt;&lt;lineCharCount val=&quot;42&quot;/&gt;&lt;lineCharCount val=&quot;42&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5C4D5CFA-6504-4DA5-BDEB-D7CDF23F43B8}_27.png&quot;/&gt;&lt;left val=&quot;26&quot;/&gt;&lt;top val=&quot;21&quot;/&gt;&lt;width val=&quot;666&quot;/&gt;&lt;height val=&quot;98&quot;/&gt;&lt;hasText val=&quot;1&quot;/&gt;&lt;/Image&gt;&lt;/ThreeDShapeInfo&gt;"/>
  <p:tag name="PRESENTER_SHAPETEXTINFO" val="&lt;ShapeTextInfo&gt;&lt;TableIndex row=&quot;-1&quot; col=&quot;-1&quot;&gt;&lt;linesCount val=&quot;1&quot;/&gt;&lt;lineCharCount val=&quot;2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9575838E-CC52-4883-96C6-93D74902B394}_27.png&quot;/&gt;&lt;left val=&quot;340&quot;/&gt;&lt;top val=&quot;149&quot;/&gt;&lt;width val=&quot;377&quot;/&gt;&lt;height val=&quot;339&quot;/&gt;&lt;hasText val=&quot;1&quot;/&gt;&lt;/Image&gt;&lt;/ThreeDShapeInfo&gt;"/>
  <p:tag name="PRESENTER_SHAPETEXTINFO" val="&lt;ShapeTextInfo&gt;&lt;TableIndex row=&quot;-1&quot; col=&quot;-1&quot;&gt;&lt;linesCount val=&quot;6&quot;/&gt;&lt;lineCharCount val=&quot;18&quot;/&gt;&lt;lineCharCount val=&quot;20&quot;/&gt;&lt;lineCharCount val=&quot;19&quot;/&gt;&lt;lineCharCount val=&quot;19&quot;/&gt;&lt;lineCharCount val=&quot;20&quot;/&gt;&lt;lineCharCount val=&quot;22&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CFFA8A34-E5DD-4BC6-A445-B71B11DF70EC}_2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18&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A282F82C-E57B-4E24-B249-1995C55F7A32}_28.png&quot;/&gt;&lt;left val=&quot;22&quot;/&gt;&lt;top val=&quot;119&quot;/&gt;&lt;width val=&quot;340&quot;/&gt;&lt;height val=&quot;360&quot;/&gt;&lt;hasText val=&quot;1&quot;/&gt;&lt;/Image&gt;&lt;/ThreeDShapeInfo&gt;"/>
  <p:tag name="PRESENTER_SHAPETEXTINFO" val="&lt;ShapeTextInfo&gt;&lt;TableIndex row=&quot;-1&quot; col=&quot;-1&quot;&gt;&lt;linesCount val=&quot;6&quot;/&gt;&lt;lineCharCount val=&quot;1&quot;/&gt;&lt;lineCharCount val=&quot;11&quot;/&gt;&lt;lineCharCount val=&quot;14&quot;/&gt;&lt;lineCharCount val=&quot;5&quot;/&gt;&lt;lineCharCount val=&quot;12&quot;/&gt;&lt;lineCharCount val=&quot;13&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C6729198-4821-482B-A4BE-7719D179DC66}_29.png&quot;/&gt;&lt;left val=&quot;31&quot;/&gt;&lt;top val=&quot;-9&quot;/&gt;&lt;width val=&quot;648&quot;/&gt;&lt;height val=&quot;120&quot;/&gt;&lt;hasText val=&quot;1&quot;/&gt;&lt;/Image&gt;&lt;/ThreeDShapeInfo&gt;"/>
  <p:tag name="PRESENTER_SHAPETEXTINFO" val="&lt;ShapeTextInfo&gt;&lt;TableIndex row=&quot;-1&quot; col=&quot;-1&quot;&gt;&lt;linesCount val=&quot;2&quot;/&gt;&lt;lineCharCount val=&quot;32&quot;/&gt;&lt;lineCharCount val=&quot;31&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AppData\Local\Temp\~CaFA9C\data\asimages\{735B7A1E-DAAF-4034-8925-620287E4D8F3}_29.png&quot;/&gt;&lt;left val=&quot;19&quot;/&gt;&lt;top val=&quot;507&quot;/&gt;&lt;width val=&quot;199&quot;/&gt;&lt;height val=&quot;39&quot;/&gt;&lt;hasText val=&quot;1&quot;/&gt;&lt;/Image&gt;&lt;/ThreeDShapeInfo&gt;"/>
  <p:tag name="PRESENTER_SHAPETEXTINFO" val="&lt;ShapeTextInfo&gt;&lt;TableIndex row=&quot;-1&quot; col=&quot;-1&quot;&gt;&lt;linesCount val=&quot;1&quot;/&gt;&lt;lineCharCount val=&quot;2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31794</TotalTime>
  <Words>3492</Words>
  <Application>Microsoft Office PowerPoint</Application>
  <PresentationFormat>On-screen Show (4:3)</PresentationFormat>
  <Paragraphs>278</Paragraphs>
  <Slides>37</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History of Organic Farming</vt:lpstr>
      <vt:lpstr>Introduction</vt:lpstr>
      <vt:lpstr>History of Organic</vt:lpstr>
      <vt:lpstr>Prior to Organic Movement</vt:lpstr>
      <vt:lpstr>Corn Acreage Treated with Herbicides, 1952-2008</vt:lpstr>
      <vt:lpstr>Fertilizer Use in U.S. Agriculture, 1960-2011</vt:lpstr>
      <vt:lpstr>The Roots of Organic Farming</vt:lpstr>
      <vt:lpstr>Sir Albert Howard  (1873-1947)</vt:lpstr>
      <vt:lpstr>Lord Northbourne (1896-1982)</vt:lpstr>
      <vt:lpstr>History of Organic</vt:lpstr>
      <vt:lpstr>J.I. Rodale  (1898 – 1971)</vt:lpstr>
      <vt:lpstr>Concerns of U.S. Organic Movement (1960s)</vt:lpstr>
      <vt:lpstr>Early Organic Community</vt:lpstr>
      <vt:lpstr>1970s</vt:lpstr>
      <vt:lpstr>PowerPoint Presentation</vt:lpstr>
      <vt:lpstr>1980s</vt:lpstr>
      <vt:lpstr>Rise of Private Certification</vt:lpstr>
      <vt:lpstr>Organic Practices Varied Across the Country</vt:lpstr>
      <vt:lpstr>Problems Due to Lack of Consistent Standards</vt:lpstr>
      <vt:lpstr>History of Organic</vt:lpstr>
      <vt:lpstr>The Organic Foods Production Act (OFPA) 1990</vt:lpstr>
      <vt:lpstr>Goal of OFPA</vt:lpstr>
      <vt:lpstr>What OFPA Did</vt:lpstr>
      <vt:lpstr>National Organic Standard Board (NOSB)</vt:lpstr>
      <vt:lpstr>USDA’s First Attempt at Defining Organic (1997)</vt:lpstr>
      <vt:lpstr>PowerPoint Presentation</vt:lpstr>
      <vt:lpstr>USDA’s Second Attempt (2000)</vt:lpstr>
      <vt:lpstr>History of Organic</vt:lpstr>
      <vt:lpstr>U.S. Organic Farmland Acres and Number of Operations, 1992-2011</vt:lpstr>
      <vt:lpstr>Organic Food Retail Sales, 2005-2015e</vt:lpstr>
      <vt:lpstr>U.S. Mandatory Spending on Organic Agriculture, 2002-2014 Farm Acts (farm bills)</vt:lpstr>
      <vt:lpstr>The Future</vt:lpstr>
      <vt:lpstr>For More Information</vt:lpstr>
      <vt:lpstr>History of Organic</vt:lpstr>
      <vt:lpstr>© 2017 Regents of the University of Minnesota. All rights reserved.  The University of Minnesota is an equal opportunity educator and employer.</vt:lpstr>
      <vt:lpstr>References</vt:lpstr>
      <vt:lpstr>References (cont.)</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809</cp:revision>
  <dcterms:created xsi:type="dcterms:W3CDTF">2017-04-11T14:38:59Z</dcterms:created>
  <dcterms:modified xsi:type="dcterms:W3CDTF">2018-06-26T15:44:55Z</dcterms:modified>
</cp:coreProperties>
</file>