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2.xml" ContentType="application/vnd.openxmlformats-officedocument.presentationml.tags+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22.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2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24.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8.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2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3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3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32.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3.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34.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35.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36.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37.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38.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39.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40.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41.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435" r:id="rId3"/>
    <p:sldId id="510" r:id="rId4"/>
    <p:sldId id="437" r:id="rId5"/>
    <p:sldId id="436" r:id="rId6"/>
    <p:sldId id="601" r:id="rId7"/>
    <p:sldId id="438" r:id="rId8"/>
    <p:sldId id="602" r:id="rId9"/>
    <p:sldId id="610" r:id="rId10"/>
    <p:sldId id="475" r:id="rId11"/>
    <p:sldId id="559" r:id="rId12"/>
    <p:sldId id="472" r:id="rId13"/>
    <p:sldId id="603" r:id="rId14"/>
    <p:sldId id="476" r:id="rId15"/>
    <p:sldId id="477" r:id="rId16"/>
    <p:sldId id="474" r:id="rId17"/>
    <p:sldId id="479" r:id="rId18"/>
    <p:sldId id="604" r:id="rId19"/>
    <p:sldId id="482" r:id="rId20"/>
    <p:sldId id="481" r:id="rId21"/>
    <p:sldId id="613" r:id="rId22"/>
    <p:sldId id="595" r:id="rId23"/>
    <p:sldId id="606" r:id="rId24"/>
    <p:sldId id="490" r:id="rId25"/>
    <p:sldId id="491" r:id="rId26"/>
    <p:sldId id="493" r:id="rId27"/>
    <p:sldId id="589" r:id="rId28"/>
    <p:sldId id="497" r:id="rId29"/>
    <p:sldId id="597" r:id="rId30"/>
    <p:sldId id="598" r:id="rId31"/>
    <p:sldId id="611" r:id="rId32"/>
    <p:sldId id="432" r:id="rId33"/>
    <p:sldId id="594" r:id="rId34"/>
    <p:sldId id="591" r:id="rId35"/>
    <p:sldId id="508" r:id="rId36"/>
    <p:sldId id="607" r:id="rId37"/>
    <p:sldId id="568" r:id="rId38"/>
    <p:sldId id="444" r:id="rId39"/>
    <p:sldId id="599" r:id="rId40"/>
    <p:sldId id="609" r:id="rId41"/>
    <p:sldId id="608" r:id="rId42"/>
    <p:sldId id="593" r:id="rId43"/>
  </p:sldIdLst>
  <p:sldSz cx="9144000" cy="6858000" type="screen4x3"/>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280"/>
    <a:srgbClr val="B4C88D"/>
    <a:srgbClr val="A6C2D9"/>
    <a:srgbClr val="800000"/>
    <a:srgbClr val="7FB9ED"/>
    <a:srgbClr val="F8E180"/>
    <a:srgbClr val="FAEAA8"/>
    <a:srgbClr val="E2E6BC"/>
    <a:srgbClr val="F9E695"/>
    <a:srgbClr val="FBE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83" autoAdjust="0"/>
    <p:restoredTop sz="69916" autoAdjust="0"/>
  </p:normalViewPr>
  <p:slideViewPr>
    <p:cSldViewPr>
      <p:cViewPr varScale="1">
        <p:scale>
          <a:sx n="51" d="100"/>
          <a:sy n="51" d="100"/>
        </p:scale>
        <p:origin x="1253"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CB298F-5360-4573-AA57-6EDB05805C34}" type="doc">
      <dgm:prSet loTypeId="urn:microsoft.com/office/officeart/2005/8/layout/list1" loCatId="list" qsTypeId="urn:microsoft.com/office/officeart/2005/8/quickstyle/3d6" qsCatId="3D" csTypeId="urn:microsoft.com/office/officeart/2005/8/colors/accent2_2" csCatId="accent2" phldr="1"/>
      <dgm:spPr/>
      <dgm:t>
        <a:bodyPr/>
        <a:lstStyle/>
        <a:p>
          <a:endParaRPr lang="en-US"/>
        </a:p>
      </dgm:t>
    </dgm:pt>
    <dgm:pt modelId="{4817BA70-678E-433A-83B3-98F965BBFBFE}">
      <dgm:prSet phldrT="[Text]"/>
      <dgm:spPr>
        <a:solidFill>
          <a:srgbClr val="800000"/>
        </a:solidFill>
      </dgm:spPr>
      <dgm:t>
        <a:bodyPr/>
        <a:lstStyle/>
        <a:p>
          <a:pPr algn="ctr"/>
          <a:r>
            <a:rPr lang="en-US" dirty="0" smtClean="0">
              <a:solidFill>
                <a:srgbClr val="F8E180"/>
              </a:solidFill>
            </a:rPr>
            <a:t>2018</a:t>
          </a:r>
          <a:endParaRPr lang="en-US" dirty="0">
            <a:solidFill>
              <a:srgbClr val="F8E180"/>
            </a:solidFill>
          </a:endParaRPr>
        </a:p>
      </dgm:t>
    </dgm:pt>
    <dgm:pt modelId="{661E8A92-CAC2-408E-BF12-BEDF466C928D}" type="parTrans" cxnId="{EF6AF25A-2321-482C-8B9C-000478410066}">
      <dgm:prSet/>
      <dgm:spPr/>
      <dgm:t>
        <a:bodyPr/>
        <a:lstStyle/>
        <a:p>
          <a:endParaRPr lang="en-US"/>
        </a:p>
      </dgm:t>
    </dgm:pt>
    <dgm:pt modelId="{663A6341-869E-4BF0-9AB4-4243F166826E}" type="sibTrans" cxnId="{EF6AF25A-2321-482C-8B9C-000478410066}">
      <dgm:prSet/>
      <dgm:spPr/>
      <dgm:t>
        <a:bodyPr/>
        <a:lstStyle/>
        <a:p>
          <a:endParaRPr lang="en-US"/>
        </a:p>
      </dgm:t>
    </dgm:pt>
    <dgm:pt modelId="{6116EF1C-BA25-4601-A5FD-9CBA47E0BEFE}">
      <dgm:prSet phldrT="[Text]"/>
      <dgm:spPr>
        <a:solidFill>
          <a:srgbClr val="800000"/>
        </a:solidFill>
      </dgm:spPr>
      <dgm:t>
        <a:bodyPr/>
        <a:lstStyle/>
        <a:p>
          <a:pPr algn="ctr"/>
          <a:r>
            <a:rPr lang="en-US" dirty="0" smtClean="0">
              <a:solidFill>
                <a:srgbClr val="F8E180"/>
              </a:solidFill>
            </a:rPr>
            <a:t>2019</a:t>
          </a:r>
          <a:endParaRPr lang="en-US" dirty="0">
            <a:solidFill>
              <a:srgbClr val="F8E180"/>
            </a:solidFill>
          </a:endParaRPr>
        </a:p>
      </dgm:t>
    </dgm:pt>
    <dgm:pt modelId="{1FBC28F4-2C70-4000-AAF7-50075A52C863}" type="parTrans" cxnId="{3DA8B4E6-051B-4874-828A-DF62EF7633F7}">
      <dgm:prSet/>
      <dgm:spPr/>
      <dgm:t>
        <a:bodyPr/>
        <a:lstStyle/>
        <a:p>
          <a:endParaRPr lang="en-US"/>
        </a:p>
      </dgm:t>
    </dgm:pt>
    <dgm:pt modelId="{A0DDDC80-6228-4E85-9603-B335C461D8AC}" type="sibTrans" cxnId="{3DA8B4E6-051B-4874-828A-DF62EF7633F7}">
      <dgm:prSet/>
      <dgm:spPr/>
      <dgm:t>
        <a:bodyPr/>
        <a:lstStyle/>
        <a:p>
          <a:endParaRPr lang="en-US"/>
        </a:p>
      </dgm:t>
    </dgm:pt>
    <dgm:pt modelId="{B35D1B4D-00EE-4996-8210-667994E74778}">
      <dgm:prSet phldrT="[Text]"/>
      <dgm:spPr>
        <a:solidFill>
          <a:srgbClr val="800000"/>
        </a:solidFill>
      </dgm:spPr>
      <dgm:t>
        <a:bodyPr/>
        <a:lstStyle/>
        <a:p>
          <a:pPr algn="ctr"/>
          <a:r>
            <a:rPr lang="en-US" dirty="0" smtClean="0">
              <a:solidFill>
                <a:srgbClr val="F8E180"/>
              </a:solidFill>
            </a:rPr>
            <a:t>2020</a:t>
          </a:r>
          <a:endParaRPr lang="en-US" dirty="0">
            <a:solidFill>
              <a:srgbClr val="F8E180"/>
            </a:solidFill>
          </a:endParaRPr>
        </a:p>
      </dgm:t>
    </dgm:pt>
    <dgm:pt modelId="{537A5AEC-E771-430E-AB6C-74195FED6F79}" type="parTrans" cxnId="{67282246-64DB-4E6F-BDD2-8B15A686A83A}">
      <dgm:prSet/>
      <dgm:spPr/>
      <dgm:t>
        <a:bodyPr/>
        <a:lstStyle/>
        <a:p>
          <a:endParaRPr lang="en-US"/>
        </a:p>
      </dgm:t>
    </dgm:pt>
    <dgm:pt modelId="{A017D1E5-8F52-4C4F-B219-CF40F3E11A86}" type="sibTrans" cxnId="{67282246-64DB-4E6F-BDD2-8B15A686A83A}">
      <dgm:prSet/>
      <dgm:spPr/>
      <dgm:t>
        <a:bodyPr/>
        <a:lstStyle/>
        <a:p>
          <a:endParaRPr lang="en-US"/>
        </a:p>
      </dgm:t>
    </dgm:pt>
    <dgm:pt modelId="{4E6FEE20-275E-4796-A71D-E61ED4BD1B1B}" type="pres">
      <dgm:prSet presAssocID="{6CCB298F-5360-4573-AA57-6EDB05805C34}" presName="linear" presStyleCnt="0">
        <dgm:presLayoutVars>
          <dgm:dir/>
          <dgm:animLvl val="lvl"/>
          <dgm:resizeHandles val="exact"/>
        </dgm:presLayoutVars>
      </dgm:prSet>
      <dgm:spPr/>
      <dgm:t>
        <a:bodyPr/>
        <a:lstStyle/>
        <a:p>
          <a:endParaRPr lang="en-US"/>
        </a:p>
      </dgm:t>
    </dgm:pt>
    <dgm:pt modelId="{BEC974AB-7F00-4D7F-980D-383B2810029D}" type="pres">
      <dgm:prSet presAssocID="{4817BA70-678E-433A-83B3-98F965BBFBFE}" presName="parentLin" presStyleCnt="0"/>
      <dgm:spPr/>
    </dgm:pt>
    <dgm:pt modelId="{824ECBC4-AA16-4FC8-BC75-32C1A6A10FE6}" type="pres">
      <dgm:prSet presAssocID="{4817BA70-678E-433A-83B3-98F965BBFBFE}" presName="parentLeftMargin" presStyleLbl="node1" presStyleIdx="0" presStyleCnt="3"/>
      <dgm:spPr/>
      <dgm:t>
        <a:bodyPr/>
        <a:lstStyle/>
        <a:p>
          <a:endParaRPr lang="en-US"/>
        </a:p>
      </dgm:t>
    </dgm:pt>
    <dgm:pt modelId="{CCF67A97-0F76-4A2B-8E07-96D4D9A17CD1}" type="pres">
      <dgm:prSet presAssocID="{4817BA70-678E-433A-83B3-98F965BBFBFE}" presName="parentText" presStyleLbl="node1" presStyleIdx="0" presStyleCnt="3">
        <dgm:presLayoutVars>
          <dgm:chMax val="0"/>
          <dgm:bulletEnabled val="1"/>
        </dgm:presLayoutVars>
      </dgm:prSet>
      <dgm:spPr/>
      <dgm:t>
        <a:bodyPr/>
        <a:lstStyle/>
        <a:p>
          <a:endParaRPr lang="en-US"/>
        </a:p>
      </dgm:t>
    </dgm:pt>
    <dgm:pt modelId="{AA744802-54CC-41E3-B1BF-B0D4D6EBCCB8}" type="pres">
      <dgm:prSet presAssocID="{4817BA70-678E-433A-83B3-98F965BBFBFE}" presName="negativeSpace" presStyleCnt="0"/>
      <dgm:spPr/>
    </dgm:pt>
    <dgm:pt modelId="{22F6DA4F-5675-4750-8B97-4BA26CFBE9F4}" type="pres">
      <dgm:prSet presAssocID="{4817BA70-678E-433A-83B3-98F965BBFBFE}" presName="childText" presStyleLbl="conFgAcc1" presStyleIdx="0" presStyleCnt="3">
        <dgm:presLayoutVars>
          <dgm:bulletEnabled val="1"/>
        </dgm:presLayoutVars>
      </dgm:prSet>
      <dgm:spPr>
        <a:solidFill>
          <a:srgbClr val="F8E180">
            <a:alpha val="90000"/>
          </a:srgbClr>
        </a:solidFill>
      </dgm:spPr>
    </dgm:pt>
    <dgm:pt modelId="{1260A685-94A1-41F5-B52F-6C4A7E6BC2CF}" type="pres">
      <dgm:prSet presAssocID="{663A6341-869E-4BF0-9AB4-4243F166826E}" presName="spaceBetweenRectangles" presStyleCnt="0"/>
      <dgm:spPr/>
    </dgm:pt>
    <dgm:pt modelId="{B2CCEFBE-DDD0-4444-ACA2-7C1DAA431EEC}" type="pres">
      <dgm:prSet presAssocID="{6116EF1C-BA25-4601-A5FD-9CBA47E0BEFE}" presName="parentLin" presStyleCnt="0"/>
      <dgm:spPr/>
    </dgm:pt>
    <dgm:pt modelId="{261D3B19-9ACE-4FE6-B30A-B9C147311CBD}" type="pres">
      <dgm:prSet presAssocID="{6116EF1C-BA25-4601-A5FD-9CBA47E0BEFE}" presName="parentLeftMargin" presStyleLbl="node1" presStyleIdx="0" presStyleCnt="3"/>
      <dgm:spPr/>
      <dgm:t>
        <a:bodyPr/>
        <a:lstStyle/>
        <a:p>
          <a:endParaRPr lang="en-US"/>
        </a:p>
      </dgm:t>
    </dgm:pt>
    <dgm:pt modelId="{661815B4-D2BC-4E78-BAEE-E1E9972988D8}" type="pres">
      <dgm:prSet presAssocID="{6116EF1C-BA25-4601-A5FD-9CBA47E0BEFE}" presName="parentText" presStyleLbl="node1" presStyleIdx="1" presStyleCnt="3">
        <dgm:presLayoutVars>
          <dgm:chMax val="0"/>
          <dgm:bulletEnabled val="1"/>
        </dgm:presLayoutVars>
      </dgm:prSet>
      <dgm:spPr/>
      <dgm:t>
        <a:bodyPr/>
        <a:lstStyle/>
        <a:p>
          <a:endParaRPr lang="en-US"/>
        </a:p>
      </dgm:t>
    </dgm:pt>
    <dgm:pt modelId="{9CB59E3C-834C-4357-8CCA-B6A8002FD3FB}" type="pres">
      <dgm:prSet presAssocID="{6116EF1C-BA25-4601-A5FD-9CBA47E0BEFE}" presName="negativeSpace" presStyleCnt="0"/>
      <dgm:spPr/>
    </dgm:pt>
    <dgm:pt modelId="{421D20D5-7AD8-42F2-ADB1-E9707E8BA122}" type="pres">
      <dgm:prSet presAssocID="{6116EF1C-BA25-4601-A5FD-9CBA47E0BEFE}" presName="childText" presStyleLbl="conFgAcc1" presStyleIdx="1" presStyleCnt="3">
        <dgm:presLayoutVars>
          <dgm:bulletEnabled val="1"/>
        </dgm:presLayoutVars>
      </dgm:prSet>
      <dgm:spPr>
        <a:solidFill>
          <a:srgbClr val="F8E180">
            <a:alpha val="90000"/>
          </a:srgbClr>
        </a:solidFill>
      </dgm:spPr>
    </dgm:pt>
    <dgm:pt modelId="{0DE8EE2E-3B8D-4DB4-8948-BE50CB0ACC32}" type="pres">
      <dgm:prSet presAssocID="{A0DDDC80-6228-4E85-9603-B335C461D8AC}" presName="spaceBetweenRectangles" presStyleCnt="0"/>
      <dgm:spPr/>
    </dgm:pt>
    <dgm:pt modelId="{3A9E10D1-D237-42EE-9391-927E35BB7B3A}" type="pres">
      <dgm:prSet presAssocID="{B35D1B4D-00EE-4996-8210-667994E74778}" presName="parentLin" presStyleCnt="0"/>
      <dgm:spPr/>
    </dgm:pt>
    <dgm:pt modelId="{9B56F94E-FB5E-4A49-8499-31848838C891}" type="pres">
      <dgm:prSet presAssocID="{B35D1B4D-00EE-4996-8210-667994E74778}" presName="parentLeftMargin" presStyleLbl="node1" presStyleIdx="1" presStyleCnt="3"/>
      <dgm:spPr/>
      <dgm:t>
        <a:bodyPr/>
        <a:lstStyle/>
        <a:p>
          <a:endParaRPr lang="en-US"/>
        </a:p>
      </dgm:t>
    </dgm:pt>
    <dgm:pt modelId="{2C9CA13C-491E-4CE9-97C2-A4700FE89B6F}" type="pres">
      <dgm:prSet presAssocID="{B35D1B4D-00EE-4996-8210-667994E74778}" presName="parentText" presStyleLbl="node1" presStyleIdx="2" presStyleCnt="3">
        <dgm:presLayoutVars>
          <dgm:chMax val="0"/>
          <dgm:bulletEnabled val="1"/>
        </dgm:presLayoutVars>
      </dgm:prSet>
      <dgm:spPr/>
      <dgm:t>
        <a:bodyPr/>
        <a:lstStyle/>
        <a:p>
          <a:endParaRPr lang="en-US"/>
        </a:p>
      </dgm:t>
    </dgm:pt>
    <dgm:pt modelId="{441558C4-AAD7-4C9A-846A-987093BCE310}" type="pres">
      <dgm:prSet presAssocID="{B35D1B4D-00EE-4996-8210-667994E74778}" presName="negativeSpace" presStyleCnt="0"/>
      <dgm:spPr/>
    </dgm:pt>
    <dgm:pt modelId="{DECE728E-5ADE-4BB3-A5BC-9BE7A779FD5A}" type="pres">
      <dgm:prSet presAssocID="{B35D1B4D-00EE-4996-8210-667994E74778}" presName="childText" presStyleLbl="conFgAcc1" presStyleIdx="2" presStyleCnt="3">
        <dgm:presLayoutVars>
          <dgm:bulletEnabled val="1"/>
        </dgm:presLayoutVars>
      </dgm:prSet>
      <dgm:spPr>
        <a:solidFill>
          <a:srgbClr val="F8E180">
            <a:alpha val="90000"/>
          </a:srgbClr>
        </a:solidFill>
      </dgm:spPr>
    </dgm:pt>
  </dgm:ptLst>
  <dgm:cxnLst>
    <dgm:cxn modelId="{EF6AF25A-2321-482C-8B9C-000478410066}" srcId="{6CCB298F-5360-4573-AA57-6EDB05805C34}" destId="{4817BA70-678E-433A-83B3-98F965BBFBFE}" srcOrd="0" destOrd="0" parTransId="{661E8A92-CAC2-408E-BF12-BEDF466C928D}" sibTransId="{663A6341-869E-4BF0-9AB4-4243F166826E}"/>
    <dgm:cxn modelId="{61C33AA5-DE8D-4518-A573-D02267A0574F}" type="presOf" srcId="{4817BA70-678E-433A-83B3-98F965BBFBFE}" destId="{CCF67A97-0F76-4A2B-8E07-96D4D9A17CD1}" srcOrd="1" destOrd="0" presId="urn:microsoft.com/office/officeart/2005/8/layout/list1"/>
    <dgm:cxn modelId="{3DA8B4E6-051B-4874-828A-DF62EF7633F7}" srcId="{6CCB298F-5360-4573-AA57-6EDB05805C34}" destId="{6116EF1C-BA25-4601-A5FD-9CBA47E0BEFE}" srcOrd="1" destOrd="0" parTransId="{1FBC28F4-2C70-4000-AAF7-50075A52C863}" sibTransId="{A0DDDC80-6228-4E85-9603-B335C461D8AC}"/>
    <dgm:cxn modelId="{7A13E4DC-0D53-49C6-8B1E-6699C94EB732}" type="presOf" srcId="{6116EF1C-BA25-4601-A5FD-9CBA47E0BEFE}" destId="{661815B4-D2BC-4E78-BAEE-E1E9972988D8}" srcOrd="1" destOrd="0" presId="urn:microsoft.com/office/officeart/2005/8/layout/list1"/>
    <dgm:cxn modelId="{67282246-64DB-4E6F-BDD2-8B15A686A83A}" srcId="{6CCB298F-5360-4573-AA57-6EDB05805C34}" destId="{B35D1B4D-00EE-4996-8210-667994E74778}" srcOrd="2" destOrd="0" parTransId="{537A5AEC-E771-430E-AB6C-74195FED6F79}" sibTransId="{A017D1E5-8F52-4C4F-B219-CF40F3E11A86}"/>
    <dgm:cxn modelId="{061EC689-3490-4D18-9E33-BDA0BA1F6244}" type="presOf" srcId="{B35D1B4D-00EE-4996-8210-667994E74778}" destId="{9B56F94E-FB5E-4A49-8499-31848838C891}" srcOrd="0" destOrd="0" presId="urn:microsoft.com/office/officeart/2005/8/layout/list1"/>
    <dgm:cxn modelId="{3ADC7FFE-694E-4A6F-AD10-AC87E22EAE77}" type="presOf" srcId="{B35D1B4D-00EE-4996-8210-667994E74778}" destId="{2C9CA13C-491E-4CE9-97C2-A4700FE89B6F}" srcOrd="1" destOrd="0" presId="urn:microsoft.com/office/officeart/2005/8/layout/list1"/>
    <dgm:cxn modelId="{39EC4B55-593A-4F69-955D-FF0E8D45BB8C}" type="presOf" srcId="{4817BA70-678E-433A-83B3-98F965BBFBFE}" destId="{824ECBC4-AA16-4FC8-BC75-32C1A6A10FE6}" srcOrd="0" destOrd="0" presId="urn:microsoft.com/office/officeart/2005/8/layout/list1"/>
    <dgm:cxn modelId="{A5CD1BCE-3671-4C57-ACAD-66B2C5156136}" type="presOf" srcId="{6116EF1C-BA25-4601-A5FD-9CBA47E0BEFE}" destId="{261D3B19-9ACE-4FE6-B30A-B9C147311CBD}" srcOrd="0" destOrd="0" presId="urn:microsoft.com/office/officeart/2005/8/layout/list1"/>
    <dgm:cxn modelId="{9F701CE9-1604-48A9-AC6D-6A2BAD720984}" type="presOf" srcId="{6CCB298F-5360-4573-AA57-6EDB05805C34}" destId="{4E6FEE20-275E-4796-A71D-E61ED4BD1B1B}" srcOrd="0" destOrd="0" presId="urn:microsoft.com/office/officeart/2005/8/layout/list1"/>
    <dgm:cxn modelId="{7CE30880-C190-49E0-A8ED-EA2EC01FAB5C}" type="presParOf" srcId="{4E6FEE20-275E-4796-A71D-E61ED4BD1B1B}" destId="{BEC974AB-7F00-4D7F-980D-383B2810029D}" srcOrd="0" destOrd="0" presId="urn:microsoft.com/office/officeart/2005/8/layout/list1"/>
    <dgm:cxn modelId="{708DCC3F-A61A-401D-9E55-98AAF80B00E9}" type="presParOf" srcId="{BEC974AB-7F00-4D7F-980D-383B2810029D}" destId="{824ECBC4-AA16-4FC8-BC75-32C1A6A10FE6}" srcOrd="0" destOrd="0" presId="urn:microsoft.com/office/officeart/2005/8/layout/list1"/>
    <dgm:cxn modelId="{AE03549E-600D-47AF-9048-2C10743C5A0C}" type="presParOf" srcId="{BEC974AB-7F00-4D7F-980D-383B2810029D}" destId="{CCF67A97-0F76-4A2B-8E07-96D4D9A17CD1}" srcOrd="1" destOrd="0" presId="urn:microsoft.com/office/officeart/2005/8/layout/list1"/>
    <dgm:cxn modelId="{23CB8A7E-BF38-433E-9F55-47C6D98E6086}" type="presParOf" srcId="{4E6FEE20-275E-4796-A71D-E61ED4BD1B1B}" destId="{AA744802-54CC-41E3-B1BF-B0D4D6EBCCB8}" srcOrd="1" destOrd="0" presId="urn:microsoft.com/office/officeart/2005/8/layout/list1"/>
    <dgm:cxn modelId="{523AC475-56BC-4E2E-A9C4-FEC90172D5D7}" type="presParOf" srcId="{4E6FEE20-275E-4796-A71D-E61ED4BD1B1B}" destId="{22F6DA4F-5675-4750-8B97-4BA26CFBE9F4}" srcOrd="2" destOrd="0" presId="urn:microsoft.com/office/officeart/2005/8/layout/list1"/>
    <dgm:cxn modelId="{66ADCA46-B5CA-48D9-A5CC-1F991FF72E1B}" type="presParOf" srcId="{4E6FEE20-275E-4796-A71D-E61ED4BD1B1B}" destId="{1260A685-94A1-41F5-B52F-6C4A7E6BC2CF}" srcOrd="3" destOrd="0" presId="urn:microsoft.com/office/officeart/2005/8/layout/list1"/>
    <dgm:cxn modelId="{EB939240-0B29-4846-AFC0-42A32A74B54E}" type="presParOf" srcId="{4E6FEE20-275E-4796-A71D-E61ED4BD1B1B}" destId="{B2CCEFBE-DDD0-4444-ACA2-7C1DAA431EEC}" srcOrd="4" destOrd="0" presId="urn:microsoft.com/office/officeart/2005/8/layout/list1"/>
    <dgm:cxn modelId="{8138978E-7E8E-49B9-BBA3-556C8BF59575}" type="presParOf" srcId="{B2CCEFBE-DDD0-4444-ACA2-7C1DAA431EEC}" destId="{261D3B19-9ACE-4FE6-B30A-B9C147311CBD}" srcOrd="0" destOrd="0" presId="urn:microsoft.com/office/officeart/2005/8/layout/list1"/>
    <dgm:cxn modelId="{F0943FDF-B95C-4C28-8A92-F5185E99B476}" type="presParOf" srcId="{B2CCEFBE-DDD0-4444-ACA2-7C1DAA431EEC}" destId="{661815B4-D2BC-4E78-BAEE-E1E9972988D8}" srcOrd="1" destOrd="0" presId="urn:microsoft.com/office/officeart/2005/8/layout/list1"/>
    <dgm:cxn modelId="{463EE313-0C77-4FD1-8A9B-79D51764F0D3}" type="presParOf" srcId="{4E6FEE20-275E-4796-A71D-E61ED4BD1B1B}" destId="{9CB59E3C-834C-4357-8CCA-B6A8002FD3FB}" srcOrd="5" destOrd="0" presId="urn:microsoft.com/office/officeart/2005/8/layout/list1"/>
    <dgm:cxn modelId="{71895E43-B672-4875-B463-BC805586EE8A}" type="presParOf" srcId="{4E6FEE20-275E-4796-A71D-E61ED4BD1B1B}" destId="{421D20D5-7AD8-42F2-ADB1-E9707E8BA122}" srcOrd="6" destOrd="0" presId="urn:microsoft.com/office/officeart/2005/8/layout/list1"/>
    <dgm:cxn modelId="{384C779C-D98D-468E-A37A-FCC9D306CC5E}" type="presParOf" srcId="{4E6FEE20-275E-4796-A71D-E61ED4BD1B1B}" destId="{0DE8EE2E-3B8D-4DB4-8948-BE50CB0ACC32}" srcOrd="7" destOrd="0" presId="urn:microsoft.com/office/officeart/2005/8/layout/list1"/>
    <dgm:cxn modelId="{F5C2D019-33DA-4544-8780-EFB749BA19E6}" type="presParOf" srcId="{4E6FEE20-275E-4796-A71D-E61ED4BD1B1B}" destId="{3A9E10D1-D237-42EE-9391-927E35BB7B3A}" srcOrd="8" destOrd="0" presId="urn:microsoft.com/office/officeart/2005/8/layout/list1"/>
    <dgm:cxn modelId="{B254DAED-3CAB-4460-882D-5AAAF25743D1}" type="presParOf" srcId="{3A9E10D1-D237-42EE-9391-927E35BB7B3A}" destId="{9B56F94E-FB5E-4A49-8499-31848838C891}" srcOrd="0" destOrd="0" presId="urn:microsoft.com/office/officeart/2005/8/layout/list1"/>
    <dgm:cxn modelId="{66AF7458-8E4B-40D5-AF15-E7FF99517C94}" type="presParOf" srcId="{3A9E10D1-D237-42EE-9391-927E35BB7B3A}" destId="{2C9CA13C-491E-4CE9-97C2-A4700FE89B6F}" srcOrd="1" destOrd="0" presId="urn:microsoft.com/office/officeart/2005/8/layout/list1"/>
    <dgm:cxn modelId="{1F985A33-364A-4C3C-87DB-00BFDA45DBFE}" type="presParOf" srcId="{4E6FEE20-275E-4796-A71D-E61ED4BD1B1B}" destId="{441558C4-AAD7-4C9A-846A-987093BCE310}" srcOrd="9" destOrd="0" presId="urn:microsoft.com/office/officeart/2005/8/layout/list1"/>
    <dgm:cxn modelId="{AFBF3B20-DB02-4D40-97FA-F76898454DE3}" type="presParOf" srcId="{4E6FEE20-275E-4796-A71D-E61ED4BD1B1B}" destId="{DECE728E-5ADE-4BB3-A5BC-9BE7A779FD5A}"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8928AF-5750-4517-8A35-04DE24D12A16}"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53F7AF3C-4DAD-491A-8DC8-8FBEC4E98325}">
      <dgm:prSet phldrT="[Text]"/>
      <dgm:spPr>
        <a:ln>
          <a:noFill/>
        </a:ln>
      </dgm:spPr>
      <dgm:t>
        <a:bodyPr/>
        <a:lstStyle/>
        <a:p>
          <a:r>
            <a:rPr lang="en-US" b="1" dirty="0" smtClean="0">
              <a:solidFill>
                <a:srgbClr val="F5E6AD"/>
              </a:solidFill>
            </a:rPr>
            <a:t>Year 1</a:t>
          </a:r>
        </a:p>
        <a:p>
          <a:r>
            <a:rPr lang="en-US" b="1" dirty="0" smtClean="0">
              <a:solidFill>
                <a:srgbClr val="F5E6AD"/>
              </a:solidFill>
            </a:rPr>
            <a:t>Crop ?</a:t>
          </a:r>
          <a:endParaRPr lang="en-US" b="1" dirty="0">
            <a:solidFill>
              <a:srgbClr val="F5E6AD"/>
            </a:solidFill>
          </a:endParaRPr>
        </a:p>
      </dgm:t>
    </dgm:pt>
    <dgm:pt modelId="{6429092C-E78C-4CE9-B164-5C584C054C88}" type="parTrans" cxnId="{C6B30E56-FCE8-4EF5-9897-31F293D47613}">
      <dgm:prSet/>
      <dgm:spPr/>
      <dgm:t>
        <a:bodyPr/>
        <a:lstStyle/>
        <a:p>
          <a:endParaRPr lang="en-US"/>
        </a:p>
      </dgm:t>
    </dgm:pt>
    <dgm:pt modelId="{EB9EFE7E-3168-4DA5-85F5-22D8F1F81A6D}" type="sibTrans" cxnId="{C6B30E56-FCE8-4EF5-9897-31F293D47613}">
      <dgm:prSet/>
      <dgm:spPr/>
      <dgm:t>
        <a:bodyPr/>
        <a:lstStyle/>
        <a:p>
          <a:endParaRPr lang="en-US"/>
        </a:p>
      </dgm:t>
    </dgm:pt>
    <dgm:pt modelId="{3F0EBD9F-8D94-41CB-97B9-3CADD83AF42A}">
      <dgm:prSet phldrT="[Text]"/>
      <dgm:spPr>
        <a:ln>
          <a:noFill/>
        </a:ln>
      </dgm:spPr>
      <dgm:t>
        <a:bodyPr/>
        <a:lstStyle/>
        <a:p>
          <a:r>
            <a:rPr lang="en-US" b="1" dirty="0" smtClean="0">
              <a:solidFill>
                <a:srgbClr val="F5E6AD"/>
              </a:solidFill>
            </a:rPr>
            <a:t>Year 2</a:t>
          </a:r>
        </a:p>
        <a:p>
          <a:r>
            <a:rPr lang="en-US" b="1" dirty="0" smtClean="0">
              <a:solidFill>
                <a:srgbClr val="F5E6AD"/>
              </a:solidFill>
            </a:rPr>
            <a:t>Crop ?</a:t>
          </a:r>
          <a:endParaRPr lang="en-US" b="1" dirty="0">
            <a:solidFill>
              <a:srgbClr val="F5E6AD"/>
            </a:solidFill>
          </a:endParaRPr>
        </a:p>
      </dgm:t>
    </dgm:pt>
    <dgm:pt modelId="{20FFABF7-453E-4008-A5CD-539DF4FE466B}" type="parTrans" cxnId="{76FA47E5-EE98-4C49-960B-75FEDA1A5935}">
      <dgm:prSet/>
      <dgm:spPr/>
      <dgm:t>
        <a:bodyPr/>
        <a:lstStyle/>
        <a:p>
          <a:endParaRPr lang="en-US"/>
        </a:p>
      </dgm:t>
    </dgm:pt>
    <dgm:pt modelId="{CE78F3A4-96BD-4D3C-A284-8FCD288F16BA}" type="sibTrans" cxnId="{76FA47E5-EE98-4C49-960B-75FEDA1A5935}">
      <dgm:prSet/>
      <dgm:spPr/>
      <dgm:t>
        <a:bodyPr/>
        <a:lstStyle/>
        <a:p>
          <a:endParaRPr lang="en-US"/>
        </a:p>
      </dgm:t>
    </dgm:pt>
    <dgm:pt modelId="{835A72F8-4F17-4166-8061-04BB0308519C}">
      <dgm:prSet phldrT="[Text]"/>
      <dgm:spPr>
        <a:ln>
          <a:noFill/>
        </a:ln>
      </dgm:spPr>
      <dgm:t>
        <a:bodyPr/>
        <a:lstStyle/>
        <a:p>
          <a:r>
            <a:rPr lang="en-US" b="1" dirty="0" smtClean="0">
              <a:solidFill>
                <a:srgbClr val="F5E6AD"/>
              </a:solidFill>
            </a:rPr>
            <a:t>Year 3</a:t>
          </a:r>
        </a:p>
        <a:p>
          <a:r>
            <a:rPr lang="en-US" b="1" dirty="0" smtClean="0">
              <a:solidFill>
                <a:srgbClr val="F5E6AD"/>
              </a:solidFill>
            </a:rPr>
            <a:t>Crop ?</a:t>
          </a:r>
          <a:endParaRPr lang="en-US" b="1" dirty="0">
            <a:solidFill>
              <a:srgbClr val="F5E6AD"/>
            </a:solidFill>
          </a:endParaRPr>
        </a:p>
      </dgm:t>
    </dgm:pt>
    <dgm:pt modelId="{58B6DB2A-3DDD-4357-8B0E-BC0C3B6CB64B}" type="parTrans" cxnId="{66AD3D1A-4EF9-42D8-95DA-B58AB5978BB3}">
      <dgm:prSet/>
      <dgm:spPr/>
      <dgm:t>
        <a:bodyPr/>
        <a:lstStyle/>
        <a:p>
          <a:endParaRPr lang="en-US"/>
        </a:p>
      </dgm:t>
    </dgm:pt>
    <dgm:pt modelId="{6E926C5E-70B7-4016-BEA4-A983B57B6328}" type="sibTrans" cxnId="{66AD3D1A-4EF9-42D8-95DA-B58AB5978BB3}">
      <dgm:prSet/>
      <dgm:spPr/>
      <dgm:t>
        <a:bodyPr/>
        <a:lstStyle/>
        <a:p>
          <a:endParaRPr lang="en-US"/>
        </a:p>
      </dgm:t>
    </dgm:pt>
    <dgm:pt modelId="{7009D5CB-01F9-4C5C-95B7-28DC11CBD949}">
      <dgm:prSet phldrT="[Text]"/>
      <dgm:spPr>
        <a:ln>
          <a:noFill/>
        </a:ln>
      </dgm:spPr>
      <dgm:t>
        <a:bodyPr/>
        <a:lstStyle/>
        <a:p>
          <a:r>
            <a:rPr lang="en-US" b="1" dirty="0" smtClean="0">
              <a:solidFill>
                <a:srgbClr val="F5E6AD"/>
              </a:solidFill>
            </a:rPr>
            <a:t>Year 4</a:t>
          </a:r>
        </a:p>
        <a:p>
          <a:r>
            <a:rPr lang="en-US" b="1" dirty="0" smtClean="0">
              <a:solidFill>
                <a:srgbClr val="F5E6AD"/>
              </a:solidFill>
            </a:rPr>
            <a:t>Crop ?</a:t>
          </a:r>
          <a:endParaRPr lang="en-US" b="1" dirty="0">
            <a:solidFill>
              <a:srgbClr val="F5E6AD"/>
            </a:solidFill>
          </a:endParaRPr>
        </a:p>
      </dgm:t>
    </dgm:pt>
    <dgm:pt modelId="{A5512A44-98CB-49B6-A248-7FEAEB39FFFD}" type="parTrans" cxnId="{9443E703-9AA9-435D-BB6E-37DFB38265FC}">
      <dgm:prSet/>
      <dgm:spPr/>
      <dgm:t>
        <a:bodyPr/>
        <a:lstStyle/>
        <a:p>
          <a:endParaRPr lang="en-US"/>
        </a:p>
      </dgm:t>
    </dgm:pt>
    <dgm:pt modelId="{20307A86-4E0E-4420-AEBB-09C2D9B08B6C}" type="sibTrans" cxnId="{9443E703-9AA9-435D-BB6E-37DFB38265FC}">
      <dgm:prSet/>
      <dgm:spPr/>
      <dgm:t>
        <a:bodyPr/>
        <a:lstStyle/>
        <a:p>
          <a:endParaRPr lang="en-US"/>
        </a:p>
      </dgm:t>
    </dgm:pt>
    <dgm:pt modelId="{4A980EE7-11A8-45ED-A5C8-5D02FEB0BD6A}" type="pres">
      <dgm:prSet presAssocID="{928928AF-5750-4517-8A35-04DE24D12A16}" presName="cycle" presStyleCnt="0">
        <dgm:presLayoutVars>
          <dgm:dir/>
          <dgm:resizeHandles val="exact"/>
        </dgm:presLayoutVars>
      </dgm:prSet>
      <dgm:spPr/>
      <dgm:t>
        <a:bodyPr/>
        <a:lstStyle/>
        <a:p>
          <a:endParaRPr lang="en-US"/>
        </a:p>
      </dgm:t>
    </dgm:pt>
    <dgm:pt modelId="{34572B45-7E10-4A7C-B0EE-E8C95C919BD6}" type="pres">
      <dgm:prSet presAssocID="{53F7AF3C-4DAD-491A-8DC8-8FBEC4E98325}" presName="node" presStyleLbl="node1" presStyleIdx="0" presStyleCnt="4">
        <dgm:presLayoutVars>
          <dgm:bulletEnabled val="1"/>
        </dgm:presLayoutVars>
      </dgm:prSet>
      <dgm:spPr/>
      <dgm:t>
        <a:bodyPr/>
        <a:lstStyle/>
        <a:p>
          <a:endParaRPr lang="en-US"/>
        </a:p>
      </dgm:t>
    </dgm:pt>
    <dgm:pt modelId="{80878E5B-C970-4F34-9333-118FFF4D9A71}" type="pres">
      <dgm:prSet presAssocID="{EB9EFE7E-3168-4DA5-85F5-22D8F1F81A6D}" presName="sibTrans" presStyleLbl="sibTrans2D1" presStyleIdx="0" presStyleCnt="4"/>
      <dgm:spPr/>
      <dgm:t>
        <a:bodyPr/>
        <a:lstStyle/>
        <a:p>
          <a:endParaRPr lang="en-US"/>
        </a:p>
      </dgm:t>
    </dgm:pt>
    <dgm:pt modelId="{D2B7DD85-7634-493C-B4F4-8ABB8B7BAF94}" type="pres">
      <dgm:prSet presAssocID="{EB9EFE7E-3168-4DA5-85F5-22D8F1F81A6D}" presName="connectorText" presStyleLbl="sibTrans2D1" presStyleIdx="0" presStyleCnt="4"/>
      <dgm:spPr/>
      <dgm:t>
        <a:bodyPr/>
        <a:lstStyle/>
        <a:p>
          <a:endParaRPr lang="en-US"/>
        </a:p>
      </dgm:t>
    </dgm:pt>
    <dgm:pt modelId="{B113A04A-84C0-4455-B5CF-9647DFF4963E}" type="pres">
      <dgm:prSet presAssocID="{3F0EBD9F-8D94-41CB-97B9-3CADD83AF42A}" presName="node" presStyleLbl="node1" presStyleIdx="1" presStyleCnt="4">
        <dgm:presLayoutVars>
          <dgm:bulletEnabled val="1"/>
        </dgm:presLayoutVars>
      </dgm:prSet>
      <dgm:spPr/>
      <dgm:t>
        <a:bodyPr/>
        <a:lstStyle/>
        <a:p>
          <a:endParaRPr lang="en-US"/>
        </a:p>
      </dgm:t>
    </dgm:pt>
    <dgm:pt modelId="{98D58226-A058-414C-8FD3-30A30A633B87}" type="pres">
      <dgm:prSet presAssocID="{CE78F3A4-96BD-4D3C-A284-8FCD288F16BA}" presName="sibTrans" presStyleLbl="sibTrans2D1" presStyleIdx="1" presStyleCnt="4"/>
      <dgm:spPr/>
      <dgm:t>
        <a:bodyPr/>
        <a:lstStyle/>
        <a:p>
          <a:endParaRPr lang="en-US"/>
        </a:p>
      </dgm:t>
    </dgm:pt>
    <dgm:pt modelId="{413D768C-3DCB-4F8F-8B90-0D3C3E8DD6A6}" type="pres">
      <dgm:prSet presAssocID="{CE78F3A4-96BD-4D3C-A284-8FCD288F16BA}" presName="connectorText" presStyleLbl="sibTrans2D1" presStyleIdx="1" presStyleCnt="4"/>
      <dgm:spPr/>
      <dgm:t>
        <a:bodyPr/>
        <a:lstStyle/>
        <a:p>
          <a:endParaRPr lang="en-US"/>
        </a:p>
      </dgm:t>
    </dgm:pt>
    <dgm:pt modelId="{31BB3E85-037C-4DA1-800E-F04EF0C3B60D}" type="pres">
      <dgm:prSet presAssocID="{835A72F8-4F17-4166-8061-04BB0308519C}" presName="node" presStyleLbl="node1" presStyleIdx="2" presStyleCnt="4">
        <dgm:presLayoutVars>
          <dgm:bulletEnabled val="1"/>
        </dgm:presLayoutVars>
      </dgm:prSet>
      <dgm:spPr/>
      <dgm:t>
        <a:bodyPr/>
        <a:lstStyle/>
        <a:p>
          <a:endParaRPr lang="en-US"/>
        </a:p>
      </dgm:t>
    </dgm:pt>
    <dgm:pt modelId="{1C035080-664B-43EF-98D6-84B22D246561}" type="pres">
      <dgm:prSet presAssocID="{6E926C5E-70B7-4016-BEA4-A983B57B6328}" presName="sibTrans" presStyleLbl="sibTrans2D1" presStyleIdx="2" presStyleCnt="4"/>
      <dgm:spPr/>
      <dgm:t>
        <a:bodyPr/>
        <a:lstStyle/>
        <a:p>
          <a:endParaRPr lang="en-US"/>
        </a:p>
      </dgm:t>
    </dgm:pt>
    <dgm:pt modelId="{00FABFB3-470F-4FD8-A50E-E27C8A38FD33}" type="pres">
      <dgm:prSet presAssocID="{6E926C5E-70B7-4016-BEA4-A983B57B6328}" presName="connectorText" presStyleLbl="sibTrans2D1" presStyleIdx="2" presStyleCnt="4"/>
      <dgm:spPr/>
      <dgm:t>
        <a:bodyPr/>
        <a:lstStyle/>
        <a:p>
          <a:endParaRPr lang="en-US"/>
        </a:p>
      </dgm:t>
    </dgm:pt>
    <dgm:pt modelId="{77ABA96F-A179-467B-972B-9BCE93C7F3F8}" type="pres">
      <dgm:prSet presAssocID="{7009D5CB-01F9-4C5C-95B7-28DC11CBD949}" presName="node" presStyleLbl="node1" presStyleIdx="3" presStyleCnt="4">
        <dgm:presLayoutVars>
          <dgm:bulletEnabled val="1"/>
        </dgm:presLayoutVars>
      </dgm:prSet>
      <dgm:spPr/>
      <dgm:t>
        <a:bodyPr/>
        <a:lstStyle/>
        <a:p>
          <a:endParaRPr lang="en-US"/>
        </a:p>
      </dgm:t>
    </dgm:pt>
    <dgm:pt modelId="{E487606C-44A0-4E7B-A6E7-1655A44F6F40}" type="pres">
      <dgm:prSet presAssocID="{20307A86-4E0E-4420-AEBB-09C2D9B08B6C}" presName="sibTrans" presStyleLbl="sibTrans2D1" presStyleIdx="3" presStyleCnt="4"/>
      <dgm:spPr/>
      <dgm:t>
        <a:bodyPr/>
        <a:lstStyle/>
        <a:p>
          <a:endParaRPr lang="en-US"/>
        </a:p>
      </dgm:t>
    </dgm:pt>
    <dgm:pt modelId="{6B5442B3-F93E-454D-86CE-212407738DF3}" type="pres">
      <dgm:prSet presAssocID="{20307A86-4E0E-4420-AEBB-09C2D9B08B6C}" presName="connectorText" presStyleLbl="sibTrans2D1" presStyleIdx="3" presStyleCnt="4"/>
      <dgm:spPr/>
      <dgm:t>
        <a:bodyPr/>
        <a:lstStyle/>
        <a:p>
          <a:endParaRPr lang="en-US"/>
        </a:p>
      </dgm:t>
    </dgm:pt>
  </dgm:ptLst>
  <dgm:cxnLst>
    <dgm:cxn modelId="{0CD1DC57-84FB-42FA-A026-55F4E8A7E333}" type="presOf" srcId="{53F7AF3C-4DAD-491A-8DC8-8FBEC4E98325}" destId="{34572B45-7E10-4A7C-B0EE-E8C95C919BD6}" srcOrd="0" destOrd="0" presId="urn:microsoft.com/office/officeart/2005/8/layout/cycle2"/>
    <dgm:cxn modelId="{20323DB2-085D-4AEB-8A04-46345A9D86FE}" type="presOf" srcId="{6E926C5E-70B7-4016-BEA4-A983B57B6328}" destId="{00FABFB3-470F-4FD8-A50E-E27C8A38FD33}" srcOrd="1" destOrd="0" presId="urn:microsoft.com/office/officeart/2005/8/layout/cycle2"/>
    <dgm:cxn modelId="{9443E703-9AA9-435D-BB6E-37DFB38265FC}" srcId="{928928AF-5750-4517-8A35-04DE24D12A16}" destId="{7009D5CB-01F9-4C5C-95B7-28DC11CBD949}" srcOrd="3" destOrd="0" parTransId="{A5512A44-98CB-49B6-A248-7FEAEB39FFFD}" sibTransId="{20307A86-4E0E-4420-AEBB-09C2D9B08B6C}"/>
    <dgm:cxn modelId="{C6B30E56-FCE8-4EF5-9897-31F293D47613}" srcId="{928928AF-5750-4517-8A35-04DE24D12A16}" destId="{53F7AF3C-4DAD-491A-8DC8-8FBEC4E98325}" srcOrd="0" destOrd="0" parTransId="{6429092C-E78C-4CE9-B164-5C584C054C88}" sibTransId="{EB9EFE7E-3168-4DA5-85F5-22D8F1F81A6D}"/>
    <dgm:cxn modelId="{ECAAF8A7-9967-4C21-8DB2-B177C720877E}" type="presOf" srcId="{EB9EFE7E-3168-4DA5-85F5-22D8F1F81A6D}" destId="{80878E5B-C970-4F34-9333-118FFF4D9A71}" srcOrd="0" destOrd="0" presId="urn:microsoft.com/office/officeart/2005/8/layout/cycle2"/>
    <dgm:cxn modelId="{76FA47E5-EE98-4C49-960B-75FEDA1A5935}" srcId="{928928AF-5750-4517-8A35-04DE24D12A16}" destId="{3F0EBD9F-8D94-41CB-97B9-3CADD83AF42A}" srcOrd="1" destOrd="0" parTransId="{20FFABF7-453E-4008-A5CD-539DF4FE466B}" sibTransId="{CE78F3A4-96BD-4D3C-A284-8FCD288F16BA}"/>
    <dgm:cxn modelId="{68FD3214-087F-4C08-BFBC-79F326C672FA}" type="presOf" srcId="{835A72F8-4F17-4166-8061-04BB0308519C}" destId="{31BB3E85-037C-4DA1-800E-F04EF0C3B60D}" srcOrd="0" destOrd="0" presId="urn:microsoft.com/office/officeart/2005/8/layout/cycle2"/>
    <dgm:cxn modelId="{D33F8B8B-0ED6-49C1-8736-4E0849DE4835}" type="presOf" srcId="{20307A86-4E0E-4420-AEBB-09C2D9B08B6C}" destId="{6B5442B3-F93E-454D-86CE-212407738DF3}" srcOrd="1" destOrd="0" presId="urn:microsoft.com/office/officeart/2005/8/layout/cycle2"/>
    <dgm:cxn modelId="{970D6356-DD07-4A97-A8A8-A87F058BFA1A}" type="presOf" srcId="{20307A86-4E0E-4420-AEBB-09C2D9B08B6C}" destId="{E487606C-44A0-4E7B-A6E7-1655A44F6F40}" srcOrd="0" destOrd="0" presId="urn:microsoft.com/office/officeart/2005/8/layout/cycle2"/>
    <dgm:cxn modelId="{2B489E08-4D5F-4906-AD1F-DF3068A19CE2}" type="presOf" srcId="{6E926C5E-70B7-4016-BEA4-A983B57B6328}" destId="{1C035080-664B-43EF-98D6-84B22D246561}" srcOrd="0" destOrd="0" presId="urn:microsoft.com/office/officeart/2005/8/layout/cycle2"/>
    <dgm:cxn modelId="{C9BCD40E-85EA-4DA8-8DB0-1EBFBAB0E718}" type="presOf" srcId="{7009D5CB-01F9-4C5C-95B7-28DC11CBD949}" destId="{77ABA96F-A179-467B-972B-9BCE93C7F3F8}" srcOrd="0" destOrd="0" presId="urn:microsoft.com/office/officeart/2005/8/layout/cycle2"/>
    <dgm:cxn modelId="{A719D0AD-4BA7-43CA-9B1F-724E6D10B7B8}" type="presOf" srcId="{3F0EBD9F-8D94-41CB-97B9-3CADD83AF42A}" destId="{B113A04A-84C0-4455-B5CF-9647DFF4963E}" srcOrd="0" destOrd="0" presId="urn:microsoft.com/office/officeart/2005/8/layout/cycle2"/>
    <dgm:cxn modelId="{16DE7F00-561F-4426-9EB4-5177DBCC4D2A}" type="presOf" srcId="{EB9EFE7E-3168-4DA5-85F5-22D8F1F81A6D}" destId="{D2B7DD85-7634-493C-B4F4-8ABB8B7BAF94}" srcOrd="1" destOrd="0" presId="urn:microsoft.com/office/officeart/2005/8/layout/cycle2"/>
    <dgm:cxn modelId="{C94C9457-3D4D-451A-830C-6D3911D821C7}" type="presOf" srcId="{CE78F3A4-96BD-4D3C-A284-8FCD288F16BA}" destId="{413D768C-3DCB-4F8F-8B90-0D3C3E8DD6A6}" srcOrd="1" destOrd="0" presId="urn:microsoft.com/office/officeart/2005/8/layout/cycle2"/>
    <dgm:cxn modelId="{14874D9A-72CF-47AC-8DBC-29A76D839464}" type="presOf" srcId="{928928AF-5750-4517-8A35-04DE24D12A16}" destId="{4A980EE7-11A8-45ED-A5C8-5D02FEB0BD6A}" srcOrd="0" destOrd="0" presId="urn:microsoft.com/office/officeart/2005/8/layout/cycle2"/>
    <dgm:cxn modelId="{43B94692-981E-49B2-9FD0-89F7D327632B}" type="presOf" srcId="{CE78F3A4-96BD-4D3C-A284-8FCD288F16BA}" destId="{98D58226-A058-414C-8FD3-30A30A633B87}" srcOrd="0" destOrd="0" presId="urn:microsoft.com/office/officeart/2005/8/layout/cycle2"/>
    <dgm:cxn modelId="{66AD3D1A-4EF9-42D8-95DA-B58AB5978BB3}" srcId="{928928AF-5750-4517-8A35-04DE24D12A16}" destId="{835A72F8-4F17-4166-8061-04BB0308519C}" srcOrd="2" destOrd="0" parTransId="{58B6DB2A-3DDD-4357-8B0E-BC0C3B6CB64B}" sibTransId="{6E926C5E-70B7-4016-BEA4-A983B57B6328}"/>
    <dgm:cxn modelId="{1C324D7A-43BE-4227-9647-413C57AD05FC}" type="presParOf" srcId="{4A980EE7-11A8-45ED-A5C8-5D02FEB0BD6A}" destId="{34572B45-7E10-4A7C-B0EE-E8C95C919BD6}" srcOrd="0" destOrd="0" presId="urn:microsoft.com/office/officeart/2005/8/layout/cycle2"/>
    <dgm:cxn modelId="{02A4E291-0C23-4AB1-8F52-5300A281D854}" type="presParOf" srcId="{4A980EE7-11A8-45ED-A5C8-5D02FEB0BD6A}" destId="{80878E5B-C970-4F34-9333-118FFF4D9A71}" srcOrd="1" destOrd="0" presId="urn:microsoft.com/office/officeart/2005/8/layout/cycle2"/>
    <dgm:cxn modelId="{C5562628-C21D-4469-9967-851EF3E5709A}" type="presParOf" srcId="{80878E5B-C970-4F34-9333-118FFF4D9A71}" destId="{D2B7DD85-7634-493C-B4F4-8ABB8B7BAF94}" srcOrd="0" destOrd="0" presId="urn:microsoft.com/office/officeart/2005/8/layout/cycle2"/>
    <dgm:cxn modelId="{92C1FAB2-6034-4639-8463-D838AAB7AC64}" type="presParOf" srcId="{4A980EE7-11A8-45ED-A5C8-5D02FEB0BD6A}" destId="{B113A04A-84C0-4455-B5CF-9647DFF4963E}" srcOrd="2" destOrd="0" presId="urn:microsoft.com/office/officeart/2005/8/layout/cycle2"/>
    <dgm:cxn modelId="{C8A37B6F-A96C-4B04-A2F9-371C582793DA}" type="presParOf" srcId="{4A980EE7-11A8-45ED-A5C8-5D02FEB0BD6A}" destId="{98D58226-A058-414C-8FD3-30A30A633B87}" srcOrd="3" destOrd="0" presId="urn:microsoft.com/office/officeart/2005/8/layout/cycle2"/>
    <dgm:cxn modelId="{FC88C926-2642-4E76-913E-D1456E642E91}" type="presParOf" srcId="{98D58226-A058-414C-8FD3-30A30A633B87}" destId="{413D768C-3DCB-4F8F-8B90-0D3C3E8DD6A6}" srcOrd="0" destOrd="0" presId="urn:microsoft.com/office/officeart/2005/8/layout/cycle2"/>
    <dgm:cxn modelId="{4E195C7D-9AD9-4FDC-8103-1A3F1526D5ED}" type="presParOf" srcId="{4A980EE7-11A8-45ED-A5C8-5D02FEB0BD6A}" destId="{31BB3E85-037C-4DA1-800E-F04EF0C3B60D}" srcOrd="4" destOrd="0" presId="urn:microsoft.com/office/officeart/2005/8/layout/cycle2"/>
    <dgm:cxn modelId="{7A3A8876-2230-419A-8D22-B6A358F3B1EB}" type="presParOf" srcId="{4A980EE7-11A8-45ED-A5C8-5D02FEB0BD6A}" destId="{1C035080-664B-43EF-98D6-84B22D246561}" srcOrd="5" destOrd="0" presId="urn:microsoft.com/office/officeart/2005/8/layout/cycle2"/>
    <dgm:cxn modelId="{30B763AA-914B-4858-882C-BD4690CE739E}" type="presParOf" srcId="{1C035080-664B-43EF-98D6-84B22D246561}" destId="{00FABFB3-470F-4FD8-A50E-E27C8A38FD33}" srcOrd="0" destOrd="0" presId="urn:microsoft.com/office/officeart/2005/8/layout/cycle2"/>
    <dgm:cxn modelId="{B9C8C4DF-EC19-4278-A697-8690660D2F70}" type="presParOf" srcId="{4A980EE7-11A8-45ED-A5C8-5D02FEB0BD6A}" destId="{77ABA96F-A179-467B-972B-9BCE93C7F3F8}" srcOrd="6" destOrd="0" presId="urn:microsoft.com/office/officeart/2005/8/layout/cycle2"/>
    <dgm:cxn modelId="{7EA73D93-D3DB-48A9-B1B6-8ACA29B40DCC}" type="presParOf" srcId="{4A980EE7-11A8-45ED-A5C8-5D02FEB0BD6A}" destId="{E487606C-44A0-4E7B-A6E7-1655A44F6F40}" srcOrd="7" destOrd="0" presId="urn:microsoft.com/office/officeart/2005/8/layout/cycle2"/>
    <dgm:cxn modelId="{88206F7F-C36D-4299-B3B6-FA127575B7E5}" type="presParOf" srcId="{E487606C-44A0-4E7B-A6E7-1655A44F6F40}" destId="{6B5442B3-F93E-454D-86CE-212407738DF3}"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our Resources for Transitioning to Organic module.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Craig</a:t>
            </a:r>
            <a:r>
              <a:rPr lang="en-US" baseline="0" dirty="0" smtClean="0"/>
              <a:t> </a:t>
            </a:r>
            <a:r>
              <a:rPr lang="en-US" baseline="0" dirty="0" err="1" smtClean="0"/>
              <a:t>Sheaffer</a:t>
            </a:r>
            <a:r>
              <a:rPr lang="en-US" baseline="0" dirty="0" smtClean="0"/>
              <a:t>, University of </a:t>
            </a:r>
            <a:r>
              <a:rPr lang="en-US" baseline="0" dirty="0" smtClean="0"/>
              <a:t>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28659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Midwest Organic Sustainable Education Service has the Farmer-to-Farmer Mentoring Program that matches experienced organic farmers with new organic farmers.  It is available to farmers in several states.  The program lasts about a year and admission starts in late summer or fall.  Please visit their website for more information.  They have other great resources, too.</a:t>
            </a:r>
          </a:p>
          <a:p>
            <a:endParaRPr lang="en-US" dirty="0" smtClean="0"/>
          </a:p>
          <a:p>
            <a:r>
              <a:rPr lang="en-US" b="1" dirty="0" smtClean="0"/>
              <a:t>Image</a:t>
            </a:r>
            <a:r>
              <a:rPr lang="en-US" dirty="0" smtClean="0"/>
              <a:t>: Midwest</a:t>
            </a:r>
            <a:r>
              <a:rPr lang="en-US" baseline="0" dirty="0" smtClean="0"/>
              <a:t> Organic and Sustainable Education Service</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1433943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Land Stewardship Project, located in Minnesota, has a list of sustainable farmers who may be willing to network.  This could be a great resource especially for those looking for information on growing a new crop.  LSP has many other resources, especially for new farmers.  Be sure to check them out!</a:t>
            </a:r>
          </a:p>
          <a:p>
            <a:endParaRPr lang="en-US" dirty="0" smtClean="0"/>
          </a:p>
          <a:p>
            <a:r>
              <a:rPr lang="en-US" b="1" dirty="0" smtClean="0"/>
              <a:t>Image</a:t>
            </a:r>
            <a:r>
              <a:rPr lang="en-US" dirty="0" smtClean="0"/>
              <a:t>:</a:t>
            </a:r>
            <a:r>
              <a:rPr lang="en-US" baseline="0" dirty="0" smtClean="0"/>
              <a:t> The Land Stewardship Project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1928296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Rodale has been working in organic agriculture for over 60 years.  They are based in Pennsylvania, but much of their work applies to our cropping systems, too.  They offer a free online course in transitioning to organic with practical information on soil, crops, marketing and certification.  Like the other organizations we’ve mentioned in this module, Rodale has excellent resources for all kinds of organic farmers.  Please visit their website for more information.</a:t>
            </a:r>
          </a:p>
          <a:p>
            <a:endParaRPr lang="en-US" b="1" dirty="0" smtClean="0"/>
          </a:p>
          <a:p>
            <a:r>
              <a:rPr lang="en-US" b="1" dirty="0" smtClean="0"/>
              <a:t>Image</a:t>
            </a:r>
            <a:r>
              <a:rPr lang="en-US" dirty="0" smtClean="0"/>
              <a:t>: Scott Bauer,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1653528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 great way to learn AND meet other organic farmers is to attend conferences and field days.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Craig</a:t>
            </a:r>
            <a:r>
              <a:rPr lang="en-US" baseline="0" dirty="0" smtClean="0"/>
              <a:t> </a:t>
            </a:r>
            <a:r>
              <a:rPr lang="en-US" baseline="0" dirty="0" err="1" smtClean="0"/>
              <a:t>Sheaffer</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467030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Minnesota Department of Agriculture holds an annual organic conference every January in St. Cloud, MN.  The conference has regional organic researchers and farmers giving presentations on a wide variety of topics.  It’s a great opportunity to network, too.  They have a trade show for certifying agencies, organic vendors, and other exhibitors.</a:t>
            </a:r>
          </a:p>
          <a:p>
            <a:endParaRPr lang="en-US" dirty="0" smtClean="0"/>
          </a:p>
          <a:p>
            <a:r>
              <a:rPr lang="en-US" b="1" dirty="0" smtClean="0"/>
              <a:t>Image</a:t>
            </a:r>
            <a:r>
              <a:rPr lang="en-US" dirty="0" smtClean="0"/>
              <a:t>:</a:t>
            </a:r>
            <a:r>
              <a:rPr lang="en-US" baseline="0" dirty="0" smtClean="0"/>
              <a:t> Minnesota Department of Agriculture</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893637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MOSES Conference is the largest organic conference in the country.  This conference is held in February in La Crosse, Wisconsin.  The conference also has an Organic University before the conference with day-long, in-depth workshops.</a:t>
            </a:r>
          </a:p>
          <a:p>
            <a:endParaRPr lang="en-US" dirty="0" smtClean="0"/>
          </a:p>
          <a:p>
            <a:r>
              <a:rPr lang="en-US" b="1" dirty="0" smtClean="0"/>
              <a:t>Image</a:t>
            </a:r>
            <a:r>
              <a:rPr lang="en-US" dirty="0" smtClean="0"/>
              <a:t>:</a:t>
            </a:r>
            <a:r>
              <a:rPr lang="en-US" baseline="0" dirty="0" smtClean="0"/>
              <a:t> Midwest Organic and Sustainable Education Service</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4216440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University of Minnesota’s Southwest Research and Outreach Center in </a:t>
            </a:r>
            <a:r>
              <a:rPr lang="en-US" dirty="0" err="1" smtClean="0"/>
              <a:t>Lamberton</a:t>
            </a:r>
            <a:r>
              <a:rPr lang="en-US" dirty="0" smtClean="0"/>
              <a:t>, MN holds an organic field day every July.  It’s a great way to learn about current organic research being conducted at the University of Minnesota. 
</a:t>
            </a:r>
            <a:r>
              <a:rPr lang="en-US" b="1" dirty="0" smtClean="0"/>
              <a:t>Image</a:t>
            </a:r>
            <a:r>
              <a:rPr lang="en-US" dirty="0" smtClean="0"/>
              <a:t>: Tom Michaels,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183831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Upper Midwest has a wealth of field day and workshop opportunities for organic and sustainable farmers.  Here is a list of some organizations that offer field days and workshops.  But there are opportunities beyond the organizations on this list to watch for.  You can visit these websites for more information on their offerings.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2630577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many publications on organic farming.  We will focus on a few free publications we think will be especially helpful in transitioning to organic for farmers in our region.</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1094812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One publication that many of the authors of this series of modules contributed to is The Risk Management Guide for Organic Producers. This 300-page online publication from the University of Minnesota uses input from experienced organic farmers and from organic research to provide comprehensive guidelines on growing grain and forage crops. </a:t>
            </a:r>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187906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Let’s start out with a quick explanation of what transition is.  It is the 36 months prior to certification when organic methods must be used.  Three years is a long time and you may need support; this module summarizes the resources available to you during transition.  We will cover education resources as well as some of the financial programs you may want to sign up for during transition.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2790350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University of Minnesota project that has free online publications is the Tools for Transition project, which focuses on the economics of transitioning.   The “Making the Transition…” publication profiles ten organic farms and their experiences during transition. They also have a publication called the Organic Transition Business Planner that covers the business aspects of transitioning including marketing, human resources and finances.  Check out the Tools for Transition team’s </a:t>
            </a:r>
            <a:r>
              <a:rPr lang="en-US" dirty="0" err="1" smtClean="0"/>
              <a:t>eOrganic</a:t>
            </a:r>
            <a:r>
              <a:rPr lang="en-US" dirty="0" smtClean="0"/>
              <a:t> website for more information about this and their other publications. </a:t>
            </a:r>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458824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Sustainable Agriculture Research and Education organization has several great publications for organic such as Crop Rotation on Organic Farms, Transitioning to Organic Production, Growing Cover Crops Profitably, and Steel in the Field.  All publications are free for download, and hard copies are available for a fee.</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893337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Midwest Organic Sustainable Education Service has their Guidebook for Organic Certification that would be particularly helpful if you are considering transitioning.  This 32-page book covers everything from why this is a good time to be a certified organic farmer to what the rules are for specific types of production.  MOSES has many other publications, factsheets and books available.</a:t>
            </a:r>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3897646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government-sponsored funding programs that may be very important to investigate before you make the decision to transition to organic production.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Craig</a:t>
            </a:r>
            <a:r>
              <a:rPr lang="en-US" baseline="0" dirty="0" smtClean="0"/>
              <a:t> </a:t>
            </a:r>
            <a:r>
              <a:rPr lang="en-US" baseline="0" dirty="0" err="1" smtClean="0"/>
              <a:t>Sheaffer</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1414916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NRCS, the FSA, and state departments of agriculture provide assistance to all farmers, whether conventional, organic or transitioning.  As a farmer, you likely already have experience working with some of these programs.  </a:t>
            </a:r>
          </a:p>
          <a:p>
            <a:endParaRPr lang="en-US" dirty="0" smtClean="0"/>
          </a:p>
          <a:p>
            <a:r>
              <a:rPr lang="en-US" b="1" dirty="0" smtClean="0"/>
              <a:t>Image</a:t>
            </a:r>
            <a:r>
              <a:rPr lang="en-US" dirty="0" smtClean="0"/>
              <a:t>: Scott Bauer,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650820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we discussed in our “What Is Organic?” module, organic farming includes practices that can benefit the environment.  These include techniques such as building healthy soils, conserving biodiversity, incorporating protective buffers, adding pollinator habitat, or including cover crops and perennials in rotations.  If you are incorporating new conservation practices as part of your transition to organic, you may qualify for cost share funding.</a:t>
            </a:r>
          </a:p>
          <a:p>
            <a:endParaRPr lang="en-US"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a:p>
        </p:txBody>
      </p:sp>
    </p:spTree>
    <p:extLst>
      <p:ext uri="{BB962C8B-B14F-4D97-AF65-F5344CB8AC3E}">
        <p14:creationId xmlns:p14="http://schemas.microsoft.com/office/powerpoint/2010/main" val="2687029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EQIP program has a special section for just certified organic and transitioning farmers. Financial and technical assistance is provided for certain conservation practices such as the ones we have listed here. Organic and transitioning farmers also are eligible for the regular EQIP program.</a:t>
            </a:r>
          </a:p>
          <a:p>
            <a:endParaRPr lang="en-US" dirty="0" smtClean="0"/>
          </a:p>
          <a:p>
            <a:r>
              <a:rPr lang="en-US" b="1" dirty="0" smtClean="0"/>
              <a:t>Image</a:t>
            </a:r>
            <a:r>
              <a:rPr lang="en-US" dirty="0" smtClean="0"/>
              <a:t>:</a:t>
            </a:r>
            <a:r>
              <a:rPr lang="en-US" baseline="0" dirty="0" smtClean="0"/>
              <a:t> </a:t>
            </a:r>
            <a:r>
              <a:rPr lang="en-US" dirty="0" smtClean="0"/>
              <a:t>Lynn Betts,</a:t>
            </a:r>
            <a:r>
              <a:rPr lang="en-US" baseline="0" dirty="0" smtClean="0"/>
              <a:t> USDA-NRCS</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a:p>
        </p:txBody>
      </p:sp>
    </p:spTree>
    <p:extLst>
      <p:ext uri="{BB962C8B-B14F-4D97-AF65-F5344CB8AC3E}">
        <p14:creationId xmlns:p14="http://schemas.microsoft.com/office/powerpoint/2010/main" val="1443773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funding for the Organic Initiative is for new practices so definitely contact the NRCS during transition if you are beginning to implement organic conservation practices. Some practices within this program have higher payments than the standard EQIP payment due to higher costs of organic seed for organic farmers.</a:t>
            </a:r>
            <a:r>
              <a:rPr lang="en-US" baseline="0" dirty="0" smtClean="0"/>
              <a:t> </a:t>
            </a:r>
            <a:r>
              <a:rPr lang="en-US" dirty="0" smtClean="0"/>
              <a:t>Your local NRCS personnel should have advice for you on which program within EQIP may be more applicable to your situation. The more conservation practices you achieve, the higher the ranking and the greater chance of getting your application approved.  Currently, maximum funding is $20,000 per year and $80,000 total over a period of the 6 years of the Farm Bill.  </a:t>
            </a:r>
          </a:p>
        </p:txBody>
      </p:sp>
      <p:sp>
        <p:nvSpPr>
          <p:cNvPr id="4" name="Slide Number Placeholder 3"/>
          <p:cNvSpPr>
            <a:spLocks noGrp="1"/>
          </p:cNvSpPr>
          <p:nvPr>
            <p:ph type="sldNum" sz="quarter" idx="10"/>
          </p:nvPr>
        </p:nvSpPr>
        <p:spPr/>
        <p:txBody>
          <a:bodyPr/>
          <a:lstStyle/>
          <a:p>
            <a:fld id="{C1608847-16BB-4EEE-A0D2-583A44F23D8A}" type="slidenum">
              <a:rPr lang="en-US" smtClean="0"/>
              <a:t>27</a:t>
            </a:fld>
            <a:endParaRPr lang="en-US"/>
          </a:p>
        </p:txBody>
      </p:sp>
    </p:spTree>
    <p:extLst>
      <p:ext uri="{BB962C8B-B14F-4D97-AF65-F5344CB8AC3E}">
        <p14:creationId xmlns:p14="http://schemas.microsoft.com/office/powerpoint/2010/main" val="2541251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CAP 138 is a program within EQIP.  This is a competitive program where you can get money to develop a Conservation Activity Plan for your transition to organic. This program is for transitioning farmers, and certified ones that are adding new land in transition. The Technical Service Provider or TSP helps you develop your CAP that can be part of your Organic System Plan, a necessary component for certification.  NRCS personnel cannot write CAPs, but they can help with the development. This program provides compensation for your TSP costs, which can be in the range of $2,000.</a:t>
            </a:r>
          </a:p>
          <a:p>
            <a:endParaRPr lang="en-US" dirty="0" smtClean="0"/>
          </a:p>
          <a:p>
            <a:r>
              <a:rPr lang="en-US" b="1" dirty="0" smtClean="0"/>
              <a:t>Image</a:t>
            </a:r>
            <a:r>
              <a:rPr lang="en-US" dirty="0" smtClean="0"/>
              <a:t>: Lynn Betts,</a:t>
            </a:r>
            <a:r>
              <a:rPr lang="en-US" baseline="0" dirty="0" smtClean="0"/>
              <a:t> USDA-NRCS</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2476950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are probably already familiar with the Conservation Stewardship Program, which is available to all farmers, including organic and transitioning. It helps farmers keep and improve their current conservation systems and also to implement more conservation activities.  Currently producers can receive an annual payment of up to $40,000 and the maximum funding is $200,000 over 5 years.  </a:t>
            </a:r>
          </a:p>
          <a:p>
            <a:endParaRPr lang="en-US" dirty="0" smtClean="0"/>
          </a:p>
          <a:p>
            <a:r>
              <a:rPr lang="en-US" b="1" dirty="0" smtClean="0"/>
              <a:t>Image</a:t>
            </a:r>
            <a:r>
              <a:rPr lang="en-US" dirty="0" smtClean="0"/>
              <a:t>: Lynn Betts,</a:t>
            </a:r>
            <a:r>
              <a:rPr lang="en-US" baseline="0" dirty="0" smtClean="0"/>
              <a:t> USDA-NRCS</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1520182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may be considering transitioning to organic or maybe you have already started.  If so, now is a great time to look into resources that are available to you.  Here are the topics we will be covering in this module.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688264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Conservation Reserve Program is a competitive program to provide rental payments to farmers who discontinue cropping on environmentally sensitive land and plant species that protect the land.  The CRP includes an initiative that provides payments for organic buffers.  The buffers must be long-term such as for 10-15 years and be composed of approved plant species.</a:t>
            </a:r>
          </a:p>
          <a:p>
            <a:endParaRPr lang="en-US" dirty="0" smtClean="0"/>
          </a:p>
          <a:p>
            <a:r>
              <a:rPr lang="en-US" b="1" dirty="0" smtClean="0"/>
              <a:t>Image</a:t>
            </a:r>
            <a:r>
              <a:rPr lang="en-US" dirty="0" smtClean="0"/>
              <a:t>: Lynn Betts,</a:t>
            </a:r>
            <a:r>
              <a:rPr lang="en-US" baseline="0" dirty="0" smtClean="0"/>
              <a:t>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577096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Also with the Conservation Reserve Program is the Transitions Incentives Program.  The TIP program pays landowners who have expiring CRP contracts to rent that land to a beginning farmer using “sustainable” practices such as organic.  This allows new farmers to have a low-to-no land rental payment for a few years, since the land owner is receiving these CRP TIP funds.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1928649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two states in our region that offer cost share programs specifically for farmers who are transitioning to organic.  The Minnesota Department of Agriculture provides a cost share to pay for certification agencies during transition, up to $750 per year.  We’ve mentioned before that you are not required to have a certifier during transition, but we will discuss why you might want to anyway in a bit.  Costs that are covered include: certifier’s charges, soil tests, and registration fees for regional organic conferences.  You can apply for each of the 3 years of transition.</a:t>
            </a:r>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3444590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North Dakota Department of Agriculture has a program very similar to Minnesota’s.  Besides MN and ND, other states don’t have similar programs at this time.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564326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3 years of transition is a long time to be working on your own.  You are not required to work with a certifier in transition, but the MDA and North Dakota programs are based on the belief that doing so is beneficial (and we agree). Some mistakes in transition can set you back a substantial period of time and money.  Working with a certifier and having an organic inspector visit your farm each year in transition can help you improve your organic production system.  Once you are growing certified organic crops, you will be more comfortable with your system, which can result in better yields.</a:t>
            </a:r>
          </a:p>
          <a:p>
            <a:endParaRPr lang="en-US" dirty="0" smtClean="0"/>
          </a:p>
          <a:p>
            <a:r>
              <a:rPr lang="en-US" b="1" dirty="0" smtClean="0"/>
              <a:t>Image</a:t>
            </a:r>
            <a:r>
              <a:rPr lang="en-US" dirty="0" smtClean="0"/>
              <a:t>: David</a:t>
            </a:r>
            <a:r>
              <a:rPr lang="en-US" baseline="0" dirty="0" smtClean="0"/>
              <a:t> L.</a:t>
            </a:r>
            <a:r>
              <a:rPr lang="en-US" dirty="0" smtClean="0"/>
              <a:t> Hansen,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1545333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 most of this module, we have been discussing resources that can help during transition.  But we should also mention that once you become certified, you are eligible for organic cost share regardless of location. The Organic Cost Share Program is funded from the USDA Farm Service Agency and is available in all states.  The program provides up to 75% of certification-related costs for a maximum of $750. </a:t>
            </a:r>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985662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Well, we still have a few more resources yet to cover! </a:t>
            </a:r>
          </a:p>
          <a:p>
            <a:endParaRPr lang="en-US" dirty="0" smtClean="0"/>
          </a:p>
          <a:p>
            <a:r>
              <a:rPr lang="en-US" b="1" dirty="0" smtClean="0"/>
              <a:t>Image</a:t>
            </a:r>
            <a:r>
              <a:rPr lang="en-US" dirty="0" smtClean="0"/>
              <a:t>:</a:t>
            </a:r>
            <a:r>
              <a:rPr lang="en-US" baseline="0" dirty="0" smtClean="0"/>
              <a:t> Craig </a:t>
            </a:r>
            <a:r>
              <a:rPr lang="en-US" baseline="0" dirty="0" err="1" smtClean="0"/>
              <a:t>Sheaffer</a:t>
            </a:r>
            <a:r>
              <a:rPr lang="en-US" baseline="0" dirty="0" smtClean="0"/>
              <a:t>, University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36</a:t>
            </a:fld>
            <a:endParaRPr lang="en-US"/>
          </a:p>
        </p:txBody>
      </p:sp>
    </p:spTree>
    <p:extLst>
      <p:ext uri="{BB962C8B-B14F-4D97-AF65-F5344CB8AC3E}">
        <p14:creationId xmlns:p14="http://schemas.microsoft.com/office/powerpoint/2010/main" val="2308284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There’s a ton of information out there and maybe the process of keeping track of everything makes you feel overwhelmed.  One way to make things easier is to sign up for email lists from organic and sustainable ag organizations.  That way you will receive email newsletters and other materials with organic events and news of interest.  We list some of your options here. </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37</a:t>
            </a:fld>
            <a:endParaRPr lang="en-US"/>
          </a:p>
        </p:txBody>
      </p:sp>
    </p:spTree>
    <p:extLst>
      <p:ext uri="{BB962C8B-B14F-4D97-AF65-F5344CB8AC3E}">
        <p14:creationId xmlns:p14="http://schemas.microsoft.com/office/powerpoint/2010/main" val="2802836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 what if you need help on something relating to organic farming and want to talk to a person?  Here are a list of resources with personnel available who should be able to answer your questions.  </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38</a:t>
            </a:fld>
            <a:endParaRPr lang="en-US"/>
          </a:p>
        </p:txBody>
      </p:sp>
    </p:spTree>
    <p:extLst>
      <p:ext uri="{BB962C8B-B14F-4D97-AF65-F5344CB8AC3E}">
        <p14:creationId xmlns:p14="http://schemas.microsoft.com/office/powerpoint/2010/main" val="3748807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We’ve referred to many different websites in this module.  For your convenience, we have created a pdf of all the links we have discussed.  Please click on the paperclip symbol on the bottom right-hand side of this module to access the document.  Or just go back to our website for our resources listings.  </a:t>
            </a:r>
          </a:p>
        </p:txBody>
      </p:sp>
      <p:sp>
        <p:nvSpPr>
          <p:cNvPr id="4" name="Slide Number Placeholder 3"/>
          <p:cNvSpPr>
            <a:spLocks noGrp="1"/>
          </p:cNvSpPr>
          <p:nvPr>
            <p:ph type="sldNum" sz="quarter" idx="10"/>
          </p:nvPr>
        </p:nvSpPr>
        <p:spPr/>
        <p:txBody>
          <a:bodyPr/>
          <a:lstStyle/>
          <a:p>
            <a:fld id="{C1608847-16BB-4EEE-A0D2-583A44F23D8A}" type="slidenum">
              <a:rPr lang="en-US" smtClean="0"/>
              <a:t>39</a:t>
            </a:fld>
            <a:endParaRPr lang="en-US"/>
          </a:p>
        </p:txBody>
      </p:sp>
    </p:spTree>
    <p:extLst>
      <p:ext uri="{BB962C8B-B14F-4D97-AF65-F5344CB8AC3E}">
        <p14:creationId xmlns:p14="http://schemas.microsoft.com/office/powerpoint/2010/main" val="135667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First, let’s start with resources from the National Organic Program.  The most current source of information about organic regulations is The Code of Federal Regulations.  Here you can find organic definitions, organic requirements and the National List of allowed and prohibited substances.  This is a very comprehensive source of information on organic.  However, the Code of Regulations is probably not the best place to start learning about organic because it consists of a lot of legal terminology.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3832544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final thoughts on the resources available to you as you transition to organic production.  Take advantage of programs that apply to you and be sure to do so in a timely fashion.  Some programs are only applicable for specific times in either your transition or once you become organic.  The resources we have showcased in this module are by no means the only ones available. We have highlighted just a few of the programs out there. Make sure to investigate on your own for other opportunities. Attending conferences, talking with other farmers, meeting with NRCS and FSA professionals are all great ways to learn about programs available to you during transition or as an organic farmer.    Lastly, you probably are aware that government programs change often, sometimes on a yearly basis, so make sure that programs you are interested in are still around when you want to make a move. The support you get from programs such as these may be critical to your success!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40</a:t>
            </a:fld>
            <a:endParaRPr lang="en-US"/>
          </a:p>
        </p:txBody>
      </p:sp>
    </p:spTree>
    <p:extLst>
      <p:ext uri="{BB962C8B-B14F-4D97-AF65-F5344CB8AC3E}">
        <p14:creationId xmlns:p14="http://schemas.microsoft.com/office/powerpoint/2010/main" val="1843346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Thank you for watching our module on resources for transitioning farmers.  We hope you find opportunities that help you on your journey to becoming organic.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Craig</a:t>
            </a:r>
            <a:r>
              <a:rPr lang="en-US" baseline="0" dirty="0" smtClean="0"/>
              <a:t> </a:t>
            </a:r>
            <a:r>
              <a:rPr lang="en-US" baseline="0" dirty="0" err="1" smtClean="0"/>
              <a:t>Sheaffer</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41</a:t>
            </a:fld>
            <a:endParaRPr lang="en-US"/>
          </a:p>
        </p:txBody>
      </p:sp>
    </p:spTree>
    <p:extLst>
      <p:ext uri="{BB962C8B-B14F-4D97-AF65-F5344CB8AC3E}">
        <p14:creationId xmlns:p14="http://schemas.microsoft.com/office/powerpoint/2010/main" val="2094350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a:t>
            </a:r>
            <a:r>
              <a:rPr lang="en-US" baseline="0" dirty="0" smtClean="0"/>
              <a:t> Carlson, University of </a:t>
            </a:r>
            <a:r>
              <a:rPr lang="en-US" baseline="0" dirty="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42</a:t>
            </a:fld>
            <a:endParaRPr lang="en-US"/>
          </a:p>
        </p:txBody>
      </p:sp>
    </p:spTree>
    <p:extLst>
      <p:ext uri="{BB962C8B-B14F-4D97-AF65-F5344CB8AC3E}">
        <p14:creationId xmlns:p14="http://schemas.microsoft.com/office/powerpoint/2010/main" val="1008663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publication is for certifiers and organic producers, handlers and processors.  It contains guidance, instructions, and policy for complying with NOP rules.  This is a good resource if you are curious and want to delve into the details behind a rule.  Your certifier will be very familiar with this document, however, so you can consult them when you have questions if you are not interested in sifting through the fine points of organic policy.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121706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USDA Agricultural Marketing Service has several great publications on resources, certification, and crop and livestock production that may be helpful to you as someone new to organic.  Another resource is their organic fact sheets.  All of these publications are user-friendly with the specific purpose of assisting organic farmers, those already in transition, and farmers considering organic.</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2395598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One thing to remember about the National Organic Program is that they are responsible for communicating the standards, but they are not responsible for details on how you should operate.  For example, they say you must have a diverse rotation, but not what your rotation should be.  You will need to consult other resources for the how-</a:t>
            </a:r>
            <a:r>
              <a:rPr lang="en-US" dirty="0" err="1" smtClean="0"/>
              <a:t>to’s</a:t>
            </a:r>
            <a:r>
              <a:rPr lang="en-US" dirty="0" smtClean="0"/>
              <a:t> of organic production.</a:t>
            </a:r>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4045702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will discuss some of the training and mentor programs that may be useful to crop farmers in the Upper Midwest region.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Craig</a:t>
            </a:r>
            <a:r>
              <a:rPr lang="en-US" baseline="0" dirty="0" smtClean="0"/>
              <a:t> </a:t>
            </a:r>
            <a:r>
              <a:rPr lang="en-US" baseline="0" dirty="0" err="1" smtClean="0"/>
              <a:t>Sheaffer</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197646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One of the best things a new-to-organic farmer can do is to acquire a mentor. It can be critical to a transitioning farmer’s success.  As a farmer, you likely trust other farmers over other sources of information.  You don’t need to enter a formal mentor program if you have an organic neighbor, friend or family member who you can consult.  However, for people who don’t already have someone like that, there are a few programs that can connect you to a mentor.</a:t>
            </a:r>
          </a:p>
          <a:p>
            <a:endParaRPr lang="en-US" dirty="0" smtClean="0"/>
          </a:p>
          <a:p>
            <a:r>
              <a:rPr lang="en-US" b="1" dirty="0" smtClean="0"/>
              <a:t>Image</a:t>
            </a:r>
            <a:r>
              <a:rPr lang="en-US" dirty="0" smtClean="0"/>
              <a:t>: Midwest</a:t>
            </a:r>
            <a:r>
              <a:rPr lang="en-US" baseline="0" dirty="0" smtClean="0"/>
              <a:t> Organic and Sustainable Education Service</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304112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hyperlink" Target="https://mosesorganic.org/projects/mentor-program/" TargetMode="External"/><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hyperlink" Target="http://landstewardshipproject.org/morefarmers/lspfarmernetwork" TargetMode="External"/><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hyperlink" Target="http://rodaleinstitute.org/farm/organic-transition-course/" TargetMode="External"/><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mda.state.mn.us/food/organic/conference.aspx" TargetMode="Externa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hyperlink" Target="http://mosesorganic.org/conference/" TargetMode="External"/><Relationship Id="rId5" Type="http://schemas.openxmlformats.org/officeDocument/2006/relationships/image" Target="../media/image1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hyperlink" Target="http://swroc.cfans.umn.edu/" TargetMode="External"/><Relationship Id="rId5" Type="http://schemas.openxmlformats.org/officeDocument/2006/relationships/image" Target="../media/image1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landstewardshipproject.org/" TargetMode="External"/><Relationship Id="rId3" Type="http://schemas.openxmlformats.org/officeDocument/2006/relationships/slideLayout" Target="../slideLayouts/slideLayout2.xml"/><Relationship Id="rId7" Type="http://schemas.openxmlformats.org/officeDocument/2006/relationships/hyperlink" Target="http://www.sfa-mn.org/" TargetMode="Externa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hyperlink" Target="http://mosesorganic.org/" TargetMode="External"/><Relationship Id="rId11" Type="http://schemas.openxmlformats.org/officeDocument/2006/relationships/image" Target="../media/image16.jpeg"/><Relationship Id="rId5" Type="http://schemas.openxmlformats.org/officeDocument/2006/relationships/hyperlink" Target="http://www.misa.umn.edu/" TargetMode="External"/><Relationship Id="rId10" Type="http://schemas.openxmlformats.org/officeDocument/2006/relationships/hyperlink" Target="https://www.npsas.org/" TargetMode="External"/><Relationship Id="rId4" Type="http://schemas.openxmlformats.org/officeDocument/2006/relationships/notesSlide" Target="../notesSlides/notesSlide17.xml"/><Relationship Id="rId9" Type="http://schemas.openxmlformats.org/officeDocument/2006/relationships/hyperlink" Target="http://www.practicalfarmers.org/"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hyperlink" Target="http://www.organicriskmanagement.umn.edu/" TargetMode="External"/><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28.xml"/><Relationship Id="rId7" Type="http://schemas.openxmlformats.org/officeDocument/2006/relationships/diagramLayout" Target="../diagrams/layout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diagramData" Target="../diagrams/data1.xml"/><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hyperlink" Target="http://eorganic.info/toolsfortransition/reports" TargetMode="External"/><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s://www.northcentralsare.org/Educational-Resource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mosesorganic.org/publications/guidebook-for-certification/" TargetMode="External"/><Relationship Id="rId2" Type="http://schemas.openxmlformats.org/officeDocument/2006/relationships/tags" Target="../tags/tag69.xml"/><Relationship Id="rId1" Type="http://schemas.openxmlformats.org/officeDocument/2006/relationships/tags" Target="../tags/tag68.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6" Type="http://schemas.microsoft.com/office/2007/relationships/hdphoto" Target="../media/hdphoto3.wdp"/><Relationship Id="rId5" Type="http://schemas.openxmlformats.org/officeDocument/2006/relationships/image" Target="../media/image2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nrcs.usda.gov/wps/portal/nrcs/detail/national/programs/?cid=nrcs143_008224" TargetMode="External"/><Relationship Id="rId2" Type="http://schemas.openxmlformats.org/officeDocument/2006/relationships/tags" Target="../tags/tag77.xml"/><Relationship Id="rId1" Type="http://schemas.openxmlformats.org/officeDocument/2006/relationships/tags" Target="../tags/tag76.xml"/><Relationship Id="rId6" Type="http://schemas.microsoft.com/office/2007/relationships/hdphoto" Target="../media/hdphoto5.wdp"/><Relationship Id="rId5" Type="http://schemas.openxmlformats.org/officeDocument/2006/relationships/image" Target="../media/image23.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24.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hyperlink" Target="https://www.nrcs.usda.gov/wps/portal/nrcs/detail/national/programs/financial/eqip/?cid=nrcseprd401472" TargetMode="External"/><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nrcs.usda.gov/wps/portal/nrcs/main/national/programs/financial/csp/" TargetMode="External"/><Relationship Id="rId2" Type="http://schemas.openxmlformats.org/officeDocument/2006/relationships/tags" Target="../tags/tag83.xml"/><Relationship Id="rId1" Type="http://schemas.openxmlformats.org/officeDocument/2006/relationships/tags" Target="../tags/tag82.xml"/><Relationship Id="rId6" Type="http://schemas.microsoft.com/office/2007/relationships/hdphoto" Target="../media/hdphoto6.wdp"/><Relationship Id="rId5" Type="http://schemas.openxmlformats.org/officeDocument/2006/relationships/image" Target="../media/image26.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hyperlink" Target="https://www.fsa.usda.gov/programs-and-services/conservation-programs/conservation-reserve-program/index" TargetMode="External"/><Relationship Id="rId5" Type="http://schemas.openxmlformats.org/officeDocument/2006/relationships/image" Target="../media/image27.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hyperlink" Target="https://www.fsa.usda.gov/programs-and-services/conservation-programs/transition-incentives/index"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mda.state.mn.us/food/organic/transitioncostshare.aspx" TargetMode="External"/><Relationship Id="rId2" Type="http://schemas.openxmlformats.org/officeDocument/2006/relationships/tags" Target="../tags/tag89.xml"/><Relationship Id="rId1" Type="http://schemas.openxmlformats.org/officeDocument/2006/relationships/tags" Target="../tags/tag88.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nd.gov/ndda/content/organic-education-and-transition-cost-share-program" TargetMode="Externa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3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hyperlink" Target="https://www.ams.usda.gov/services/grants/occsp" TargetMode="External"/><Relationship Id="rId5" Type="http://schemas.openxmlformats.org/officeDocument/2006/relationships/image" Target="../media/image3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3.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hyperlink" Target="http://eorganic.info/" TargetMode="External"/><Relationship Id="rId13" Type="http://schemas.openxmlformats.org/officeDocument/2006/relationships/hyperlink" Target="https://www.npsas.org/" TargetMode="External"/><Relationship Id="rId3" Type="http://schemas.openxmlformats.org/officeDocument/2006/relationships/slideLayout" Target="../slideLayouts/slideLayout2.xml"/><Relationship Id="rId7" Type="http://schemas.openxmlformats.org/officeDocument/2006/relationships/hyperlink" Target="mailto:join-ograin@lists.wisc.edu" TargetMode="External"/><Relationship Id="rId12" Type="http://schemas.openxmlformats.org/officeDocument/2006/relationships/hyperlink" Target="https://landstewardshipproject.org/signup" TargetMode="Externa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hyperlink" Target="https://mosesorganic.org/sign-up/" TargetMode="External"/><Relationship Id="rId11" Type="http://schemas.openxmlformats.org/officeDocument/2006/relationships/hyperlink" Target="http://www.sfa-mn.org/" TargetMode="External"/><Relationship Id="rId5" Type="http://schemas.openxmlformats.org/officeDocument/2006/relationships/hyperlink" Target="https://www.misa.umn.edu/ask-misa/discussion-groups/sustag" TargetMode="External"/><Relationship Id="rId15" Type="http://schemas.openxmlformats.org/officeDocument/2006/relationships/image" Target="../media/image33.png"/><Relationship Id="rId10" Type="http://schemas.openxmlformats.org/officeDocument/2006/relationships/hyperlink" Target="http://www.practicalfarmers.org/" TargetMode="External"/><Relationship Id="rId4" Type="http://schemas.openxmlformats.org/officeDocument/2006/relationships/notesSlide" Target="../notesSlides/notesSlide37.xml"/><Relationship Id="rId9" Type="http://schemas.openxmlformats.org/officeDocument/2006/relationships/hyperlink" Target="http://archive.constantcontact.com/fs054/1103777415326/archive/1108212629106.html" TargetMode="External"/><Relationship Id="rId14" Type="http://schemas.openxmlformats.org/officeDocument/2006/relationships/hyperlink" Target="https://webmail.mnet.state.mn.us/mailman/listinfo/organic-network"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mda.state.mn.us/about/askmda.aspx" TargetMode="External"/><Relationship Id="rId3" Type="http://schemas.openxmlformats.org/officeDocument/2006/relationships/slideLayout" Target="../slideLayouts/slideLayout2.xml"/><Relationship Id="rId7" Type="http://schemas.openxmlformats.org/officeDocument/2006/relationships/hyperlink" Target="http://www.extension.umn.edu/agriculture/farm-information-line/" TargetMode="Externa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hyperlink" Target="http://mosesorganic.org/ask/" TargetMode="External"/><Relationship Id="rId11" Type="http://schemas.openxmlformats.org/officeDocument/2006/relationships/image" Target="../media/image34.png"/><Relationship Id="rId5" Type="http://schemas.openxmlformats.org/officeDocument/2006/relationships/hyperlink" Target="http://www.misa.umn.edu/Search_and_Ask/index.htm" TargetMode="External"/><Relationship Id="rId10" Type="http://schemas.openxmlformats.org/officeDocument/2006/relationships/hyperlink" Target="https://attra.ncat.org/ask.php" TargetMode="External"/><Relationship Id="rId4" Type="http://schemas.openxmlformats.org/officeDocument/2006/relationships/notesSlide" Target="../notesSlides/notesSlide38.xml"/><Relationship Id="rId9" Type="http://schemas.openxmlformats.org/officeDocument/2006/relationships/hyperlink" Target="https://ask.extension.org/groups/1668"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 Id="rId6" Type="http://schemas.microsoft.com/office/2007/relationships/hdphoto" Target="../media/hdphoto8.wdp"/><Relationship Id="rId5" Type="http://schemas.openxmlformats.org/officeDocument/2006/relationships/image" Target="../media/image3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ecfr.gov/cgi-bin/text-idx?SID=f3e547d85ac4d03e6c34d1b6e12b2b21&amp;mc=true&amp;node=pt7.3.205&amp;rgn=div5" TargetMode="External"/><Relationship Id="rId2" Type="http://schemas.openxmlformats.org/officeDocument/2006/relationships/tags" Target="../tags/tag32.xml"/><Relationship Id="rId1" Type="http://schemas.openxmlformats.org/officeDocument/2006/relationships/tags" Target="../tags/tag3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3.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8" Type="http://schemas.openxmlformats.org/officeDocument/2006/relationships/hyperlink" Target="http://www.ams.usda.gov/rules-regulations/organic/handbook" TargetMode="External"/><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ams.usda.gov/publications/content/guide-organic-livestock-producers" TargetMode="External"/><Relationship Id="rId3" Type="http://schemas.openxmlformats.org/officeDocument/2006/relationships/slideLayout" Target="../slideLayouts/slideLayout2.xml"/><Relationship Id="rId7" Type="http://schemas.openxmlformats.org/officeDocument/2006/relationships/hyperlink" Target="https://www.ams.usda.gov/publications/content/guide-organic-crop-production" TargetMode="Externa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hyperlink" Target="https://www.ams.usda.gov/publications/content/guide-organic-certification" TargetMode="External"/><Relationship Id="rId5" Type="http://schemas.openxmlformats.org/officeDocument/2006/relationships/hyperlink" Target="https://www.ams.usda.gov/publications/content/usda-organic-resource-guide" TargetMode="External"/><Relationship Id="rId10"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hyperlink" Target="http://www.ams.usda.gov/NOPFactSheets" TargetMode="Externa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tags" Target="../tags/tag40.xml"/><Relationship Id="rId7" Type="http://schemas.openxmlformats.org/officeDocument/2006/relationships/diagramData" Target="../diagrams/data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7.xml"/><Relationship Id="rId11" Type="http://schemas.microsoft.com/office/2007/relationships/diagramDrawing" Target="../diagrams/drawing2.xml"/><Relationship Id="rId5" Type="http://schemas.openxmlformats.org/officeDocument/2006/relationships/slideLayout" Target="../slideLayouts/slideLayout2.xml"/><Relationship Id="rId10" Type="http://schemas.openxmlformats.org/officeDocument/2006/relationships/diagramColors" Target="../diagrams/colors2.xml"/><Relationship Id="rId4" Type="http://schemas.openxmlformats.org/officeDocument/2006/relationships/tags" Target="../tags/tag4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23" b="6994"/>
          <a:stretch/>
        </p:blipFill>
        <p:spPr bwMode="auto">
          <a:xfrm>
            <a:off x="19" y="9"/>
            <a:ext cx="9143982" cy="647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custDataLst>
              <p:tags r:id="rId1"/>
            </p:custDataLst>
          </p:nvPr>
        </p:nvSpPr>
        <p:spPr>
          <a:xfrm>
            <a:off x="685810" y="3595"/>
            <a:ext cx="7772400" cy="1470025"/>
          </a:xfrm>
        </p:spPr>
        <p:txBody>
          <a:bodyPr/>
          <a:lstStyle/>
          <a:p>
            <a:r>
              <a:rPr lang="en-US" b="1" dirty="0" smtClean="0"/>
              <a:t>Resources for Transitioning to Organic</a:t>
            </a:r>
            <a:endParaRPr lang="en-US" b="1" dirty="0"/>
          </a:p>
        </p:txBody>
      </p:sp>
      <p:sp>
        <p:nvSpPr>
          <p:cNvPr id="5" name="TextBox 4"/>
          <p:cNvSpPr txBox="1"/>
          <p:nvPr>
            <p:custDataLst>
              <p:tags r:id="rId2"/>
            </p:custDataLst>
          </p:nvPr>
        </p:nvSpPr>
        <p:spPr>
          <a:xfrm>
            <a:off x="4135598" y="1981200"/>
            <a:ext cx="4876800" cy="3539430"/>
          </a:xfrm>
          <a:prstGeom prst="rect">
            <a:avLst/>
          </a:prstGeom>
          <a:solidFill>
            <a:srgbClr val="A6C2D9">
              <a:alpha val="85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6" name="TextBox 5"/>
          <p:cNvSpPr txBox="1"/>
          <p:nvPr>
            <p:custDataLst>
              <p:tags r:id="rId3"/>
            </p:custDataLst>
          </p:nvPr>
        </p:nvSpPr>
        <p:spPr>
          <a:xfrm>
            <a:off x="193273" y="2104310"/>
            <a:ext cx="3844450" cy="3416320"/>
          </a:xfrm>
          <a:prstGeom prst="rect">
            <a:avLst/>
          </a:prstGeom>
          <a:solidFill>
            <a:srgbClr val="A6C2D9">
              <a:alpha val="85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Jill Sackett </a:t>
            </a:r>
            <a:r>
              <a:rPr lang="en-US" sz="3600" dirty="0" err="1" smtClean="0">
                <a:solidFill>
                  <a:srgbClr val="800000"/>
                </a:solidFill>
              </a:rPr>
              <a:t>Eberhart</a:t>
            </a:r>
            <a:endParaRPr lang="en-US" sz="3600" dirty="0" smtClean="0">
              <a:solidFill>
                <a:srgbClr val="800000"/>
              </a:solidFill>
            </a:endParaRPr>
          </a:p>
          <a:p>
            <a:pPr algn="ctr"/>
            <a:r>
              <a:rPr lang="en-US" sz="3600" dirty="0" smtClean="0">
                <a:solidFill>
                  <a:srgbClr val="800000"/>
                </a:solidFill>
              </a:rPr>
              <a:t>Harriet Behar</a:t>
            </a:r>
          </a:p>
          <a:p>
            <a:pPr algn="ctr"/>
            <a:r>
              <a:rPr lang="en-US" sz="3600" dirty="0" smtClean="0">
                <a:solidFill>
                  <a:srgbClr val="800000"/>
                </a:solidFill>
              </a:rPr>
              <a:t>Constance Carlson</a:t>
            </a:r>
          </a:p>
          <a:p>
            <a:pPr algn="ctr"/>
            <a:r>
              <a:rPr lang="en-US" sz="3600" dirty="0" smtClean="0">
                <a:solidFill>
                  <a:srgbClr val="800000"/>
                </a:solidFill>
              </a:rPr>
              <a:t>Craig </a:t>
            </a:r>
            <a:r>
              <a:rPr lang="en-US" sz="3600" dirty="0" err="1" smtClean="0">
                <a:solidFill>
                  <a:srgbClr val="800000"/>
                </a:solidFill>
              </a:rPr>
              <a:t>Sheaffer</a:t>
            </a:r>
            <a:endParaRPr lang="en-US" sz="3600" dirty="0">
              <a:solidFill>
                <a:srgbClr val="800000"/>
              </a:solidFill>
            </a:endParaRPr>
          </a:p>
        </p:txBody>
      </p:sp>
    </p:spTree>
    <p:extLst>
      <p:ext uri="{BB962C8B-B14F-4D97-AF65-F5344CB8AC3E}">
        <p14:creationId xmlns:p14="http://schemas.microsoft.com/office/powerpoint/2010/main" val="302810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MOSES – Farmer-to-Farmer Mentoring Program</a:t>
            </a:r>
          </a:p>
        </p:txBody>
      </p:sp>
      <p:sp>
        <p:nvSpPr>
          <p:cNvPr id="3" name="Content Placeholder 2"/>
          <p:cNvSpPr>
            <a:spLocks noGrp="1"/>
          </p:cNvSpPr>
          <p:nvPr>
            <p:ph idx="1"/>
            <p:custDataLst>
              <p:tags r:id="rId2"/>
            </p:custDataLst>
          </p:nvPr>
        </p:nvSpPr>
        <p:spPr>
          <a:xfrm>
            <a:off x="4495800" y="1905000"/>
            <a:ext cx="4419600" cy="4221163"/>
          </a:xfrm>
        </p:spPr>
        <p:txBody>
          <a:bodyPr>
            <a:normAutofit fontScale="92500"/>
          </a:bodyPr>
          <a:lstStyle/>
          <a:p>
            <a:r>
              <a:rPr lang="en-US" dirty="0" smtClean="0"/>
              <a:t>Matches </a:t>
            </a:r>
            <a:r>
              <a:rPr lang="en-US" dirty="0"/>
              <a:t>experienced organic farmers with </a:t>
            </a:r>
            <a:r>
              <a:rPr lang="en-US" dirty="0" smtClean="0"/>
              <a:t>new organic farmers</a:t>
            </a:r>
          </a:p>
          <a:p>
            <a:r>
              <a:rPr lang="en-US" dirty="0" smtClean="0"/>
              <a:t>Available </a:t>
            </a:r>
            <a:r>
              <a:rPr lang="en-US" dirty="0"/>
              <a:t>in </a:t>
            </a:r>
            <a:r>
              <a:rPr lang="en-US" dirty="0" smtClean="0"/>
              <a:t>WI, MN, IA, IL, MI, ND </a:t>
            </a:r>
            <a:r>
              <a:rPr lang="en-US" dirty="0"/>
              <a:t>and </a:t>
            </a:r>
            <a:r>
              <a:rPr lang="en-US" dirty="0" smtClean="0"/>
              <a:t>SD</a:t>
            </a:r>
            <a:endParaRPr lang="en-US" dirty="0"/>
          </a:p>
          <a:p>
            <a:r>
              <a:rPr lang="en-US" dirty="0" smtClean="0"/>
              <a:t>Lasts about a year</a:t>
            </a:r>
          </a:p>
          <a:p>
            <a:r>
              <a:rPr lang="en-US" dirty="0" smtClean="0"/>
              <a:t>Admission starts in late summer / fall</a:t>
            </a:r>
          </a:p>
        </p:txBody>
      </p:sp>
      <p:pic>
        <p:nvPicPr>
          <p:cNvPr id="3074" name="Picture 2" descr="MentorPro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76" y="1905000"/>
            <a:ext cx="3333750" cy="41243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120067"/>
            <a:ext cx="4267200" cy="523220"/>
          </a:xfrm>
          <a:prstGeom prst="rect">
            <a:avLst/>
          </a:prstGeom>
        </p:spPr>
        <p:txBody>
          <a:bodyPr wrap="square">
            <a:spAutoFit/>
          </a:bodyPr>
          <a:lstStyle/>
          <a:p>
            <a:r>
              <a:rPr lang="en-US" sz="2800" dirty="0" smtClean="0">
                <a:hlinkClick r:id="rId6"/>
              </a:rPr>
              <a:t>MOSES Mentoring Program</a:t>
            </a:r>
            <a:endParaRPr lang="en-US" sz="2800" dirty="0"/>
          </a:p>
        </p:txBody>
      </p:sp>
    </p:spTree>
    <p:extLst>
      <p:ext uri="{BB962C8B-B14F-4D97-AF65-F5344CB8AC3E}">
        <p14:creationId xmlns:p14="http://schemas.microsoft.com/office/powerpoint/2010/main" val="3748130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LSP Farmer Network</a:t>
            </a:r>
          </a:p>
        </p:txBody>
      </p:sp>
      <p:sp>
        <p:nvSpPr>
          <p:cNvPr id="3" name="Content Placeholder 2"/>
          <p:cNvSpPr>
            <a:spLocks noGrp="1"/>
          </p:cNvSpPr>
          <p:nvPr>
            <p:ph idx="1"/>
            <p:custDataLst>
              <p:tags r:id="rId2"/>
            </p:custDataLst>
          </p:nvPr>
        </p:nvSpPr>
        <p:spPr>
          <a:xfrm>
            <a:off x="457200" y="1752600"/>
            <a:ext cx="3810000" cy="4373563"/>
          </a:xfrm>
        </p:spPr>
        <p:txBody>
          <a:bodyPr>
            <a:normAutofit/>
          </a:bodyPr>
          <a:lstStyle/>
          <a:p>
            <a:r>
              <a:rPr lang="en-US" dirty="0" smtClean="0"/>
              <a:t>Provides </a:t>
            </a:r>
            <a:r>
              <a:rPr lang="en-US" dirty="0"/>
              <a:t>a listing of farmers willing to network and </a:t>
            </a:r>
            <a:r>
              <a:rPr lang="en-US" dirty="0" smtClean="0"/>
              <a:t>share information as  </a:t>
            </a:r>
            <a:r>
              <a:rPr lang="en-US" dirty="0"/>
              <a:t>informal </a:t>
            </a:r>
            <a:r>
              <a:rPr lang="en-US" dirty="0" smtClean="0"/>
              <a:t>mentors</a:t>
            </a:r>
          </a:p>
        </p:txBody>
      </p:sp>
      <p:pic>
        <p:nvPicPr>
          <p:cNvPr id="4098" name="Picture 2" descr="http://landstewardshipproject.org/cmsimage/224/medium"/>
          <p:cNvPicPr>
            <a:picLocks noChangeAspect="1" noChangeArrowheads="1"/>
          </p:cNvPicPr>
          <p:nvPr/>
        </p:nvPicPr>
        <p:blipFill rotWithShape="1">
          <a:blip r:embed="rId5">
            <a:extLst>
              <a:ext uri="{28A0092B-C50C-407E-A947-70E740481C1C}">
                <a14:useLocalDpi xmlns:a14="http://schemas.microsoft.com/office/drawing/2010/main" val="0"/>
              </a:ext>
            </a:extLst>
          </a:blip>
          <a:srcRect l="11667" r="17069"/>
          <a:stretch/>
        </p:blipFill>
        <p:spPr bwMode="auto">
          <a:xfrm>
            <a:off x="4551680" y="1752600"/>
            <a:ext cx="4105319" cy="38404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5671693"/>
            <a:ext cx="3942080" cy="584775"/>
          </a:xfrm>
          <a:prstGeom prst="rect">
            <a:avLst/>
          </a:prstGeom>
        </p:spPr>
        <p:txBody>
          <a:bodyPr wrap="square">
            <a:spAutoFit/>
          </a:bodyPr>
          <a:lstStyle/>
          <a:p>
            <a:r>
              <a:rPr lang="en-US" sz="3200" dirty="0" smtClean="0">
                <a:hlinkClick r:id="rId6"/>
              </a:rPr>
              <a:t>LSP Farmer Network</a:t>
            </a:r>
            <a:endParaRPr lang="en-US" sz="3200" dirty="0"/>
          </a:p>
        </p:txBody>
      </p:sp>
    </p:spTree>
    <p:extLst>
      <p:ext uri="{BB962C8B-B14F-4D97-AF65-F5344CB8AC3E}">
        <p14:creationId xmlns:p14="http://schemas.microsoft.com/office/powerpoint/2010/main" val="3185941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Rodale Institute – </a:t>
            </a:r>
            <a:r>
              <a:rPr lang="en-US" dirty="0" smtClean="0"/>
              <a:t>Organic </a:t>
            </a:r>
            <a:r>
              <a:rPr lang="en-US" dirty="0"/>
              <a:t>Transition Course</a:t>
            </a:r>
          </a:p>
        </p:txBody>
      </p:sp>
      <p:sp>
        <p:nvSpPr>
          <p:cNvPr id="3" name="Content Placeholder 2"/>
          <p:cNvSpPr>
            <a:spLocks noGrp="1"/>
          </p:cNvSpPr>
          <p:nvPr>
            <p:ph idx="1"/>
            <p:custDataLst>
              <p:tags r:id="rId2"/>
            </p:custDataLst>
          </p:nvPr>
        </p:nvSpPr>
        <p:spPr>
          <a:xfrm>
            <a:off x="5105400" y="1828800"/>
            <a:ext cx="3733800" cy="4449763"/>
          </a:xfrm>
        </p:spPr>
        <p:txBody>
          <a:bodyPr/>
          <a:lstStyle/>
          <a:p>
            <a:r>
              <a:rPr lang="en-US" dirty="0" smtClean="0"/>
              <a:t>Free, 15-hour online course</a:t>
            </a:r>
          </a:p>
          <a:p>
            <a:r>
              <a:rPr lang="en-US" dirty="0" smtClean="0"/>
              <a:t>Practical </a:t>
            </a:r>
            <a:r>
              <a:rPr lang="en-US" dirty="0"/>
              <a:t>information </a:t>
            </a:r>
            <a:r>
              <a:rPr lang="en-US" dirty="0" smtClean="0"/>
              <a:t>on soils, crops, marketing and certification</a:t>
            </a:r>
            <a:endParaRPr lang="en-US" dirty="0"/>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33" r="11949"/>
          <a:stretch/>
        </p:blipFill>
        <p:spPr bwMode="auto">
          <a:xfrm>
            <a:off x="304797" y="1828797"/>
            <a:ext cx="4530328" cy="458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88845" y="5459492"/>
            <a:ext cx="3450355" cy="954107"/>
          </a:xfrm>
          <a:prstGeom prst="rect">
            <a:avLst/>
          </a:prstGeom>
        </p:spPr>
        <p:txBody>
          <a:bodyPr wrap="square">
            <a:spAutoFit/>
          </a:bodyPr>
          <a:lstStyle/>
          <a:p>
            <a:r>
              <a:rPr lang="en-US" sz="2800" dirty="0" smtClean="0">
                <a:hlinkClick r:id="rId6"/>
              </a:rPr>
              <a:t>Rodale Organic Transition Course</a:t>
            </a:r>
            <a:endParaRPr lang="en-US" sz="2800" dirty="0"/>
          </a:p>
        </p:txBody>
      </p:sp>
    </p:spTree>
    <p:extLst>
      <p:ext uri="{BB962C8B-B14F-4D97-AF65-F5344CB8AC3E}">
        <p14:creationId xmlns:p14="http://schemas.microsoft.com/office/powerpoint/2010/main" val="652795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990600"/>
          </a:xfrm>
        </p:spPr>
        <p:txBody>
          <a:bodyPr/>
          <a:lstStyle/>
          <a:p>
            <a:r>
              <a:rPr lang="en-US" dirty="0"/>
              <a:t>Resources for Transitioning</a:t>
            </a:r>
          </a:p>
        </p:txBody>
      </p:sp>
      <p:sp>
        <p:nvSpPr>
          <p:cNvPr id="3" name="Content Placeholder 2"/>
          <p:cNvSpPr>
            <a:spLocks noGrp="1"/>
          </p:cNvSpPr>
          <p:nvPr>
            <p:ph idx="1"/>
            <p:custDataLst>
              <p:tags r:id="rId2"/>
            </p:custDataLst>
          </p:nvPr>
        </p:nvSpPr>
        <p:spPr>
          <a:xfrm>
            <a:off x="156882" y="1371600"/>
            <a:ext cx="4572000" cy="4966796"/>
          </a:xfrm>
          <a:solidFill>
            <a:srgbClr val="7FB9ED">
              <a:alpha val="79000"/>
            </a:srgbClr>
          </a:solidFill>
        </p:spPr>
        <p:txBody>
          <a:bodyPr>
            <a:normAutofit lnSpcReduction="10000"/>
          </a:bodyPr>
          <a:lstStyle/>
          <a:p>
            <a:pPr marL="571500" indent="-571500">
              <a:buFont typeface="+mj-lt"/>
              <a:buAutoNum type="romanUcPeriod"/>
            </a:pPr>
            <a:endParaRPr lang="en-US" sz="200" dirty="0" smtClean="0"/>
          </a:p>
          <a:p>
            <a:pPr marL="571500" indent="-571500">
              <a:buFont typeface="+mj-lt"/>
              <a:buAutoNum type="romanUcPeriod"/>
            </a:pPr>
            <a:r>
              <a:rPr lang="en-US" dirty="0" smtClean="0">
                <a:solidFill>
                  <a:schemeClr val="bg1">
                    <a:lumMod val="50000"/>
                  </a:schemeClr>
                </a:solidFill>
              </a:rPr>
              <a:t>NOP Program</a:t>
            </a:r>
          </a:p>
          <a:p>
            <a:pPr marL="571500" indent="-571500">
              <a:buFont typeface="+mj-lt"/>
              <a:buAutoNum type="romanUcPeriod"/>
            </a:pPr>
            <a:r>
              <a:rPr lang="en-US" dirty="0">
                <a:solidFill>
                  <a:schemeClr val="bg1">
                    <a:lumMod val="50000"/>
                  </a:schemeClr>
                </a:solidFill>
              </a:rPr>
              <a:t>Mentoring and Training</a:t>
            </a:r>
          </a:p>
          <a:p>
            <a:pPr marL="571500" indent="-571500">
              <a:buFont typeface="+mj-lt"/>
              <a:buAutoNum type="romanUcPeriod"/>
            </a:pPr>
            <a:r>
              <a:rPr lang="en-US" dirty="0" smtClean="0"/>
              <a:t>Conferences and Field Days</a:t>
            </a:r>
          </a:p>
          <a:p>
            <a:pPr marL="571500" indent="-571500">
              <a:buFont typeface="+mj-lt"/>
              <a:buAutoNum type="romanUcPeriod"/>
            </a:pPr>
            <a:r>
              <a:rPr lang="en-US" dirty="0" smtClean="0"/>
              <a:t>Regional Publications</a:t>
            </a:r>
          </a:p>
          <a:p>
            <a:pPr marL="571500" indent="-571500">
              <a:buFont typeface="+mj-lt"/>
              <a:buAutoNum type="romanUcPeriod"/>
            </a:pPr>
            <a:r>
              <a:rPr lang="en-US" dirty="0" smtClean="0"/>
              <a:t>Funding Programs</a:t>
            </a:r>
          </a:p>
          <a:p>
            <a:pPr marL="571500" indent="-571500">
              <a:buFont typeface="+mj-lt"/>
              <a:buAutoNum type="romanUcPeriod"/>
            </a:pPr>
            <a:r>
              <a:rPr lang="en-US" dirty="0" smtClean="0"/>
              <a:t>Other</a:t>
            </a: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01" t="19017" r="32538" b="14427"/>
          <a:stretch/>
        </p:blipFill>
        <p:spPr bwMode="auto">
          <a:xfrm>
            <a:off x="4724400" y="1371600"/>
            <a:ext cx="4270506" cy="496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179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Autofit/>
          </a:bodyPr>
          <a:lstStyle/>
          <a:p>
            <a:r>
              <a:rPr lang="en-US" sz="3600" dirty="0" smtClean="0"/>
              <a:t>Minnesota Department of Agriculture – Minnesota Organic Conference</a:t>
            </a:r>
            <a:endParaRPr lang="en-US" sz="3600" dirty="0"/>
          </a:p>
        </p:txBody>
      </p:sp>
      <p:sp>
        <p:nvSpPr>
          <p:cNvPr id="3" name="Content Placeholder 2"/>
          <p:cNvSpPr>
            <a:spLocks noGrp="1"/>
          </p:cNvSpPr>
          <p:nvPr>
            <p:ph idx="1"/>
            <p:custDataLst>
              <p:tags r:id="rId2"/>
            </p:custDataLst>
          </p:nvPr>
        </p:nvSpPr>
        <p:spPr>
          <a:xfrm>
            <a:off x="457200" y="1774348"/>
            <a:ext cx="3352800" cy="4525963"/>
          </a:xfrm>
        </p:spPr>
        <p:txBody>
          <a:bodyPr>
            <a:normAutofit/>
          </a:bodyPr>
          <a:lstStyle/>
          <a:p>
            <a:r>
              <a:rPr lang="en-US" dirty="0" smtClean="0"/>
              <a:t>January </a:t>
            </a:r>
            <a:r>
              <a:rPr lang="en-US" dirty="0"/>
              <a:t>in St. Cloud, MN</a:t>
            </a:r>
          </a:p>
          <a:p>
            <a:r>
              <a:rPr lang="en-US" dirty="0" smtClean="0"/>
              <a:t>Many </a:t>
            </a:r>
            <a:r>
              <a:rPr lang="en-US" dirty="0"/>
              <a:t>presentations and networking </a:t>
            </a:r>
            <a:r>
              <a:rPr lang="en-US" dirty="0" smtClean="0"/>
              <a:t>opportunities </a:t>
            </a:r>
          </a:p>
          <a:p>
            <a:r>
              <a:rPr lang="en-US" dirty="0"/>
              <a:t>T</a:t>
            </a:r>
            <a:r>
              <a:rPr lang="en-US" dirty="0" smtClean="0"/>
              <a:t>rade show</a:t>
            </a:r>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40"/>
          <a:stretch/>
        </p:blipFill>
        <p:spPr bwMode="auto">
          <a:xfrm>
            <a:off x="4600575" y="1676398"/>
            <a:ext cx="3806190" cy="2526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4551"/>
          <a:stretch/>
        </p:blipFill>
        <p:spPr bwMode="auto">
          <a:xfrm>
            <a:off x="4600575" y="3962399"/>
            <a:ext cx="3806190" cy="244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5631" y="5805262"/>
            <a:ext cx="4419600" cy="584775"/>
          </a:xfrm>
          <a:prstGeom prst="rect">
            <a:avLst/>
          </a:prstGeom>
        </p:spPr>
        <p:txBody>
          <a:bodyPr wrap="square">
            <a:spAutoFit/>
          </a:bodyPr>
          <a:lstStyle/>
          <a:p>
            <a:r>
              <a:rPr lang="en-US" sz="3200" dirty="0" smtClean="0">
                <a:hlinkClick r:id="rId7"/>
              </a:rPr>
              <a:t>MDA Organic Conference</a:t>
            </a:r>
            <a:endParaRPr lang="en-US" sz="3200" dirty="0"/>
          </a:p>
        </p:txBody>
      </p:sp>
    </p:spTree>
    <p:extLst>
      <p:ext uri="{BB962C8B-B14F-4D97-AF65-F5344CB8AC3E}">
        <p14:creationId xmlns:p14="http://schemas.microsoft.com/office/powerpoint/2010/main" val="3281904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xhib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290" y="3208655"/>
            <a:ext cx="6535420" cy="27828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1"/>
            </p:custDataLst>
          </p:nvPr>
        </p:nvSpPr>
        <p:spPr>
          <a:xfrm>
            <a:off x="152400" y="228600"/>
            <a:ext cx="8839200" cy="1143000"/>
          </a:xfrm>
        </p:spPr>
        <p:txBody>
          <a:bodyPr>
            <a:normAutofit fontScale="90000"/>
          </a:bodyPr>
          <a:lstStyle/>
          <a:p>
            <a:r>
              <a:rPr lang="en-US" dirty="0" smtClean="0"/>
              <a:t>MOSES Organic Farming Conference</a:t>
            </a:r>
            <a:endParaRPr lang="en-US" dirty="0"/>
          </a:p>
        </p:txBody>
      </p:sp>
      <p:sp>
        <p:nvSpPr>
          <p:cNvPr id="3" name="Content Placeholder 2"/>
          <p:cNvSpPr>
            <a:spLocks noGrp="1"/>
          </p:cNvSpPr>
          <p:nvPr>
            <p:ph idx="1"/>
            <p:custDataLst>
              <p:tags r:id="rId2"/>
            </p:custDataLst>
          </p:nvPr>
        </p:nvSpPr>
        <p:spPr>
          <a:xfrm>
            <a:off x="762000" y="1400175"/>
            <a:ext cx="7620000" cy="1828800"/>
          </a:xfrm>
        </p:spPr>
        <p:txBody>
          <a:bodyPr>
            <a:normAutofit fontScale="92500" lnSpcReduction="20000"/>
          </a:bodyPr>
          <a:lstStyle/>
          <a:p>
            <a:r>
              <a:rPr lang="en-US" dirty="0"/>
              <a:t>Country’s largest organic conference</a:t>
            </a:r>
          </a:p>
          <a:p>
            <a:r>
              <a:rPr lang="en-US" dirty="0" smtClean="0"/>
              <a:t>February </a:t>
            </a:r>
            <a:r>
              <a:rPr lang="en-US" dirty="0"/>
              <a:t>in La Crosse, WI</a:t>
            </a:r>
          </a:p>
          <a:p>
            <a:r>
              <a:rPr lang="en-US" dirty="0" smtClean="0"/>
              <a:t>Organic University, presentations, trade show, and networking</a:t>
            </a:r>
            <a:endParaRPr lang="en-US" dirty="0"/>
          </a:p>
        </p:txBody>
      </p:sp>
      <p:sp>
        <p:nvSpPr>
          <p:cNvPr id="4" name="Rectangle 3"/>
          <p:cNvSpPr/>
          <p:nvPr/>
        </p:nvSpPr>
        <p:spPr>
          <a:xfrm>
            <a:off x="740664" y="6021070"/>
            <a:ext cx="4748351" cy="584775"/>
          </a:xfrm>
          <a:prstGeom prst="rect">
            <a:avLst/>
          </a:prstGeom>
        </p:spPr>
        <p:txBody>
          <a:bodyPr wrap="none">
            <a:spAutoFit/>
          </a:bodyPr>
          <a:lstStyle/>
          <a:p>
            <a:r>
              <a:rPr lang="en-US" sz="3200" dirty="0" smtClean="0">
                <a:hlinkClick r:id="rId6"/>
              </a:rPr>
              <a:t>MOSES Organic Conference</a:t>
            </a:r>
            <a:endParaRPr lang="en-US" sz="3200" dirty="0"/>
          </a:p>
        </p:txBody>
      </p:sp>
    </p:spTree>
    <p:extLst>
      <p:ext uri="{BB962C8B-B14F-4D97-AF65-F5344CB8AC3E}">
        <p14:creationId xmlns:p14="http://schemas.microsoft.com/office/powerpoint/2010/main" val="836435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SWROC’s Organic Field Day</a:t>
            </a:r>
          </a:p>
        </p:txBody>
      </p:sp>
      <p:sp>
        <p:nvSpPr>
          <p:cNvPr id="3" name="Content Placeholder 2"/>
          <p:cNvSpPr>
            <a:spLocks noGrp="1"/>
          </p:cNvSpPr>
          <p:nvPr>
            <p:ph idx="1"/>
            <p:custDataLst>
              <p:tags r:id="rId2"/>
            </p:custDataLst>
          </p:nvPr>
        </p:nvSpPr>
        <p:spPr>
          <a:xfrm>
            <a:off x="153237" y="1676400"/>
            <a:ext cx="4418763" cy="4876800"/>
          </a:xfrm>
        </p:spPr>
        <p:txBody>
          <a:bodyPr>
            <a:normAutofit lnSpcReduction="10000"/>
          </a:bodyPr>
          <a:lstStyle/>
          <a:p>
            <a:r>
              <a:rPr lang="en-US" dirty="0"/>
              <a:t>Southwest Research and Outreach Center, </a:t>
            </a:r>
            <a:r>
              <a:rPr lang="en-US" dirty="0" err="1"/>
              <a:t>Lamberton</a:t>
            </a:r>
            <a:r>
              <a:rPr lang="en-US" dirty="0"/>
              <a:t>, MN</a:t>
            </a:r>
          </a:p>
          <a:p>
            <a:r>
              <a:rPr lang="en-US" dirty="0" smtClean="0"/>
              <a:t>Held annually in July</a:t>
            </a:r>
          </a:p>
          <a:p>
            <a:r>
              <a:rPr lang="en-US" dirty="0" smtClean="0"/>
              <a:t>Field plot tours and presentations </a:t>
            </a:r>
            <a:r>
              <a:rPr lang="en-US" dirty="0"/>
              <a:t>by University of Minnesota </a:t>
            </a:r>
            <a:r>
              <a:rPr lang="en-US" dirty="0" smtClean="0"/>
              <a:t>researchers and others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648" y="1905000"/>
            <a:ext cx="4429760" cy="332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51494" y="5227320"/>
            <a:ext cx="3518067" cy="954107"/>
          </a:xfrm>
          <a:prstGeom prst="rect">
            <a:avLst/>
          </a:prstGeom>
        </p:spPr>
        <p:txBody>
          <a:bodyPr wrap="square">
            <a:spAutoFit/>
          </a:bodyPr>
          <a:lstStyle/>
          <a:p>
            <a:r>
              <a:rPr lang="en-US" sz="2800" dirty="0" smtClean="0">
                <a:hlinkClick r:id="rId6"/>
              </a:rPr>
              <a:t>Southwest Research and Outreach Center</a:t>
            </a:r>
            <a:endParaRPr lang="en-US" sz="2800" dirty="0"/>
          </a:p>
        </p:txBody>
      </p:sp>
    </p:spTree>
    <p:extLst>
      <p:ext uri="{BB962C8B-B14F-4D97-AF65-F5344CB8AC3E}">
        <p14:creationId xmlns:p14="http://schemas.microsoft.com/office/powerpoint/2010/main" val="2541322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Other Conference, Field Day </a:t>
            </a:r>
            <a:r>
              <a:rPr lang="en-US" dirty="0"/>
              <a:t>and </a:t>
            </a:r>
            <a:r>
              <a:rPr lang="en-US" dirty="0" smtClean="0"/>
              <a:t>Workshop Sources</a:t>
            </a:r>
            <a:endParaRPr lang="en-US" dirty="0"/>
          </a:p>
        </p:txBody>
      </p:sp>
      <p:sp>
        <p:nvSpPr>
          <p:cNvPr id="3" name="Content Placeholder 2"/>
          <p:cNvSpPr>
            <a:spLocks noGrp="1"/>
          </p:cNvSpPr>
          <p:nvPr>
            <p:ph idx="1"/>
            <p:custDataLst>
              <p:tags r:id="rId2"/>
            </p:custDataLst>
          </p:nvPr>
        </p:nvSpPr>
        <p:spPr>
          <a:xfrm>
            <a:off x="4419600" y="1828800"/>
            <a:ext cx="4495800" cy="4297363"/>
          </a:xfrm>
        </p:spPr>
        <p:txBody>
          <a:bodyPr>
            <a:normAutofit fontScale="85000" lnSpcReduction="20000"/>
          </a:bodyPr>
          <a:lstStyle/>
          <a:p>
            <a:r>
              <a:rPr lang="en-US" dirty="0" smtClean="0">
                <a:hlinkClick r:id="rId5"/>
              </a:rPr>
              <a:t>Minnesota Institute for Sustainable Agriculture </a:t>
            </a:r>
            <a:endParaRPr lang="en-US" dirty="0" smtClean="0"/>
          </a:p>
          <a:p>
            <a:r>
              <a:rPr lang="en-US" dirty="0" smtClean="0">
                <a:hlinkClick r:id="rId6"/>
              </a:rPr>
              <a:t>Midwest Organic and Sustainable Education Service </a:t>
            </a:r>
            <a:endParaRPr lang="en-US" dirty="0" smtClean="0"/>
          </a:p>
          <a:p>
            <a:r>
              <a:rPr lang="en-US" dirty="0" smtClean="0">
                <a:hlinkClick r:id="rId7"/>
              </a:rPr>
              <a:t>Sustainable Farming Association </a:t>
            </a:r>
            <a:endParaRPr lang="en-US" dirty="0" smtClean="0"/>
          </a:p>
          <a:p>
            <a:r>
              <a:rPr lang="en-US" dirty="0" smtClean="0">
                <a:hlinkClick r:id="rId8"/>
              </a:rPr>
              <a:t>Land Stewardship Project</a:t>
            </a:r>
            <a:endParaRPr lang="en-US" dirty="0" smtClean="0"/>
          </a:p>
          <a:p>
            <a:r>
              <a:rPr lang="en-US" dirty="0">
                <a:hlinkClick r:id="rId9"/>
              </a:rPr>
              <a:t>Practical Farmers of Iowa</a:t>
            </a:r>
            <a:endParaRPr lang="en-US" dirty="0"/>
          </a:p>
          <a:p>
            <a:r>
              <a:rPr lang="en-US" dirty="0" smtClean="0">
                <a:hlinkClick r:id="rId10"/>
              </a:rPr>
              <a:t>Northern Plains Sustainable Ag</a:t>
            </a:r>
            <a:endParaRPr lang="en-US" dirty="0" smtClean="0"/>
          </a:p>
          <a:p>
            <a:endParaRPr lang="en-US" dirty="0" smtClean="0"/>
          </a:p>
        </p:txBody>
      </p:sp>
      <p:pic>
        <p:nvPicPr>
          <p:cNvPr id="5122"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9890"/>
          <a:stretch/>
        </p:blipFill>
        <p:spPr bwMode="auto">
          <a:xfrm>
            <a:off x="186559" y="1828800"/>
            <a:ext cx="4125585" cy="386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929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990600"/>
          </a:xfrm>
        </p:spPr>
        <p:txBody>
          <a:bodyPr/>
          <a:lstStyle/>
          <a:p>
            <a:r>
              <a:rPr lang="en-US" dirty="0"/>
              <a:t>Resources for Transitioning</a:t>
            </a:r>
          </a:p>
        </p:txBody>
      </p:sp>
      <p:sp>
        <p:nvSpPr>
          <p:cNvPr id="3" name="Content Placeholder 2"/>
          <p:cNvSpPr>
            <a:spLocks noGrp="1"/>
          </p:cNvSpPr>
          <p:nvPr>
            <p:ph idx="1"/>
            <p:custDataLst>
              <p:tags r:id="rId2"/>
            </p:custDataLst>
          </p:nvPr>
        </p:nvSpPr>
        <p:spPr>
          <a:xfrm>
            <a:off x="156882" y="1371600"/>
            <a:ext cx="4572000" cy="4966796"/>
          </a:xfrm>
          <a:solidFill>
            <a:srgbClr val="7FB9ED">
              <a:alpha val="79000"/>
            </a:srgbClr>
          </a:solidFill>
        </p:spPr>
        <p:txBody>
          <a:bodyPr>
            <a:normAutofit lnSpcReduction="10000"/>
          </a:bodyPr>
          <a:lstStyle/>
          <a:p>
            <a:pPr marL="571500" indent="-571500">
              <a:buFont typeface="+mj-lt"/>
              <a:buAutoNum type="romanUcPeriod"/>
            </a:pPr>
            <a:endParaRPr lang="en-US" sz="200" dirty="0" smtClean="0"/>
          </a:p>
          <a:p>
            <a:pPr marL="571500" indent="-571500">
              <a:buFont typeface="+mj-lt"/>
              <a:buAutoNum type="romanUcPeriod"/>
            </a:pPr>
            <a:r>
              <a:rPr lang="en-US" dirty="0" smtClean="0">
                <a:solidFill>
                  <a:schemeClr val="bg1">
                    <a:lumMod val="50000"/>
                  </a:schemeClr>
                </a:solidFill>
              </a:rPr>
              <a:t>NOP Program</a:t>
            </a:r>
          </a:p>
          <a:p>
            <a:pPr marL="571500" indent="-571500">
              <a:buFont typeface="+mj-lt"/>
              <a:buAutoNum type="romanUcPeriod"/>
            </a:pPr>
            <a:r>
              <a:rPr lang="en-US" dirty="0">
                <a:solidFill>
                  <a:schemeClr val="bg1">
                    <a:lumMod val="50000"/>
                  </a:schemeClr>
                </a:solidFill>
              </a:rPr>
              <a:t>Mentoring and Training</a:t>
            </a:r>
          </a:p>
          <a:p>
            <a:pPr marL="571500" indent="-571500">
              <a:buFont typeface="+mj-lt"/>
              <a:buAutoNum type="romanUcPeriod"/>
            </a:pPr>
            <a:r>
              <a:rPr lang="en-US" dirty="0" smtClean="0">
                <a:solidFill>
                  <a:schemeClr val="bg1">
                    <a:lumMod val="50000"/>
                  </a:schemeClr>
                </a:solidFill>
              </a:rPr>
              <a:t>Conferences and Field Days</a:t>
            </a:r>
          </a:p>
          <a:p>
            <a:pPr marL="571500" indent="-571500">
              <a:buFont typeface="+mj-lt"/>
              <a:buAutoNum type="romanUcPeriod"/>
            </a:pPr>
            <a:r>
              <a:rPr lang="en-US" dirty="0" smtClean="0"/>
              <a:t>Regional Publications</a:t>
            </a:r>
          </a:p>
          <a:p>
            <a:pPr marL="571500" indent="-571500">
              <a:buFont typeface="+mj-lt"/>
              <a:buAutoNum type="romanUcPeriod"/>
            </a:pPr>
            <a:r>
              <a:rPr lang="en-US" dirty="0" smtClean="0"/>
              <a:t>Funding Programs</a:t>
            </a:r>
          </a:p>
          <a:p>
            <a:pPr marL="571500" indent="-571500">
              <a:buFont typeface="+mj-lt"/>
              <a:buAutoNum type="romanUcPeriod"/>
            </a:pPr>
            <a:r>
              <a:rPr lang="en-US" dirty="0" smtClean="0"/>
              <a:t>Other</a:t>
            </a: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01" t="19017" r="32538" b="14427"/>
          <a:stretch/>
        </p:blipFill>
        <p:spPr bwMode="auto">
          <a:xfrm>
            <a:off x="4724400" y="1371600"/>
            <a:ext cx="4270506" cy="496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437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Risk Management Guide for Organic Producers</a:t>
            </a:r>
          </a:p>
        </p:txBody>
      </p:sp>
      <p:sp>
        <p:nvSpPr>
          <p:cNvPr id="3" name="Content Placeholder 2"/>
          <p:cNvSpPr>
            <a:spLocks noGrp="1"/>
          </p:cNvSpPr>
          <p:nvPr>
            <p:ph idx="1"/>
            <p:custDataLst>
              <p:tags r:id="rId2"/>
            </p:custDataLst>
          </p:nvPr>
        </p:nvSpPr>
        <p:spPr>
          <a:xfrm>
            <a:off x="4572000" y="1981200"/>
            <a:ext cx="4114800" cy="4144963"/>
          </a:xfrm>
        </p:spPr>
        <p:txBody>
          <a:bodyPr>
            <a:normAutofit/>
          </a:bodyPr>
          <a:lstStyle/>
          <a:p>
            <a:r>
              <a:rPr lang="en-US" dirty="0" smtClean="0"/>
              <a:t>University of Minnesota</a:t>
            </a:r>
          </a:p>
          <a:p>
            <a:r>
              <a:rPr lang="en-US" dirty="0" smtClean="0"/>
              <a:t>Online publication with a focus </a:t>
            </a:r>
            <a:r>
              <a:rPr lang="en-US" dirty="0"/>
              <a:t>on </a:t>
            </a:r>
            <a:r>
              <a:rPr lang="en-US" dirty="0" smtClean="0"/>
              <a:t>how to minimize organic production </a:t>
            </a:r>
            <a:r>
              <a:rPr lang="en-US" dirty="0"/>
              <a:t>risks </a:t>
            </a:r>
            <a:r>
              <a:rPr lang="en-US" dirty="0" smtClean="0"/>
              <a:t>for grain and forage crops</a:t>
            </a: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13" t="6272" r="1313"/>
          <a:stretch/>
        </p:blipFill>
        <p:spPr bwMode="auto">
          <a:xfrm>
            <a:off x="609600" y="1752601"/>
            <a:ext cx="3462774" cy="43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69392" y="6122645"/>
            <a:ext cx="3748270" cy="523220"/>
          </a:xfrm>
          <a:prstGeom prst="rect">
            <a:avLst/>
          </a:prstGeom>
        </p:spPr>
        <p:txBody>
          <a:bodyPr wrap="none">
            <a:spAutoFit/>
          </a:bodyPr>
          <a:lstStyle/>
          <a:p>
            <a:r>
              <a:rPr lang="en-US" sz="2800" dirty="0" smtClean="0">
                <a:hlinkClick r:id="rId6"/>
              </a:rPr>
              <a:t>Risk Management Guide</a:t>
            </a:r>
            <a:endParaRPr lang="en-US" sz="2800" dirty="0"/>
          </a:p>
        </p:txBody>
      </p:sp>
    </p:spTree>
    <p:extLst>
      <p:ext uri="{BB962C8B-B14F-4D97-AF65-F5344CB8AC3E}">
        <p14:creationId xmlns:p14="http://schemas.microsoft.com/office/powerpoint/2010/main" val="3787350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Transition Period</a:t>
            </a:r>
            <a:endParaRPr lang="en-US" dirty="0"/>
          </a:p>
        </p:txBody>
      </p:sp>
      <p:sp>
        <p:nvSpPr>
          <p:cNvPr id="3" name="Content Placeholder 2"/>
          <p:cNvSpPr>
            <a:spLocks noGrp="1"/>
          </p:cNvSpPr>
          <p:nvPr>
            <p:ph idx="1"/>
            <p:custDataLst>
              <p:tags r:id="rId2"/>
            </p:custDataLst>
          </p:nvPr>
        </p:nvSpPr>
        <p:spPr>
          <a:xfrm>
            <a:off x="4343400" y="1600200"/>
            <a:ext cx="4572000" cy="4525963"/>
          </a:xfrm>
        </p:spPr>
        <p:txBody>
          <a:bodyPr>
            <a:normAutofit/>
          </a:bodyPr>
          <a:lstStyle/>
          <a:p>
            <a:r>
              <a:rPr lang="en-US" dirty="0" smtClean="0"/>
              <a:t>36 </a:t>
            </a:r>
            <a:r>
              <a:rPr lang="en-US" dirty="0"/>
              <a:t>months prior to certification</a:t>
            </a:r>
          </a:p>
          <a:p>
            <a:r>
              <a:rPr lang="en-US" dirty="0"/>
              <a:t>O</a:t>
            </a:r>
            <a:r>
              <a:rPr lang="en-US" dirty="0" smtClean="0"/>
              <a:t>rganic </a:t>
            </a:r>
            <a:r>
              <a:rPr lang="en-US" dirty="0"/>
              <a:t>methods must be </a:t>
            </a:r>
            <a:r>
              <a:rPr lang="en-US" dirty="0" smtClean="0"/>
              <a:t>used</a:t>
            </a:r>
          </a:p>
          <a:p>
            <a:r>
              <a:rPr lang="en-US" dirty="0"/>
              <a:t>E</a:t>
            </a:r>
            <a:r>
              <a:rPr lang="en-US" dirty="0" smtClean="0"/>
              <a:t>ducational resources and financial programs are available</a:t>
            </a:r>
            <a:endParaRPr lang="en-US" dirty="0"/>
          </a:p>
        </p:txBody>
      </p:sp>
      <p:graphicFrame>
        <p:nvGraphicFramePr>
          <p:cNvPr id="5" name="Diagram 4"/>
          <p:cNvGraphicFramePr/>
          <p:nvPr>
            <p:custDataLst>
              <p:tags r:id="rId3"/>
            </p:custDataLst>
            <p:extLst>
              <p:ext uri="{D42A27DB-BD31-4B8C-83A1-F6EECF244321}">
                <p14:modId xmlns:p14="http://schemas.microsoft.com/office/powerpoint/2010/main" val="2577556656"/>
              </p:ext>
            </p:extLst>
          </p:nvPr>
        </p:nvGraphicFramePr>
        <p:xfrm>
          <a:off x="304800" y="914400"/>
          <a:ext cx="3962400" cy="5486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51725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Tools for Transition Project</a:t>
            </a:r>
            <a:endParaRPr lang="en-US" dirty="0"/>
          </a:p>
        </p:txBody>
      </p:sp>
      <p:sp>
        <p:nvSpPr>
          <p:cNvPr id="3" name="Content Placeholder 2"/>
          <p:cNvSpPr>
            <a:spLocks noGrp="1"/>
          </p:cNvSpPr>
          <p:nvPr>
            <p:ph idx="1"/>
            <p:custDataLst>
              <p:tags r:id="rId2"/>
            </p:custDataLst>
          </p:nvPr>
        </p:nvSpPr>
        <p:spPr>
          <a:xfrm>
            <a:off x="152400" y="1524000"/>
            <a:ext cx="5410200" cy="4876800"/>
          </a:xfrm>
        </p:spPr>
        <p:txBody>
          <a:bodyPr>
            <a:normAutofit/>
          </a:bodyPr>
          <a:lstStyle/>
          <a:p>
            <a:r>
              <a:rPr lang="en-US" dirty="0" smtClean="0"/>
              <a:t>University of Minnesota</a:t>
            </a:r>
          </a:p>
          <a:p>
            <a:r>
              <a:rPr lang="en-US" dirty="0" smtClean="0"/>
              <a:t>Publications include:</a:t>
            </a:r>
          </a:p>
          <a:p>
            <a:pPr lvl="1"/>
            <a:r>
              <a:rPr lang="en-US" dirty="0" smtClean="0"/>
              <a:t>Making </a:t>
            </a:r>
            <a:r>
              <a:rPr lang="en-US" dirty="0"/>
              <a:t>the Transition to Organic</a:t>
            </a:r>
            <a:r>
              <a:rPr lang="en-US" dirty="0" smtClean="0"/>
              <a:t>: Ten </a:t>
            </a:r>
            <a:r>
              <a:rPr lang="en-US" dirty="0"/>
              <a:t>Farmers Who've Been </a:t>
            </a:r>
            <a:r>
              <a:rPr lang="en-US" dirty="0" smtClean="0"/>
              <a:t>There</a:t>
            </a:r>
            <a:endParaRPr lang="en-US" dirty="0"/>
          </a:p>
          <a:p>
            <a:pPr lvl="1"/>
            <a:r>
              <a:rPr lang="en-US" dirty="0"/>
              <a:t>Organic Transition Business Planner </a:t>
            </a:r>
            <a:endParaRPr lang="en-US" dirty="0" smtClean="0"/>
          </a:p>
          <a:p>
            <a:pPr lvl="1"/>
            <a:r>
              <a:rPr lang="en-US" dirty="0" smtClean="0"/>
              <a:t>Summary </a:t>
            </a:r>
            <a:r>
              <a:rPr lang="en-US" dirty="0"/>
              <a:t>of Whole Farm and Enterprise Transition </a:t>
            </a:r>
            <a:r>
              <a:rPr lang="en-US" dirty="0" smtClean="0"/>
              <a:t>Data</a:t>
            </a:r>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44"/>
          <a:stretch/>
        </p:blipFill>
        <p:spPr bwMode="auto">
          <a:xfrm>
            <a:off x="5715000" y="1524000"/>
            <a:ext cx="3162555" cy="416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25457" y="5795168"/>
            <a:ext cx="2941639" cy="523220"/>
          </a:xfrm>
          <a:prstGeom prst="rect">
            <a:avLst/>
          </a:prstGeom>
        </p:spPr>
        <p:txBody>
          <a:bodyPr wrap="none">
            <a:spAutoFit/>
          </a:bodyPr>
          <a:lstStyle/>
          <a:p>
            <a:r>
              <a:rPr lang="en-US" sz="2800" dirty="0" smtClean="0">
                <a:hlinkClick r:id="rId6"/>
              </a:rPr>
              <a:t>Tools for Transition</a:t>
            </a:r>
            <a:endParaRPr lang="en-US" sz="2800" dirty="0"/>
          </a:p>
        </p:txBody>
      </p:sp>
    </p:spTree>
    <p:extLst>
      <p:ext uri="{BB962C8B-B14F-4D97-AF65-F5344CB8AC3E}">
        <p14:creationId xmlns:p14="http://schemas.microsoft.com/office/powerpoint/2010/main" val="760076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SARE Publications</a:t>
            </a:r>
          </a:p>
        </p:txBody>
      </p:sp>
      <p:sp>
        <p:nvSpPr>
          <p:cNvPr id="5" name="Content Placeholder 4"/>
          <p:cNvSpPr>
            <a:spLocks noGrp="1"/>
          </p:cNvSpPr>
          <p:nvPr>
            <p:ph sz="half" idx="2"/>
          </p:nvPr>
        </p:nvSpPr>
        <p:spPr>
          <a:xfrm>
            <a:off x="4419600" y="1600200"/>
            <a:ext cx="4038600" cy="4525963"/>
          </a:xfrm>
        </p:spPr>
        <p:txBody>
          <a:bodyPr>
            <a:normAutofit lnSpcReduction="10000"/>
          </a:bodyPr>
          <a:lstStyle/>
          <a:p>
            <a:r>
              <a:rPr lang="en-US" dirty="0"/>
              <a:t>Crop Rotation on Organic Farms</a:t>
            </a:r>
          </a:p>
          <a:p>
            <a:r>
              <a:rPr lang="en-US" dirty="0"/>
              <a:t>Transitioning to Organic Production</a:t>
            </a:r>
          </a:p>
          <a:p>
            <a:r>
              <a:rPr lang="en-US" dirty="0"/>
              <a:t>Growing Cover Crops </a:t>
            </a:r>
            <a:r>
              <a:rPr lang="en-US" dirty="0" smtClean="0"/>
              <a:t>Profitably</a:t>
            </a:r>
            <a:endParaRPr lang="en-US" dirty="0"/>
          </a:p>
          <a:p>
            <a:r>
              <a:rPr lang="en-US" dirty="0"/>
              <a:t>Steel in the </a:t>
            </a:r>
            <a:r>
              <a:rPr lang="en-US" dirty="0" smtClean="0"/>
              <a:t>Field</a:t>
            </a:r>
          </a:p>
          <a:p>
            <a:r>
              <a:rPr lang="en-US" dirty="0" smtClean="0"/>
              <a:t>Organic Production Topic Room</a:t>
            </a:r>
            <a:endParaRPr lang="en-US" dirty="0"/>
          </a:p>
          <a:p>
            <a:r>
              <a:rPr lang="en-US" dirty="0"/>
              <a:t>Many others!</a:t>
            </a:r>
          </a:p>
          <a:p>
            <a:endParaRPr lang="en-US" dirty="0"/>
          </a:p>
        </p:txBody>
      </p:sp>
      <p:sp>
        <p:nvSpPr>
          <p:cNvPr id="6" name="Rectangle 5"/>
          <p:cNvSpPr/>
          <p:nvPr/>
        </p:nvSpPr>
        <p:spPr>
          <a:xfrm>
            <a:off x="484632" y="5544089"/>
            <a:ext cx="3096768" cy="954107"/>
          </a:xfrm>
          <a:prstGeom prst="rect">
            <a:avLst/>
          </a:prstGeom>
        </p:spPr>
        <p:txBody>
          <a:bodyPr wrap="square">
            <a:spAutoFit/>
          </a:bodyPr>
          <a:lstStyle/>
          <a:p>
            <a:pPr algn="ctr"/>
            <a:r>
              <a:rPr lang="en-US" sz="2800" dirty="0" smtClean="0">
                <a:hlinkClick r:id="rId3"/>
              </a:rPr>
              <a:t>SARE Educational Resources</a:t>
            </a:r>
            <a:endParaRPr lang="en-US" sz="2800" dirty="0"/>
          </a:p>
        </p:txBody>
      </p:sp>
      <p:pic>
        <p:nvPicPr>
          <p:cNvPr id="1026" name="Picture 2" descr="https://www.northcentralsare.org/var/ezflow_site/storage/images/media-library/files/resources-publications/books/crop-rotation/9047-1-eng-US/Crop-Rot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322" y="1595485"/>
            <a:ext cx="2910078" cy="377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95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MOSES – Guidebook for Organic Certification</a:t>
            </a:r>
            <a:endParaRPr lang="en-US" dirty="0"/>
          </a:p>
        </p:txBody>
      </p:sp>
      <p:sp>
        <p:nvSpPr>
          <p:cNvPr id="5" name="Content Placeholder 4"/>
          <p:cNvSpPr>
            <a:spLocks noGrp="1"/>
          </p:cNvSpPr>
          <p:nvPr>
            <p:ph sz="half" idx="2"/>
            <p:custDataLst>
              <p:tags r:id="rId2"/>
            </p:custDataLst>
          </p:nvPr>
        </p:nvSpPr>
        <p:spPr>
          <a:xfrm>
            <a:off x="4648200" y="1743635"/>
            <a:ext cx="4343400" cy="4559301"/>
          </a:xfrm>
        </p:spPr>
        <p:txBody>
          <a:bodyPr>
            <a:noAutofit/>
          </a:bodyPr>
          <a:lstStyle/>
          <a:p>
            <a:r>
              <a:rPr lang="en-US" sz="3200" dirty="0" smtClean="0"/>
              <a:t>Provides an overview of the certification process for crop and livestock producers</a:t>
            </a:r>
            <a:endParaRPr lang="en-US" sz="2800" dirty="0" smtClean="0"/>
          </a:p>
          <a:p>
            <a:r>
              <a:rPr lang="en-US" sz="3200" dirty="0" smtClean="0"/>
              <a:t>MOSES has many publications, factsheets and other resources available</a:t>
            </a:r>
          </a:p>
        </p:txBody>
      </p:sp>
      <p:pic>
        <p:nvPicPr>
          <p:cNvPr id="1026" name="Picture 2" descr="Guidebook 2012 COVE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200" y="1626453"/>
            <a:ext cx="3387100" cy="43764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6098018"/>
            <a:ext cx="4572000" cy="461665"/>
          </a:xfrm>
          <a:prstGeom prst="rect">
            <a:avLst/>
          </a:prstGeom>
        </p:spPr>
        <p:txBody>
          <a:bodyPr>
            <a:spAutoFit/>
          </a:bodyPr>
          <a:lstStyle/>
          <a:p>
            <a:r>
              <a:rPr lang="en-US" sz="2400" dirty="0" smtClean="0">
                <a:hlinkClick r:id="rId7"/>
              </a:rPr>
              <a:t>MOSES Guidebook for Certification</a:t>
            </a:r>
            <a:endParaRPr lang="en-US" sz="2400" dirty="0"/>
          </a:p>
        </p:txBody>
      </p:sp>
    </p:spTree>
    <p:extLst>
      <p:ext uri="{BB962C8B-B14F-4D97-AF65-F5344CB8AC3E}">
        <p14:creationId xmlns:p14="http://schemas.microsoft.com/office/powerpoint/2010/main" val="3278005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990600"/>
          </a:xfrm>
        </p:spPr>
        <p:txBody>
          <a:bodyPr/>
          <a:lstStyle/>
          <a:p>
            <a:r>
              <a:rPr lang="en-US" dirty="0"/>
              <a:t>Resources for Transitioning</a:t>
            </a:r>
          </a:p>
        </p:txBody>
      </p:sp>
      <p:sp>
        <p:nvSpPr>
          <p:cNvPr id="3" name="Content Placeholder 2"/>
          <p:cNvSpPr>
            <a:spLocks noGrp="1"/>
          </p:cNvSpPr>
          <p:nvPr>
            <p:ph idx="1"/>
            <p:custDataLst>
              <p:tags r:id="rId2"/>
            </p:custDataLst>
          </p:nvPr>
        </p:nvSpPr>
        <p:spPr>
          <a:xfrm>
            <a:off x="156882" y="1371600"/>
            <a:ext cx="4572000" cy="4966796"/>
          </a:xfrm>
          <a:solidFill>
            <a:srgbClr val="7FB9ED">
              <a:alpha val="79000"/>
            </a:srgbClr>
          </a:solidFill>
        </p:spPr>
        <p:txBody>
          <a:bodyPr>
            <a:normAutofit lnSpcReduction="10000"/>
          </a:bodyPr>
          <a:lstStyle/>
          <a:p>
            <a:pPr marL="571500" indent="-571500">
              <a:buFont typeface="+mj-lt"/>
              <a:buAutoNum type="romanUcPeriod"/>
            </a:pPr>
            <a:endParaRPr lang="en-US" sz="200" dirty="0" smtClean="0"/>
          </a:p>
          <a:p>
            <a:pPr marL="571500" indent="-571500">
              <a:buFont typeface="+mj-lt"/>
              <a:buAutoNum type="romanUcPeriod"/>
            </a:pPr>
            <a:r>
              <a:rPr lang="en-US" dirty="0" smtClean="0">
                <a:solidFill>
                  <a:schemeClr val="bg1">
                    <a:lumMod val="50000"/>
                  </a:schemeClr>
                </a:solidFill>
              </a:rPr>
              <a:t>NOP Program</a:t>
            </a:r>
          </a:p>
          <a:p>
            <a:pPr marL="571500" indent="-571500">
              <a:buFont typeface="+mj-lt"/>
              <a:buAutoNum type="romanUcPeriod"/>
            </a:pPr>
            <a:r>
              <a:rPr lang="en-US" dirty="0">
                <a:solidFill>
                  <a:schemeClr val="bg1">
                    <a:lumMod val="50000"/>
                  </a:schemeClr>
                </a:solidFill>
              </a:rPr>
              <a:t>Mentoring and Training</a:t>
            </a:r>
          </a:p>
          <a:p>
            <a:pPr marL="571500" indent="-571500">
              <a:buFont typeface="+mj-lt"/>
              <a:buAutoNum type="romanUcPeriod"/>
            </a:pPr>
            <a:r>
              <a:rPr lang="en-US" dirty="0" smtClean="0">
                <a:solidFill>
                  <a:schemeClr val="bg1">
                    <a:lumMod val="50000"/>
                  </a:schemeClr>
                </a:solidFill>
              </a:rPr>
              <a:t>Conferences and Field Days</a:t>
            </a:r>
          </a:p>
          <a:p>
            <a:pPr marL="571500" indent="-571500">
              <a:buFont typeface="+mj-lt"/>
              <a:buAutoNum type="romanUcPeriod"/>
            </a:pPr>
            <a:r>
              <a:rPr lang="en-US" dirty="0" smtClean="0">
                <a:solidFill>
                  <a:schemeClr val="bg1">
                    <a:lumMod val="50000"/>
                  </a:schemeClr>
                </a:solidFill>
              </a:rPr>
              <a:t>Regional Publications</a:t>
            </a:r>
          </a:p>
          <a:p>
            <a:pPr marL="571500" indent="-571500">
              <a:buFont typeface="+mj-lt"/>
              <a:buAutoNum type="romanUcPeriod"/>
            </a:pPr>
            <a:r>
              <a:rPr lang="en-US" dirty="0" smtClean="0"/>
              <a:t>Funding Programs</a:t>
            </a:r>
          </a:p>
          <a:p>
            <a:pPr marL="571500" indent="-571500">
              <a:buFont typeface="+mj-lt"/>
              <a:buAutoNum type="romanUcPeriod"/>
            </a:pPr>
            <a:r>
              <a:rPr lang="en-US" dirty="0" smtClean="0"/>
              <a:t>Other</a:t>
            </a: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01" t="19017" r="32538" b="14427"/>
          <a:stretch/>
        </p:blipFill>
        <p:spPr bwMode="auto">
          <a:xfrm>
            <a:off x="4724400" y="1371600"/>
            <a:ext cx="4270506" cy="496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963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6249" b="6517"/>
          <a:stretch/>
        </p:blipFill>
        <p:spPr bwMode="auto">
          <a:xfrm>
            <a:off x="0" y="1165412"/>
            <a:ext cx="9144000" cy="5319443"/>
          </a:xfrm>
          <a:prstGeom prst="rect">
            <a:avLst/>
          </a:prstGeom>
          <a:solidFill>
            <a:schemeClr val="accent1"/>
          </a:solidFill>
          <a:ln>
            <a:noFill/>
          </a:ln>
          <a:effectLst/>
          <a:extLst/>
        </p:spPr>
      </p:pic>
      <p:sp>
        <p:nvSpPr>
          <p:cNvPr id="2" name="Title 1"/>
          <p:cNvSpPr>
            <a:spLocks noGrp="1"/>
          </p:cNvSpPr>
          <p:nvPr>
            <p:ph type="title"/>
            <p:custDataLst>
              <p:tags r:id="rId1"/>
            </p:custDataLst>
          </p:nvPr>
        </p:nvSpPr>
        <p:spPr>
          <a:xfrm>
            <a:off x="457200" y="0"/>
            <a:ext cx="8229600" cy="1143000"/>
          </a:xfrm>
        </p:spPr>
        <p:txBody>
          <a:bodyPr>
            <a:normAutofit/>
          </a:bodyPr>
          <a:lstStyle/>
          <a:p>
            <a:r>
              <a:rPr lang="en-US" dirty="0" smtClean="0"/>
              <a:t>Government Programs</a:t>
            </a:r>
            <a:endParaRPr lang="en-US" dirty="0"/>
          </a:p>
        </p:txBody>
      </p:sp>
      <p:sp>
        <p:nvSpPr>
          <p:cNvPr id="3" name="Content Placeholder 2"/>
          <p:cNvSpPr>
            <a:spLocks noGrp="1"/>
          </p:cNvSpPr>
          <p:nvPr>
            <p:ph idx="1"/>
            <p:custDataLst>
              <p:tags r:id="rId2"/>
            </p:custDataLst>
          </p:nvPr>
        </p:nvSpPr>
        <p:spPr>
          <a:xfrm>
            <a:off x="457200" y="1600200"/>
            <a:ext cx="8229600" cy="1828800"/>
          </a:xfrm>
          <a:solidFill>
            <a:schemeClr val="accent6">
              <a:lumMod val="60000"/>
              <a:lumOff val="40000"/>
              <a:alpha val="59000"/>
            </a:schemeClr>
          </a:solidFill>
        </p:spPr>
        <p:txBody>
          <a:bodyPr>
            <a:noAutofit/>
          </a:bodyPr>
          <a:lstStyle/>
          <a:p>
            <a:pPr marL="0" indent="0" algn="ctr">
              <a:buNone/>
            </a:pPr>
            <a:r>
              <a:rPr lang="en-US" sz="2800" b="1" dirty="0" smtClean="0"/>
              <a:t>The Natural Resources Conservation Service (NRCS), the Farm Service Agency (FSA), and state departments of agriculture provide assistance to all farmers</a:t>
            </a:r>
            <a:endParaRPr lang="en-US" sz="2800" b="1" dirty="0"/>
          </a:p>
        </p:txBody>
      </p:sp>
    </p:spTree>
    <p:extLst>
      <p:ext uri="{BB962C8B-B14F-4D97-AF65-F5344CB8AC3E}">
        <p14:creationId xmlns:p14="http://schemas.microsoft.com/office/powerpoint/2010/main" val="93726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Organic Conservation Practices</a:t>
            </a:r>
            <a:endParaRPr lang="en-US" dirty="0"/>
          </a:p>
        </p:txBody>
      </p:sp>
      <p:sp>
        <p:nvSpPr>
          <p:cNvPr id="3" name="Content Placeholder 2"/>
          <p:cNvSpPr>
            <a:spLocks noGrp="1"/>
          </p:cNvSpPr>
          <p:nvPr>
            <p:ph idx="1"/>
            <p:custDataLst>
              <p:tags r:id="rId2"/>
            </p:custDataLst>
          </p:nvPr>
        </p:nvSpPr>
        <p:spPr>
          <a:xfrm>
            <a:off x="152400" y="1600200"/>
            <a:ext cx="3886200" cy="4724400"/>
          </a:xfrm>
        </p:spPr>
        <p:txBody>
          <a:bodyPr>
            <a:normAutofit/>
          </a:bodyPr>
          <a:lstStyle/>
          <a:p>
            <a:r>
              <a:rPr lang="en-US" dirty="0" smtClean="0"/>
              <a:t>Organic agriculture has many practices that protect the environment</a:t>
            </a:r>
          </a:p>
          <a:p>
            <a:r>
              <a:rPr lang="en-US" u="sng" dirty="0" smtClean="0"/>
              <a:t>New</a:t>
            </a:r>
            <a:r>
              <a:rPr lang="en-US" dirty="0" smtClean="0"/>
              <a:t> conservation </a:t>
            </a:r>
            <a:r>
              <a:rPr lang="en-US" dirty="0"/>
              <a:t>practices </a:t>
            </a:r>
            <a:r>
              <a:rPr lang="en-US" dirty="0" smtClean="0"/>
              <a:t>may </a:t>
            </a:r>
            <a:r>
              <a:rPr lang="en-US" dirty="0"/>
              <a:t>qualify for cost share </a:t>
            </a:r>
            <a:r>
              <a:rPr lang="en-US" dirty="0" smtClean="0"/>
              <a:t>funding</a:t>
            </a:r>
            <a:endParaRPr lang="en-US" dirty="0"/>
          </a:p>
        </p:txBody>
      </p:sp>
      <p:pic>
        <p:nvPicPr>
          <p:cNvPr id="4098"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5953" t="50000" r="13315"/>
          <a:stretch/>
        </p:blipFill>
        <p:spPr bwMode="auto">
          <a:xfrm>
            <a:off x="4114800" y="1600200"/>
            <a:ext cx="4864587" cy="422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435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EQIP Organic Initiative (OI</a:t>
            </a:r>
            <a:r>
              <a:rPr lang="en-US" dirty="0" smtClean="0"/>
              <a:t>)</a:t>
            </a:r>
            <a:endParaRPr lang="en-US" dirty="0"/>
          </a:p>
        </p:txBody>
      </p:sp>
      <p:sp>
        <p:nvSpPr>
          <p:cNvPr id="3" name="Content Placeholder 2"/>
          <p:cNvSpPr>
            <a:spLocks noGrp="1"/>
          </p:cNvSpPr>
          <p:nvPr>
            <p:ph idx="1"/>
            <p:custDataLst>
              <p:tags r:id="rId2"/>
            </p:custDataLst>
          </p:nvPr>
        </p:nvSpPr>
        <p:spPr>
          <a:xfrm>
            <a:off x="152400" y="1600200"/>
            <a:ext cx="4419600" cy="5105400"/>
          </a:xfrm>
        </p:spPr>
        <p:txBody>
          <a:bodyPr>
            <a:normAutofit fontScale="92500" lnSpcReduction="20000"/>
          </a:bodyPr>
          <a:lstStyle/>
          <a:p>
            <a:r>
              <a:rPr lang="en-US" dirty="0" smtClean="0"/>
              <a:t>Financial </a:t>
            </a:r>
            <a:r>
              <a:rPr lang="en-US" dirty="0"/>
              <a:t>and technical assistance for </a:t>
            </a:r>
            <a:r>
              <a:rPr lang="en-US" dirty="0" smtClean="0"/>
              <a:t>certain </a:t>
            </a:r>
            <a:r>
              <a:rPr lang="en-US" dirty="0"/>
              <a:t>conservation </a:t>
            </a:r>
            <a:r>
              <a:rPr lang="en-US" dirty="0" smtClean="0"/>
              <a:t>practices: </a:t>
            </a:r>
          </a:p>
          <a:p>
            <a:pPr lvl="1"/>
            <a:r>
              <a:rPr lang="en-US" dirty="0"/>
              <a:t>P</a:t>
            </a:r>
            <a:r>
              <a:rPr lang="en-US" dirty="0" smtClean="0"/>
              <a:t>reserving </a:t>
            </a:r>
            <a:r>
              <a:rPr lang="en-US" dirty="0"/>
              <a:t>habitat, soil, water, and air </a:t>
            </a:r>
            <a:r>
              <a:rPr lang="en-US" dirty="0" smtClean="0"/>
              <a:t>quality</a:t>
            </a:r>
          </a:p>
          <a:p>
            <a:pPr lvl="1"/>
            <a:r>
              <a:rPr lang="en-US" dirty="0"/>
              <a:t>E</a:t>
            </a:r>
            <a:r>
              <a:rPr lang="en-US" dirty="0" smtClean="0"/>
              <a:t>nergy conservation</a:t>
            </a:r>
          </a:p>
          <a:p>
            <a:pPr lvl="1"/>
            <a:r>
              <a:rPr lang="en-US" dirty="0" smtClean="0"/>
              <a:t>Diversification of your crop rotation</a:t>
            </a:r>
          </a:p>
          <a:p>
            <a:pPr lvl="1"/>
            <a:r>
              <a:rPr lang="en-US" dirty="0" smtClean="0"/>
              <a:t>Cover cropping</a:t>
            </a:r>
          </a:p>
          <a:p>
            <a:pPr lvl="1"/>
            <a:r>
              <a:rPr lang="en-US" dirty="0" smtClean="0"/>
              <a:t>Pest management</a:t>
            </a:r>
          </a:p>
          <a:p>
            <a:pPr lvl="1"/>
            <a:r>
              <a:rPr lang="en-US" dirty="0" smtClean="0"/>
              <a:t>Transition to organic planning</a:t>
            </a:r>
          </a:p>
          <a:p>
            <a:r>
              <a:rPr lang="en-US" dirty="0" smtClean="0"/>
              <a:t>Also regular EQIP</a:t>
            </a:r>
            <a:endParaRPr lang="en-US" dirty="0"/>
          </a:p>
        </p:txBody>
      </p:sp>
      <p:pic>
        <p:nvPicPr>
          <p:cNvPr id="1026" name="Picture 2" descr="Preview"/>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5836" r="15542"/>
          <a:stretch/>
        </p:blipFill>
        <p:spPr bwMode="auto">
          <a:xfrm>
            <a:off x="4919442" y="1586204"/>
            <a:ext cx="3933099" cy="40945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12080" y="5842122"/>
            <a:ext cx="3505200" cy="523220"/>
          </a:xfrm>
          <a:prstGeom prst="rect">
            <a:avLst/>
          </a:prstGeom>
        </p:spPr>
        <p:txBody>
          <a:bodyPr wrap="square">
            <a:spAutoFit/>
          </a:bodyPr>
          <a:lstStyle/>
          <a:p>
            <a:r>
              <a:rPr lang="en-US" sz="2800" dirty="0" smtClean="0">
                <a:hlinkClick r:id="rId7"/>
              </a:rPr>
              <a:t>EQIP Organic Initiative</a:t>
            </a:r>
            <a:endParaRPr lang="en-US" sz="2800" dirty="0"/>
          </a:p>
        </p:txBody>
      </p:sp>
    </p:spTree>
    <p:extLst>
      <p:ext uri="{BB962C8B-B14F-4D97-AF65-F5344CB8AC3E}">
        <p14:creationId xmlns:p14="http://schemas.microsoft.com/office/powerpoint/2010/main" val="1419038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EQIP Organic Initiative (OI</a:t>
            </a:r>
            <a:r>
              <a:rPr lang="en-US" dirty="0" smtClean="0"/>
              <a:t>)</a:t>
            </a:r>
            <a:endParaRPr lang="en-US" dirty="0"/>
          </a:p>
        </p:txBody>
      </p:sp>
      <p:sp>
        <p:nvSpPr>
          <p:cNvPr id="3" name="Content Placeholder 2"/>
          <p:cNvSpPr>
            <a:spLocks noGrp="1"/>
          </p:cNvSpPr>
          <p:nvPr>
            <p:ph idx="1"/>
            <p:custDataLst>
              <p:tags r:id="rId2"/>
            </p:custDataLst>
          </p:nvPr>
        </p:nvSpPr>
        <p:spPr>
          <a:xfrm>
            <a:off x="457200" y="1524000"/>
            <a:ext cx="8229600" cy="4221163"/>
          </a:xfrm>
        </p:spPr>
        <p:txBody>
          <a:bodyPr>
            <a:normAutofit/>
          </a:bodyPr>
          <a:lstStyle/>
          <a:p>
            <a:r>
              <a:rPr lang="en-US" sz="3000" dirty="0" smtClean="0"/>
              <a:t>Funding </a:t>
            </a:r>
            <a:r>
              <a:rPr lang="en-US" sz="3000" dirty="0"/>
              <a:t>is for new practices </a:t>
            </a:r>
            <a:endParaRPr lang="en-US" sz="3000" dirty="0" smtClean="0"/>
          </a:p>
          <a:p>
            <a:r>
              <a:rPr lang="en-US" sz="3000" dirty="0" smtClean="0"/>
              <a:t>Some practices get higher payments  </a:t>
            </a:r>
          </a:p>
          <a:p>
            <a:r>
              <a:rPr lang="en-US" sz="3000" dirty="0" smtClean="0"/>
              <a:t>Funding </a:t>
            </a:r>
            <a:r>
              <a:rPr lang="en-US" sz="3000" dirty="0"/>
              <a:t>is </a:t>
            </a:r>
            <a:r>
              <a:rPr lang="en-US" sz="3000" dirty="0" smtClean="0"/>
              <a:t>approximately </a:t>
            </a:r>
            <a:r>
              <a:rPr lang="en-US" sz="3000" dirty="0"/>
              <a:t>75% of cost of </a:t>
            </a:r>
            <a:r>
              <a:rPr lang="en-US" sz="3000" dirty="0" smtClean="0"/>
              <a:t>practice</a:t>
            </a:r>
          </a:p>
          <a:p>
            <a:r>
              <a:rPr lang="en-US" sz="3000" dirty="0" smtClean="0"/>
              <a:t>Maximum </a:t>
            </a:r>
            <a:r>
              <a:rPr lang="en-US" sz="3000" dirty="0"/>
              <a:t>funding is $20,000 per year and $80,000 total </a:t>
            </a:r>
            <a:r>
              <a:rPr lang="en-US" sz="3000" dirty="0" smtClean="0"/>
              <a:t>over the </a:t>
            </a:r>
            <a:r>
              <a:rPr lang="en-US" sz="3000" dirty="0"/>
              <a:t>6 years </a:t>
            </a:r>
            <a:r>
              <a:rPr lang="en-US" sz="3000" dirty="0" smtClean="0"/>
              <a:t>of the Farm Bill</a:t>
            </a:r>
            <a:endParaRPr lang="en-US" sz="3000" dirty="0"/>
          </a:p>
        </p:txBody>
      </p:sp>
      <p:pic>
        <p:nvPicPr>
          <p:cNvPr id="4" name="Picture 2" descr="Organic Web Header"/>
          <p:cNvPicPr>
            <a:picLocks noChangeAspect="1" noChangeArrowheads="1"/>
          </p:cNvPicPr>
          <p:nvPr/>
        </p:nvPicPr>
        <p:blipFill rotWithShape="1">
          <a:blip r:embed="rId5">
            <a:extLst>
              <a:ext uri="{28A0092B-C50C-407E-A947-70E740481C1C}">
                <a14:useLocalDpi xmlns:a14="http://schemas.microsoft.com/office/drawing/2010/main" val="0"/>
              </a:ext>
            </a:extLst>
          </a:blip>
          <a:srcRect t="7543"/>
          <a:stretch/>
        </p:blipFill>
        <p:spPr bwMode="auto">
          <a:xfrm>
            <a:off x="2281571" y="4800600"/>
            <a:ext cx="4580858" cy="162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899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09599" y="571500"/>
            <a:ext cx="3314522" cy="1143000"/>
          </a:xfrm>
        </p:spPr>
        <p:txBody>
          <a:bodyPr>
            <a:normAutofit fontScale="90000"/>
          </a:bodyPr>
          <a:lstStyle/>
          <a:p>
            <a:r>
              <a:rPr lang="en-US" dirty="0" smtClean="0"/>
              <a:t>Conservation </a:t>
            </a:r>
            <a:r>
              <a:rPr lang="en-US" dirty="0"/>
              <a:t>Activity Plan (CAP 138)</a:t>
            </a:r>
          </a:p>
        </p:txBody>
      </p:sp>
      <p:sp>
        <p:nvSpPr>
          <p:cNvPr id="3" name="Content Placeholder 2"/>
          <p:cNvSpPr>
            <a:spLocks noGrp="1"/>
          </p:cNvSpPr>
          <p:nvPr>
            <p:ph idx="1"/>
            <p:custDataLst>
              <p:tags r:id="rId2"/>
            </p:custDataLst>
          </p:nvPr>
        </p:nvSpPr>
        <p:spPr>
          <a:xfrm>
            <a:off x="4572000" y="838200"/>
            <a:ext cx="4419600" cy="5181600"/>
          </a:xfrm>
        </p:spPr>
        <p:txBody>
          <a:bodyPr>
            <a:noAutofit/>
          </a:bodyPr>
          <a:lstStyle/>
          <a:p>
            <a:r>
              <a:rPr lang="en-US" sz="3000" dirty="0" smtClean="0"/>
              <a:t>Funds to develop a CAP </a:t>
            </a:r>
          </a:p>
          <a:p>
            <a:r>
              <a:rPr lang="en-US" sz="3000" dirty="0" smtClean="0"/>
              <a:t>For transitioning farmers or organic farmers adding new land</a:t>
            </a:r>
          </a:p>
          <a:p>
            <a:r>
              <a:rPr lang="en-US" sz="3000" dirty="0" smtClean="0"/>
              <a:t>A TSP helps you develop your CAP </a:t>
            </a:r>
          </a:p>
          <a:p>
            <a:r>
              <a:rPr lang="en-US" sz="3000" dirty="0" smtClean="0"/>
              <a:t>The CAP can be used as part of your OSP</a:t>
            </a:r>
          </a:p>
        </p:txBody>
      </p:sp>
      <p:pic>
        <p:nvPicPr>
          <p:cNvPr id="6146" name="Picture 2" descr="Preview"/>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629" b="2057"/>
          <a:stretch/>
        </p:blipFill>
        <p:spPr bwMode="auto">
          <a:xfrm>
            <a:off x="380999" y="2362200"/>
            <a:ext cx="3771721" cy="3127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0999" y="5599093"/>
            <a:ext cx="3733799" cy="954107"/>
          </a:xfrm>
          <a:prstGeom prst="rect">
            <a:avLst/>
          </a:prstGeom>
        </p:spPr>
        <p:txBody>
          <a:bodyPr wrap="square">
            <a:spAutoFit/>
          </a:bodyPr>
          <a:lstStyle/>
          <a:p>
            <a:pPr algn="ctr"/>
            <a:r>
              <a:rPr lang="en-US" sz="2800" dirty="0" smtClean="0">
                <a:hlinkClick r:id="rId6"/>
              </a:rPr>
              <a:t>Conservation Activity Plan 138</a:t>
            </a:r>
            <a:endParaRPr lang="en-US" sz="2800" dirty="0"/>
          </a:p>
        </p:txBody>
      </p:sp>
    </p:spTree>
    <p:extLst>
      <p:ext uri="{BB962C8B-B14F-4D97-AF65-F5344CB8AC3E}">
        <p14:creationId xmlns:p14="http://schemas.microsoft.com/office/powerpoint/2010/main" val="3000340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0076" y="0"/>
            <a:ext cx="9056720" cy="1143000"/>
          </a:xfrm>
        </p:spPr>
        <p:txBody>
          <a:bodyPr>
            <a:noAutofit/>
          </a:bodyPr>
          <a:lstStyle/>
          <a:p>
            <a:r>
              <a:rPr lang="en-US" sz="3600" dirty="0" smtClean="0"/>
              <a:t>Conservation </a:t>
            </a:r>
            <a:r>
              <a:rPr lang="en-US" sz="3600" dirty="0"/>
              <a:t>Stewardship Program (CSP)</a:t>
            </a:r>
          </a:p>
        </p:txBody>
      </p:sp>
      <p:sp>
        <p:nvSpPr>
          <p:cNvPr id="3" name="Content Placeholder 2"/>
          <p:cNvSpPr>
            <a:spLocks noGrp="1"/>
          </p:cNvSpPr>
          <p:nvPr>
            <p:ph idx="1"/>
            <p:custDataLst>
              <p:tags r:id="rId2"/>
            </p:custDataLst>
          </p:nvPr>
        </p:nvSpPr>
        <p:spPr>
          <a:xfrm>
            <a:off x="4411921" y="1175906"/>
            <a:ext cx="4579679" cy="5334000"/>
          </a:xfrm>
        </p:spPr>
        <p:txBody>
          <a:bodyPr>
            <a:normAutofit fontScale="92500" lnSpcReduction="10000"/>
          </a:bodyPr>
          <a:lstStyle/>
          <a:p>
            <a:r>
              <a:rPr lang="en-US" dirty="0"/>
              <a:t>Open to all producers</a:t>
            </a:r>
          </a:p>
          <a:p>
            <a:r>
              <a:rPr lang="en-US" dirty="0" smtClean="0"/>
              <a:t>Helps farmers</a:t>
            </a:r>
          </a:p>
          <a:p>
            <a:pPr lvl="1"/>
            <a:r>
              <a:rPr lang="en-US" dirty="0"/>
              <a:t>K</a:t>
            </a:r>
            <a:r>
              <a:rPr lang="en-US" dirty="0" smtClean="0"/>
              <a:t>eep and improve their current conservation</a:t>
            </a:r>
          </a:p>
          <a:p>
            <a:pPr lvl="1"/>
            <a:r>
              <a:rPr lang="en-US" dirty="0"/>
              <a:t>I</a:t>
            </a:r>
            <a:r>
              <a:rPr lang="en-US" dirty="0" smtClean="0"/>
              <a:t>mplement more conservation activities</a:t>
            </a:r>
          </a:p>
          <a:p>
            <a:r>
              <a:rPr lang="en-US" dirty="0" smtClean="0"/>
              <a:t>Participants receive an annual land use payment</a:t>
            </a:r>
          </a:p>
          <a:p>
            <a:r>
              <a:rPr lang="en-US" dirty="0" smtClean="0"/>
              <a:t>Maximum funding is $40,000 per year or $200,000 over 5 years</a:t>
            </a:r>
          </a:p>
          <a:p>
            <a:endParaRPr lang="en-US" dirty="0"/>
          </a:p>
        </p:txBody>
      </p:sp>
      <p:pic>
        <p:nvPicPr>
          <p:cNvPr id="5"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0562" r="14272" b="28032"/>
          <a:stretch/>
        </p:blipFill>
        <p:spPr bwMode="auto">
          <a:xfrm>
            <a:off x="91412" y="1441082"/>
            <a:ext cx="4106639" cy="411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686739"/>
            <a:ext cx="4133076" cy="954107"/>
          </a:xfrm>
          <a:prstGeom prst="rect">
            <a:avLst/>
          </a:prstGeom>
        </p:spPr>
        <p:txBody>
          <a:bodyPr wrap="square">
            <a:spAutoFit/>
          </a:bodyPr>
          <a:lstStyle/>
          <a:p>
            <a:pPr algn="ctr"/>
            <a:r>
              <a:rPr lang="en-US" sz="2800" dirty="0" smtClean="0">
                <a:hlinkClick r:id="rId7"/>
              </a:rPr>
              <a:t>Conservation Stewardship Program</a:t>
            </a:r>
            <a:endParaRPr lang="en-US" sz="2800" dirty="0"/>
          </a:p>
        </p:txBody>
      </p:sp>
    </p:spTree>
    <p:extLst>
      <p:ext uri="{BB962C8B-B14F-4D97-AF65-F5344CB8AC3E}">
        <p14:creationId xmlns:p14="http://schemas.microsoft.com/office/powerpoint/2010/main" val="405271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990600"/>
          </a:xfrm>
        </p:spPr>
        <p:txBody>
          <a:bodyPr/>
          <a:lstStyle/>
          <a:p>
            <a:r>
              <a:rPr lang="en-US" dirty="0" smtClean="0"/>
              <a:t>Resources for Transitioning</a:t>
            </a:r>
            <a:endParaRPr lang="en-US" dirty="0"/>
          </a:p>
        </p:txBody>
      </p:sp>
      <p:sp>
        <p:nvSpPr>
          <p:cNvPr id="3" name="Content Placeholder 2"/>
          <p:cNvSpPr>
            <a:spLocks noGrp="1"/>
          </p:cNvSpPr>
          <p:nvPr>
            <p:ph idx="1"/>
            <p:custDataLst>
              <p:tags r:id="rId2"/>
            </p:custDataLst>
          </p:nvPr>
        </p:nvSpPr>
        <p:spPr>
          <a:xfrm>
            <a:off x="156882" y="1371600"/>
            <a:ext cx="4572000" cy="4966796"/>
          </a:xfrm>
          <a:solidFill>
            <a:srgbClr val="7FB9ED">
              <a:alpha val="79000"/>
            </a:srgbClr>
          </a:solidFill>
        </p:spPr>
        <p:txBody>
          <a:bodyPr>
            <a:normAutofit lnSpcReduction="10000"/>
          </a:bodyPr>
          <a:lstStyle/>
          <a:p>
            <a:pPr marL="571500" indent="-571500">
              <a:buFont typeface="+mj-lt"/>
              <a:buAutoNum type="romanUcPeriod"/>
            </a:pPr>
            <a:endParaRPr lang="en-US" sz="200" dirty="0" smtClean="0"/>
          </a:p>
          <a:p>
            <a:pPr marL="571500" indent="-571500">
              <a:buFont typeface="+mj-lt"/>
              <a:buAutoNum type="romanUcPeriod"/>
            </a:pPr>
            <a:r>
              <a:rPr lang="en-US" dirty="0" smtClean="0"/>
              <a:t>NOP Program</a:t>
            </a:r>
          </a:p>
          <a:p>
            <a:pPr marL="571500" indent="-571500">
              <a:buFont typeface="+mj-lt"/>
              <a:buAutoNum type="romanUcPeriod"/>
            </a:pPr>
            <a:r>
              <a:rPr lang="en-US" dirty="0" smtClean="0"/>
              <a:t>Mentoring and Training</a:t>
            </a:r>
          </a:p>
          <a:p>
            <a:pPr marL="571500" indent="-571500">
              <a:buFont typeface="+mj-lt"/>
              <a:buAutoNum type="romanUcPeriod"/>
            </a:pPr>
            <a:r>
              <a:rPr lang="en-US" dirty="0" smtClean="0"/>
              <a:t>Conferences and Field Days</a:t>
            </a:r>
          </a:p>
          <a:p>
            <a:pPr marL="571500" indent="-571500">
              <a:buFont typeface="+mj-lt"/>
              <a:buAutoNum type="romanUcPeriod"/>
            </a:pPr>
            <a:r>
              <a:rPr lang="en-US" dirty="0" smtClean="0"/>
              <a:t>Regional Publications</a:t>
            </a:r>
          </a:p>
          <a:p>
            <a:pPr marL="571500" indent="-571500">
              <a:buFont typeface="+mj-lt"/>
              <a:buAutoNum type="romanUcPeriod"/>
            </a:pPr>
            <a:r>
              <a:rPr lang="en-US" dirty="0" smtClean="0"/>
              <a:t>Funding Programs</a:t>
            </a:r>
          </a:p>
          <a:p>
            <a:pPr marL="571500" indent="-571500">
              <a:buFont typeface="+mj-lt"/>
              <a:buAutoNum type="romanUcPeriod"/>
            </a:pPr>
            <a:r>
              <a:rPr lang="en-US" dirty="0" smtClean="0"/>
              <a:t>Other</a:t>
            </a: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01" t="19017" r="32538" b="14427"/>
          <a:stretch/>
        </p:blipFill>
        <p:spPr bwMode="auto">
          <a:xfrm>
            <a:off x="4724400" y="1371600"/>
            <a:ext cx="4270506" cy="496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453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0"/>
            <a:ext cx="9144000" cy="1143000"/>
          </a:xfrm>
        </p:spPr>
        <p:txBody>
          <a:bodyPr>
            <a:normAutofit/>
          </a:bodyPr>
          <a:lstStyle/>
          <a:p>
            <a:r>
              <a:rPr lang="en-US" sz="3600" dirty="0" smtClean="0"/>
              <a:t>Conservation Reserve Program (CRP)</a:t>
            </a:r>
            <a:endParaRPr lang="en-US" sz="3600" dirty="0"/>
          </a:p>
        </p:txBody>
      </p:sp>
      <p:sp>
        <p:nvSpPr>
          <p:cNvPr id="3" name="Content Placeholder 2"/>
          <p:cNvSpPr>
            <a:spLocks noGrp="1"/>
          </p:cNvSpPr>
          <p:nvPr>
            <p:ph idx="1"/>
            <p:custDataLst>
              <p:tags r:id="rId2"/>
            </p:custDataLst>
          </p:nvPr>
        </p:nvSpPr>
        <p:spPr>
          <a:xfrm>
            <a:off x="228600" y="1371600"/>
            <a:ext cx="5181600" cy="5105400"/>
          </a:xfrm>
        </p:spPr>
        <p:txBody>
          <a:bodyPr>
            <a:normAutofit fontScale="92500" lnSpcReduction="20000"/>
          </a:bodyPr>
          <a:lstStyle/>
          <a:p>
            <a:r>
              <a:rPr lang="en-US" dirty="0"/>
              <a:t>Provides </a:t>
            </a:r>
            <a:r>
              <a:rPr lang="en-US" dirty="0" smtClean="0"/>
              <a:t>rental </a:t>
            </a:r>
            <a:r>
              <a:rPr lang="en-US" dirty="0"/>
              <a:t>payments for farmers removing environmentally sensitive land from </a:t>
            </a:r>
            <a:r>
              <a:rPr lang="en-US" dirty="0" smtClean="0"/>
              <a:t>farming</a:t>
            </a:r>
            <a:endParaRPr lang="en-US" dirty="0"/>
          </a:p>
          <a:p>
            <a:r>
              <a:rPr lang="en-US" dirty="0" smtClean="0"/>
              <a:t>Includes new initiative of conservation payments </a:t>
            </a:r>
            <a:r>
              <a:rPr lang="en-US" dirty="0"/>
              <a:t>for o</a:t>
            </a:r>
            <a:r>
              <a:rPr lang="en-US" dirty="0" smtClean="0"/>
              <a:t>rganic field buffers</a:t>
            </a:r>
          </a:p>
          <a:p>
            <a:r>
              <a:rPr lang="en-US" dirty="0" smtClean="0"/>
              <a:t>Buffers must be:</a:t>
            </a:r>
          </a:p>
          <a:p>
            <a:pPr lvl="1"/>
            <a:r>
              <a:rPr lang="en-US" dirty="0" smtClean="0"/>
              <a:t>Long-term = 10 – 15 years</a:t>
            </a:r>
          </a:p>
          <a:p>
            <a:pPr lvl="1"/>
            <a:r>
              <a:rPr lang="en-US" dirty="0"/>
              <a:t>C</a:t>
            </a:r>
            <a:r>
              <a:rPr lang="en-US" dirty="0" smtClean="0"/>
              <a:t>omposed of resource-conserving </a:t>
            </a:r>
            <a:r>
              <a:rPr lang="en-US" dirty="0"/>
              <a:t>plant species, such as approved grasses or </a:t>
            </a:r>
            <a:r>
              <a:rPr lang="en-US" dirty="0" smtClean="0"/>
              <a:t>trees</a:t>
            </a: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678" t="4336" r="12443" b="29413"/>
          <a:stretch/>
        </p:blipFill>
        <p:spPr>
          <a:xfrm>
            <a:off x="5410200" y="1303771"/>
            <a:ext cx="3522143" cy="4038600"/>
          </a:xfrm>
          <a:prstGeom prst="rect">
            <a:avLst/>
          </a:prstGeom>
        </p:spPr>
      </p:pic>
      <p:sp>
        <p:nvSpPr>
          <p:cNvPr id="4" name="Rectangle 3"/>
          <p:cNvSpPr/>
          <p:nvPr/>
        </p:nvSpPr>
        <p:spPr>
          <a:xfrm>
            <a:off x="5410200" y="5342371"/>
            <a:ext cx="3522143" cy="954107"/>
          </a:xfrm>
          <a:prstGeom prst="rect">
            <a:avLst/>
          </a:prstGeom>
        </p:spPr>
        <p:txBody>
          <a:bodyPr wrap="square">
            <a:spAutoFit/>
          </a:bodyPr>
          <a:lstStyle/>
          <a:p>
            <a:pPr algn="ctr"/>
            <a:r>
              <a:rPr lang="en-US" sz="2800" dirty="0" smtClean="0">
                <a:hlinkClick r:id="rId6"/>
              </a:rPr>
              <a:t>Conservation Reserve Program</a:t>
            </a:r>
            <a:endParaRPr lang="en-US" sz="2800" dirty="0"/>
          </a:p>
        </p:txBody>
      </p:sp>
    </p:spTree>
    <p:extLst>
      <p:ext uri="{BB962C8B-B14F-4D97-AF65-F5344CB8AC3E}">
        <p14:creationId xmlns:p14="http://schemas.microsoft.com/office/powerpoint/2010/main" val="3092264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CRP – Transition Incentives Program (TIP)</a:t>
            </a:r>
          </a:p>
        </p:txBody>
      </p:sp>
      <p:sp>
        <p:nvSpPr>
          <p:cNvPr id="3" name="Content Placeholder 2"/>
          <p:cNvSpPr>
            <a:spLocks noGrp="1"/>
          </p:cNvSpPr>
          <p:nvPr>
            <p:ph idx="1"/>
            <p:custDataLst>
              <p:tags r:id="rId2"/>
            </p:custDataLst>
          </p:nvPr>
        </p:nvSpPr>
        <p:spPr>
          <a:xfrm>
            <a:off x="838200" y="1905000"/>
            <a:ext cx="7467600" cy="3886200"/>
          </a:xfrm>
          <a:solidFill>
            <a:srgbClr val="ACC280">
              <a:alpha val="88000"/>
            </a:srgbClr>
          </a:solidFill>
        </p:spPr>
        <p:txBody>
          <a:bodyPr/>
          <a:lstStyle/>
          <a:p>
            <a:r>
              <a:rPr lang="en-US" dirty="0" smtClean="0"/>
              <a:t>Pays landowners with expiring CRP contracts to rent land to beginning farmers</a:t>
            </a:r>
          </a:p>
          <a:p>
            <a:r>
              <a:rPr lang="en-US" dirty="0" smtClean="0"/>
              <a:t>Beginning farmers must use sustainable practices such as organic</a:t>
            </a:r>
          </a:p>
          <a:p>
            <a:r>
              <a:rPr lang="en-US" dirty="0" smtClean="0"/>
              <a:t>Could mean a low rental payment for the beginning farmers</a:t>
            </a:r>
          </a:p>
          <a:p>
            <a:endParaRPr lang="en-US" dirty="0" smtClean="0"/>
          </a:p>
        </p:txBody>
      </p:sp>
      <p:sp>
        <p:nvSpPr>
          <p:cNvPr id="4" name="Rectangle 3"/>
          <p:cNvSpPr/>
          <p:nvPr/>
        </p:nvSpPr>
        <p:spPr>
          <a:xfrm>
            <a:off x="1981200" y="5791200"/>
            <a:ext cx="5181600" cy="584775"/>
          </a:xfrm>
          <a:prstGeom prst="rect">
            <a:avLst/>
          </a:prstGeom>
        </p:spPr>
        <p:txBody>
          <a:bodyPr wrap="square">
            <a:spAutoFit/>
          </a:bodyPr>
          <a:lstStyle/>
          <a:p>
            <a:pPr algn="ctr"/>
            <a:r>
              <a:rPr lang="en-US" sz="3200" dirty="0" smtClean="0">
                <a:hlinkClick r:id="rId5"/>
              </a:rPr>
              <a:t>Transition Incentives Program</a:t>
            </a:r>
            <a:endParaRPr lang="en-US" sz="3200" dirty="0"/>
          </a:p>
        </p:txBody>
      </p:sp>
    </p:spTree>
    <p:extLst>
      <p:ext uri="{BB962C8B-B14F-4D97-AF65-F5344CB8AC3E}">
        <p14:creationId xmlns:p14="http://schemas.microsoft.com/office/powerpoint/2010/main" val="1256218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Minnesota </a:t>
            </a:r>
            <a:r>
              <a:rPr lang="en-US" u="sng" dirty="0"/>
              <a:t>Transition to Organic </a:t>
            </a:r>
            <a:r>
              <a:rPr lang="en-US" dirty="0"/>
              <a:t>Cost Share </a:t>
            </a:r>
            <a:r>
              <a:rPr lang="en-US" dirty="0" smtClean="0"/>
              <a:t>Program</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normAutofit/>
          </a:bodyPr>
          <a:lstStyle/>
          <a:p>
            <a:r>
              <a:rPr lang="en-US" dirty="0" smtClean="0"/>
              <a:t>For transitioning producers in Minnesota</a:t>
            </a:r>
          </a:p>
          <a:p>
            <a:r>
              <a:rPr lang="en-US" dirty="0" smtClean="0"/>
              <a:t>Funded through the Minnesota Department of Agriculture</a:t>
            </a:r>
          </a:p>
          <a:p>
            <a:r>
              <a:rPr lang="en-US" dirty="0" smtClean="0"/>
              <a:t>Reimburses for some of the certifier costs during transitioning (up to $750/year)</a:t>
            </a:r>
          </a:p>
        </p:txBody>
      </p:sp>
      <p:pic>
        <p:nvPicPr>
          <p:cNvPr id="5122" name="Picture 2" descr="Minnesota Department of Agriculture"/>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85937" y="4421819"/>
            <a:ext cx="5572125" cy="11287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38299" y="5664515"/>
            <a:ext cx="5867400" cy="584775"/>
          </a:xfrm>
          <a:prstGeom prst="rect">
            <a:avLst/>
          </a:prstGeom>
        </p:spPr>
        <p:txBody>
          <a:bodyPr wrap="square">
            <a:spAutoFit/>
          </a:bodyPr>
          <a:lstStyle/>
          <a:p>
            <a:pPr algn="ctr"/>
            <a:r>
              <a:rPr lang="en-US" sz="3200" dirty="0" smtClean="0">
                <a:hlinkClick r:id="rId7"/>
              </a:rPr>
              <a:t>MDA Organic Cost Share Program</a:t>
            </a:r>
            <a:endParaRPr lang="en-US" sz="3200" dirty="0"/>
          </a:p>
        </p:txBody>
      </p:sp>
    </p:spTree>
    <p:extLst>
      <p:ext uri="{BB962C8B-B14F-4D97-AF65-F5344CB8AC3E}">
        <p14:creationId xmlns:p14="http://schemas.microsoft.com/office/powerpoint/2010/main" val="33691417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North Dakota Organic Education and </a:t>
            </a:r>
            <a:r>
              <a:rPr lang="en-US" u="sng" dirty="0"/>
              <a:t>Transition Cost Share </a:t>
            </a:r>
            <a:r>
              <a:rPr lang="en-US" dirty="0"/>
              <a:t>Program</a:t>
            </a:r>
          </a:p>
        </p:txBody>
      </p:sp>
      <p:sp>
        <p:nvSpPr>
          <p:cNvPr id="3" name="Content Placeholder 2"/>
          <p:cNvSpPr>
            <a:spLocks noGrp="1"/>
          </p:cNvSpPr>
          <p:nvPr>
            <p:ph idx="1"/>
            <p:custDataLst>
              <p:tags r:id="rId2"/>
            </p:custDataLst>
          </p:nvPr>
        </p:nvSpPr>
        <p:spPr>
          <a:xfrm>
            <a:off x="304800" y="1780637"/>
            <a:ext cx="8534400" cy="2362201"/>
          </a:xfrm>
        </p:spPr>
        <p:txBody>
          <a:bodyPr>
            <a:normAutofit/>
          </a:bodyPr>
          <a:lstStyle/>
          <a:p>
            <a:r>
              <a:rPr lang="en-US" dirty="0"/>
              <a:t>For transitioning producers in </a:t>
            </a:r>
            <a:r>
              <a:rPr lang="en-US" dirty="0" smtClean="0"/>
              <a:t>North Dakota</a:t>
            </a:r>
            <a:endParaRPr lang="en-US" dirty="0"/>
          </a:p>
          <a:p>
            <a:r>
              <a:rPr lang="en-US" dirty="0"/>
              <a:t>Funded through the </a:t>
            </a:r>
            <a:r>
              <a:rPr lang="en-US" dirty="0" smtClean="0"/>
              <a:t>North Dakota </a:t>
            </a:r>
            <a:r>
              <a:rPr lang="en-US" dirty="0"/>
              <a:t>Department of </a:t>
            </a:r>
            <a:r>
              <a:rPr lang="en-US" dirty="0" smtClean="0"/>
              <a:t>Agriculture</a:t>
            </a:r>
          </a:p>
          <a:p>
            <a:r>
              <a:rPr lang="en-US" dirty="0" smtClean="0"/>
              <a:t>Reimburses up to </a:t>
            </a:r>
            <a:r>
              <a:rPr lang="en-US" dirty="0"/>
              <a:t>$</a:t>
            </a:r>
            <a:r>
              <a:rPr lang="en-US" dirty="0" smtClean="0"/>
              <a:t>750/year</a:t>
            </a:r>
            <a:endParaRPr lang="en-US" dirty="0"/>
          </a:p>
        </p:txBody>
      </p:sp>
      <p:pic>
        <p:nvPicPr>
          <p:cNvPr id="1026" name="Picture 2" descr="ND Agricultu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079548"/>
            <a:ext cx="1727359" cy="1883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th Dakota Department of Agricul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262112"/>
            <a:ext cx="5828572" cy="13211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1433" y="5787169"/>
            <a:ext cx="8229600" cy="584775"/>
          </a:xfrm>
          <a:prstGeom prst="rect">
            <a:avLst/>
          </a:prstGeom>
        </p:spPr>
        <p:txBody>
          <a:bodyPr wrap="square">
            <a:spAutoFit/>
          </a:bodyPr>
          <a:lstStyle/>
          <a:p>
            <a:pPr algn="ctr"/>
            <a:r>
              <a:rPr lang="en-US" sz="3200" dirty="0" smtClean="0">
                <a:hlinkClick r:id="rId7"/>
              </a:rPr>
              <a:t>ND Education and Transition Cost Share</a:t>
            </a:r>
            <a:endParaRPr lang="en-US" sz="3200" dirty="0"/>
          </a:p>
        </p:txBody>
      </p:sp>
    </p:spTree>
    <p:extLst>
      <p:ext uri="{BB962C8B-B14F-4D97-AF65-F5344CB8AC3E}">
        <p14:creationId xmlns:p14="http://schemas.microsoft.com/office/powerpoint/2010/main" val="784177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Why Work </a:t>
            </a:r>
            <a:r>
              <a:rPr lang="en-US" dirty="0"/>
              <a:t>with a Certifier during </a:t>
            </a:r>
            <a:r>
              <a:rPr lang="en-US" dirty="0" smtClean="0"/>
              <a:t>Transition?</a:t>
            </a:r>
            <a:endParaRPr lang="en-US" dirty="0"/>
          </a:p>
        </p:txBody>
      </p:sp>
      <p:sp>
        <p:nvSpPr>
          <p:cNvPr id="3" name="Content Placeholder 2"/>
          <p:cNvSpPr>
            <a:spLocks noGrp="1"/>
          </p:cNvSpPr>
          <p:nvPr>
            <p:ph idx="1"/>
            <p:custDataLst>
              <p:tags r:id="rId2"/>
            </p:custDataLst>
          </p:nvPr>
        </p:nvSpPr>
        <p:spPr>
          <a:xfrm>
            <a:off x="304800" y="1676400"/>
            <a:ext cx="4127090" cy="4876800"/>
          </a:xfrm>
        </p:spPr>
        <p:txBody>
          <a:bodyPr>
            <a:normAutofit fontScale="92500"/>
          </a:bodyPr>
          <a:lstStyle/>
          <a:p>
            <a:r>
              <a:rPr lang="en-US" dirty="0" smtClean="0"/>
              <a:t>It is recommended to have contact with a certifying agency during this period</a:t>
            </a:r>
          </a:p>
          <a:p>
            <a:r>
              <a:rPr lang="en-US" dirty="0" smtClean="0"/>
              <a:t>They know the rules and you can prevent from accidentally doing or using something that will set you back</a:t>
            </a: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184"/>
          <a:stretch/>
        </p:blipFill>
        <p:spPr bwMode="auto">
          <a:xfrm>
            <a:off x="4800600" y="1981200"/>
            <a:ext cx="4121104" cy="362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874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Organic Cost Share Program </a:t>
            </a:r>
            <a:br>
              <a:rPr lang="en-US" dirty="0" smtClean="0"/>
            </a:br>
            <a:r>
              <a:rPr lang="en-US" u="sng" dirty="0" smtClean="0"/>
              <a:t>(After Certification)</a:t>
            </a:r>
            <a:endParaRPr lang="en-US" u="sng" dirty="0"/>
          </a:p>
        </p:txBody>
      </p:sp>
      <p:sp>
        <p:nvSpPr>
          <p:cNvPr id="3" name="Content Placeholder 2"/>
          <p:cNvSpPr>
            <a:spLocks noGrp="1"/>
          </p:cNvSpPr>
          <p:nvPr>
            <p:ph idx="1"/>
            <p:custDataLst>
              <p:tags r:id="rId2"/>
            </p:custDataLst>
          </p:nvPr>
        </p:nvSpPr>
        <p:spPr>
          <a:xfrm>
            <a:off x="4724400" y="1752600"/>
            <a:ext cx="4267200" cy="4572000"/>
          </a:xfrm>
        </p:spPr>
        <p:txBody>
          <a:bodyPr>
            <a:normAutofit fontScale="92500" lnSpcReduction="20000"/>
          </a:bodyPr>
          <a:lstStyle/>
          <a:p>
            <a:r>
              <a:rPr lang="en-US" dirty="0" smtClean="0"/>
              <a:t>Similar to program for cost sharing during transition</a:t>
            </a:r>
          </a:p>
          <a:p>
            <a:r>
              <a:rPr lang="en-US" dirty="0" smtClean="0"/>
              <a:t>This program is available in all states</a:t>
            </a:r>
          </a:p>
          <a:p>
            <a:r>
              <a:rPr lang="en-US" dirty="0" smtClean="0"/>
              <a:t>USDA-Farm Service Agency funding</a:t>
            </a:r>
          </a:p>
          <a:p>
            <a:r>
              <a:rPr lang="en-US" dirty="0"/>
              <a:t>U</a:t>
            </a:r>
            <a:r>
              <a:rPr lang="en-US" dirty="0" smtClean="0"/>
              <a:t>p to 75% of certification cost</a:t>
            </a:r>
          </a:p>
          <a:p>
            <a:r>
              <a:rPr lang="en-US" dirty="0" smtClean="0"/>
              <a:t>Maximum of $750/year</a:t>
            </a:r>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02" y="1752600"/>
            <a:ext cx="41529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6032212"/>
            <a:ext cx="4800600" cy="584775"/>
          </a:xfrm>
          <a:prstGeom prst="rect">
            <a:avLst/>
          </a:prstGeom>
        </p:spPr>
        <p:txBody>
          <a:bodyPr wrap="square">
            <a:spAutoFit/>
          </a:bodyPr>
          <a:lstStyle/>
          <a:p>
            <a:r>
              <a:rPr lang="en-US" sz="3200" dirty="0" smtClean="0">
                <a:hlinkClick r:id="rId6"/>
              </a:rPr>
              <a:t>Organic Cost Share Program</a:t>
            </a:r>
            <a:endParaRPr lang="en-US" sz="3200" dirty="0"/>
          </a:p>
        </p:txBody>
      </p:sp>
    </p:spTree>
    <p:extLst>
      <p:ext uri="{BB962C8B-B14F-4D97-AF65-F5344CB8AC3E}">
        <p14:creationId xmlns:p14="http://schemas.microsoft.com/office/powerpoint/2010/main" val="1767359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990600"/>
          </a:xfrm>
        </p:spPr>
        <p:txBody>
          <a:bodyPr/>
          <a:lstStyle/>
          <a:p>
            <a:r>
              <a:rPr lang="en-US" dirty="0"/>
              <a:t>Resources for Transitioning</a:t>
            </a:r>
          </a:p>
        </p:txBody>
      </p:sp>
      <p:sp>
        <p:nvSpPr>
          <p:cNvPr id="3" name="Content Placeholder 2"/>
          <p:cNvSpPr>
            <a:spLocks noGrp="1"/>
          </p:cNvSpPr>
          <p:nvPr>
            <p:ph idx="1"/>
            <p:custDataLst>
              <p:tags r:id="rId2"/>
            </p:custDataLst>
          </p:nvPr>
        </p:nvSpPr>
        <p:spPr>
          <a:xfrm>
            <a:off x="156882" y="1371600"/>
            <a:ext cx="4572000" cy="4966796"/>
          </a:xfrm>
          <a:solidFill>
            <a:srgbClr val="7FB9ED">
              <a:alpha val="79000"/>
            </a:srgbClr>
          </a:solidFill>
        </p:spPr>
        <p:txBody>
          <a:bodyPr>
            <a:normAutofit lnSpcReduction="10000"/>
          </a:bodyPr>
          <a:lstStyle/>
          <a:p>
            <a:pPr marL="571500" indent="-571500">
              <a:buFont typeface="+mj-lt"/>
              <a:buAutoNum type="romanUcPeriod"/>
            </a:pPr>
            <a:endParaRPr lang="en-US" sz="200" dirty="0" smtClean="0"/>
          </a:p>
          <a:p>
            <a:pPr marL="571500" indent="-571500">
              <a:buFont typeface="+mj-lt"/>
              <a:buAutoNum type="romanUcPeriod"/>
            </a:pPr>
            <a:r>
              <a:rPr lang="en-US" dirty="0" smtClean="0">
                <a:solidFill>
                  <a:schemeClr val="bg1">
                    <a:lumMod val="50000"/>
                  </a:schemeClr>
                </a:solidFill>
              </a:rPr>
              <a:t>NOP Program</a:t>
            </a:r>
          </a:p>
          <a:p>
            <a:pPr marL="571500" indent="-571500">
              <a:buFont typeface="+mj-lt"/>
              <a:buAutoNum type="romanUcPeriod"/>
            </a:pPr>
            <a:r>
              <a:rPr lang="en-US" dirty="0">
                <a:solidFill>
                  <a:schemeClr val="bg1">
                    <a:lumMod val="50000"/>
                  </a:schemeClr>
                </a:solidFill>
              </a:rPr>
              <a:t>Mentoring and Training</a:t>
            </a:r>
          </a:p>
          <a:p>
            <a:pPr marL="571500" indent="-571500">
              <a:buFont typeface="+mj-lt"/>
              <a:buAutoNum type="romanUcPeriod"/>
            </a:pPr>
            <a:r>
              <a:rPr lang="en-US" dirty="0" smtClean="0">
                <a:solidFill>
                  <a:schemeClr val="bg1">
                    <a:lumMod val="50000"/>
                  </a:schemeClr>
                </a:solidFill>
              </a:rPr>
              <a:t>Conferences and Field Days</a:t>
            </a:r>
          </a:p>
          <a:p>
            <a:pPr marL="571500" indent="-571500">
              <a:buFont typeface="+mj-lt"/>
              <a:buAutoNum type="romanUcPeriod"/>
            </a:pPr>
            <a:r>
              <a:rPr lang="en-US" dirty="0" smtClean="0">
                <a:solidFill>
                  <a:schemeClr val="bg1">
                    <a:lumMod val="50000"/>
                  </a:schemeClr>
                </a:solidFill>
              </a:rPr>
              <a:t>Regional Publications</a:t>
            </a:r>
          </a:p>
          <a:p>
            <a:pPr marL="571500" indent="-571500">
              <a:buFont typeface="+mj-lt"/>
              <a:buAutoNum type="romanUcPeriod"/>
            </a:pPr>
            <a:r>
              <a:rPr lang="en-US" dirty="0" smtClean="0">
                <a:solidFill>
                  <a:schemeClr val="bg1">
                    <a:lumMod val="50000"/>
                  </a:schemeClr>
                </a:solidFill>
              </a:rPr>
              <a:t>Funding Programs</a:t>
            </a:r>
          </a:p>
          <a:p>
            <a:pPr marL="571500" indent="-571500">
              <a:buFont typeface="+mj-lt"/>
              <a:buAutoNum type="romanUcPeriod"/>
            </a:pPr>
            <a:r>
              <a:rPr lang="en-US" dirty="0" smtClean="0"/>
              <a:t>Other</a:t>
            </a: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01" t="19017" r="32538" b="14427"/>
          <a:stretch/>
        </p:blipFill>
        <p:spPr bwMode="auto">
          <a:xfrm>
            <a:off x="4724400" y="1371600"/>
            <a:ext cx="4270506" cy="496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9758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41960" y="87692"/>
            <a:ext cx="8229600" cy="1143000"/>
          </a:xfrm>
        </p:spPr>
        <p:txBody>
          <a:bodyPr/>
          <a:lstStyle/>
          <a:p>
            <a:r>
              <a:rPr lang="en-US" dirty="0" smtClean="0"/>
              <a:t>Email Lists</a:t>
            </a:r>
            <a:endParaRPr lang="en-US" dirty="0"/>
          </a:p>
        </p:txBody>
      </p:sp>
      <p:sp>
        <p:nvSpPr>
          <p:cNvPr id="3" name="Content Placeholder 2"/>
          <p:cNvSpPr>
            <a:spLocks noGrp="1"/>
          </p:cNvSpPr>
          <p:nvPr>
            <p:ph idx="1"/>
            <p:custDataLst>
              <p:tags r:id="rId2"/>
            </p:custDataLst>
          </p:nvPr>
        </p:nvSpPr>
        <p:spPr>
          <a:xfrm>
            <a:off x="441960" y="1417638"/>
            <a:ext cx="8229600" cy="5257800"/>
          </a:xfrm>
        </p:spPr>
        <p:txBody>
          <a:bodyPr>
            <a:normAutofit fontScale="85000" lnSpcReduction="20000"/>
          </a:bodyPr>
          <a:lstStyle/>
          <a:p>
            <a:pPr marL="0" indent="0">
              <a:buNone/>
            </a:pPr>
            <a:r>
              <a:rPr lang="en-US" dirty="0" smtClean="0"/>
              <a:t>Sign </a:t>
            </a:r>
            <a:r>
              <a:rPr lang="en-US" dirty="0"/>
              <a:t>up for these </a:t>
            </a:r>
            <a:r>
              <a:rPr lang="en-US" dirty="0" smtClean="0"/>
              <a:t>mailing lists to </a:t>
            </a:r>
            <a:r>
              <a:rPr lang="en-US" dirty="0"/>
              <a:t>learn about events and </a:t>
            </a:r>
            <a:r>
              <a:rPr lang="en-US" dirty="0" smtClean="0"/>
              <a:t>news </a:t>
            </a:r>
            <a:r>
              <a:rPr lang="en-US" dirty="0"/>
              <a:t>of interest to organic and sustainable </a:t>
            </a:r>
            <a:r>
              <a:rPr lang="en-US" dirty="0" smtClean="0"/>
              <a:t>producers</a:t>
            </a:r>
          </a:p>
          <a:p>
            <a:pPr lvl="1"/>
            <a:r>
              <a:rPr lang="en-US" dirty="0" smtClean="0">
                <a:hlinkClick r:id="rId5"/>
              </a:rPr>
              <a:t>MISA </a:t>
            </a:r>
            <a:r>
              <a:rPr lang="en-US" dirty="0" err="1" smtClean="0">
                <a:hlinkClick r:id="rId5"/>
              </a:rPr>
              <a:t>Sustag</a:t>
            </a:r>
            <a:endParaRPr lang="en-US" dirty="0"/>
          </a:p>
          <a:p>
            <a:pPr lvl="1"/>
            <a:r>
              <a:rPr lang="en-US" dirty="0">
                <a:hlinkClick r:id="rId6"/>
              </a:rPr>
              <a:t>MOSES Organic Broadcaster </a:t>
            </a:r>
            <a:endParaRPr lang="en-US" dirty="0"/>
          </a:p>
          <a:p>
            <a:pPr lvl="1"/>
            <a:r>
              <a:rPr lang="en-US" dirty="0" smtClean="0">
                <a:hlinkClick r:id="rId7"/>
              </a:rPr>
              <a:t>OGRAIN</a:t>
            </a:r>
            <a:endParaRPr lang="en-US" dirty="0" smtClean="0"/>
          </a:p>
          <a:p>
            <a:pPr lvl="1"/>
            <a:r>
              <a:rPr lang="en-US" dirty="0">
                <a:hlinkClick r:id="rId8"/>
              </a:rPr>
              <a:t>eOrganic</a:t>
            </a:r>
            <a:endParaRPr lang="en-US" dirty="0"/>
          </a:p>
          <a:p>
            <a:pPr lvl="1"/>
            <a:r>
              <a:rPr lang="en-US" dirty="0">
                <a:hlinkClick r:id="rId9"/>
              </a:rPr>
              <a:t>USDA Organic Insider</a:t>
            </a:r>
            <a:endParaRPr lang="en-US" dirty="0"/>
          </a:p>
          <a:p>
            <a:pPr lvl="1"/>
            <a:r>
              <a:rPr lang="en-US" dirty="0">
                <a:hlinkClick r:id="rId10"/>
              </a:rPr>
              <a:t>Practical Farmers of Iowa</a:t>
            </a:r>
            <a:endParaRPr lang="en-US" dirty="0"/>
          </a:p>
          <a:p>
            <a:pPr lvl="1"/>
            <a:r>
              <a:rPr lang="en-US" dirty="0" smtClean="0">
                <a:hlinkClick r:id="rId11"/>
              </a:rPr>
              <a:t>SFA Newsletter</a:t>
            </a:r>
            <a:endParaRPr lang="en-US" dirty="0"/>
          </a:p>
          <a:p>
            <a:pPr lvl="1"/>
            <a:r>
              <a:rPr lang="en-US" dirty="0" smtClean="0">
                <a:hlinkClick r:id="rId12"/>
              </a:rPr>
              <a:t>Land </a:t>
            </a:r>
            <a:r>
              <a:rPr lang="en-US" dirty="0">
                <a:hlinkClick r:id="rId12"/>
              </a:rPr>
              <a:t>Stewardship </a:t>
            </a:r>
            <a:r>
              <a:rPr lang="en-US" dirty="0" smtClean="0">
                <a:hlinkClick r:id="rId12"/>
              </a:rPr>
              <a:t>Project</a:t>
            </a:r>
            <a:endParaRPr lang="en-US" dirty="0" smtClean="0"/>
          </a:p>
          <a:p>
            <a:pPr lvl="1"/>
            <a:r>
              <a:rPr lang="en-US" dirty="0" smtClean="0">
                <a:hlinkClick r:id="rId13"/>
              </a:rPr>
              <a:t>Northern Plains Sustainable Ag</a:t>
            </a:r>
            <a:endParaRPr lang="en-US" dirty="0" smtClean="0"/>
          </a:p>
          <a:p>
            <a:pPr lvl="1"/>
            <a:r>
              <a:rPr lang="en-US" dirty="0" smtClean="0">
                <a:hlinkClick r:id="rId14"/>
              </a:rPr>
              <a:t>Minnesota Department of Agriculture Organic Network</a:t>
            </a:r>
            <a:endParaRPr lang="en-US" dirty="0"/>
          </a:p>
        </p:txBody>
      </p:sp>
      <p:pic>
        <p:nvPicPr>
          <p:cNvPr id="9219" name="Picture 3" descr="C:\Users\monc0003\AppData\Local\Microsoft\Windows\Temporary Internet Files\Content.IE5\TWSUN9ZR\reply-to[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1200" y="3024554"/>
            <a:ext cx="2719850" cy="232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9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5169"/>
            <a:ext cx="8229600" cy="1143000"/>
          </a:xfrm>
        </p:spPr>
        <p:txBody>
          <a:bodyPr/>
          <a:lstStyle/>
          <a:p>
            <a:r>
              <a:rPr lang="en-US" dirty="0" smtClean="0"/>
              <a:t>Resources for Questions</a:t>
            </a:r>
            <a:endParaRPr lang="en-US" dirty="0"/>
          </a:p>
        </p:txBody>
      </p:sp>
      <p:sp>
        <p:nvSpPr>
          <p:cNvPr id="3" name="Content Placeholder 2"/>
          <p:cNvSpPr>
            <a:spLocks noGrp="1"/>
          </p:cNvSpPr>
          <p:nvPr>
            <p:ph idx="1"/>
            <p:custDataLst>
              <p:tags r:id="rId2"/>
            </p:custDataLst>
          </p:nvPr>
        </p:nvSpPr>
        <p:spPr>
          <a:xfrm>
            <a:off x="152400" y="1295400"/>
            <a:ext cx="8839200" cy="4297363"/>
          </a:xfrm>
        </p:spPr>
        <p:txBody>
          <a:bodyPr>
            <a:normAutofit fontScale="85000" lnSpcReduction="10000"/>
          </a:bodyPr>
          <a:lstStyle/>
          <a:p>
            <a:r>
              <a:rPr lang="en-US" dirty="0">
                <a:hlinkClick r:id="rId5"/>
              </a:rPr>
              <a:t>Ask MISA! </a:t>
            </a:r>
            <a:r>
              <a:rPr lang="en-US" dirty="0"/>
              <a:t>– Minnesota Institute for Sustainable </a:t>
            </a:r>
            <a:r>
              <a:rPr lang="en-US" dirty="0" smtClean="0"/>
              <a:t>Agriculture</a:t>
            </a:r>
            <a:endParaRPr lang="en-US" dirty="0"/>
          </a:p>
          <a:p>
            <a:r>
              <a:rPr lang="en-US" dirty="0">
                <a:hlinkClick r:id="rId6"/>
              </a:rPr>
              <a:t>Ask an Organic Specialist </a:t>
            </a:r>
            <a:r>
              <a:rPr lang="en-US" dirty="0"/>
              <a:t>– Midwest Organic &amp; Sustainable Education Service (MOSES</a:t>
            </a:r>
            <a:r>
              <a:rPr lang="en-US" dirty="0" smtClean="0"/>
              <a:t>) </a:t>
            </a:r>
          </a:p>
          <a:p>
            <a:r>
              <a:rPr lang="en-US" dirty="0" smtClean="0">
                <a:hlinkClick r:id="rId7"/>
              </a:rPr>
              <a:t>Farm </a:t>
            </a:r>
            <a:r>
              <a:rPr lang="en-US" dirty="0">
                <a:hlinkClick r:id="rId7"/>
              </a:rPr>
              <a:t>Information Line </a:t>
            </a:r>
            <a:r>
              <a:rPr lang="en-US" dirty="0"/>
              <a:t>– University of Minnesota </a:t>
            </a:r>
            <a:r>
              <a:rPr lang="en-US" dirty="0" smtClean="0"/>
              <a:t>Extension</a:t>
            </a:r>
          </a:p>
          <a:p>
            <a:r>
              <a:rPr lang="en-US" dirty="0" smtClean="0">
                <a:hlinkClick r:id="rId8"/>
              </a:rPr>
              <a:t>Ask an Expert </a:t>
            </a:r>
            <a:r>
              <a:rPr lang="en-US" dirty="0" smtClean="0"/>
              <a:t>– MN Department of Agriculture</a:t>
            </a:r>
          </a:p>
          <a:p>
            <a:r>
              <a:rPr lang="en-US" dirty="0" smtClean="0">
                <a:hlinkClick r:id="rId9"/>
              </a:rPr>
              <a:t>Ask an Expert: Organic Production </a:t>
            </a:r>
            <a:r>
              <a:rPr lang="en-US" dirty="0" smtClean="0"/>
              <a:t>– eOrganic</a:t>
            </a:r>
            <a:endParaRPr lang="en-US" dirty="0"/>
          </a:p>
          <a:p>
            <a:r>
              <a:rPr lang="en-US" dirty="0" smtClean="0">
                <a:hlinkClick r:id="rId10"/>
              </a:rPr>
              <a:t>Ask </a:t>
            </a:r>
            <a:r>
              <a:rPr lang="en-US" dirty="0">
                <a:hlinkClick r:id="rId10"/>
              </a:rPr>
              <a:t>a Sustainable Agriculture Expert </a:t>
            </a:r>
            <a:r>
              <a:rPr lang="en-US" dirty="0"/>
              <a:t>– The National Sustainable Agriculture Information Service (ATTRA</a:t>
            </a:r>
            <a:r>
              <a:rPr lang="en-US" dirty="0" smtClean="0"/>
              <a:t>)</a:t>
            </a:r>
          </a:p>
        </p:txBody>
      </p:sp>
      <p:pic>
        <p:nvPicPr>
          <p:cNvPr id="8196" name="Picture 4" descr="C:\Users\monc0003\AppData\Local\Microsoft\Windows\Temporary Internet Files\Content.IE5\968TX9ZG\600px-Blue_question_mark_icon.svg[1].png"/>
          <p:cNvPicPr>
            <a:picLocks noChangeAspect="1" noChangeArrowheads="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971800" y="5638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monc0003\AppData\Local\Microsoft\Windows\Temporary Internet Files\Content.IE5\968TX9ZG\600px-Blue_question_mark_icon.svg[1].png"/>
          <p:cNvPicPr>
            <a:picLocks noChangeAspect="1" noChangeArrowheads="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143375" y="5638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monc0003\AppData\Local\Microsoft\Windows\Temporary Internet Files\Content.IE5\968TX9ZG\600px-Blue_question_mark_icon.svg[1].png"/>
          <p:cNvPicPr>
            <a:picLocks noChangeAspect="1" noChangeArrowheads="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257800" y="5638800"/>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1141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Checklist</a:t>
            </a:r>
            <a:endParaRPr lang="en-US" dirty="0"/>
          </a:p>
        </p:txBody>
      </p:sp>
      <p:sp>
        <p:nvSpPr>
          <p:cNvPr id="3" name="Content Placeholder 2"/>
          <p:cNvSpPr>
            <a:spLocks noGrp="1"/>
          </p:cNvSpPr>
          <p:nvPr>
            <p:ph idx="1"/>
            <p:custDataLst>
              <p:tags r:id="rId2"/>
            </p:custDataLst>
          </p:nvPr>
        </p:nvSpPr>
        <p:spPr>
          <a:xfrm>
            <a:off x="4572000" y="1600200"/>
            <a:ext cx="4114800" cy="4343399"/>
          </a:xfrm>
        </p:spPr>
        <p:txBody>
          <a:bodyPr>
            <a:normAutofit/>
          </a:bodyPr>
          <a:lstStyle/>
          <a:p>
            <a:pPr marL="0" indent="0">
              <a:buNone/>
            </a:pPr>
            <a:r>
              <a:rPr lang="en-US" dirty="0" smtClean="0"/>
              <a:t>We have included a checklist of websites listed in this modules</a:t>
            </a:r>
          </a:p>
          <a:p>
            <a:pPr marL="0" indent="0">
              <a:buNone/>
            </a:pPr>
            <a:endParaRPr lang="en-US" dirty="0"/>
          </a:p>
          <a:p>
            <a:pPr marL="0" indent="0">
              <a:buNone/>
            </a:pPr>
            <a:r>
              <a:rPr lang="en-US" dirty="0" smtClean="0"/>
              <a:t>Click on paperclip symbol on bottom right-hand side</a:t>
            </a:r>
            <a:endParaRPr lang="en-US" dirty="0"/>
          </a:p>
        </p:txBody>
      </p:sp>
      <p:pic>
        <p:nvPicPr>
          <p:cNvPr id="4106" name="Picture 10" descr="C:\Users\monc0003\AppData\Local\Microsoft\Windows\Temporary Internet Files\Content.IE5\IXF1EAIS\Sondage-Open-clip-art[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81000" y="1524000"/>
            <a:ext cx="3750469"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821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76200"/>
            <a:ext cx="8229600" cy="1143000"/>
          </a:xfrm>
        </p:spPr>
        <p:txBody>
          <a:bodyPr>
            <a:noAutofit/>
          </a:bodyPr>
          <a:lstStyle/>
          <a:p>
            <a:r>
              <a:rPr lang="en-US" sz="4000" dirty="0" smtClean="0"/>
              <a:t>National </a:t>
            </a:r>
            <a:r>
              <a:rPr lang="en-US" sz="4000" dirty="0"/>
              <a:t>Organic </a:t>
            </a:r>
            <a:r>
              <a:rPr lang="en-US" sz="4000" dirty="0" smtClean="0"/>
              <a:t>Program</a:t>
            </a:r>
            <a:endParaRPr lang="en-US" sz="4000" dirty="0"/>
          </a:p>
        </p:txBody>
      </p:sp>
      <p:sp>
        <p:nvSpPr>
          <p:cNvPr id="3" name="Content Placeholder 2"/>
          <p:cNvSpPr>
            <a:spLocks noGrp="1"/>
          </p:cNvSpPr>
          <p:nvPr>
            <p:ph idx="1"/>
            <p:custDataLst>
              <p:tags r:id="rId2"/>
            </p:custDataLst>
          </p:nvPr>
        </p:nvSpPr>
        <p:spPr>
          <a:xfrm>
            <a:off x="5029201" y="1686280"/>
            <a:ext cx="3975538" cy="4688244"/>
          </a:xfrm>
        </p:spPr>
        <p:txBody>
          <a:bodyPr>
            <a:normAutofit lnSpcReduction="10000"/>
          </a:bodyPr>
          <a:lstStyle/>
          <a:p>
            <a:r>
              <a:rPr lang="en-US" dirty="0" smtClean="0"/>
              <a:t>Most current source of information</a:t>
            </a:r>
          </a:p>
          <a:p>
            <a:r>
              <a:rPr lang="en-US" dirty="0" smtClean="0"/>
              <a:t>Includes definitions, organic production requirements and the National List</a:t>
            </a:r>
          </a:p>
          <a:p>
            <a:r>
              <a:rPr lang="en-US" dirty="0" smtClean="0"/>
              <a:t>Contains </a:t>
            </a:r>
            <a:r>
              <a:rPr lang="en-US" dirty="0"/>
              <a:t>l</a:t>
            </a:r>
            <a:r>
              <a:rPr lang="en-US" dirty="0" smtClean="0"/>
              <a:t>egal terminology</a:t>
            </a:r>
            <a:endParaRPr lang="en-US" dirty="0"/>
          </a:p>
        </p:txBody>
      </p:sp>
      <p:pic>
        <p:nvPicPr>
          <p:cNvPr id="205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331" t="1709" r="3331" b="2888"/>
          <a:stretch/>
        </p:blipFill>
        <p:spPr bwMode="auto">
          <a:xfrm>
            <a:off x="152400" y="1676400"/>
            <a:ext cx="4729656" cy="4698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3136" y="6370059"/>
            <a:ext cx="3668184" cy="461665"/>
          </a:xfrm>
          <a:prstGeom prst="rect">
            <a:avLst/>
          </a:prstGeom>
        </p:spPr>
        <p:txBody>
          <a:bodyPr wrap="none">
            <a:spAutoFit/>
          </a:bodyPr>
          <a:lstStyle/>
          <a:p>
            <a:r>
              <a:rPr lang="en-US" sz="2400" dirty="0">
                <a:hlinkClick r:id="rId7"/>
              </a:rPr>
              <a:t>Code of Federal Regulations</a:t>
            </a:r>
            <a:endParaRPr lang="en-US" sz="2400" dirty="0"/>
          </a:p>
        </p:txBody>
      </p:sp>
    </p:spTree>
    <p:extLst>
      <p:ext uri="{BB962C8B-B14F-4D97-AF65-F5344CB8AC3E}">
        <p14:creationId xmlns:p14="http://schemas.microsoft.com/office/powerpoint/2010/main" val="2107064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Summary</a:t>
            </a:r>
            <a:endParaRPr lang="en-US" dirty="0"/>
          </a:p>
        </p:txBody>
      </p:sp>
      <p:sp>
        <p:nvSpPr>
          <p:cNvPr id="3" name="Content Placeholder 2"/>
          <p:cNvSpPr>
            <a:spLocks noGrp="1"/>
          </p:cNvSpPr>
          <p:nvPr>
            <p:ph idx="1"/>
            <p:custDataLst>
              <p:tags r:id="rId2"/>
            </p:custDataLst>
          </p:nvPr>
        </p:nvSpPr>
        <p:spPr>
          <a:xfrm>
            <a:off x="876300" y="1600200"/>
            <a:ext cx="7391400" cy="4343400"/>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a:normAutofit/>
          </a:bodyPr>
          <a:lstStyle/>
          <a:p>
            <a:r>
              <a:rPr lang="en-US" dirty="0" smtClean="0"/>
              <a:t>Take advantage of available resources</a:t>
            </a:r>
          </a:p>
          <a:p>
            <a:r>
              <a:rPr lang="en-US" dirty="0" smtClean="0"/>
              <a:t>Investigate all opportunities</a:t>
            </a:r>
          </a:p>
          <a:p>
            <a:r>
              <a:rPr lang="en-US" dirty="0" smtClean="0"/>
              <a:t>Government programs can change so make sure you up-to-date information before committing to a practice for which you hope to be compensated</a:t>
            </a:r>
          </a:p>
          <a:p>
            <a:endParaRPr lang="en-US" dirty="0"/>
          </a:p>
        </p:txBody>
      </p:sp>
    </p:spTree>
    <p:extLst>
      <p:ext uri="{BB962C8B-B14F-4D97-AF65-F5344CB8AC3E}">
        <p14:creationId xmlns:p14="http://schemas.microsoft.com/office/powerpoint/2010/main" val="1959467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990600"/>
          </a:xfrm>
        </p:spPr>
        <p:txBody>
          <a:bodyPr/>
          <a:lstStyle/>
          <a:p>
            <a:r>
              <a:rPr lang="en-US" dirty="0"/>
              <a:t>Resources for Transitioning</a:t>
            </a:r>
          </a:p>
        </p:txBody>
      </p:sp>
      <p:sp>
        <p:nvSpPr>
          <p:cNvPr id="3" name="Content Placeholder 2"/>
          <p:cNvSpPr>
            <a:spLocks noGrp="1"/>
          </p:cNvSpPr>
          <p:nvPr>
            <p:ph idx="1"/>
            <p:custDataLst>
              <p:tags r:id="rId2"/>
            </p:custDataLst>
          </p:nvPr>
        </p:nvSpPr>
        <p:spPr>
          <a:xfrm>
            <a:off x="156882" y="1371600"/>
            <a:ext cx="4572000" cy="4966796"/>
          </a:xfrm>
          <a:solidFill>
            <a:srgbClr val="7FB9ED">
              <a:alpha val="79000"/>
            </a:srgbClr>
          </a:solidFill>
        </p:spPr>
        <p:txBody>
          <a:bodyPr>
            <a:normAutofit lnSpcReduction="10000"/>
          </a:bodyPr>
          <a:lstStyle/>
          <a:p>
            <a:pPr marL="571500" indent="-571500">
              <a:buFont typeface="+mj-lt"/>
              <a:buAutoNum type="romanUcPeriod"/>
            </a:pPr>
            <a:endParaRPr lang="en-US" sz="200" dirty="0" smtClean="0"/>
          </a:p>
          <a:p>
            <a:pPr marL="571500" indent="-571500">
              <a:buFont typeface="+mj-lt"/>
              <a:buAutoNum type="romanUcPeriod"/>
            </a:pPr>
            <a:r>
              <a:rPr lang="en-US" dirty="0" smtClean="0">
                <a:solidFill>
                  <a:schemeClr val="bg1">
                    <a:lumMod val="50000"/>
                  </a:schemeClr>
                </a:solidFill>
              </a:rPr>
              <a:t>NOP Program</a:t>
            </a:r>
          </a:p>
          <a:p>
            <a:pPr marL="571500" indent="-571500">
              <a:buFont typeface="+mj-lt"/>
              <a:buAutoNum type="romanUcPeriod"/>
            </a:pPr>
            <a:r>
              <a:rPr lang="en-US" dirty="0">
                <a:solidFill>
                  <a:schemeClr val="bg1">
                    <a:lumMod val="50000"/>
                  </a:schemeClr>
                </a:solidFill>
              </a:rPr>
              <a:t>Mentoring and Training</a:t>
            </a:r>
          </a:p>
          <a:p>
            <a:pPr marL="571500" indent="-571500">
              <a:buFont typeface="+mj-lt"/>
              <a:buAutoNum type="romanUcPeriod"/>
            </a:pPr>
            <a:r>
              <a:rPr lang="en-US" dirty="0" smtClean="0">
                <a:solidFill>
                  <a:schemeClr val="bg1">
                    <a:lumMod val="50000"/>
                  </a:schemeClr>
                </a:solidFill>
              </a:rPr>
              <a:t>Conferences and Field Days</a:t>
            </a:r>
          </a:p>
          <a:p>
            <a:pPr marL="571500" indent="-571500">
              <a:buFont typeface="+mj-lt"/>
              <a:buAutoNum type="romanUcPeriod"/>
            </a:pPr>
            <a:r>
              <a:rPr lang="en-US" dirty="0" smtClean="0">
                <a:solidFill>
                  <a:schemeClr val="bg1">
                    <a:lumMod val="50000"/>
                  </a:schemeClr>
                </a:solidFill>
              </a:rPr>
              <a:t>Regional Publications</a:t>
            </a:r>
          </a:p>
          <a:p>
            <a:pPr marL="571500" indent="-571500">
              <a:buFont typeface="+mj-lt"/>
              <a:buAutoNum type="romanUcPeriod"/>
            </a:pPr>
            <a:r>
              <a:rPr lang="en-US" dirty="0" smtClean="0">
                <a:solidFill>
                  <a:schemeClr val="bg1">
                    <a:lumMod val="50000"/>
                  </a:schemeClr>
                </a:solidFill>
              </a:rPr>
              <a:t>Funding Programs</a:t>
            </a:r>
          </a:p>
          <a:p>
            <a:pPr marL="571500" indent="-571500">
              <a:buFont typeface="+mj-lt"/>
              <a:buAutoNum type="romanUcPeriod"/>
            </a:pPr>
            <a:r>
              <a:rPr lang="en-US" dirty="0" smtClean="0">
                <a:solidFill>
                  <a:schemeClr val="bg1">
                    <a:lumMod val="50000"/>
                  </a:schemeClr>
                </a:solidFill>
              </a:rPr>
              <a:t>Other</a:t>
            </a: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01" t="19017" r="32538" b="14427"/>
          <a:stretch/>
        </p:blipFill>
        <p:spPr bwMode="auto">
          <a:xfrm>
            <a:off x="4724400" y="1371600"/>
            <a:ext cx="4270506" cy="496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8625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8" name="Title 1"/>
          <p:cNvSpPr>
            <a:spLocks noGrp="1"/>
          </p:cNvSpPr>
          <p:nvPr>
            <p:ph type="title"/>
            <p:custDataLst>
              <p:tags r:id="rId1"/>
            </p:custDataLst>
          </p:nvPr>
        </p:nvSpPr>
        <p:spPr>
          <a:xfrm>
            <a:off x="217004" y="195987"/>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9" name="Content Placeholder 2"/>
          <p:cNvSpPr>
            <a:spLocks noGrp="1"/>
          </p:cNvSpPr>
          <p:nvPr>
            <p:ph idx="1"/>
            <p:custDataLst>
              <p:tags r:id="rId2"/>
            </p:custDataLst>
          </p:nvPr>
        </p:nvSpPr>
        <p:spPr>
          <a:xfrm>
            <a:off x="457199" y="2705471"/>
            <a:ext cx="8229600" cy="2885108"/>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10"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60" y="4863438"/>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388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custDataLst>
              <p:tags r:id="rId1"/>
            </p:custDataLst>
          </p:nvPr>
        </p:nvSpPr>
        <p:spPr>
          <a:xfrm>
            <a:off x="267357" y="1628298"/>
            <a:ext cx="3733800" cy="48482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76200"/>
            <a:ext cx="8229600" cy="1143000"/>
          </a:xfrm>
        </p:spPr>
        <p:txBody>
          <a:bodyPr>
            <a:normAutofit fontScale="90000"/>
          </a:bodyPr>
          <a:lstStyle/>
          <a:p>
            <a:r>
              <a:rPr lang="en-US" dirty="0" smtClean="0"/>
              <a:t>National </a:t>
            </a:r>
            <a:r>
              <a:rPr lang="en-US" dirty="0"/>
              <a:t>Organic </a:t>
            </a:r>
            <a:r>
              <a:rPr lang="en-US" dirty="0" smtClean="0"/>
              <a:t>Program Handbook</a:t>
            </a:r>
            <a:endParaRPr lang="en-US" dirty="0"/>
          </a:p>
        </p:txBody>
      </p:sp>
      <p:sp>
        <p:nvSpPr>
          <p:cNvPr id="3" name="Content Placeholder 2"/>
          <p:cNvSpPr>
            <a:spLocks noGrp="1"/>
          </p:cNvSpPr>
          <p:nvPr>
            <p:ph idx="1"/>
            <p:custDataLst>
              <p:tags r:id="rId3"/>
            </p:custDataLst>
          </p:nvPr>
        </p:nvSpPr>
        <p:spPr>
          <a:xfrm>
            <a:off x="4114800" y="1628298"/>
            <a:ext cx="4876800" cy="4896327"/>
          </a:xfrm>
        </p:spPr>
        <p:txBody>
          <a:bodyPr>
            <a:normAutofit lnSpcReduction="10000"/>
          </a:bodyPr>
          <a:lstStyle/>
          <a:p>
            <a:r>
              <a:rPr lang="en-US" dirty="0" smtClean="0"/>
              <a:t>For certifiers, and organic producers, handlers, and processors</a:t>
            </a:r>
          </a:p>
          <a:p>
            <a:r>
              <a:rPr lang="en-US" dirty="0" smtClean="0"/>
              <a:t>Contains guidance, instructions, </a:t>
            </a:r>
            <a:r>
              <a:rPr lang="en-US" dirty="0"/>
              <a:t>and </a:t>
            </a:r>
            <a:r>
              <a:rPr lang="en-US" dirty="0" smtClean="0"/>
              <a:t>policy for complying </a:t>
            </a:r>
            <a:r>
              <a:rPr lang="en-US" dirty="0"/>
              <a:t>with </a:t>
            </a:r>
            <a:r>
              <a:rPr lang="en-US" dirty="0" smtClean="0"/>
              <a:t>NOP regulations</a:t>
            </a:r>
          </a:p>
          <a:p>
            <a:r>
              <a:rPr lang="en-US" dirty="0" smtClean="0"/>
              <a:t>Good for details behind policy</a:t>
            </a:r>
            <a:endParaRPr lang="en-US"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300" y="1704498"/>
            <a:ext cx="3486150" cy="106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990" y="2847497"/>
            <a:ext cx="2344769" cy="3580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6383316"/>
            <a:ext cx="4754828" cy="461665"/>
          </a:xfrm>
          <a:prstGeom prst="rect">
            <a:avLst/>
          </a:prstGeom>
        </p:spPr>
        <p:txBody>
          <a:bodyPr wrap="none">
            <a:spAutoFit/>
          </a:bodyPr>
          <a:lstStyle/>
          <a:p>
            <a:r>
              <a:rPr lang="en-US" sz="2400" dirty="0">
                <a:hlinkClick r:id="rId8"/>
              </a:rPr>
              <a:t>National Organic Program Handbook</a:t>
            </a:r>
            <a:endParaRPr lang="en-US" sz="2400" dirty="0"/>
          </a:p>
        </p:txBody>
      </p:sp>
    </p:spTree>
    <p:extLst>
      <p:ext uri="{BB962C8B-B14F-4D97-AF65-F5344CB8AC3E}">
        <p14:creationId xmlns:p14="http://schemas.microsoft.com/office/powerpoint/2010/main" val="2370636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Other NOP Resources</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smtClean="0">
                <a:hlinkClick r:id="rId5"/>
              </a:rPr>
              <a:t>USDA </a:t>
            </a:r>
            <a:r>
              <a:rPr lang="en-US" dirty="0">
                <a:hlinkClick r:id="rId5"/>
              </a:rPr>
              <a:t>Organic Resource </a:t>
            </a:r>
            <a:r>
              <a:rPr lang="en-US" dirty="0" smtClean="0">
                <a:hlinkClick r:id="rId5"/>
              </a:rPr>
              <a:t>Guide</a:t>
            </a:r>
            <a:endParaRPr lang="en-US" dirty="0" smtClean="0"/>
          </a:p>
          <a:p>
            <a:r>
              <a:rPr lang="en-US" dirty="0">
                <a:hlinkClick r:id="rId6"/>
              </a:rPr>
              <a:t>Guide to Organic Certification</a:t>
            </a:r>
            <a:endParaRPr lang="en-US" dirty="0"/>
          </a:p>
          <a:p>
            <a:r>
              <a:rPr lang="en-US" dirty="0" smtClean="0">
                <a:hlinkClick r:id="rId7"/>
              </a:rPr>
              <a:t>Guide </a:t>
            </a:r>
            <a:r>
              <a:rPr lang="en-US" dirty="0">
                <a:hlinkClick r:id="rId7"/>
              </a:rPr>
              <a:t>for Organic Crop </a:t>
            </a:r>
            <a:r>
              <a:rPr lang="en-US" dirty="0" smtClean="0">
                <a:hlinkClick r:id="rId7"/>
              </a:rPr>
              <a:t>Production</a:t>
            </a:r>
            <a:endParaRPr lang="en-US" dirty="0" smtClean="0"/>
          </a:p>
          <a:p>
            <a:r>
              <a:rPr lang="en-US" dirty="0">
                <a:hlinkClick r:id="rId8"/>
              </a:rPr>
              <a:t>Guide for Organic Livestock </a:t>
            </a:r>
            <a:r>
              <a:rPr lang="en-US" dirty="0" smtClean="0">
                <a:hlinkClick r:id="rId8"/>
              </a:rPr>
              <a:t>Producers</a:t>
            </a:r>
            <a:endParaRPr lang="en-US" dirty="0"/>
          </a:p>
          <a:p>
            <a:r>
              <a:rPr lang="en-US" dirty="0">
                <a:hlinkClick r:id="rId9"/>
              </a:rPr>
              <a:t>Organic Fact Sheet Series</a:t>
            </a:r>
            <a:endParaRPr lang="en-US" dirty="0"/>
          </a:p>
          <a:p>
            <a:endParaRPr lang="en-US" dirty="0" smtClean="0"/>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707" y="4842827"/>
            <a:ext cx="6974586" cy="1465898"/>
          </a:xfrm>
          <a:prstGeom prst="rect">
            <a:avLst/>
          </a:prstGeom>
        </p:spPr>
      </p:pic>
    </p:spTree>
    <p:extLst>
      <p:ext uri="{BB962C8B-B14F-4D97-AF65-F5344CB8AC3E}">
        <p14:creationId xmlns:p14="http://schemas.microsoft.com/office/powerpoint/2010/main" val="4270116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National </a:t>
            </a:r>
            <a:r>
              <a:rPr lang="en-US" dirty="0"/>
              <a:t>Organic </a:t>
            </a:r>
            <a:r>
              <a:rPr lang="en-US" dirty="0" smtClean="0"/>
              <a:t>Program</a:t>
            </a:r>
            <a:endParaRPr lang="en-US" dirty="0"/>
          </a:p>
        </p:txBody>
      </p:sp>
      <p:sp>
        <p:nvSpPr>
          <p:cNvPr id="3" name="Content Placeholder 2"/>
          <p:cNvSpPr>
            <a:spLocks noGrp="1"/>
          </p:cNvSpPr>
          <p:nvPr>
            <p:ph idx="1"/>
            <p:custDataLst>
              <p:tags r:id="rId2"/>
            </p:custDataLst>
          </p:nvPr>
        </p:nvSpPr>
        <p:spPr>
          <a:xfrm>
            <a:off x="457200" y="1828800"/>
            <a:ext cx="3886200" cy="4297363"/>
          </a:xfrm>
        </p:spPr>
        <p:txBody>
          <a:bodyPr>
            <a:normAutofit/>
          </a:bodyPr>
          <a:lstStyle/>
          <a:p>
            <a:r>
              <a:rPr lang="en-US" dirty="0"/>
              <a:t>T</a:t>
            </a:r>
            <a:r>
              <a:rPr lang="en-US" dirty="0" smtClean="0"/>
              <a:t>he </a:t>
            </a:r>
            <a:r>
              <a:rPr lang="en-US" dirty="0"/>
              <a:t>National Organic </a:t>
            </a:r>
            <a:r>
              <a:rPr lang="en-US" dirty="0" smtClean="0"/>
              <a:t>Program tells </a:t>
            </a:r>
            <a:r>
              <a:rPr lang="en-US" b="1" dirty="0"/>
              <a:t>what</a:t>
            </a:r>
            <a:r>
              <a:rPr lang="en-US" dirty="0"/>
              <a:t> the standards </a:t>
            </a:r>
            <a:r>
              <a:rPr lang="en-US" dirty="0" smtClean="0"/>
              <a:t>are</a:t>
            </a:r>
          </a:p>
          <a:p>
            <a:r>
              <a:rPr lang="en-US" dirty="0"/>
              <a:t>B</a:t>
            </a:r>
            <a:r>
              <a:rPr lang="en-US" dirty="0" smtClean="0"/>
              <a:t>ut </a:t>
            </a:r>
            <a:r>
              <a:rPr lang="en-US" dirty="0"/>
              <a:t>they do not tell exactly </a:t>
            </a:r>
            <a:r>
              <a:rPr lang="en-US" b="1" dirty="0"/>
              <a:t>how</a:t>
            </a:r>
            <a:r>
              <a:rPr lang="en-US" dirty="0"/>
              <a:t> you should meet those </a:t>
            </a:r>
            <a:r>
              <a:rPr lang="en-US" dirty="0" smtClean="0"/>
              <a:t>standards</a:t>
            </a:r>
          </a:p>
          <a:p>
            <a:endParaRPr lang="en-US" dirty="0"/>
          </a:p>
        </p:txBody>
      </p:sp>
      <p:grpSp>
        <p:nvGrpSpPr>
          <p:cNvPr id="6" name="Group 5"/>
          <p:cNvGrpSpPr/>
          <p:nvPr/>
        </p:nvGrpSpPr>
        <p:grpSpPr>
          <a:xfrm>
            <a:off x="4495800" y="1725543"/>
            <a:ext cx="4495800" cy="4419600"/>
            <a:chOff x="4495800" y="1725543"/>
            <a:chExt cx="4495800" cy="4419600"/>
          </a:xfrm>
        </p:grpSpPr>
        <p:graphicFrame>
          <p:nvGraphicFramePr>
            <p:cNvPr id="4" name="Diagram 3"/>
            <p:cNvGraphicFramePr/>
            <p:nvPr>
              <p:custDataLst>
                <p:tags r:id="rId3"/>
              </p:custDataLst>
              <p:extLst>
                <p:ext uri="{D42A27DB-BD31-4B8C-83A1-F6EECF244321}">
                  <p14:modId xmlns:p14="http://schemas.microsoft.com/office/powerpoint/2010/main" val="2617955792"/>
                </p:ext>
              </p:extLst>
            </p:nvPr>
          </p:nvGraphicFramePr>
          <p:xfrm>
            <a:off x="4495800" y="1725543"/>
            <a:ext cx="4495800" cy="441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custDataLst>
                <p:tags r:id="rId4"/>
              </p:custDataLst>
            </p:nvPr>
          </p:nvSpPr>
          <p:spPr>
            <a:xfrm>
              <a:off x="6019800" y="3581400"/>
              <a:ext cx="1447800" cy="707886"/>
            </a:xfrm>
            <a:prstGeom prst="rect">
              <a:avLst/>
            </a:prstGeom>
            <a:noFill/>
          </p:spPr>
          <p:txBody>
            <a:bodyPr wrap="square" rtlCol="0">
              <a:spAutoFit/>
            </a:bodyPr>
            <a:lstStyle/>
            <a:p>
              <a:pPr algn="ctr"/>
              <a:r>
                <a:rPr lang="en-US" sz="2000" b="1" dirty="0" smtClean="0">
                  <a:solidFill>
                    <a:srgbClr val="800000"/>
                  </a:solidFill>
                </a:rPr>
                <a:t>Four-year rotation</a:t>
              </a:r>
              <a:endParaRPr lang="en-US" sz="2000" b="1" dirty="0">
                <a:solidFill>
                  <a:srgbClr val="800000"/>
                </a:solidFill>
              </a:endParaRPr>
            </a:p>
          </p:txBody>
        </p:sp>
      </p:grpSp>
    </p:spTree>
    <p:extLst>
      <p:ext uri="{BB962C8B-B14F-4D97-AF65-F5344CB8AC3E}">
        <p14:creationId xmlns:p14="http://schemas.microsoft.com/office/powerpoint/2010/main" val="3776529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990600"/>
          </a:xfrm>
        </p:spPr>
        <p:txBody>
          <a:bodyPr/>
          <a:lstStyle/>
          <a:p>
            <a:r>
              <a:rPr lang="en-US" dirty="0"/>
              <a:t>Resources for Transitioning</a:t>
            </a:r>
          </a:p>
        </p:txBody>
      </p:sp>
      <p:sp>
        <p:nvSpPr>
          <p:cNvPr id="3" name="Content Placeholder 2"/>
          <p:cNvSpPr>
            <a:spLocks noGrp="1"/>
          </p:cNvSpPr>
          <p:nvPr>
            <p:ph idx="1"/>
            <p:custDataLst>
              <p:tags r:id="rId2"/>
            </p:custDataLst>
          </p:nvPr>
        </p:nvSpPr>
        <p:spPr>
          <a:xfrm>
            <a:off x="156882" y="1371600"/>
            <a:ext cx="4572000" cy="4966796"/>
          </a:xfrm>
          <a:solidFill>
            <a:srgbClr val="7FB9ED">
              <a:alpha val="79000"/>
            </a:srgbClr>
          </a:solidFill>
        </p:spPr>
        <p:txBody>
          <a:bodyPr>
            <a:normAutofit lnSpcReduction="10000"/>
          </a:bodyPr>
          <a:lstStyle/>
          <a:p>
            <a:pPr marL="571500" indent="-571500">
              <a:buFont typeface="+mj-lt"/>
              <a:buAutoNum type="romanUcPeriod"/>
            </a:pPr>
            <a:endParaRPr lang="en-US" sz="200" dirty="0" smtClean="0"/>
          </a:p>
          <a:p>
            <a:pPr marL="571500" indent="-571500">
              <a:buFont typeface="+mj-lt"/>
              <a:buAutoNum type="romanUcPeriod"/>
            </a:pPr>
            <a:r>
              <a:rPr lang="en-US" dirty="0" smtClean="0">
                <a:solidFill>
                  <a:schemeClr val="bg1">
                    <a:lumMod val="50000"/>
                  </a:schemeClr>
                </a:solidFill>
              </a:rPr>
              <a:t>NOP Program</a:t>
            </a:r>
          </a:p>
          <a:p>
            <a:pPr marL="571500" indent="-571500">
              <a:buFont typeface="+mj-lt"/>
              <a:buAutoNum type="romanUcPeriod"/>
            </a:pPr>
            <a:r>
              <a:rPr lang="en-US" dirty="0"/>
              <a:t>Mentoring and Training</a:t>
            </a:r>
          </a:p>
          <a:p>
            <a:pPr marL="571500" indent="-571500">
              <a:buFont typeface="+mj-lt"/>
              <a:buAutoNum type="romanUcPeriod"/>
            </a:pPr>
            <a:r>
              <a:rPr lang="en-US" dirty="0" smtClean="0"/>
              <a:t>Conferences and Field Days</a:t>
            </a:r>
          </a:p>
          <a:p>
            <a:pPr marL="571500" indent="-571500">
              <a:buFont typeface="+mj-lt"/>
              <a:buAutoNum type="romanUcPeriod"/>
            </a:pPr>
            <a:r>
              <a:rPr lang="en-US" dirty="0" smtClean="0"/>
              <a:t>Regional Publications</a:t>
            </a:r>
          </a:p>
          <a:p>
            <a:pPr marL="571500" indent="-571500">
              <a:buFont typeface="+mj-lt"/>
              <a:buAutoNum type="romanUcPeriod"/>
            </a:pPr>
            <a:r>
              <a:rPr lang="en-US" dirty="0" smtClean="0"/>
              <a:t>Funding Programs</a:t>
            </a:r>
          </a:p>
          <a:p>
            <a:pPr marL="571500" indent="-571500">
              <a:buFont typeface="+mj-lt"/>
              <a:buAutoNum type="romanUcPeriod"/>
            </a:pPr>
            <a:r>
              <a:rPr lang="en-US" dirty="0" smtClean="0"/>
              <a:t>Other</a:t>
            </a: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01" t="19017" r="32538" b="14427"/>
          <a:stretch/>
        </p:blipFill>
        <p:spPr bwMode="auto">
          <a:xfrm>
            <a:off x="4724400" y="1371600"/>
            <a:ext cx="4270506" cy="496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658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Importance of Mentorship</a:t>
            </a:r>
            <a:endParaRPr lang="en-US" dirty="0"/>
          </a:p>
        </p:txBody>
      </p:sp>
      <p:sp>
        <p:nvSpPr>
          <p:cNvPr id="3" name="Content Placeholder 2"/>
          <p:cNvSpPr>
            <a:spLocks noGrp="1"/>
          </p:cNvSpPr>
          <p:nvPr>
            <p:ph sz="half" idx="1"/>
            <p:custDataLst>
              <p:tags r:id="rId2"/>
            </p:custDataLst>
          </p:nvPr>
        </p:nvSpPr>
        <p:spPr>
          <a:xfrm>
            <a:off x="457200" y="1600200"/>
            <a:ext cx="3352800" cy="4525963"/>
          </a:xfrm>
        </p:spPr>
        <p:txBody>
          <a:bodyPr/>
          <a:lstStyle/>
          <a:p>
            <a:r>
              <a:rPr lang="en-US" dirty="0" smtClean="0"/>
              <a:t>Can be critical to success</a:t>
            </a:r>
          </a:p>
          <a:p>
            <a:r>
              <a:rPr lang="en-US" dirty="0" smtClean="0"/>
              <a:t>Mentors can be an organic neighbor, friend or family member</a:t>
            </a:r>
          </a:p>
          <a:p>
            <a:r>
              <a:rPr lang="en-US" dirty="0" smtClean="0"/>
              <a:t>Programs exist for those who don’t have these</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1752593"/>
            <a:ext cx="4795520" cy="4184091"/>
          </a:xfrm>
          <a:prstGeom prst="rect">
            <a:avLst/>
          </a:prstGeom>
        </p:spPr>
      </p:pic>
    </p:spTree>
    <p:extLst>
      <p:ext uri="{BB962C8B-B14F-4D97-AF65-F5344CB8AC3E}">
        <p14:creationId xmlns:p14="http://schemas.microsoft.com/office/powerpoint/2010/main" val="14249953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THEME_BG_IMAGE" val=""/>
  <p:tag name="MMPROD_UIDATA" val="&lt;database version=&quot;10.0&quot;&gt;&lt;object type=&quot;1&quot; unique_id=&quot;10001&quot;&gt;&lt;property id=&quot;20141&quot; value=&quot;Design test 3&quot;/&gt;&lt;property id=&quot;20144&quot; value=&quot;1&quot;/&gt;&lt;property id=&quot;20146&quot; value=&quot;0&quot;/&gt;&lt;property id=&quot;20147&quot; value=&quot;0&quot;/&gt;&lt;property id=&quot;20148&quot; value=&quot;5&quot;/&gt;&lt;property id=&quot;20184&quot; value=&quot;7&quot;/&gt;&lt;property id=&quot;20193&quot; value=&quot;-1&quot;/&gt;&lt;property id=&quot;20225&quot; value=&quot;C:\Users\monc0003\Desktop\Current Projects\ORG\Modules\Modules - Final\Resources Final\&quot;/&gt;&lt;property id=&quot;20226&quot; value=&quot;C:\Users\monc0003\Desktop\Current Projects\ORG\Modules\Modules - Final\Resources Final\Resources for Transition Final.pptx&quot;/&gt;&lt;property id=&quot;20600&quot; value=&quot;0&quot;/&gt;&lt;property id=&quot;20700&quot; value=&quot;0&quot;/&gt;&lt;object type=&quot;2&quot; unique_id=&quot;521276&quot;&gt;&lt;object type=&quot;3&quot; unique_id=&quot;521277&quot;&gt;&lt;property id=&quot;20148&quot; value=&quot;5&quot;/&gt;&lt;property id=&quot;20300&quot; value=&quot;Slide 1 - &amp;quot;Resources for Transitioning to Organic&amp;quot;&quot;/&gt;&lt;property id=&quot;20307&quot; value=&quot;256&quot;/&gt;&lt;property id=&quot;20309&quot; value=&quot;-1&quot;/&gt;&lt;/object&gt;&lt;object type=&quot;3&quot; unique_id=&quot;582542&quot;&gt;&lt;property id=&quot;20148&quot; value=&quot;5&quot;/&gt;&lt;property id=&quot;20300&quot; value=&quot;Slide 32 - &amp;quot;Minnesota Transition to Organic Cost Share Program&amp;quot;&quot;/&gt;&lt;property id=&quot;20307&quot; value=&quot;432&quot;/&gt;&lt;property id=&quot;20309&quot; value=&quot;-1&quot;/&gt;&lt;/object&gt;&lt;object type=&quot;3&quot; unique_id=&quot;584404&quot;&gt;&lt;property id=&quot;20148&quot; value=&quot;5&quot;/&gt;&lt;property id=&quot;20300&quot; value=&quot;Slide 2 - &amp;quot;Transition Period&amp;quot;&quot;/&gt;&lt;property id=&quot;20307&quot; value=&quot;435&quot;/&gt;&lt;property id=&quot;20309&quot; value=&quot;-1&quot;/&gt;&lt;/object&gt;&lt;object type=&quot;3&quot; unique_id=&quot;584405&quot;&gt;&lt;property id=&quot;20148&quot; value=&quot;5&quot;/&gt;&lt;property id=&quot;20300&quot; value=&quot;Slide 4 - &amp;quot;National Organic Program&amp;quot;&quot;/&gt;&lt;property id=&quot;20307&quot; value=&quot;437&quot;/&gt;&lt;property id=&quot;20309&quot; value=&quot;-1&quot;/&gt;&lt;/object&gt;&lt;object type=&quot;3&quot; unique_id=&quot;584406&quot;&gt;&lt;property id=&quot;20148&quot; value=&quot;5&quot;/&gt;&lt;property id=&quot;20300&quot; value=&quot;Slide 5 - &amp;quot;National Organic Program Handbook&amp;quot;&quot;/&gt;&lt;property id=&quot;20307&quot; value=&quot;436&quot;/&gt;&lt;property id=&quot;20309&quot; value=&quot;-1&quot;/&gt;&lt;/object&gt;&lt;object type=&quot;3&quot; unique_id=&quot;584407&quot;&gt;&lt;property id=&quot;20148&quot; value=&quot;5&quot;/&gt;&lt;property id=&quot;20300&quot; value=&quot;Slide 7 - &amp;quot;National Organic Program&amp;quot;&quot;/&gt;&lt;property id=&quot;20307&quot; value=&quot;438&quot;/&gt;&lt;property id=&quot;20309&quot; value=&quot;-1&quot;/&gt;&lt;/object&gt;&lt;object type=&quot;3&quot; unique_id=&quot;586412&quot;&gt;&lt;property id=&quot;20148&quot; value=&quot;5&quot;/&gt;&lt;property id=&quot;20300&quot; value=&quot;Slide 38 - &amp;quot;Resources for Questions&amp;quot;&quot;/&gt;&lt;property id=&quot;20307&quot; value=&quot;444&quot;/&gt;&lt;property id=&quot;20309&quot; value=&quot;-1&quot;/&gt;&lt;/object&gt;&lt;object type=&quot;3&quot; unique_id=&quot;588734&quot;&gt;&lt;property id=&quot;20148&quot; value=&quot;5&quot;/&gt;&lt;property id=&quot;20300&quot; value=&quot;Slide 12 - &amp;quot;Rodale Institute – Organic Transition Course&amp;quot;&quot;/&gt;&lt;property id=&quot;20307&quot; value=&quot;472&quot;/&gt;&lt;property id=&quot;20309&quot; value=&quot;-1&quot;/&gt;&lt;/object&gt;&lt;object type=&quot;3&quot; unique_id=&quot;589128&quot;&gt;&lt;property id=&quot;20148&quot; value=&quot;5&quot;/&gt;&lt;property id=&quot;20300&quot; value=&quot;Slide 10 - &amp;quot;MOSES – Farmer-to-Farmer Mentoring Program&amp;quot;&quot;/&gt;&lt;property id=&quot;20307&quot; value=&quot;475&quot;/&gt;&lt;property id=&quot;20309&quot; value=&quot;-1&quot;/&gt;&lt;/object&gt;&lt;object type=&quot;3&quot; unique_id=&quot;589129&quot;&gt;&lt;property id=&quot;20148&quot; value=&quot;5&quot;/&gt;&lt;property id=&quot;20300&quot; value=&quot;Slide 14 - &amp;quot;Minnesota Department of Agriculture – Minnesota Organic Conference&amp;quot;&quot;/&gt;&lt;property id=&quot;20307&quot; value=&quot;476&quot;/&gt;&lt;property id=&quot;20309&quot; value=&quot;-1&quot;/&gt;&lt;/object&gt;&lt;object type=&quot;3&quot; unique_id=&quot;589130&quot;&gt;&lt;property id=&quot;20148&quot; value=&quot;5&quot;/&gt;&lt;property id=&quot;20300&quot; value=&quot;Slide 15 - &amp;quot;MOSES Organic Farming Conference&amp;quot;&quot;/&gt;&lt;property id=&quot;20307&quot; value=&quot;477&quot;/&gt;&lt;property id=&quot;20309&quot; value=&quot;-1&quot;/&gt;&lt;/object&gt;&lt;object type=&quot;3&quot; unique_id=&quot;589132&quot;&gt;&lt;property id=&quot;20148&quot; value=&quot;5&quot;/&gt;&lt;property id=&quot;20300&quot; value=&quot;Slide 16 - &amp;quot;SWROC’s Organic Field Day&amp;quot;&quot;/&gt;&lt;property id=&quot;20307&quot; value=&quot;474&quot;/&gt;&lt;property id=&quot;20309&quot; value=&quot;-1&quot;/&gt;&lt;/object&gt;&lt;object type=&quot;3&quot; unique_id=&quot;589499&quot;&gt;&lt;property id=&quot;20148&quot; value=&quot;5&quot;/&gt;&lt;property id=&quot;20300&quot; value=&quot;Slide 17 - &amp;quot;Other Conference, Field Day and Workshop Sources&amp;quot;&quot;/&gt;&lt;property id=&quot;20307&quot; value=&quot;479&quot;/&gt;&lt;property id=&quot;20309&quot; value=&quot;-1&quot;/&gt;&lt;/object&gt;&lt;object type=&quot;3&quot; unique_id=&quot;589501&quot;&gt;&lt;property id=&quot;20148&quot; value=&quot;5&quot;/&gt;&lt;property id=&quot;20300&quot; value=&quot;Slide 19 - &amp;quot;Risk Management Guide for Organic Producers&amp;quot;&quot;/&gt;&lt;property id=&quot;20307&quot; value=&quot;482&quot;/&gt;&lt;property id=&quot;20309&quot; value=&quot;-1&quot;/&gt;&lt;/object&gt;&lt;object type=&quot;3&quot; unique_id=&quot;589502&quot;&gt;&lt;property id=&quot;20148&quot; value=&quot;5&quot;/&gt;&lt;property id=&quot;20300&quot; value=&quot;Slide 20 - &amp;quot;Tools for Transition Project&amp;quot;&quot;/&gt;&lt;property id=&quot;20307&quot; value=&quot;481&quot;/&gt;&lt;property id=&quot;20309&quot; value=&quot;-1&quot;/&gt;&lt;/object&gt;&lt;object type=&quot;3&quot; unique_id=&quot;590560&quot;&gt;&lt;property id=&quot;20148&quot; value=&quot;5&quot;/&gt;&lt;property id=&quot;20300&quot; value=&quot;Slide 24 - &amp;quot;Government Programs&amp;quot;&quot;/&gt;&lt;property id=&quot;20307&quot; value=&quot;490&quot;/&gt;&lt;property id=&quot;20309&quot; value=&quot;-1&quot;/&gt;&lt;/object&gt;&lt;object type=&quot;3&quot; unique_id=&quot;590561&quot;&gt;&lt;property id=&quot;20148&quot; value=&quot;5&quot;/&gt;&lt;property id=&quot;20300&quot; value=&quot;Slide 25 - &amp;quot;Organic Conservation Practices&amp;quot;&quot;/&gt;&lt;property id=&quot;20307&quot; value=&quot;491&quot;/&gt;&lt;property id=&quot;20309&quot; value=&quot;-1&quot;/&gt;&lt;/object&gt;&lt;object type=&quot;3&quot; unique_id=&quot;590563&quot;&gt;&lt;property id=&quot;20148&quot; value=&quot;5&quot;/&gt;&lt;property id=&quot;20300&quot; value=&quot;Slide 26 - &amp;quot;EQIP Organic Initiative (OI)&amp;quot;&quot;/&gt;&lt;property id=&quot;20307&quot; value=&quot;493&quot;/&gt;&lt;property id=&quot;20309&quot; value=&quot;-1&quot;/&gt;&lt;/object&gt;&lt;object type=&quot;3&quot; unique_id=&quot;591124&quot;&gt;&lt;property id=&quot;20148&quot; value=&quot;5&quot;/&gt;&lt;property id=&quot;20300&quot; value=&quot;Slide 28 - &amp;quot;Conservation Activity Plan (CAP 138)&amp;quot;&quot;/&gt;&lt;property id=&quot;20307&quot; value=&quot;497&quot;/&gt;&lt;property id=&quot;20309&quot; value=&quot;-1&quot;/&gt;&lt;/object&gt;&lt;object type=&quot;3&quot; unique_id=&quot;606664&quot;&gt;&lt;property id=&quot;20148&quot; value=&quot;5&quot;/&gt;&lt;property id=&quot;20300&quot; value=&quot;Slide 35 - &amp;quot;Organic Cost Share Program  (After Certification)&amp;quot;&quot;/&gt;&lt;property id=&quot;20307&quot; value=&quot;508&quot;/&gt;&lt;property id=&quot;20309&quot; value=&quot;-1&quot;/&gt;&lt;/object&gt;&lt;object type=&quot;3&quot; unique_id=&quot;607013&quot;&gt;&lt;property id=&quot;20148&quot; value=&quot;5&quot;/&gt;&lt;property id=&quot;20300&quot; value=&quot;Slide 3 - &amp;quot;Resources for Transitioning&amp;quot;&quot;/&gt;&lt;property id=&quot;20307&quot; value=&quot;510&quot;/&gt;&lt;property id=&quot;20309&quot; value=&quot;-1&quot;/&gt;&lt;/object&gt;&lt;object type=&quot;3&quot; unique_id=&quot;610259&quot;&gt;&lt;property id=&quot;20148&quot; value=&quot;5&quot;/&gt;&lt;property id=&quot;20300&quot; value=&quot;Slide 11 - &amp;quot;LSP Farmer Network&amp;quot;&quot;/&gt;&lt;property id=&quot;20307&quot; value=&quot;559&quot;/&gt;&lt;property id=&quot;20309&quot; value=&quot;-1&quot;/&gt;&lt;/object&gt;&lt;object type=&quot;3&quot; unique_id=&quot;610938&quot;&gt;&lt;property id=&quot;20148&quot; value=&quot;5&quot;/&gt;&lt;property id=&quot;20300&quot; value=&quot;Slide 37 - &amp;quot;Email Lists&amp;quot;&quot;/&gt;&lt;property id=&quot;20307&quot; value=&quot;568&quot;/&gt;&lt;property id=&quot;20309&quot; value=&quot;-1&quot;/&gt;&lt;/object&gt;&lt;object type=&quot;3&quot; unique_id=&quot;613792&quot;&gt;&lt;property id=&quot;20148&quot; value=&quot;5&quot;/&gt;&lt;property id=&quot;20300&quot; value=&quot;Slide 27 - &amp;quot;EQIP Organic Initiative (OI)&amp;quot;&quot;/&gt;&lt;property id=&quot;20307&quot; value=&quot;589&quot;/&gt;&lt;property id=&quot;20309&quot; value=&quot;-1&quot;/&gt;&lt;/object&gt;&lt;object type=&quot;3&quot; unique_id=&quot;614219&quot;&gt;&lt;property id=&quot;20148&quot; value=&quot;5&quot;/&gt;&lt;property id=&quot;20300&quot; value=&quot;Slide 34 - &amp;quot;Why Work with a Certifier during Transition?&amp;quot;&quot;/&gt;&lt;property id=&quot;20307&quot; value=&quot;591&quot;/&gt;&lt;property id=&quot;20309&quot; value=&quot;-1&quot;/&gt;&lt;/object&gt;&lt;object type=&quot;3&quot; unique_id=&quot;615092&quot;&gt;&lt;property id=&quot;20148&quot; value=&quot;5&quot;/&gt;&lt;property id=&quot;20300&quot; value=&quot;Slide 42 - &amp;quot;© 2017 Regents of the University of Minnesota. All rights reserved.  The University of Minnesota is an equal oppor&quot;/&gt;&lt;property id=&quot;20307&quot; value=&quot;593&quot;/&gt;&lt;property id=&quot;20309&quot; value=&quot;-1&quot;/&gt;&lt;/object&gt;&lt;object type=&quot;3&quot; unique_id=&quot;615283&quot;&gt;&lt;property id=&quot;20148&quot; value=&quot;5&quot;/&gt;&lt;property id=&quot;20300&quot; value=&quot;Slide 33 - &amp;quot;North Dakota Organic Education and Transition Cost Share Program&amp;quot;&quot;/&gt;&lt;property id=&quot;20307&quot; value=&quot;594&quot;/&gt;&lt;property id=&quot;20309&quot; value=&quot;-1&quot;/&gt;&lt;/object&gt;&lt;object type=&quot;3&quot; unique_id=&quot;630624&quot;&gt;&lt;property id=&quot;20148&quot; value=&quot;5&quot;/&gt;&lt;property id=&quot;20300&quot; value=&quot;Slide 22 - &amp;quot;MOSES – Guidebook for Organic Certification&amp;quot;&quot;/&gt;&lt;property id=&quot;20307&quot; value=&quot;595&quot;/&gt;&lt;property id=&quot;20309&quot; value=&quot;-1&quot;/&gt;&lt;/object&gt;&lt;object type=&quot;3&quot; unique_id=&quot;631003&quot;&gt;&lt;property id=&quot;20148&quot; value=&quot;5&quot;/&gt;&lt;property id=&quot;20300&quot; value=&quot;Slide 29 - &amp;quot;Conservation Stewardship Program (CSP)&amp;quot;&quot;/&gt;&lt;property id=&quot;20307&quot; value=&quot;597&quot;/&gt;&lt;property id=&quot;20309&quot; value=&quot;-1&quot;/&gt;&lt;/object&gt;&lt;object type=&quot;3&quot; unique_id=&quot;631004&quot;&gt;&lt;property id=&quot;20148&quot; value=&quot;5&quot;/&gt;&lt;property id=&quot;20300&quot; value=&quot;Slide 30 - &amp;quot;Conservation Reserve Program (CRP)&amp;quot;&quot;/&gt;&lt;property id=&quot;20307&quot; value=&quot;598&quot;/&gt;&lt;property id=&quot;20309&quot; value=&quot;-1&quot;/&gt;&lt;/object&gt;&lt;object type=&quot;3&quot; unique_id=&quot;631418&quot;&gt;&lt;property id=&quot;20148&quot; value=&quot;5&quot;/&gt;&lt;property id=&quot;20300&quot; value=&quot;Slide 39 - &amp;quot;Checklist&amp;quot;&quot;/&gt;&lt;property id=&quot;20307&quot; value=&quot;599&quot;/&gt;&lt;property id=&quot;20309&quot; value=&quot;-1&quot;/&gt;&lt;/object&gt;&lt;object type=&quot;3&quot; unique_id=&quot;631786&quot;&gt;&lt;property id=&quot;20148&quot; value=&quot;5&quot;/&gt;&lt;property id=&quot;20300&quot; value=&quot;Slide 6 - &amp;quot;Other NOP Resources&amp;quot;&quot;/&gt;&lt;property id=&quot;20307&quot; value=&quot;601&quot;/&gt;&lt;property id=&quot;20309&quot; value=&quot;-1&quot;/&gt;&lt;/object&gt;&lt;object type=&quot;3&quot; unique_id=&quot;631787&quot;&gt;&lt;property id=&quot;20148&quot; value=&quot;5&quot;/&gt;&lt;property id=&quot;20300&quot; value=&quot;Slide 8 - &amp;quot;Resources for Transitioning&amp;quot;&quot;/&gt;&lt;property id=&quot;20307&quot; value=&quot;602&quot;/&gt;&lt;property id=&quot;20309&quot; value=&quot;-1&quot;/&gt;&lt;/object&gt;&lt;object type=&quot;3&quot; unique_id=&quot;631788&quot;&gt;&lt;property id=&quot;20148&quot; value=&quot;5&quot;/&gt;&lt;property id=&quot;20300&quot; value=&quot;Slide 13 - &amp;quot;Resources for Transitioning&amp;quot;&quot;/&gt;&lt;property id=&quot;20307&quot; value=&quot;603&quot;/&gt;&lt;property id=&quot;20309&quot; value=&quot;-1&quot;/&gt;&lt;/object&gt;&lt;object type=&quot;3&quot; unique_id=&quot;631789&quot;&gt;&lt;property id=&quot;20148&quot; value=&quot;5&quot;/&gt;&lt;property id=&quot;20300&quot; value=&quot;Slide 18 - &amp;quot;Resources for Transitioning&amp;quot;&quot;/&gt;&lt;property id=&quot;20307&quot; value=&quot;604&quot;/&gt;&lt;property id=&quot;20309&quot; value=&quot;-1&quot;/&gt;&lt;/object&gt;&lt;object type=&quot;3&quot; unique_id=&quot;631791&quot;&gt;&lt;property id=&quot;20148&quot; value=&quot;5&quot;/&gt;&lt;property id=&quot;20300&quot; value=&quot;Slide 23 - &amp;quot;Resources for Transitioning&amp;quot;&quot;/&gt;&lt;property id=&quot;20307&quot; value=&quot;606&quot;/&gt;&lt;property id=&quot;20309&quot; value=&quot;-1&quot;/&gt;&lt;/object&gt;&lt;object type=&quot;3&quot; unique_id=&quot;631792&quot;&gt;&lt;property id=&quot;20148&quot; value=&quot;5&quot;/&gt;&lt;property id=&quot;20300&quot; value=&quot;Slide 36 - &amp;quot;Resources for Transitioning&amp;quot;&quot;/&gt;&lt;property id=&quot;20307&quot; value=&quot;607&quot;/&gt;&lt;property id=&quot;20309&quot; value=&quot;-1&quot;/&gt;&lt;/object&gt;&lt;object type=&quot;3&quot; unique_id=&quot;631793&quot;&gt;&lt;property id=&quot;20148&quot; value=&quot;5&quot;/&gt;&lt;property id=&quot;20300&quot; value=&quot;Slide 40 - &amp;quot;Summary&amp;quot;&quot;/&gt;&lt;property id=&quot;20307&quot; value=&quot;609&quot;/&gt;&lt;property id=&quot;20309&quot; value=&quot;-1&quot;/&gt;&lt;/object&gt;&lt;object type=&quot;3&quot; unique_id=&quot;631794&quot;&gt;&lt;property id=&quot;20148&quot; value=&quot;5&quot;/&gt;&lt;property id=&quot;20300&quot; value=&quot;Slide 41 - &amp;quot;Resources for Transitioning&amp;quot;&quot;/&gt;&lt;property id=&quot;20307&quot; value=&quot;608&quot;/&gt;&lt;property id=&quot;20309&quot; value=&quot;-1&quot;/&gt;&lt;/object&gt;&lt;object type=&quot;3&quot; unique_id=&quot;631964&quot;&gt;&lt;property id=&quot;20148&quot; value=&quot;5&quot;/&gt;&lt;property id=&quot;20300&quot; value=&quot;Slide 9 - &amp;quot;Importance of Mentorship&amp;quot;&quot;/&gt;&lt;property id=&quot;20307&quot; value=&quot;610&quot;/&gt;&lt;property id=&quot;20309&quot; value=&quot;-1&quot;/&gt;&lt;/object&gt;&lt;object type=&quot;3&quot; unique_id=&quot;632337&quot;&gt;&lt;property id=&quot;20148&quot; value=&quot;5&quot;/&gt;&lt;property id=&quot;20300&quot; value=&quot;Slide 31 - &amp;quot;CRP – Transition Incentives Program (TIP)&amp;quot;&quot;/&gt;&lt;property id=&quot;20307&quot; value=&quot;611&quot;/&gt;&lt;property id=&quot;20309&quot; value=&quot;-1&quot;/&gt;&lt;/object&gt;&lt;object type=&quot;3&quot; unique_id=&quot;684156&quot;&gt;&lt;property id=&quot;20148&quot; value=&quot;5&quot;/&gt;&lt;property id=&quot;20300&quot; value=&quot;Slide 21 - &amp;quot;SARE Publications&amp;quot;&quot;/&gt;&lt;property id=&quot;20307&quot; value=&quot;613&quot;/&gt;&lt;/object&gt;&lt;/object&gt;&lt;object type=&quot;8&quot; unique_id=&quot;521280&quot;&gt;&lt;/object&gt;&lt;object type=&quot;4&quot; unique_id=&quot;521998&quot;&gt;&lt;/object&gt;&lt;object type=&quot;10&quot; unique_id=&quot;521999&quot;&gt;&lt;object type=&quot;11&quot; unique_id=&quot;522000&quot;&gt;&lt;property id=&quot;20180&quot; value=&quot;1&quot;/&gt;&lt;property id=&quot;20181&quot; value=&quot;1&quot;/&gt;&lt;property id=&quot;20183&quot; value=&quot;1&quot;/&gt;&lt;/object&gt;&lt;object type=&quot;12&quot; unique_id=&quot;684495&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9CD7\data\asimages\{17B9BB11-C36F-45D9-95F0-42B96B873554}_37.png&quot;/&gt;&lt;left val=&quot;35&quot;/&gt;&lt;top val=&quot;2&quot;/&gt;&lt;width val=&quot;648&quot;/&gt;&lt;height val=&quot;98&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48&quot;/&gt;&lt;lineCharCount val=&quot;12&quot;/&gt;&lt;lineCharCount val=&quot;46&quot;/&gt;&lt;lineCharCount val=&quot;49&quot;/&gt;&lt;lineCharCount val=&quot;50&quot;/&gt;&lt;lineCharCount val=&quot;48&quot;/&gt;&lt;lineCharCount val=&quot;10&quot;/&gt;&lt;lineCharCount val=&quot;45&quot;/&gt;&lt;lineCharCount val=&quot;45&quot;/&gt;&lt;lineCharCount val=&quot;52&quot;/&gt;&lt;lineCharCount val=&quot;51&quot;/&gt;&lt;/TableIndex&gt;&lt;/ShapeTextInfo&gt;"/>
  <p:tag name="HTML_SHAPEINFO" val="&lt;ThreeDShapeInfo&gt;&lt;uuid val=&quot;&quot;/&gt;&lt;isInvalidForFieldText val=&quot;0&quot;/&gt;&lt;Image&gt;&lt;filename val=&quot;C:\Users\monc0003\AppData\Local\Temp\~Ca9CD7\data\asimages\{F99BA302-4993-4B4C-A1AD-79B866996B5E}_37.png&quot;/&gt;&lt;left val=&quot;3&quot;/&gt;&lt;top val=&quot;90&quot;/&gt;&lt;width val=&quot;705&quot;/&gt;&lt;height val=&quot;350&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9CD7\data\asimages\{E7BDF039-CE63-42CB-90A9-8C94963F3D4C}_38.png&quot;/&gt;&lt;left val=&quot;35&quot;/&gt;&lt;top val=&quot;21&quot;/&gt;&lt;width val=&quot;648&quot;/&gt;&lt;height val=&quot;98&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9&quot;/&gt;&lt;lineCharCount val=&quot;22&quot;/&gt;&lt;lineCharCount val=&quot;23&quot;/&gt;&lt;lineCharCount val=&quot;23&quot;/&gt;&lt;lineCharCount val=&quot;16&quot;/&gt;&lt;/TableIndex&gt;&lt;/ShapeTextInfo&gt;"/>
  <p:tag name="HTML_SHAPEINFO" val="&lt;ThreeDShapeInfo&gt;&lt;uuid val=&quot;&quot;/&gt;&lt;isInvalidForFieldText val=&quot;0&quot;/&gt;&lt;Image&gt;&lt;filename val=&quot;C:\Users\monc0003\AppData\Local\Temp\~Ca9CD7\data\asimages\{5A1F6BB4-204C-4929-9112-76565EF1ABA6}_38.png&quot;/&gt;&lt;left val=&quot;347&quot;/&gt;&lt;top val=&quot;119&quot;/&gt;&lt;width val=&quot;355&quot;/&gt;&lt;height val=&quot;221&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9CD7\data\asimages\{81929DD3-0069-4B21-A048-3AD3FA8ABB99}_39.png&quot;/&gt;&lt;left val=&quot;35&quot;/&gt;&lt;top val=&quot;21&quot;/&gt;&lt;width val=&quot;648&quot;/&gt;&lt;height val=&quot;98&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8&quot;/&gt;&lt;lineCharCount val=&quot;30&quot;/&gt;&lt;lineCharCount val=&quot;34&quot;/&gt;&lt;lineCharCount val=&quot;39&quot;/&gt;&lt;lineCharCount val=&quot;41&quot;/&gt;&lt;lineCharCount val=&quot;22&quot;/&gt;&lt;/TableIndex&gt;&lt;/ShapeTextInfo&gt;"/>
  <p:tag name="HTML_SHAPEINFO" val="&lt;ThreeDShapeInfo&gt;&lt;uuid val=&quot;&quot;/&gt;&lt;isInvalidForFieldText val=&quot;0&quot;/&gt;&lt;Image&gt;&lt;filename val=&quot;C:\Users\monc0003\AppData\Local\Temp\~Ca9CD7\data\asimages\{E88496C9-ADDC-4984-9092-5A16741105DC}_39.png&quot;/&gt;&lt;left val=&quot;24&quot;/&gt;&lt;top val=&quot;119&quot;/&gt;&lt;width val=&quot;659&quot;/&gt;&lt;height val=&quot;363&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9CD7\data\asimages\{0FAB4AD6-9384-427B-8311-00657953EDF6}_40.png&quot;/&gt;&lt;left val=&quot;35&quot;/&gt;&lt;top val=&quot;10&quot;/&gt;&lt;width val=&quot;648&quot;/&gt;&lt;height val=&quot;93&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2&quot;/&gt;&lt;lineCharCount val=&quot;14&quot;/&gt;&lt;lineCharCount val=&quot;9&quot;/&gt;&lt;lineCharCount val=&quot;16&quot;/&gt;&lt;lineCharCount val=&quot;11&quot;/&gt;&lt;lineCharCount val=&quot;9&quot;/&gt;&lt;lineCharCount val=&quot;13&quot;/&gt;&lt;lineCharCount val=&quot;17&quot;/&gt;&lt;lineCharCount val=&quot;5&quot;/&gt;&lt;/TableIndex&gt;&lt;/ShapeTextInfo&gt;"/>
  <p:tag name="HTML_SHAPEINFO" val="&lt;ThreeDShapeInfo&gt;&lt;uuid val=&quot;&quot;/&gt;&lt;isInvalidForFieldText val=&quot;0&quot;/&gt;&lt;Image&gt;&lt;filename val=&quot;C:\Users\monc0003\AppData\Local\Temp\~Ca9CD7\data\asimages\{C95D1AE4-9167-4439-8D87-2A8E40ECDE3A}_40.png&quot;/&gt;&lt;left val=&quot;1&quot;/&gt;&lt;top val=&quot;107&quot;/&gt;&lt;width val=&quot;371&quot;/&gt;&lt;height val=&quot;392&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10&quot;/&gt;&lt;/TableIndex&gt;&lt;/ShapeTextInfo&gt;"/>
  <p:tag name="HTML_SHAPEINFO" val="&lt;ThreeDShapeInfo&gt;&lt;uuid val=&quot;&quot;/&gt;&lt;isInvalidForFieldText val=&quot;0&quot;/&gt;&lt;Image&gt;&lt;filename val=&quot;C:\Users\monc0003\AppData\Local\Temp\~Ca9CD7\data\asimages\{08134313-C2C5-4442-A6A0-EC49E7DF24CF}_1.png&quot;/&gt;&lt;left val=&quot;40&quot;/&gt;&lt;top val=&quot;-8&quot;/&gt;&lt;width val=&quot;650&quot;/&gt;&lt;height val=&quot;146&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 name="HTML_SHAPEINFO" val="&lt;ThreeDShapeInfo&gt;&lt;uuid val=&quot;&quot;/&gt;&lt;isInvalidForFieldText val=&quot;0&quot;/&gt;&lt;Image&gt;&lt;filename val=&quot;C:\Users\monc0003\Desktop\Cultural WM\data\asimages\{9F6F3D20-913B-46E5-9DD0-A4DBB9EFA1F3}_1.png&quot;/&gt;&lt;left val=&quot;162&quot;/&gt;&lt;top val=&quot;135&quot;/&gt;&lt;width val=&quot;401&quot;/&gt;&lt;height val=&quot;298&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 name="HTML_SHAPEINFO" val="&lt;ThreeDShapeInfo&gt;&lt;uuid val=&quot;&quot;/&gt;&lt;isInvalidForFieldText val=&quot;0&quot;/&gt;&lt;Image&gt;&lt;filename val=&quot;C:\Users\monc0003\Desktop\Cultural WM\data\asimages\{3AFC03DF-C21D-4428-BB06-E8CED5F2A74D}_1.png&quot;/&gt;&lt;left val=&quot;203&quot;/&gt;&lt;top val=&quot;161&quot;/&gt;&lt;width val=&quot;313&quot;/&gt;&lt;height val=&quot;249&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9CD7\data\asimages\{D6233017-4048-4ABC-AA77-EB786C420150}_2.png&quot;/&gt;&lt;left val=&quot;35&quot;/&gt;&lt;top val=&quot;21&quot;/&gt;&lt;width val=&quot;648&quot;/&gt;&lt;height val=&quot;98&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9&quot;/&gt;&lt;lineCharCount val=&quot;14&quot;/&gt;&lt;lineCharCount val=&quot;16&quot;/&gt;&lt;lineCharCount val=&quot;13&quot;/&gt;&lt;lineCharCount val=&quot;22&quot;/&gt;&lt;lineCharCount val=&quot;14&quot;/&gt;&lt;lineCharCount val=&quot;13&quot;/&gt;&lt;lineCharCount val=&quot;9&quot;/&gt;&lt;/TableIndex&gt;&lt;/ShapeTextInfo&gt;"/>
  <p:tag name="HTML_SHAPEINFO" val="&lt;ThreeDShapeInfo&gt;&lt;uuid val=&quot;&quot;/&gt;&lt;isInvalidForFieldText val=&quot;0&quot;/&gt;&lt;Image&gt;&lt;filename val=&quot;C:\Users\monc0003\AppData\Local\Temp\~Ca9CD7\data\asimages\{A586B5B7-9831-442A-B2CE-64374729AE38}_2.png&quot;/&gt;&lt;left val=&quot;330&quot;/&gt;&lt;top val=&quot;119&quot;/&gt;&lt;width val=&quot;390&quot;/&gt;&lt;height val=&quot;363&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DD28A31-87B6-40B4-9458-24604E76C53E}&quot;/&gt;&lt;isInvalidForFieldText val=&quot;0&quot;/&gt;&lt;Image&gt;&lt;filename val=&quot;C:\Users\monc0003\AppData\Local\Temp\~Ca9CD7\data\asimages\{EDD28A31-87B6-40B4-9458-24604E76C53E}_2.png&quot;/&gt;&lt;left val=&quot;15&quot;/&gt;&lt;top val=&quot;71&quot;/&gt;&lt;width val=&quot;328&quot;/&gt;&lt;height val=&quot;432&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9CD7\data\asimages\{01F6F22D-8762-4BD5-BE07-A5A29D319834}_3.png&quot;/&gt;&lt;left val=&quot;35&quot;/&gt;&lt;top val=&quot;10&quot;/&gt;&lt;width val=&quot;648&quot;/&gt;&lt;height val=&quot;93&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2&quot;/&gt;&lt;lineCharCount val=&quot;14&quot;/&gt;&lt;lineCharCount val=&quot;9&quot;/&gt;&lt;lineCharCount val=&quot;16&quot;/&gt;&lt;lineCharCount val=&quot;11&quot;/&gt;&lt;lineCharCount val=&quot;9&quot;/&gt;&lt;lineCharCount val=&quot;13&quot;/&gt;&lt;lineCharCount val=&quot;17&quot;/&gt;&lt;lineCharCount val=&quot;5&quot;/&gt;&lt;/TableIndex&gt;&lt;/ShapeTextInfo&gt;"/>
  <p:tag name="HTML_SHAPEINFO" val="&lt;ThreeDShapeInfo&gt;&lt;uuid val=&quot;&quot;/&gt;&lt;isInvalidForFieldText val=&quot;0&quot;/&gt;&lt;Image&gt;&lt;filename val=&quot;C:\Users\monc0003\AppData\Local\Temp\~Ca9CD7\data\asimages\{F97F3925-2B15-4D2C-84D0-219B4316F68D}_3.png&quot;/&gt;&lt;left val=&quot;1&quot;/&gt;&lt;top val=&quot;107&quot;/&gt;&lt;width val=&quot;371&quot;/&gt;&lt;height val=&quot;392&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9&quot;/&gt;&lt;/TableIndex&gt;&lt;/ShapeTextInfo&gt;"/>
  <p:tag name="HTML_SHAPEINFO" val="&lt;ThreeDShapeInfo&gt;&lt;uuid val=&quot;&quot;/&gt;&lt;isInvalidForFieldText val=&quot;0&quot;/&gt;&lt;Image&gt;&lt;filename val=&quot;C:\Users\monc0003\AppData\Local\Temp\~Ca9CD7\data\asimages\{A47EE3C0-D7C3-4118-AB28-F045D579EA7B}_4.png&quot;/&gt;&lt;left val=&quot;28&quot;/&gt;&lt;top val=&quot;-9&quot;/&gt;&lt;width val=&quot;674&quot;/&gt;&lt;height val=&quot;13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0&quot;/&gt;&lt;lineCharCount val=&quot;12&quot;/&gt;&lt;lineCharCount val=&quot;9&quot;/&gt;&lt;lineCharCount val=&quot;21&quot;/&gt;&lt;lineCharCount val=&quot;11&quot;/&gt;&lt;lineCharCount val=&quot;17&quot;/&gt;&lt;lineCharCount val=&quot;18&quot;/&gt;&lt;lineCharCount val=&quot;15&quot;/&gt;&lt;lineCharCount val=&quot;11&quot;/&gt;&lt;/TableIndex&gt;&lt;/ShapeTextInfo&gt;"/>
  <p:tag name="HTML_SHAPEINFO" val="&lt;ThreeDShapeInfo&gt;&lt;uuid val=&quot;&quot;/&gt;&lt;isInvalidForFieldText val=&quot;0&quot;/&gt;&lt;Image&gt;&lt;filename val=&quot;C:\Users\monc0003\AppData\Local\Temp\~Ca9CD7\data\asimages\{04E56623-08A2-4466-AE33-EDAAE48A78F7}_4.png&quot;/&gt;&lt;left val=&quot;384&quot;/&gt;&lt;top val=&quot;122&quot;/&gt;&lt;width val=&quot;340&quot;/&gt;&lt;height val=&quot;394&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8&quot;/&gt;&lt;/TableIndex&gt;&lt;/ShapeTextInfo&gt;"/>
  <p:tag name="HTML_SHAPEINFO" val="&lt;ThreeDShapeInfo&gt;&lt;uuid val=&quot;&quot;/&gt;&lt;isInvalidForFieldText val=&quot;0&quot;/&gt;&lt;Image&gt;&lt;filename val=&quot;C:\Users\monc0003\AppData\Local\Temp\~Ca9CD7\data\asimages\{59881912-9BE0-408D-99E7-379DD78C3644}_5.png&quot;/&gt;&lt;left val=&quot;35&quot;/&gt;&lt;top val=&quot;-9&quot;/&gt;&lt;width val=&quot;648&quot;/&gt;&lt;height val=&quot;132&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0&quot;/&gt;&lt;lineCharCount val=&quot;19&quot;/&gt;&lt;lineCharCount val=&quot;14&quot;/&gt;&lt;lineCharCount val=&quot;11&quot;/&gt;&lt;lineCharCount val=&quot;19&quot;/&gt;&lt;lineCharCount val=&quot;25&quot;/&gt;&lt;lineCharCount val=&quot;23&quot;/&gt;&lt;lineCharCount val=&quot;12&quot;/&gt;&lt;lineCharCount val=&quot;24&quot;/&gt;&lt;lineCharCount val=&quot;6&quot;/&gt;&lt;/TableIndex&gt;&lt;/ShapeTextInfo&gt;"/>
  <p:tag name="HTML_SHAPEINFO" val="&lt;ThreeDShapeInfo&gt;&lt;uuid val=&quot;&quot;/&gt;&lt;isInvalidForFieldText val=&quot;0&quot;/&gt;&lt;Image&gt;&lt;filename val=&quot;C:\Users\monc0003\AppData\Local\Temp\~Ca9CD7\data\asimages\{CE07A988-EDFC-4E91-AC76-D73DD4EB2E71}_5.png&quot;/&gt;&lt;left val=&quot;312&quot;/&gt;&lt;top val=&quot;117&quot;/&gt;&lt;width val=&quot;407&quot;/&gt;&lt;height val=&quot;396&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9CD7\data\asimages\{A85CB22F-E3D1-41E6-91CD-BB87029BF905}_6.png&quot;/&gt;&lt;left val=&quot;35&quot;/&gt;&lt;top val=&quot;21&quot;/&gt;&lt;width val=&quot;648&quot;/&gt;&lt;height val=&quot;98&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8&quot;/&gt;&lt;lineCharCount val=&quot;31&quot;/&gt;&lt;lineCharCount val=&quot;34&quot;/&gt;&lt;lineCharCount val=&quot;38&quot;/&gt;&lt;lineCharCount val=&quot;26&quot;/&gt;&lt;/TableIndex&gt;&lt;/ShapeTextInfo&gt;"/>
  <p:tag name="HTML_SHAPEINFO" val="&lt;ThreeDShapeInfo&gt;&lt;uuid val=&quot;&quot;/&gt;&lt;isInvalidForFieldText val=&quot;0&quot;/&gt;&lt;Image&gt;&lt;filename val=&quot;C:\Users\monc0003\AppData\Local\Temp\~Ca9CD7\data\asimages\{C85E7CC5-D3E2-40CF-90A9-66B1679F5218}_6.png&quot;/&gt;&lt;left val=&quot;24&quot;/&gt;&lt;top val=&quot;119&quot;/&gt;&lt;width val=&quot;659&quot;/&gt;&lt;height val=&quot;363&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9CD7\data\asimages\{6E0D42E8-390B-40C6-AE01-521E502F71AB}_7.png&quot;/&gt;&lt;left val=&quot;35&quot;/&gt;&lt;top val=&quot;21&quot;/&gt;&lt;width val=&quot;648&quot;/&gt;&lt;height val=&quot;98&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3&quot;/&gt;&lt;lineCharCount val=&quot;16&quot;/&gt;&lt;lineCharCount val=&quot;15&quot;/&gt;&lt;lineCharCount val=&quot;14&quot;/&gt;&lt;lineCharCount val=&quot;16&quot;/&gt;&lt;lineCharCount val=&quot;17&quot;/&gt;&lt;lineCharCount val=&quot;16&quot;/&gt;&lt;lineCharCount val=&quot;16&quot;/&gt;&lt;/TableIndex&gt;&lt;/ShapeTextInfo&gt;"/>
  <p:tag name="HTML_SHAPEINFO" val="&lt;ThreeDShapeInfo&gt;&lt;uuid val=&quot;&quot;/&gt;&lt;isInvalidForFieldText val=&quot;0&quot;/&gt;&lt;Image&gt;&lt;filename val=&quot;C:\Users\monc0003\AppData\Local\Temp\~Ca9CD7\data\asimages\{6E681E5D-E79F-433D-86B0-4771AA991D26}_7.png&quot;/&gt;&lt;left val=&quot;24&quot;/&gt;&lt;top val=&quot;137&quot;/&gt;&lt;width val=&quot;317&quot;/&gt;&lt;height val=&quot;34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1494D3-5981-4E45-9A67-8D7667E26E5F}&quot;/&gt;&lt;isInvalidForFieldText val=&quot;0&quot;/&gt;&lt;Image&gt;&lt;filename val=&quot;C:\Users\monc0003\AppData\Local\Temp\~Ca9CD7\data\asimages\{071494D3-5981-4E45-9A67-8D7667E26E5F}_7.png&quot;/&gt;&lt;left val=&quot;353&quot;/&gt;&lt;top val=&quot;135&quot;/&gt;&lt;width val=&quot;354&quot;/&gt;&lt;height val=&quot;348&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8&quot;/&gt;&lt;/TableIndex&gt;&lt;/ShapeTextInfo&gt;"/>
  <p:tag name="HTML_SHAPEINFO" val="&lt;ThreeDShapeInfo&gt;&lt;uuid val=&quot;&quot;/&gt;&lt;isInvalidForFieldText val=&quot;0&quot;/&gt;&lt;Image&gt;&lt;filename val=&quot;C:\Users\monc0003\AppData\Local\Temp\~Ca9CD7\data\asimages\{3007150E-54CA-4A9C-B0C8-9E983B7D7908}_7.png&quot;/&gt;&lt;left val=&quot;473&quot;/&gt;&lt;top val=&quot;279&quot;/&gt;&lt;width val=&quot;114&quot;/&gt;&lt;height val=&quot;67&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9CD7\data\asimages\{D8FF5C31-FD76-4E77-AF0C-26E66BA17C78}_8.png&quot;/&gt;&lt;left val=&quot;35&quot;/&gt;&lt;top val=&quot;10&quot;/&gt;&lt;width val=&quot;648&quot;/&gt;&lt;height val=&quot;93&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2&quot;/&gt;&lt;lineCharCount val=&quot;14&quot;/&gt;&lt;lineCharCount val=&quot;9&quot;/&gt;&lt;lineCharCount val=&quot;16&quot;/&gt;&lt;lineCharCount val=&quot;11&quot;/&gt;&lt;lineCharCount val=&quot;9&quot;/&gt;&lt;lineCharCount val=&quot;13&quot;/&gt;&lt;lineCharCount val=&quot;17&quot;/&gt;&lt;lineCharCount val=&quot;5&quot;/&gt;&lt;/TableIndex&gt;&lt;/ShapeTextInfo&gt;"/>
  <p:tag name="HTML_SHAPEINFO" val="&lt;ThreeDShapeInfo&gt;&lt;uuid val=&quot;&quot;/&gt;&lt;isInvalidForFieldText val=&quot;0&quot;/&gt;&lt;Image&gt;&lt;filename val=&quot;C:\Users\monc0003\AppData\Local\Temp\~Ca9CD7\data\asimages\{553349ED-2B68-4858-AF8C-5E1641996F87}_8.png&quot;/&gt;&lt;left val=&quot;1&quot;/&gt;&lt;top val=&quot;107&quot;/&gt;&lt;width val=&quot;371&quot;/&gt;&lt;height val=&quot;392&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9CD7\data\asimages\{8BA4C856-FAA2-46DE-BDB1-118635125F3A}_9.png&quot;/&gt;&lt;left val=&quot;35&quot;/&gt;&lt;top val=&quot;21&quot;/&gt;&lt;width val=&quot;648&quot;/&gt;&lt;height val=&quot;98&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9&quot;/&gt;&lt;lineCharCount val=&quot;8&quot;/&gt;&lt;lineCharCount val=&quot;15&quot;/&gt;&lt;lineCharCount val=&quot;11&quot;/&gt;&lt;lineCharCount val=&quot;17&quot;/&gt;&lt;lineCharCount val=&quot;17&quot;/&gt;&lt;lineCharCount val=&quot;15&quot;/&gt;&lt;lineCharCount val=&quot;14&quot;/&gt;&lt;lineCharCount val=&quot;16&quot;/&gt;&lt;/TableIndex&gt;&lt;/ShapeTextInfo&gt;"/>
  <p:tag name="HTML_SHAPEINFO" val="&lt;ThreeDShapeInfo&gt;&lt;uuid val=&quot;&quot;/&gt;&lt;isInvalidForFieldText val=&quot;0&quot;/&gt;&lt;Image&gt;&lt;filename val=&quot;C:\Users\monc0003\AppData\Local\Temp\~Ca9CD7\data\asimages\{E5A35784-C5D1-452E-B33C-96776A25E9FA}_9.png&quot;/&gt;&lt;left val=&quot;27&quot;/&gt;&lt;top val=&quot;120&quot;/&gt;&lt;width val=&quot;277&quot;/&gt;&lt;height val=&quot;362&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17&quot;/&gt;&lt;/TableIndex&gt;&lt;/ShapeTextInfo&gt;"/>
  <p:tag name="HTML_SHAPEINFO" val="&lt;ThreeDShapeInfo&gt;&lt;uuid val=&quot;&quot;/&gt;&lt;isInvalidForFieldText val=&quot;0&quot;/&gt;&lt;Image&gt;&lt;filename val=&quot;C:\Users\monc0003\AppData\Local\Temp\~Ca9CD7\data\asimages\{B52FD749-9F9E-49A9-AA3C-B1DD825F875B}_10.png&quot;/&gt;&lt;left val=&quot;35&quot;/&gt;&lt;top val=&quot;6&quot;/&gt;&lt;width val=&quot;648&quot;/&gt;&lt;height val=&quot;132&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0&quot;/&gt;&lt;lineCharCount val=&quot;25&quot;/&gt;&lt;lineCharCount val=&quot;16&quot;/&gt;&lt;lineCharCount val=&quot;25&quot;/&gt;&lt;lineCharCount val=&quot;18&quot;/&gt;&lt;lineCharCount val=&quot;19&quot;/&gt;&lt;lineCharCount val=&quot;25&quot;/&gt;&lt;lineCharCount val=&quot;14&quot;/&gt;&lt;lineCharCount val=&quot;25&quot;/&gt;&lt;lineCharCount val=&quot;25&quot;/&gt;&lt;/TableIndex&gt;&lt;/ShapeTextInfo&gt;"/>
  <p:tag name="HTML_SHAPEINFO" val="&lt;ThreeDShapeInfo&gt;&lt;uuid val=&quot;&quot;/&gt;&lt;isInvalidForFieldText val=&quot;0&quot;/&gt;&lt;Image&gt;&lt;filename val=&quot;C:\Users\monc0003\AppData\Local\Temp\~Ca9CD7\data\asimages\{CBBAA575-4333-4814-B63B-636187B4375E}_10.png&quot;/&gt;&lt;left val=&quot;345&quot;/&gt;&lt;top val=&quot;141&quot;/&gt;&lt;width val=&quot;367&quot;/&gt;&lt;height val=&quot;346&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AppData\Local\Temp\~Ca9CD7\data\asimages\{C8D3D2BF-3D8C-4B7F-A688-B3C2F6F91230}_11.png&quot;/&gt;&lt;left val=&quot;35&quot;/&gt;&lt;top val=&quot;21&quot;/&gt;&lt;width val=&quot;648&quot;/&gt;&lt;height val=&quot;98&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2&quot;/&gt;&lt;lineCharCount val=&quot;19&quot;/&gt;&lt;lineCharCount val=&quot;18&quot;/&gt;&lt;lineCharCount val=&quot;16&quot;/&gt;&lt;lineCharCount val=&quot;16&quot;/&gt;&lt;/TableIndex&gt;&lt;/ShapeTextInfo&gt;"/>
  <p:tag name="HTML_SHAPEINFO" val="&lt;ThreeDShapeInfo&gt;&lt;uuid val=&quot;&quot;/&gt;&lt;isInvalidForFieldText val=&quot;0&quot;/&gt;&lt;Image&gt;&lt;filename val=&quot;C:\Users\monc0003\AppData\Local\Temp\~Ca9CD7\data\asimages\{F83795D0-6C9A-41B6-9009-77D06240F343}_11.png&quot;/&gt;&lt;left val=&quot;24&quot;/&gt;&lt;top val=&quot;131&quot;/&gt;&lt;width val=&quot;359&quot;/&gt;&lt;height val=&quot;351&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17&quot;/&gt;&lt;/TableIndex&gt;&lt;/ShapeTextInfo&gt;"/>
  <p:tag name="HTML_SHAPEINFO" val="&lt;ThreeDShapeInfo&gt;&lt;uuid val=&quot;&quot;/&gt;&lt;isInvalidForFieldText val=&quot;0&quot;/&gt;&lt;Image&gt;&lt;filename val=&quot;C:\Users\monc0003\AppData\Local\Temp\~Ca9CD7\data\asimages\{E1EE0817-67AF-4C1F-91C7-2C68FB11C1DD}_12.png&quot;/&gt;&lt;left val=&quot;35&quot;/&gt;&lt;top val=&quot;6&quot;/&gt;&lt;width val=&quot;648&quot;/&gt;&lt;height val=&quot;132&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4&quot;/&gt;&lt;lineCharCount val=&quot;14&quot;/&gt;&lt;lineCharCount val=&quot;10&quot;/&gt;&lt;lineCharCount val=&quot;15&quot;/&gt;&lt;lineCharCount val=&quot;14&quot;/&gt;&lt;lineCharCount val=&quot;14&quot;/&gt;&lt;lineCharCount val=&quot;13&quot;/&gt;&lt;/TableIndex&gt;&lt;/ShapeTextInfo&gt;"/>
  <p:tag name="HTML_SHAPEINFO" val="&lt;ThreeDShapeInfo&gt;&lt;uuid val=&quot;&quot;/&gt;&lt;isInvalidForFieldText val=&quot;0&quot;/&gt;&lt;Image&gt;&lt;filename val=&quot;C:\Users\monc0003\AppData\Local\Temp\~Ca9CD7\data\asimages\{F868C904-3185-421A-88D2-9A46D8E660F9}_12.png&quot;/&gt;&lt;left val=&quot;390&quot;/&gt;&lt;top val=&quot;137&quot;/&gt;&lt;width val=&quot;305&quot;/&gt;&lt;height val=&quot;357&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9CD7\data\asimages\{E5211578-2B8F-4EEF-923D-52C45B48637F}_13.png&quot;/&gt;&lt;left val=&quot;35&quot;/&gt;&lt;top val=&quot;10&quot;/&gt;&lt;width val=&quot;648&quot;/&gt;&lt;height val=&quot;93&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2&quot;/&gt;&lt;lineCharCount val=&quot;14&quot;/&gt;&lt;lineCharCount val=&quot;9&quot;/&gt;&lt;lineCharCount val=&quot;16&quot;/&gt;&lt;lineCharCount val=&quot;11&quot;/&gt;&lt;lineCharCount val=&quot;9&quot;/&gt;&lt;lineCharCount val=&quot;13&quot;/&gt;&lt;lineCharCount val=&quot;17&quot;/&gt;&lt;lineCharCount val=&quot;5&quot;/&gt;&lt;/TableIndex&gt;&lt;/ShapeTextInfo&gt;"/>
  <p:tag name="HTML_SHAPEINFO" val="&lt;ThreeDShapeInfo&gt;&lt;uuid val=&quot;&quot;/&gt;&lt;isInvalidForFieldText val=&quot;0&quot;/&gt;&lt;Image&gt;&lt;filename val=&quot;C:\Users\monc0003\AppData\Local\Temp\~Ca9CD7\data\asimages\{C5668CBF-62BF-409D-AA5D-E412781241B6}_13.png&quot;/&gt;&lt;left val=&quot;1&quot;/&gt;&lt;top val=&quot;107&quot;/&gt;&lt;width val=&quot;371&quot;/&gt;&lt;height val=&quot;392&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28&quot;/&gt;&lt;/TableIndex&gt;&lt;/ShapeTextInfo&gt;"/>
  <p:tag name="HTML_SHAPEINFO" val="&lt;ThreeDShapeInfo&gt;&lt;uuid val=&quot;&quot;/&gt;&lt;isInvalidForFieldText val=&quot;0&quot;/&gt;&lt;Image&gt;&lt;filename val=&quot;C:\Users\monc0003\AppData\Local\Temp\~Ca9CD7\data\asimages\{F1022CAB-378F-43DD-BE58-64CA90EC2C25}_14.png&quot;/&gt;&lt;left val=&quot;30&quot;/&gt;&lt;top val=&quot;12&quot;/&gt;&lt;width val=&quot;658&quot;/&gt;&lt;height val=&quot;120&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5&quot;/&gt;&lt;lineCharCount val=&quot;10&quot;/&gt;&lt;lineCharCount val=&quot;5&quot;/&gt;&lt;lineCharCount val=&quot;14&quot;/&gt;&lt;lineCharCount val=&quot;15&quot;/&gt;&lt;lineCharCount val=&quot;15&quot;/&gt;&lt;lineCharCount val=&quot;10&quot;/&gt;&lt;/TableIndex&gt;&lt;/ShapeTextInfo&gt;"/>
  <p:tag name="HTML_SHAPEINFO" val="&lt;ThreeDShapeInfo&gt;&lt;uuid val=&quot;&quot;/&gt;&lt;isInvalidForFieldText val=&quot;0&quot;/&gt;&lt;Image&gt;&lt;filename val=&quot;C:\Users\monc0003\AppData\Local\Temp\~Ca9CD7\data\asimages\{58C57327-0820-4817-B2B2-B89166B377FF}_14.png&quot;/&gt;&lt;left val=&quot;24&quot;/&gt;&lt;top val=&quot;133&quot;/&gt;&lt;width val=&quot;290&quot;/&gt;&lt;height val=&quot;363&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HTML_SHAPEINFO" val="&lt;ThreeDShapeInfo&gt;&lt;uuid val=&quot;&quot;/&gt;&lt;isInvalidForFieldText val=&quot;0&quot;/&gt;&lt;Image&gt;&lt;filename val=&quot;C:\Users\monc0003\AppData\Local\Temp\~Ca9CD7\data\asimages\{C95768DB-A6B9-4208-9888-D9EEAE5DBE7B}_15.png&quot;/&gt;&lt;left val=&quot;0&quot;/&gt;&lt;top val=&quot;17&quot;/&gt;&lt;width val=&quot;720&quot;/&gt;&lt;height val=&quot;93&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6&quot;/&gt;&lt;lineCharCount val=&quot;37&quot;/&gt;&lt;lineCharCount val=&quot;40&quot;/&gt;&lt;/TableIndex&gt;&lt;/ShapeTextInfo&gt;"/>
  <p:tag name="HTML_SHAPEINFO" val="&lt;ThreeDShapeInfo&gt;&lt;uuid val=&quot;&quot;/&gt;&lt;isInvalidForFieldText val=&quot;0&quot;/&gt;&lt;Image&gt;&lt;filename val=&quot;C:\Users\monc0003\AppData\Local\Temp\~Ca9CD7\data\asimages\{58A3DA09-0E57-4A83-AAB4-0C51E1226D9D}_15.png&quot;/&gt;&lt;left val=&quot;49&quot;/&gt;&lt;top val=&quot;104&quot;/&gt;&lt;width val=&quot;620&quot;/&gt;&lt;height val=&quot;150&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AppData\Local\Temp\~Ca9CD7\data\asimages\{E03DF4DF-0DBD-4276-9307-0C4D80A730D5}_16.png&quot;/&gt;&lt;left val=&quot;35&quot;/&gt;&lt;top val=&quot;21&quot;/&gt;&lt;width val=&quot;648&quot;/&gt;&lt;height val=&quot;98&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2&quot;/&gt;&lt;lineCharCount val=&quot;19&quot;/&gt;&lt;lineCharCount val=&quot;21&quot;/&gt;&lt;lineCharCount val=&quot;14&quot;/&gt;&lt;lineCharCount val=&quot;21&quot;/&gt;&lt;lineCharCount val=&quot;17&quot;/&gt;&lt;lineCharCount val=&quot;14&quot;/&gt;&lt;lineCharCount val=&quot;10&quot;/&gt;&lt;lineCharCount val=&quot;16&quot;/&gt;&lt;lineCharCount val=&quot;6&quot;/&gt;&lt;/TableIndex&gt;&lt;/ShapeTextInfo&gt;"/>
  <p:tag name="HTML_SHAPEINFO" val="&lt;ThreeDShapeInfo&gt;&lt;uuid val=&quot;&quot;/&gt;&lt;isInvalidForFieldText val=&quot;0&quot;/&gt;&lt;Image&gt;&lt;filename val=&quot;C:\Users\monc0003\AppData\Local\Temp\~Ca9CD7\data\asimages\{F5514E50-6850-4E0A-99C1-B5A03D01E59F}_16.png&quot;/&gt;&lt;left val=&quot;0&quot;/&gt;&lt;top val=&quot;121&quot;/&gt;&lt;width val=&quot;379&quot;/&gt;&lt;height val=&quot;394&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16&quot;/&gt;&lt;/TableIndex&gt;&lt;/ShapeTextInfo&gt;"/>
  <p:tag name="HTML_SHAPEINFO" val="&lt;ThreeDShapeInfo&gt;&lt;uuid val=&quot;&quot;/&gt;&lt;isInvalidForFieldText val=&quot;0&quot;/&gt;&lt;Image&gt;&lt;filename val=&quot;C:\Users\monc0003\AppData\Local\Temp\~Ca9CD7\data\asimages\{10C35EA2-994F-4D1E-AA08-D6038B1DA6BA}_17.png&quot;/&gt;&lt;left val=&quot;35&quot;/&gt;&lt;top val=&quot;6&quot;/&gt;&lt;width val=&quot;653&quot;/&gt;&lt;height val=&quot;132&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4&quot;/&gt;&lt;lineCharCount val=&quot;25&quot;/&gt;&lt;lineCharCount val=&quot;20&quot;/&gt;&lt;lineCharCount val=&quot;22&quot;/&gt;&lt;lineCharCount val=&quot;9&quot;/&gt;&lt;lineCharCount val=&quot;20&quot;/&gt;&lt;lineCharCount val=&quot;13&quot;/&gt;&lt;lineCharCount val=&quot;25&quot;/&gt;&lt;lineCharCount val=&quot;26&quot;/&gt;&lt;lineCharCount val=&quot;16&quot;/&gt;&lt;lineCharCount val=&quot;15&quot;/&gt;&lt;/TableIndex&gt;&lt;/ShapeTextInfo&gt;"/>
  <p:tag name="HTML_SHAPEINFO" val="&lt;ThreeDShapeInfo&gt;&lt;uuid val=&quot;&quot;/&gt;&lt;isInvalidForFieldText val=&quot;0&quot;/&gt;&lt;Image&gt;&lt;filename val=&quot;C:\Users\monc0003\AppData\Local\Temp\~Ca9CD7\data\asimages\{A4273D98-F54D-43F0-B7C1-5972222424B6}_17.png&quot;/&gt;&lt;left val=&quot;339&quot;/&gt;&lt;top val=&quot;132&quot;/&gt;&lt;width val=&quot;367&quot;/&gt;&lt;height val=&quot;350&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9CD7\data\asimages\{13B8F294-03DE-4C4B-854B-A5959815F444}_18.png&quot;/&gt;&lt;left val=&quot;35&quot;/&gt;&lt;top val=&quot;10&quot;/&gt;&lt;width val=&quot;648&quot;/&gt;&lt;height val=&quot;93&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2&quot;/&gt;&lt;lineCharCount val=&quot;14&quot;/&gt;&lt;lineCharCount val=&quot;9&quot;/&gt;&lt;lineCharCount val=&quot;16&quot;/&gt;&lt;lineCharCount val=&quot;11&quot;/&gt;&lt;lineCharCount val=&quot;9&quot;/&gt;&lt;lineCharCount val=&quot;13&quot;/&gt;&lt;lineCharCount val=&quot;17&quot;/&gt;&lt;lineCharCount val=&quot;5&quot;/&gt;&lt;/TableIndex&gt;&lt;/ShapeTextInfo&gt;"/>
  <p:tag name="HTML_SHAPEINFO" val="&lt;ThreeDShapeInfo&gt;&lt;uuid val=&quot;&quot;/&gt;&lt;isInvalidForFieldText val=&quot;0&quot;/&gt;&lt;Image&gt;&lt;filename val=&quot;C:\Users\monc0003\AppData\Local\Temp\~Ca9CD7\data\asimages\{EBC4BCF8-EADC-4176-9225-9CFE06D5C3FC}_18.png&quot;/&gt;&lt;left val=&quot;1&quot;/&gt;&lt;top val=&quot;107&quot;/&gt;&lt;width val=&quot;371&quot;/&gt;&lt;height val=&quot;392&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17&quot;/&gt;&lt;/TableIndex&gt;&lt;/ShapeTextInfo&gt;"/>
  <p:tag name="HTML_SHAPEINFO" val="&lt;ThreeDShapeInfo&gt;&lt;uuid val=&quot;&quot;/&gt;&lt;isInvalidForFieldText val=&quot;0&quot;/&gt;&lt;Image&gt;&lt;filename val=&quot;C:\Users\monc0003\AppData\Local\Temp\~Ca9CD7\data\asimages\{D8494B79-7159-4FFA-B804-B5440BC9F776}_19.png&quot;/&gt;&lt;left val=&quot;35&quot;/&gt;&lt;top val=&quot;6&quot;/&gt;&lt;width val=&quot;648&quot;/&gt;&lt;height val=&quot;132&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4&quot;/&gt;&lt;lineCharCount val=&quot;10&quot;/&gt;&lt;lineCharCount val=&quot;19&quot;/&gt;&lt;lineCharCount val=&quot;20&quot;/&gt;&lt;lineCharCount val=&quot;20&quot;/&gt;&lt;lineCharCount val=&quot;21&quot;/&gt;&lt;lineCharCount val=&quot;17&quot;/&gt;&lt;lineCharCount val=&quot;5&quot;/&gt;&lt;/TableIndex&gt;&lt;/ShapeTextInfo&gt;"/>
  <p:tag name="HTML_SHAPEINFO" val="&lt;ThreeDShapeInfo&gt;&lt;uuid val=&quot;&quot;/&gt;&lt;isInvalidForFieldText val=&quot;0&quot;/&gt;&lt;Image&gt;&lt;filename val=&quot;C:\Users\monc0003\AppData\Local\Temp\~Ca9CD7\data\asimages\{AA20925D-63B7-42EF-9077-959832C9BA7B}_19.png&quot;/&gt;&lt;left val=&quot;348&quot;/&gt;&lt;top val=&quot;149&quot;/&gt;&lt;width val=&quot;354&quot;/&gt;&lt;height val=&quot;344&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9CD7\data\asimages\{086B30C4-38D0-47C1-A442-8D46FD62EB5B}_20.png&quot;/&gt;&lt;left val=&quot;35&quot;/&gt;&lt;top val=&quot;21&quot;/&gt;&lt;width val=&quot;648&quot;/&gt;&lt;height val=&quot;98&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4&quot;/&gt;&lt;lineCharCount val=&quot;22&quot;/&gt;&lt;lineCharCount val=&quot;25&quot;/&gt;&lt;lineCharCount val=&quot;21&quot;/&gt;&lt;lineCharCount val=&quot;18&quot;/&gt;&lt;lineCharCount val=&quot;28&quot;/&gt;&lt;lineCharCount val=&quot;9&quot;/&gt;&lt;lineCharCount val=&quot;22&quot;/&gt;&lt;lineCharCount val=&quot;26&quot;/&gt;&lt;lineCharCount val=&quot;4&quot;/&gt;&lt;/TableIndex&gt;&lt;/ShapeTextInfo&gt;"/>
  <p:tag name="HTML_SHAPEINFO" val="&lt;ThreeDShapeInfo&gt;&lt;uuid val=&quot;&quot;/&gt;&lt;isInvalidForFieldText val=&quot;0&quot;/&gt;&lt;Image&gt;&lt;filename val=&quot;C:\Users\monc0003\AppData\Local\Temp\~Ca9CD7\data\asimages\{6C83FE5F-ED4E-4373-9C0B-703BA3C7201B}_20.png&quot;/&gt;&lt;left val=&quot;0&quot;/&gt;&lt;top val=&quot;113&quot;/&gt;&lt;width val=&quot;451&quot;/&gt;&lt;height val=&quot;401&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13&quot;/&gt;&lt;/TableIndex&gt;&lt;/ShapeTextInfo&gt;"/>
  <p:tag name="HTML_SHAPEINFO" val="&lt;ThreeDShapeInfo&gt;&lt;uuid val=&quot;&quot;/&gt;&lt;isInvalidForFieldText val=&quot;0&quot;/&gt;&lt;Image&gt;&lt;filename val=&quot;C:\Users\monc0003\AppData\Local\Temp\~Ca9CD7\data\asimages\{A2CB3429-0BFD-4B87-BD01-A97AA8756D1C}_21.png&quot;/&gt;&lt;left val=&quot;35&quot;/&gt;&lt;top val=&quot;6&quot;/&gt;&lt;width val=&quot;655&quot;/&gt;&lt;height val=&quot;132&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2&quot;/&gt;&lt;lineCharCount val=&quot;16&quot;/&gt;&lt;lineCharCount val=&quot;22&quot;/&gt;&lt;lineCharCount val=&quot;13&quot;/&gt;&lt;lineCharCount val=&quot;20&quot;/&gt;&lt;lineCharCount val=&quot;15&quot;/&gt;&lt;lineCharCount val=&quot;14&quot;/&gt;&lt;lineCharCount val=&quot;21&quot;/&gt;&lt;lineCharCount val=&quot;19&quot;/&gt;&lt;/TableIndex&gt;&lt;/ShapeTextInfo&gt;"/>
  <p:tag name="HTML_SHAPEINFO" val="&lt;ThreeDShapeInfo&gt;&lt;uuid val=&quot;&quot;/&gt;&lt;isInvalidForFieldText val=&quot;0&quot;/&gt;&lt;Image&gt;&lt;filename val=&quot;C:\Users\monc0003\AppData\Local\Temp\~Ca9CD7\data\asimages\{D4CC9168-A3CE-4FC4-BAAE-2B93117DCDDE}_21.png&quot;/&gt;&lt;left val=&quot;354&quot;/&gt;&lt;top val=&quot;130&quot;/&gt;&lt;width val=&quot;363&quot;/&gt;&lt;height val=&quot;383&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9CD7\data\asimages\{D03CE195-B478-4600-B51A-7E8669CDF4C6}_22.png&quot;/&gt;&lt;left val=&quot;35&quot;/&gt;&lt;top val=&quot;10&quot;/&gt;&lt;width val=&quot;648&quot;/&gt;&lt;height val=&quot;93&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2&quot;/&gt;&lt;lineCharCount val=&quot;14&quot;/&gt;&lt;lineCharCount val=&quot;9&quot;/&gt;&lt;lineCharCount val=&quot;16&quot;/&gt;&lt;lineCharCount val=&quot;11&quot;/&gt;&lt;lineCharCount val=&quot;9&quot;/&gt;&lt;lineCharCount val=&quot;13&quot;/&gt;&lt;lineCharCount val=&quot;17&quot;/&gt;&lt;lineCharCount val=&quot;5&quot;/&gt;&lt;/TableIndex&gt;&lt;/ShapeTextInfo&gt;"/>
  <p:tag name="HTML_SHAPEINFO" val="&lt;ThreeDShapeInfo&gt;&lt;uuid val=&quot;&quot;/&gt;&lt;isInvalidForFieldText val=&quot;0&quot;/&gt;&lt;Image&gt;&lt;filename val=&quot;C:\Users\monc0003\AppData\Local\Temp\~Ca9CD7\data\asimages\{D8072D6B-7F82-4288-8F18-C9AA521EDF79}_22.png&quot;/&gt;&lt;left val=&quot;1&quot;/&gt;&lt;top val=&quot;107&quot;/&gt;&lt;width val=&quot;371&quot;/&gt;&lt;height val=&quot;392&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9CD7\data\asimages\{158D8507-EE6E-497D-A0CE-67993C492AE9}_23.png&quot;/&gt;&lt;left val=&quot;35&quot;/&gt;&lt;top val=&quot;0&quot;/&gt;&lt;width val=&quot;648&quot;/&gt;&lt;height val=&quot;9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3&quot;/&gt;&lt;lineCharCount val=&quot;43&quot;/&gt;&lt;lineCharCount val=&quot;41&quot;/&gt;&lt;lineCharCount val=&quot;25&quot;/&gt;&lt;/TableIndex&gt;&lt;/ShapeTextInfo&gt;"/>
  <p:tag name="HTML_SHAPEINFO" val="&lt;ThreeDShapeInfo&gt;&lt;uuid val=&quot;&quot;/&gt;&lt;isInvalidForFieldText val=&quot;0&quot;/&gt;&lt;Image&gt;&lt;filename val=&quot;C:\Users\monc0003\AppData\Local\Temp\~Ca9CD7\data\asimages\{DA11DBCC-F5A7-4121-B240-FA4523B2B89D}_23.png&quot;/&gt;&lt;left val=&quot;35&quot;/&gt;&lt;top val=&quot;120&quot;/&gt;&lt;width val=&quot;649&quot;/&gt;&lt;height val=&quot;160&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9CD7\data\asimages\{4BC820A3-F411-4022-986D-732FDA925765}_24.png&quot;/&gt;&lt;left val=&quot;23&quot;/&gt;&lt;top val=&quot;21&quot;/&gt;&lt;width val=&quot;672&quot;/&gt;&lt;height val=&quot;9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8&quot;/&gt;&lt;lineCharCount val=&quot;16&quot;/&gt;&lt;lineCharCount val=&quot;15&quot;/&gt;&lt;lineCharCount val=&quot;17&quot;/&gt;&lt;lineCharCount val=&quot;12&quot;/&gt;&lt;lineCharCount val=&quot;17&quot;/&gt;&lt;lineCharCount val=&quot;14&quot;/&gt;&lt;lineCharCount val=&quot;17&quot;/&gt;&lt;lineCharCount val=&quot;13&quot;/&gt;&lt;/TableIndex&gt;&lt;/ShapeTextInfo&gt;"/>
  <p:tag name="HTML_SHAPEINFO" val="&lt;ThreeDShapeInfo&gt;&lt;uuid val=&quot;&quot;/&gt;&lt;isInvalidForFieldText val=&quot;0&quot;/&gt;&lt;Image&gt;&lt;filename val=&quot;C:\Users\monc0003\AppData\Local\Temp\~Ca9CD7\data\asimages\{247FB151-6ECE-4B9A-8674-194CB809528B}_24.png&quot;/&gt;&lt;left val=&quot;0&quot;/&gt;&lt;top val=&quot;119&quot;/&gt;&lt;width val=&quot;328&quot;/&gt;&lt;height val=&quot;383&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9CD7\data\asimages\{81040804-0D2F-4A0E-A22B-2187839F4BD3}_25.png&quot;/&gt;&lt;left val=&quot;35&quot;/&gt;&lt;top val=&quot;21&quot;/&gt;&lt;width val=&quot;648&quot;/&gt;&lt;height val=&quot;98&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4&quot;/&gt;&lt;lineCharCount val=&quot;23&quot;/&gt;&lt;lineCharCount val=&quot;25&quot;/&gt;&lt;lineCharCount val=&quot;26&quot;/&gt;&lt;lineCharCount val=&quot;23&quot;/&gt;&lt;lineCharCount val=&quot;20&quot;/&gt;&lt;lineCharCount val=&quot;24&quot;/&gt;&lt;lineCharCount val=&quot;14&quot;/&gt;&lt;lineCharCount val=&quot;15&quot;/&gt;&lt;lineCharCount val=&quot;16&quot;/&gt;&lt;lineCharCount val=&quot;22&quot;/&gt;&lt;lineCharCount val=&quot;9&quot;/&gt;&lt;lineCharCount val=&quot;17&quot;/&gt;&lt;/TableIndex&gt;&lt;/ShapeTextInfo&gt;"/>
  <p:tag name="HTML_SHAPEINFO" val="&lt;ThreeDShapeInfo&gt;&lt;uuid val=&quot;&quot;/&gt;&lt;isInvalidForFieldText val=&quot;0&quot;/&gt;&lt;Image&gt;&lt;filename val=&quot;C:\Users\monc0003\AppData\Local\Temp\~Ca9CD7\data\asimages\{14F50279-E168-4604-B07C-833C16113412}_25.png&quot;/&gt;&lt;left val=&quot;1&quot;/&gt;&lt;top val=&quot;112&quot;/&gt;&lt;width val=&quot;377&quot;/&gt;&lt;height val=&quot;419&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9CD7\data\asimages\{F9A2F51A-0B17-40B5-BAEB-7BBA9945D2A2}_26.png&quot;/&gt;&lt;left val=&quot;35&quot;/&gt;&lt;top val=&quot;21&quot;/&gt;&lt;width val=&quot;648&quot;/&gt;&lt;height val=&quot;98&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37&quot;/&gt;&lt;lineCharCount val=&quot;49&quot;/&gt;&lt;lineCharCount val=&quot;40&quot;/&gt;&lt;lineCharCount val=&quot;47&quot;/&gt;&lt;/TableIndex&gt;&lt;/ShapeTextInfo&gt;"/>
  <p:tag name="HTML_SHAPEINFO" val="&lt;ThreeDShapeInfo&gt;&lt;uuid val=&quot;&quot;/&gt;&lt;isInvalidForFieldText val=&quot;0&quot;/&gt;&lt;Image&gt;&lt;filename val=&quot;C:\Users\monc0003\AppData\Local\Temp\~Ca9CD7\data\asimages\{8A983FCA-11FD-4732-A318-75073F3DA482}_26.png&quot;/&gt;&lt;left val=&quot;27&quot;/&gt;&lt;top val=&quot;114&quot;/&gt;&lt;width val=&quot;663&quot;/&gt;&lt;height val=&quot;33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4&quot;/&gt;&lt;/TableIndex&gt;&lt;/ShapeTextInfo&gt;"/>
  <p:tag name="HTML_SHAPEINFO" val="&lt;ThreeDShapeInfo&gt;&lt;uuid val=&quot;&quot;/&gt;&lt;isInvalidForFieldText val=&quot;0&quot;/&gt;&lt;Image&gt;&lt;filename val=&quot;C:\Users\monc0003\AppData\Local\Temp\~Ca9CD7\data\asimages\{520EF020-84A0-42EF-9420-41343CEA391E}_27.png&quot;/&gt;&lt;left val=&quot;35&quot;/&gt;&lt;top val=&quot;6&quot;/&gt;&lt;width val=&quot;648&quot;/&gt;&lt;height val=&quot;132&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5&quot;/&gt;&lt;lineCharCount val=&quot;5&quot;/&gt;&lt;lineCharCount val=&quot;31&quot;/&gt;&lt;lineCharCount val=&quot;34&quot;/&gt;&lt;lineCharCount val=&quot;29&quot;/&gt;&lt;lineCharCount val=&quot;35&quot;/&gt;&lt;lineCharCount val=&quot;26&quot;/&gt;&lt;lineCharCount val=&quot;33&quot;/&gt;&lt;lineCharCount val=&quot;31&quot;/&gt;&lt;lineCharCount val=&quot;8&quot;/&gt;&lt;/TableIndex&gt;&lt;/ShapeTextInfo&gt;"/>
  <p:tag name="HTML_SHAPEINFO" val="&lt;ThreeDShapeInfo&gt;&lt;uuid val=&quot;&quot;/&gt;&lt;isInvalidForFieldText val=&quot;0&quot;/&gt;&lt;Image&gt;&lt;filename val=&quot;C:\Users\monc0003\AppData\Local\Temp\~Ca9CD7\data\asimages\{87D7F5CD-0401-4C13-8AC6-16816D23F0A1}_27.png&quot;/&gt;&lt;left val=&quot;0&quot;/&gt;&lt;top val=&quot;128&quot;/&gt;&lt;width val=&quot;435&quot;/&gt;&lt;height val=&quot;400&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5&quot;/&gt;&lt;/TableIndex&gt;&lt;/ShapeTextInfo&gt;"/>
  <p:tag name="HTML_SHAPEINFO" val="&lt;ThreeDShapeInfo&gt;&lt;uuid val=&quot;&quot;/&gt;&lt;isInvalidForFieldText val=&quot;0&quot;/&gt;&lt;Image&gt;&lt;filename val=&quot;C:\Users\monc0003\AppData\Local\Temp\~Ca9CD7\data\asimages\{8B4B3892-FC0F-4AA4-8704-0B21B50DF761}_28.png&quot;/&gt;&lt;left val=&quot;19&quot;/&gt;&lt;top val=&quot;6&quot;/&gt;&lt;width val=&quot;691&quot;/&gt;&lt;height val=&quot;132&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4&quot;/&gt;&lt;lineCharCount val=&quot;23&quot;/&gt;&lt;lineCharCount val=&quot;21&quot;/&gt;&lt;lineCharCount val=&quot;8&quot;/&gt;&lt;lineCharCount val=&quot;15&quot;/&gt;&lt;lineCharCount val=&quot;24&quot;/&gt;&lt;lineCharCount val=&quot;22&quot;/&gt;&lt;lineCharCount val=&quot;24&quot;/&gt;&lt;lineCharCount val=&quot;24&quot;/&gt;&lt;lineCharCount val=&quot;19&quot;/&gt;&lt;lineCharCount val=&quot;20&quot;/&gt;&lt;lineCharCount val=&quot;22&quot;/&gt;&lt;/TableIndex&gt;&lt;/ShapeTextInfo&gt;"/>
  <p:tag name="HTML_SHAPEINFO" val="&lt;ThreeDShapeInfo&gt;&lt;uuid val=&quot;&quot;/&gt;&lt;isInvalidForFieldText val=&quot;0&quot;/&gt;&lt;Image&gt;&lt;filename val=&quot;C:\Users\monc0003\AppData\Local\Temp\~Ca9CD7\data\asimages\{DB125EB8-D990-4FA3-BA8F-F9FC5BF4EED3}_28.png&quot;/&gt;&lt;left val=&quot;350&quot;/&gt;&lt;top val=&quot;132&quot;/&gt;&lt;width val=&quot;363&quot;/&gt;&lt;height val=&quot;362&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5&quot;/&gt;&lt;/TableIndex&gt;&lt;/ShapeTextInfo&gt;"/>
  <p:tag name="HTML_SHAPEINFO" val="&lt;ThreeDShapeInfo&gt;&lt;uuid val=&quot;&quot;/&gt;&lt;isInvalidForFieldText val=&quot;0&quot;/&gt;&lt;Image&gt;&lt;filename val=&quot;C:\Users\monc0003\AppData\Local\Temp\~Ca9CD7\data\asimages\{716800DB-B896-4E63-BCE9-48614614B801}_29.png&quot;/&gt;&lt;left val=&quot;35&quot;/&gt;&lt;top val=&quot;6&quot;/&gt;&lt;width val=&quot;648&quot;/&gt;&lt;height val=&quot;132&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9&quot;/&gt;&lt;lineCharCount val=&quot;17&quot;/&gt;&lt;lineCharCount val=&quot;31&quot;/&gt;&lt;lineCharCount val=&quot;13&quot;/&gt;&lt;lineCharCount val=&quot;27&quot;/&gt;&lt;lineCharCount val=&quot;26&quot;/&gt;&lt;lineCharCount val=&quot;22&quot;/&gt;&lt;lineCharCount val=&quot;17&quot;/&gt;&lt;lineCharCount val=&quot;26&quot;/&gt;&lt;lineCharCount val=&quot;21&quot;/&gt;&lt;lineCharCount val=&quot;31&quot;/&gt;&lt;lineCharCount val=&quot;28&quot;/&gt;&lt;/TableIndex&gt;&lt;/ShapeTextInfo&gt;"/>
  <p:tag name="HTML_SHAPEINFO" val="&lt;ThreeDShapeInfo&gt;&lt;uuid val=&quot;&quot;/&gt;&lt;isInvalidForFieldText val=&quot;0&quot;/&gt;&lt;Image&gt;&lt;filename val=&quot;C:\Users\monc0003\AppData\Local\Temp\~Ca9CD7\data\asimages\{A2A925EB-0290-4D84-BA80-379D20F6404D}_29.png&quot;/&gt;&lt;left val=&quot;9&quot;/&gt;&lt;top val=&quot;117&quot;/&gt;&lt;width val=&quot;427&quot;/&gt;&lt;height val=&quot;392&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13&quot;/&gt;&lt;/TableIndex&gt;&lt;/ShapeTextInfo&gt;"/>
  <p:tag name="HTML_SHAPEINFO" val="&lt;ThreeDShapeInfo&gt;&lt;uuid val=&quot;&quot;/&gt;&lt;isInvalidForFieldText val=&quot;0&quot;/&gt;&lt;Image&gt;&lt;filename val=&quot;C:\Users\monc0003\AppData\Local\Temp\~Ca9CD7\data\asimages\{E6DC8F54-3BF2-4847-B055-DCCC50A03CE3}_30.png&quot;/&gt;&lt;left val=&quot;35&quot;/&gt;&lt;top val=&quot;6&quot;/&gt;&lt;width val=&quot;648&quot;/&gt;&lt;height val=&quot;132&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4&quot;/&gt;&lt;lineCharCount val=&quot;44&quot;/&gt;&lt;lineCharCount val=&quot;39&quot;/&gt;&lt;lineCharCount val=&quot;26&quot;/&gt;&lt;lineCharCount val=&quot;40&quot;/&gt;&lt;lineCharCount val=&quot;18&quot;/&gt;&lt;/TableIndex&gt;&lt;/ShapeTextInfo&gt;"/>
  <p:tag name="HTML_SHAPEINFO" val="&lt;ThreeDShapeInfo&gt;&lt;uuid val=&quot;&quot;/&gt;&lt;isInvalidForFieldText val=&quot;0&quot;/&gt;&lt;Image&gt;&lt;filename val=&quot;C:\Users\monc0003\AppData\Local\Temp\~Ca9CD7\data\asimages\{520E8307-9FC5-49F7-B8DF-FB847A609647}_30.png&quot;/&gt;&lt;left val=&quot;24&quot;/&gt;&lt;top val=&quot;119&quot;/&gt;&lt;width val=&quot;663&quot;/&gt;&lt;height val=&quot;363&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18&quot;/&gt;&lt;/TableIndex&gt;&lt;/ShapeTextInfo&gt;"/>
  <p:tag name="HTML_SHAPEINFO" val="&lt;ThreeDShapeInfo&gt;&lt;uuid val=&quot;&quot;/&gt;&lt;isInvalidForFieldText val=&quot;0&quot;/&gt;&lt;Image&gt;&lt;filename val=&quot;C:\Users\monc0003\AppData\Local\Temp\~Ca9CD7\data\asimages\{6CD745EF-B319-4C9B-A68E-DAB15F5B7B8B}_31.png&quot;/&gt;&lt;left val=&quot;35&quot;/&gt;&lt;top val=&quot;6&quot;/&gt;&lt;width val=&quot;648&quot;/&gt;&lt;height val=&quot;132&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29&quot;/&gt;&lt;lineCharCount val=&quot;26&quot;/&gt;&lt;lineCharCount val=&quot;43&quot;/&gt;&lt;lineCharCount val=&quot;38&quot;/&gt;&lt;/TableIndex&gt;&lt;/ShapeTextInfo&gt;"/>
  <p:tag name="HTML_SHAPEINFO" val="&lt;ThreeDShapeInfo&gt;&lt;uuid val=&quot;&quot;/&gt;&lt;isInvalidForFieldText val=&quot;0&quot;/&gt;&lt;Image&gt;&lt;filename val=&quot;C:\Users\monc0003\AppData\Local\Temp\~Ca9CD7\data\asimages\{0ADB2C1F-9188-42D4-A35C-8B976F8C17B7}_31.png&quot;/&gt;&lt;left val=&quot;24&quot;/&gt;&lt;top val=&quot;119&quot;/&gt;&lt;width val=&quot;663&quot;/&gt;&lt;height val=&quot;363&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33&quot;/&gt;&lt;/TableIndex&gt;&lt;/ShapeTextInfo&gt;"/>
  <p:tag name="HTML_SHAPEINFO" val="&lt;ThreeDShapeInfo&gt;&lt;uuid val=&quot;&quot;/&gt;&lt;isInvalidForFieldText val=&quot;0&quot;/&gt;&lt;Image&gt;&lt;filename val=&quot;C:\Users\monc0003\AppData\Local\Temp\~Ca9CD7\data\asimages\{C61F58B9-2C8D-482A-8A5B-369F508008B8}_32.png&quot;/&gt;&lt;left val=&quot;21&quot;/&gt;&lt;top val=&quot;6&quot;/&gt;&lt;width val=&quot;676&quot;/&gt;&lt;height val=&quot;132&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4&quot;/&gt;&lt;lineCharCount val=&quot;32&quot;/&gt;&lt;lineCharCount val=&quot;26&quot;/&gt;&lt;lineCharCount val=&quot;26&quot;/&gt;&lt;/TableIndex&gt;&lt;/ShapeTextInfo&gt;"/>
  <p:tag name="HTML_SHAPEINFO" val="&lt;ThreeDShapeInfo&gt;&lt;uuid val=&quot;&quot;/&gt;&lt;isInvalidForFieldText val=&quot;0&quot;/&gt;&lt;Image&gt;&lt;filename val=&quot;C:\Users\monc0003\AppData\Local\Temp\~Ca9CD7\data\asimages\{7300EB2F-AD80-4DC2-B863-7397FA31573D}_32.png&quot;/&gt;&lt;left val=&quot;12&quot;/&gt;&lt;top val=&quot;149&quot;/&gt;&lt;width val=&quot;683&quot;/&gt;&lt;height val=&quot;198&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1&quot;/&gt;&lt;/TableIndex&gt;&lt;/ShapeTextInfo&gt;"/>
  <p:tag name="HTML_SHAPEINFO" val="&lt;ThreeDShapeInfo&gt;&lt;uuid val=&quot;&quot;/&gt;&lt;isInvalidForFieldText val=&quot;0&quot;/&gt;&lt;Image&gt;&lt;filename val=&quot;C:\Users\monc0003\AppData\Local\Temp\~Ca9CD7\data\asimages\{352C7989-79A9-4472-A3D5-07171D1E947F}_33.png&quot;/&gt;&lt;left val=&quot;35&quot;/&gt;&lt;top val=&quot;6&quot;/&gt;&lt;width val=&quot;648&quot;/&gt;&lt;height val=&quot;132&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1&quot;/&gt;&lt;lineCharCount val=&quot;20&quot;/&gt;&lt;lineCharCount val=&quot;18&quot;/&gt;&lt;lineCharCount val=&quot;19&quot;/&gt;&lt;lineCharCount val=&quot;20&quot;/&gt;&lt;lineCharCount val=&quot;20&quot;/&gt;&lt;lineCharCount val=&quot;18&quot;/&gt;&lt;lineCharCount val=&quot;15&quot;/&gt;&lt;lineCharCount val=&quot;24&quot;/&gt;&lt;lineCharCount val=&quot;8&quot;/&gt;&lt;/TableIndex&gt;&lt;/ShapeTextInfo&gt;"/>
  <p:tag name="HTML_SHAPEINFO" val="&lt;ThreeDShapeInfo&gt;&lt;uuid val=&quot;&quot;/&gt;&lt;isInvalidForFieldText val=&quot;0&quot;/&gt;&lt;Image&gt;&lt;filename val=&quot;C:\Users\monc0003\AppData\Local\Temp\~Ca9CD7\data\asimages\{A8936C42-CAE3-427D-9865-00148E898ECA}_33.png&quot;/&gt;&lt;left val=&quot;8&quot;/&gt;&lt;top val=&quot;122&quot;/&gt;&lt;width val=&quot;366&quot;/&gt;&lt;height val=&quot;366&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1&quot;/&gt;&lt;/TableIndex&gt;&lt;/ShapeTextInfo&gt;"/>
  <p:tag name="HTML_SHAPEINFO" val="&lt;ThreeDShapeInfo&gt;&lt;uuid val=&quot;&quot;/&gt;&lt;isInvalidForFieldText val=&quot;0&quot;/&gt;&lt;Image&gt;&lt;filename val=&quot;C:\Users\monc0003\AppData\Local\Temp\~Ca9CD7\data\asimages\{9DB904D7-EC1F-4881-A8A7-C284CB6D50DF}_34.png&quot;/&gt;&lt;left val=&quot;35&quot;/&gt;&lt;top val=&quot;6&quot;/&gt;&lt;width val=&quot;648&quot;/&gt;&lt;height val=&quot;132&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3&quot;/&gt;&lt;lineCharCount val=&quot;20&quot;/&gt;&lt;lineCharCount val=&quot;11&quot;/&gt;&lt;lineCharCount val=&quot;16&quot;/&gt;&lt;lineCharCount val=&quot;24&quot;/&gt;&lt;lineCharCount val=&quot;18&quot;/&gt;&lt;lineCharCount val=&quot;15&quot;/&gt;&lt;lineCharCount val=&quot;13&quot;/&gt;&lt;lineCharCount val=&quot;19&quot;/&gt;&lt;lineCharCount val=&quot;11&quot;/&gt;&lt;lineCharCount val=&quot;9&quot;/&gt;&lt;/TableIndex&gt;&lt;/ShapeTextInfo&gt;"/>
  <p:tag name="HTML_SHAPEINFO" val="&lt;ThreeDShapeInfo&gt;&lt;uuid val=&quot;&quot;/&gt;&lt;isInvalidForFieldText val=&quot;0&quot;/&gt;&lt;Image&gt;&lt;filename val=&quot;C:\Users\monc0003\AppData\Local\Temp\~Ca9CD7\data\asimages\{B36F01F9-3D92-4FFA-932A-456828EEF68D}_34.png&quot;/&gt;&lt;left val=&quot;361&quot;/&gt;&lt;top val=&quot;124&quot;/&gt;&lt;width val=&quot;359&quot;/&gt;&lt;height val=&quot;380&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9CD7\data\asimages\{C2B92000-C136-464B-BD22-8DB304EA2DA0}_35.png&quot;/&gt;&lt;left val=&quot;35&quot;/&gt;&lt;top val=&quot;10&quot;/&gt;&lt;width val=&quot;648&quot;/&gt;&lt;height val=&quot;93&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2&quot;/&gt;&lt;lineCharCount val=&quot;14&quot;/&gt;&lt;lineCharCount val=&quot;9&quot;/&gt;&lt;lineCharCount val=&quot;16&quot;/&gt;&lt;lineCharCount val=&quot;11&quot;/&gt;&lt;lineCharCount val=&quot;9&quot;/&gt;&lt;lineCharCount val=&quot;13&quot;/&gt;&lt;lineCharCount val=&quot;17&quot;/&gt;&lt;lineCharCount val=&quot;5&quot;/&gt;&lt;/TableIndex&gt;&lt;/ShapeTextInfo&gt;"/>
  <p:tag name="HTML_SHAPEINFO" val="&lt;ThreeDShapeInfo&gt;&lt;uuid val=&quot;&quot;/&gt;&lt;isInvalidForFieldText val=&quot;0&quot;/&gt;&lt;Image&gt;&lt;filename val=&quot;C:\Users\monc0003\AppData\Local\Temp\~Ca9CD7\data\asimages\{2F60FD01-9AB2-4C8B-BC20-05F6694C63FA}_35.png&quot;/&gt;&lt;left val=&quot;1&quot;/&gt;&lt;top val=&quot;107&quot;/&gt;&lt;width val=&quot;371&quot;/&gt;&lt;height val=&quot;392&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9CD7\data\asimages\{93E3A578-B32F-4145-ADC5-425E376880E7}_36.png&quot;/&gt;&lt;left val=&quot;35&quot;/&gt;&lt;top val=&quot;21&quot;/&gt;&lt;width val=&quot;648&quot;/&gt;&lt;height val=&quot;98&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7&quot;/&gt;&lt;lineCharCount val=&quot;43&quot;/&gt;&lt;lineCharCount val=&quot;22&quot;/&gt;&lt;lineCharCount val=&quot;12&quot;/&gt;&lt;lineCharCount val=&quot;27&quot;/&gt;&lt;lineCharCount val=&quot;7&quot;/&gt;&lt;lineCharCount val=&quot;9&quot;/&gt;&lt;lineCharCount val=&quot;21&quot;/&gt;&lt;lineCharCount val=&quot;26&quot;/&gt;&lt;lineCharCount val=&quot;15&quot;/&gt;&lt;lineCharCount val=&quot;25&quot;/&gt;&lt;lineCharCount val=&quot;30&quot;/&gt;&lt;/TableIndex&gt;&lt;/ShapeTextInfo&gt;"/>
  <p:tag name="HTML_SHAPEINFO" val="&lt;ThreeDShapeInfo&gt;&lt;uuid val=&quot;&quot;/&gt;&lt;isInvalidForFieldText val=&quot;0&quot;/&gt;&lt;Image&gt;&lt;filename val=&quot;C:\Users\monc0003\AppData\Local\Temp\~Ca9CD7\data\asimages\{A455D15D-BAA8-484A-BB07-3FD1456C6EC5}_36.png&quot;/&gt;&lt;left val=&quot;27&quot;/&gt;&lt;top val=&quot;114&quot;/&gt;&lt;width val=&quot;657&quot;/&gt;&lt;height val=&quot;368&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18912</TotalTime>
  <Words>4205</Words>
  <Application>Microsoft Office PowerPoint</Application>
  <PresentationFormat>On-screen Show (4:3)</PresentationFormat>
  <Paragraphs>382</Paragraphs>
  <Slides>42</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Office Theme</vt:lpstr>
      <vt:lpstr>Resources for Transitioning to Organic</vt:lpstr>
      <vt:lpstr>Transition Period</vt:lpstr>
      <vt:lpstr>Resources for Transitioning</vt:lpstr>
      <vt:lpstr>National Organic Program</vt:lpstr>
      <vt:lpstr>National Organic Program Handbook</vt:lpstr>
      <vt:lpstr>Other NOP Resources</vt:lpstr>
      <vt:lpstr>National Organic Program</vt:lpstr>
      <vt:lpstr>Resources for Transitioning</vt:lpstr>
      <vt:lpstr>Importance of Mentorship</vt:lpstr>
      <vt:lpstr>MOSES – Farmer-to-Farmer Mentoring Program</vt:lpstr>
      <vt:lpstr>LSP Farmer Network</vt:lpstr>
      <vt:lpstr>Rodale Institute – Organic Transition Course</vt:lpstr>
      <vt:lpstr>Resources for Transitioning</vt:lpstr>
      <vt:lpstr>Minnesota Department of Agriculture – Minnesota Organic Conference</vt:lpstr>
      <vt:lpstr>MOSES Organic Farming Conference</vt:lpstr>
      <vt:lpstr>SWROC’s Organic Field Day</vt:lpstr>
      <vt:lpstr>Other Conference, Field Day and Workshop Sources</vt:lpstr>
      <vt:lpstr>Resources for Transitioning</vt:lpstr>
      <vt:lpstr>Risk Management Guide for Organic Producers</vt:lpstr>
      <vt:lpstr>Tools for Transition Project</vt:lpstr>
      <vt:lpstr>SARE Publications</vt:lpstr>
      <vt:lpstr>MOSES – Guidebook for Organic Certification</vt:lpstr>
      <vt:lpstr>Resources for Transitioning</vt:lpstr>
      <vt:lpstr>Government Programs</vt:lpstr>
      <vt:lpstr>Organic Conservation Practices</vt:lpstr>
      <vt:lpstr>EQIP Organic Initiative (OI)</vt:lpstr>
      <vt:lpstr>EQIP Organic Initiative (OI)</vt:lpstr>
      <vt:lpstr>Conservation Activity Plan (CAP 138)</vt:lpstr>
      <vt:lpstr>Conservation Stewardship Program (CSP)</vt:lpstr>
      <vt:lpstr>Conservation Reserve Program (CRP)</vt:lpstr>
      <vt:lpstr>CRP – Transition Incentives Program (TIP)</vt:lpstr>
      <vt:lpstr>Minnesota Transition to Organic Cost Share Program</vt:lpstr>
      <vt:lpstr>North Dakota Organic Education and Transition Cost Share Program</vt:lpstr>
      <vt:lpstr>Why Work with a Certifier during Transition?</vt:lpstr>
      <vt:lpstr>Organic Cost Share Program  (After Certification)</vt:lpstr>
      <vt:lpstr>Resources for Transitioning</vt:lpstr>
      <vt:lpstr>Email Lists</vt:lpstr>
      <vt:lpstr>Resources for Questions</vt:lpstr>
      <vt:lpstr>Checklist</vt:lpstr>
      <vt:lpstr>Summary</vt:lpstr>
      <vt:lpstr>Resources for Transitioning</vt:lpstr>
      <vt:lpstr>© 2017 Regents of the University of Minnesota. All rights reserved.  The University of Minnesota is an equal opportunity educator and employer.</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849</cp:revision>
  <dcterms:created xsi:type="dcterms:W3CDTF">2015-03-12T19:27:19Z</dcterms:created>
  <dcterms:modified xsi:type="dcterms:W3CDTF">2018-06-26T18:04:36Z</dcterms:modified>
</cp:coreProperties>
</file>