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8.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0.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1.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1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5.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6.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7.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18.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19.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20.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05.xml" ContentType="application/vnd.openxmlformats-officedocument.presentationml.tags+xml"/>
  <Override PartName="/ppt/tags/tag106.xml" ContentType="application/vnd.openxmlformats-officedocument.presentationml.tags+xml"/>
  <Override PartName="/ppt/notesSlides/notesSlide22.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23.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24.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332" r:id="rId3"/>
    <p:sldId id="280" r:id="rId4"/>
    <p:sldId id="394" r:id="rId5"/>
    <p:sldId id="315" r:id="rId6"/>
    <p:sldId id="384" r:id="rId7"/>
    <p:sldId id="348" r:id="rId8"/>
    <p:sldId id="284" r:id="rId9"/>
    <p:sldId id="390" r:id="rId10"/>
    <p:sldId id="285" r:id="rId11"/>
    <p:sldId id="286" r:id="rId12"/>
    <p:sldId id="385" r:id="rId13"/>
    <p:sldId id="317" r:id="rId14"/>
    <p:sldId id="391" r:id="rId15"/>
    <p:sldId id="395" r:id="rId16"/>
    <p:sldId id="289" r:id="rId17"/>
    <p:sldId id="287" r:id="rId18"/>
    <p:sldId id="386" r:id="rId19"/>
    <p:sldId id="373" r:id="rId20"/>
    <p:sldId id="290" r:id="rId21"/>
    <p:sldId id="375" r:id="rId22"/>
    <p:sldId id="389" r:id="rId23"/>
    <p:sldId id="387" r:id="rId24"/>
    <p:sldId id="392" r:id="rId25"/>
    <p:sldId id="396" r:id="rId26"/>
  </p:sldIdLst>
  <p:sldSz cx="9144000" cy="6858000" type="screen4x3"/>
  <p:notesSz cx="7053263" cy="93091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e M Moncada" initials="KMM" lastIdx="0" clrIdx="0">
    <p:extLst>
      <p:ext uri="{19B8F6BF-5375-455C-9EA6-DF929625EA0E}">
        <p15:presenceInfo xmlns:p15="http://schemas.microsoft.com/office/powerpoint/2012/main" userId="S-1-5-21-1317685450-932939914-1801392649-10728" providerId="AD"/>
      </p:ext>
    </p:extLst>
  </p:cmAuthor>
  <p:cmAuthor id="2" name="Jeffrey L Gunsolus" initials="JLG" lastIdx="11" clrIdx="1">
    <p:extLst>
      <p:ext uri="{19B8F6BF-5375-455C-9EA6-DF929625EA0E}">
        <p15:presenceInfo xmlns:p15="http://schemas.microsoft.com/office/powerpoint/2012/main" userId="S-1-5-21-1317685450-932939914-1801392649-106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BEFBB"/>
    <a:srgbClr val="A6A19D"/>
    <a:srgbClr val="7865AD"/>
    <a:srgbClr val="9466AB"/>
    <a:srgbClr val="D2DCE6"/>
    <a:srgbClr val="F8E180"/>
    <a:srgbClr val="E2E6BC"/>
    <a:srgbClr val="FAEAA8"/>
    <a:srgbClr val="F9E6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57" autoAdjust="0"/>
    <p:restoredTop sz="66667" autoAdjust="0"/>
  </p:normalViewPr>
  <p:slideViewPr>
    <p:cSldViewPr>
      <p:cViewPr varScale="1">
        <p:scale>
          <a:sx n="49" d="100"/>
          <a:sy n="49" d="100"/>
        </p:scale>
        <p:origin x="1334"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472222222222222E-2"/>
          <c:y val="5.0925925925925923E-2"/>
          <c:w val="0.88997222222222228"/>
          <c:h val="0.72685185185185186"/>
        </c:manualLayout>
      </c:layout>
      <c:barChart>
        <c:barDir val="col"/>
        <c:grouping val="clustered"/>
        <c:varyColors val="0"/>
        <c:ser>
          <c:idx val="0"/>
          <c:order val="0"/>
          <c:spPr>
            <a:solidFill>
              <a:schemeClr val="accent5">
                <a:lumMod val="75000"/>
              </a:schemeClr>
            </a:solidFill>
            <a:ln>
              <a:noFill/>
            </a:ln>
            <a:effectLst>
              <a:outerShdw blurRad="76200" dir="18900000" sy="23000" kx="-1200000" algn="bl" rotWithShape="0">
                <a:prstClr val="black">
                  <a:alpha val="20000"/>
                </a:prstClr>
              </a:outerShdw>
            </a:effectLst>
          </c:spPr>
          <c:invertIfNegative val="0"/>
          <c:dLbls>
            <c:dLbl>
              <c:idx val="0"/>
              <c:tx>
                <c:rich>
                  <a:bodyPr/>
                  <a:lstStyle/>
                  <a:p>
                    <a:fld id="{58CA8DF3-5A13-41D4-80E7-B6A727229558}" type="VALUE">
                      <a:rPr lang="en-US" smtClean="0"/>
                      <a:pPr/>
                      <a:t>[VALUE]</a:t>
                    </a:fld>
                    <a:r>
                      <a:rPr lang="en-US" smtClean="0"/>
                      <a:t> weeks</a:t>
                    </a:r>
                  </a:p>
                </c:rich>
              </c:tx>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863-4190-A99B-48A9DCBC2483}"/>
                </c:ext>
                <c:ext xmlns:c15="http://schemas.microsoft.com/office/drawing/2012/chart" uri="{CE6537A1-D6FC-4f65-9D91-7224C49458BB}">
                  <c15:dlblFieldTable/>
                  <c15:showDataLabelsRange val="0"/>
                </c:ext>
              </c:extLst>
            </c:dLbl>
            <c:dLbl>
              <c:idx val="1"/>
              <c:tx>
                <c:rich>
                  <a:bodyPr/>
                  <a:lstStyle/>
                  <a:p>
                    <a:fld id="{93D31E98-9413-492D-B0AF-3C1D49755D50}" type="VALUE">
                      <a:rPr lang="en-US" smtClean="0"/>
                      <a:pPr/>
                      <a:t>[VALUE]</a:t>
                    </a:fld>
                    <a:r>
                      <a:rPr lang="en-US" baseline="0" smtClean="0"/>
                      <a:t> weeks</a:t>
                    </a:r>
                  </a:p>
                </c:rich>
              </c:tx>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863-4190-A99B-48A9DCBC2483}"/>
                </c:ext>
                <c:ext xmlns:c15="http://schemas.microsoft.com/office/drawing/2012/chart" uri="{CE6537A1-D6FC-4f65-9D91-7224C49458BB}">
                  <c15:dlblFieldTable/>
                  <c15:showDataLabelsRange val="0"/>
                </c:ext>
              </c:extLst>
            </c:dLbl>
            <c:dLbl>
              <c:idx val="2"/>
              <c:tx>
                <c:rich>
                  <a:bodyPr/>
                  <a:lstStyle/>
                  <a:p>
                    <a:fld id="{CD9EB96B-71D6-4105-87AD-61E0FECEEEBC}" type="VALUE">
                      <a:rPr lang="en-US" smtClean="0"/>
                      <a:pPr/>
                      <a:t>[VALUE]</a:t>
                    </a:fld>
                    <a:r>
                      <a:rPr lang="en-US" baseline="0" smtClean="0"/>
                      <a:t> weeks</a:t>
                    </a:r>
                  </a:p>
                </c:rich>
              </c:tx>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863-4190-A99B-48A9DCBC2483}"/>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'emerge span'!$C$7:$E$7</c:f>
              <c:strCache>
                <c:ptCount val="3"/>
                <c:pt idx="0">
                  <c:v>Giant ragweed</c:v>
                </c:pt>
                <c:pt idx="1">
                  <c:v>Lambsquarters</c:v>
                </c:pt>
                <c:pt idx="2">
                  <c:v>Velvetleaf</c:v>
                </c:pt>
              </c:strCache>
            </c:strRef>
          </c:cat>
          <c:val>
            <c:numRef>
              <c:f>'emerge span'!$C$8:$E$8</c:f>
              <c:numCache>
                <c:formatCode>General</c:formatCode>
                <c:ptCount val="3"/>
                <c:pt idx="0">
                  <c:v>3</c:v>
                </c:pt>
                <c:pt idx="1">
                  <c:v>7</c:v>
                </c:pt>
                <c:pt idx="2">
                  <c:v>10</c:v>
                </c:pt>
              </c:numCache>
            </c:numRef>
          </c:val>
          <c:extLst xmlns:c16r2="http://schemas.microsoft.com/office/drawing/2015/06/chart">
            <c:ext xmlns:c16="http://schemas.microsoft.com/office/drawing/2014/chart" uri="{C3380CC4-5D6E-409C-BE32-E72D297353CC}">
              <c16:uniqueId val="{00000003-6863-4190-A99B-48A9DCBC2483}"/>
            </c:ext>
          </c:extLst>
        </c:ser>
        <c:dLbls>
          <c:dLblPos val="inEnd"/>
          <c:showLegendKey val="0"/>
          <c:showVal val="1"/>
          <c:showCatName val="0"/>
          <c:showSerName val="0"/>
          <c:showPercent val="0"/>
          <c:showBubbleSize val="0"/>
        </c:dLbls>
        <c:gapWidth val="41"/>
        <c:axId val="275147064"/>
        <c:axId val="275147456"/>
      </c:barChart>
      <c:catAx>
        <c:axId val="275147064"/>
        <c:scaling>
          <c:orientation val="minMax"/>
        </c:scaling>
        <c:delete val="1"/>
        <c:axPos val="b"/>
        <c:numFmt formatCode="General" sourceLinked="1"/>
        <c:majorTickMark val="none"/>
        <c:minorTickMark val="none"/>
        <c:tickLblPos val="nextTo"/>
        <c:crossAx val="275147456"/>
        <c:crosses val="autoZero"/>
        <c:auto val="1"/>
        <c:lblAlgn val="ctr"/>
        <c:lblOffset val="100"/>
        <c:noMultiLvlLbl val="0"/>
      </c:catAx>
      <c:valAx>
        <c:axId val="275147456"/>
        <c:scaling>
          <c:orientation val="minMax"/>
        </c:scaling>
        <c:delete val="1"/>
        <c:axPos val="l"/>
        <c:title>
          <c:tx>
            <c:rich>
              <a:bodyPr rot="-5400000" spcFirstLastPara="1" vertOverflow="ellipsis" vert="horz" wrap="square" anchor="ctr" anchorCtr="1"/>
              <a:lstStyle/>
              <a:p>
                <a:pPr>
                  <a:defRPr sz="2000" b="1" i="0" u="none" strike="noStrike" kern="1200" baseline="0">
                    <a:solidFill>
                      <a:schemeClr val="dk1">
                        <a:lumMod val="65000"/>
                        <a:lumOff val="35000"/>
                      </a:schemeClr>
                    </a:solidFill>
                    <a:latin typeface="+mn-lt"/>
                    <a:ea typeface="+mn-ea"/>
                    <a:cs typeface="+mn-cs"/>
                  </a:defRPr>
                </a:pPr>
                <a:r>
                  <a:rPr lang="en-US" sz="2000" baseline="0" dirty="0" smtClean="0"/>
                  <a:t>General Maximum Emergence</a:t>
                </a:r>
                <a:endParaRPr lang="en-US" sz="2000" dirty="0"/>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75147064"/>
        <c:crosses val="autoZero"/>
        <c:crossBetween val="between"/>
      </c:valAx>
      <c:spPr>
        <a:noFill/>
        <a:ln>
          <a:noFill/>
        </a:ln>
        <a:effectLst/>
      </c:spPr>
    </c:plotArea>
    <c:plotVisOnly val="1"/>
    <c:dispBlanksAs val="gap"/>
    <c:showDLblsOverMax val="0"/>
  </c:chart>
  <c:spPr>
    <a:solidFill>
      <a:srgbClr val="FBEFBB">
        <a:alpha val="61000"/>
      </a:srgb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2AE637-4840-449E-B311-96D8CDAA54B6}" type="doc">
      <dgm:prSet loTypeId="urn:microsoft.com/office/officeart/2005/8/layout/process1" loCatId="process" qsTypeId="urn:microsoft.com/office/officeart/2005/8/quickstyle/3d2" qsCatId="3D" csTypeId="urn:microsoft.com/office/officeart/2005/8/colors/accent6_2" csCatId="accent6" phldr="1"/>
      <dgm:spPr/>
    </dgm:pt>
    <dgm:pt modelId="{0051FEE3-3EB5-470F-B030-03C8D6BC2DBA}">
      <dgm:prSet phldrT="[Text]"/>
      <dgm:spPr/>
      <dgm:t>
        <a:bodyPr/>
        <a:lstStyle/>
        <a:p>
          <a:r>
            <a:rPr lang="en-US" b="1" dirty="0" smtClean="0"/>
            <a:t>Seed</a:t>
          </a:r>
          <a:endParaRPr lang="en-US" b="1" dirty="0"/>
        </a:p>
      </dgm:t>
    </dgm:pt>
    <dgm:pt modelId="{4E423D5F-7170-4F8B-A145-BEBC78E68330}" type="parTrans" cxnId="{899B46A4-A3CF-4F6B-ACF4-7BD8A77C7370}">
      <dgm:prSet/>
      <dgm:spPr/>
      <dgm:t>
        <a:bodyPr/>
        <a:lstStyle/>
        <a:p>
          <a:endParaRPr lang="en-US" b="1"/>
        </a:p>
      </dgm:t>
    </dgm:pt>
    <dgm:pt modelId="{F966B7EB-8985-4274-B6D7-C502EC1432F8}" type="sibTrans" cxnId="{899B46A4-A3CF-4F6B-ACF4-7BD8A77C7370}">
      <dgm:prSet/>
      <dgm:spPr/>
      <dgm:t>
        <a:bodyPr/>
        <a:lstStyle/>
        <a:p>
          <a:endParaRPr lang="en-US" b="1"/>
        </a:p>
      </dgm:t>
    </dgm:pt>
    <dgm:pt modelId="{19F9A5EF-E3BD-4DD5-8212-F1CF4BDBA791}">
      <dgm:prSet phldrT="[Text]"/>
      <dgm:spPr/>
      <dgm:t>
        <a:bodyPr/>
        <a:lstStyle/>
        <a:p>
          <a:r>
            <a:rPr lang="en-US" b="1" dirty="0" smtClean="0"/>
            <a:t>Reproduction</a:t>
          </a:r>
          <a:endParaRPr lang="en-US" b="1" dirty="0"/>
        </a:p>
      </dgm:t>
    </dgm:pt>
    <dgm:pt modelId="{94E4AD58-80F4-4D8B-90A1-AA2BDD97122B}" type="parTrans" cxnId="{608B1AD3-0A2D-41B5-BD1B-C675B60F7A2D}">
      <dgm:prSet/>
      <dgm:spPr/>
      <dgm:t>
        <a:bodyPr/>
        <a:lstStyle/>
        <a:p>
          <a:endParaRPr lang="en-US" b="1"/>
        </a:p>
      </dgm:t>
    </dgm:pt>
    <dgm:pt modelId="{BD57740C-0052-46EF-AE6B-AE9E1C6E92C2}" type="sibTrans" cxnId="{608B1AD3-0A2D-41B5-BD1B-C675B60F7A2D}">
      <dgm:prSet/>
      <dgm:spPr/>
      <dgm:t>
        <a:bodyPr/>
        <a:lstStyle/>
        <a:p>
          <a:endParaRPr lang="en-US" b="1"/>
        </a:p>
      </dgm:t>
    </dgm:pt>
    <dgm:pt modelId="{EF95D8BF-1BC4-4773-8483-39CB1A879274}">
      <dgm:prSet phldrT="[Text]"/>
      <dgm:spPr/>
      <dgm:t>
        <a:bodyPr/>
        <a:lstStyle/>
        <a:p>
          <a:r>
            <a:rPr lang="en-US" b="1" dirty="0" smtClean="0"/>
            <a:t>Death</a:t>
          </a:r>
          <a:endParaRPr lang="en-US" b="1" dirty="0"/>
        </a:p>
      </dgm:t>
    </dgm:pt>
    <dgm:pt modelId="{16E70049-D029-43F4-AF4E-B565A4248F19}" type="parTrans" cxnId="{C6879811-DF6F-4DB6-99C0-37715A712D89}">
      <dgm:prSet/>
      <dgm:spPr/>
      <dgm:t>
        <a:bodyPr/>
        <a:lstStyle/>
        <a:p>
          <a:endParaRPr lang="en-US" b="1"/>
        </a:p>
      </dgm:t>
    </dgm:pt>
    <dgm:pt modelId="{BCA7533D-1B11-49F4-A372-E2F46239FFF5}" type="sibTrans" cxnId="{C6879811-DF6F-4DB6-99C0-37715A712D89}">
      <dgm:prSet/>
      <dgm:spPr/>
      <dgm:t>
        <a:bodyPr/>
        <a:lstStyle/>
        <a:p>
          <a:endParaRPr lang="en-US" b="1"/>
        </a:p>
      </dgm:t>
    </dgm:pt>
    <dgm:pt modelId="{22A9C05B-0055-406E-8B9E-7BE2C291EE01}">
      <dgm:prSet/>
      <dgm:spPr/>
      <dgm:t>
        <a:bodyPr/>
        <a:lstStyle/>
        <a:p>
          <a:r>
            <a:rPr lang="en-US" b="1" dirty="0" smtClean="0"/>
            <a:t>Vegetative Growth</a:t>
          </a:r>
          <a:endParaRPr lang="en-US" b="1" dirty="0"/>
        </a:p>
      </dgm:t>
    </dgm:pt>
    <dgm:pt modelId="{C9C5B137-655D-44CE-B6E1-A082DB3D7EA5}" type="parTrans" cxnId="{B0580823-063B-447A-8D2F-DEE402E46821}">
      <dgm:prSet/>
      <dgm:spPr/>
      <dgm:t>
        <a:bodyPr/>
        <a:lstStyle/>
        <a:p>
          <a:endParaRPr lang="en-US" b="1"/>
        </a:p>
      </dgm:t>
    </dgm:pt>
    <dgm:pt modelId="{535D82F1-E307-46DC-8DAF-C8A6DC7546B2}" type="sibTrans" cxnId="{B0580823-063B-447A-8D2F-DEE402E46821}">
      <dgm:prSet/>
      <dgm:spPr/>
      <dgm:t>
        <a:bodyPr/>
        <a:lstStyle/>
        <a:p>
          <a:endParaRPr lang="en-US" b="1"/>
        </a:p>
      </dgm:t>
    </dgm:pt>
    <dgm:pt modelId="{574BBF09-9D69-48B0-B7AD-F1205486EE89}" type="pres">
      <dgm:prSet presAssocID="{9D2AE637-4840-449E-B311-96D8CDAA54B6}" presName="Name0" presStyleCnt="0">
        <dgm:presLayoutVars>
          <dgm:dir/>
          <dgm:resizeHandles val="exact"/>
        </dgm:presLayoutVars>
      </dgm:prSet>
      <dgm:spPr/>
    </dgm:pt>
    <dgm:pt modelId="{0D255299-7CAF-46BA-9358-D7DAC20DF1D0}" type="pres">
      <dgm:prSet presAssocID="{0051FEE3-3EB5-470F-B030-03C8D6BC2DBA}" presName="node" presStyleLbl="node1" presStyleIdx="0" presStyleCnt="4">
        <dgm:presLayoutVars>
          <dgm:bulletEnabled val="1"/>
        </dgm:presLayoutVars>
      </dgm:prSet>
      <dgm:spPr/>
      <dgm:t>
        <a:bodyPr/>
        <a:lstStyle/>
        <a:p>
          <a:endParaRPr lang="en-US"/>
        </a:p>
      </dgm:t>
    </dgm:pt>
    <dgm:pt modelId="{4E2F880A-1014-453E-A16C-D8C173EDFE88}" type="pres">
      <dgm:prSet presAssocID="{F966B7EB-8985-4274-B6D7-C502EC1432F8}" presName="sibTrans" presStyleLbl="sibTrans2D1" presStyleIdx="0" presStyleCnt="3"/>
      <dgm:spPr/>
      <dgm:t>
        <a:bodyPr/>
        <a:lstStyle/>
        <a:p>
          <a:endParaRPr lang="en-US"/>
        </a:p>
      </dgm:t>
    </dgm:pt>
    <dgm:pt modelId="{3B681BE1-1854-477E-86C6-C69B98C78E42}" type="pres">
      <dgm:prSet presAssocID="{F966B7EB-8985-4274-B6D7-C502EC1432F8}" presName="connectorText" presStyleLbl="sibTrans2D1" presStyleIdx="0" presStyleCnt="3"/>
      <dgm:spPr/>
      <dgm:t>
        <a:bodyPr/>
        <a:lstStyle/>
        <a:p>
          <a:endParaRPr lang="en-US"/>
        </a:p>
      </dgm:t>
    </dgm:pt>
    <dgm:pt modelId="{7455597B-21D4-4959-8EAD-E5E5BE165065}" type="pres">
      <dgm:prSet presAssocID="{22A9C05B-0055-406E-8B9E-7BE2C291EE01}" presName="node" presStyleLbl="node1" presStyleIdx="1" presStyleCnt="4">
        <dgm:presLayoutVars>
          <dgm:bulletEnabled val="1"/>
        </dgm:presLayoutVars>
      </dgm:prSet>
      <dgm:spPr/>
      <dgm:t>
        <a:bodyPr/>
        <a:lstStyle/>
        <a:p>
          <a:endParaRPr lang="en-US"/>
        </a:p>
      </dgm:t>
    </dgm:pt>
    <dgm:pt modelId="{2103AEEF-D683-4B1B-9C42-EF07B59CA56E}" type="pres">
      <dgm:prSet presAssocID="{535D82F1-E307-46DC-8DAF-C8A6DC7546B2}" presName="sibTrans" presStyleLbl="sibTrans2D1" presStyleIdx="1" presStyleCnt="3"/>
      <dgm:spPr/>
      <dgm:t>
        <a:bodyPr/>
        <a:lstStyle/>
        <a:p>
          <a:endParaRPr lang="en-US"/>
        </a:p>
      </dgm:t>
    </dgm:pt>
    <dgm:pt modelId="{DFEB2470-A083-4BA8-AE1E-43632210E6E8}" type="pres">
      <dgm:prSet presAssocID="{535D82F1-E307-46DC-8DAF-C8A6DC7546B2}" presName="connectorText" presStyleLbl="sibTrans2D1" presStyleIdx="1" presStyleCnt="3"/>
      <dgm:spPr/>
      <dgm:t>
        <a:bodyPr/>
        <a:lstStyle/>
        <a:p>
          <a:endParaRPr lang="en-US"/>
        </a:p>
      </dgm:t>
    </dgm:pt>
    <dgm:pt modelId="{D6BF333A-C397-4852-9E97-DBA0840C14D5}" type="pres">
      <dgm:prSet presAssocID="{19F9A5EF-E3BD-4DD5-8212-F1CF4BDBA791}" presName="node" presStyleLbl="node1" presStyleIdx="2" presStyleCnt="4">
        <dgm:presLayoutVars>
          <dgm:bulletEnabled val="1"/>
        </dgm:presLayoutVars>
      </dgm:prSet>
      <dgm:spPr/>
      <dgm:t>
        <a:bodyPr/>
        <a:lstStyle/>
        <a:p>
          <a:endParaRPr lang="en-US"/>
        </a:p>
      </dgm:t>
    </dgm:pt>
    <dgm:pt modelId="{4FB1474F-E5EA-4B75-A5CA-D7DCB4E69FE9}" type="pres">
      <dgm:prSet presAssocID="{BD57740C-0052-46EF-AE6B-AE9E1C6E92C2}" presName="sibTrans" presStyleLbl="sibTrans2D1" presStyleIdx="2" presStyleCnt="3"/>
      <dgm:spPr/>
      <dgm:t>
        <a:bodyPr/>
        <a:lstStyle/>
        <a:p>
          <a:endParaRPr lang="en-US"/>
        </a:p>
      </dgm:t>
    </dgm:pt>
    <dgm:pt modelId="{0C71BC8C-B805-43E0-AA14-A1106359BF3E}" type="pres">
      <dgm:prSet presAssocID="{BD57740C-0052-46EF-AE6B-AE9E1C6E92C2}" presName="connectorText" presStyleLbl="sibTrans2D1" presStyleIdx="2" presStyleCnt="3"/>
      <dgm:spPr/>
      <dgm:t>
        <a:bodyPr/>
        <a:lstStyle/>
        <a:p>
          <a:endParaRPr lang="en-US"/>
        </a:p>
      </dgm:t>
    </dgm:pt>
    <dgm:pt modelId="{8F58027A-1A48-4B2D-9556-90D653C7CE5E}" type="pres">
      <dgm:prSet presAssocID="{EF95D8BF-1BC4-4773-8483-39CB1A879274}" presName="node" presStyleLbl="node1" presStyleIdx="3" presStyleCnt="4">
        <dgm:presLayoutVars>
          <dgm:bulletEnabled val="1"/>
        </dgm:presLayoutVars>
      </dgm:prSet>
      <dgm:spPr/>
      <dgm:t>
        <a:bodyPr/>
        <a:lstStyle/>
        <a:p>
          <a:endParaRPr lang="en-US"/>
        </a:p>
      </dgm:t>
    </dgm:pt>
  </dgm:ptLst>
  <dgm:cxnLst>
    <dgm:cxn modelId="{B6A076C0-F632-4FF4-8D37-8787F042415E}" type="presOf" srcId="{9D2AE637-4840-449E-B311-96D8CDAA54B6}" destId="{574BBF09-9D69-48B0-B7AD-F1205486EE89}" srcOrd="0" destOrd="0" presId="urn:microsoft.com/office/officeart/2005/8/layout/process1"/>
    <dgm:cxn modelId="{C6879811-DF6F-4DB6-99C0-37715A712D89}" srcId="{9D2AE637-4840-449E-B311-96D8CDAA54B6}" destId="{EF95D8BF-1BC4-4773-8483-39CB1A879274}" srcOrd="3" destOrd="0" parTransId="{16E70049-D029-43F4-AF4E-B565A4248F19}" sibTransId="{BCA7533D-1B11-49F4-A372-E2F46239FFF5}"/>
    <dgm:cxn modelId="{829BC1A3-32C8-40D5-8404-5E164DED3984}" type="presOf" srcId="{F966B7EB-8985-4274-B6D7-C502EC1432F8}" destId="{3B681BE1-1854-477E-86C6-C69B98C78E42}" srcOrd="1" destOrd="0" presId="urn:microsoft.com/office/officeart/2005/8/layout/process1"/>
    <dgm:cxn modelId="{B2A4E4C5-0F06-4F83-9129-763D3BB7745F}" type="presOf" srcId="{BD57740C-0052-46EF-AE6B-AE9E1C6E92C2}" destId="{4FB1474F-E5EA-4B75-A5CA-D7DCB4E69FE9}" srcOrd="0" destOrd="0" presId="urn:microsoft.com/office/officeart/2005/8/layout/process1"/>
    <dgm:cxn modelId="{16BB8D11-C7CA-4CEC-9759-D321A4936F79}" type="presOf" srcId="{535D82F1-E307-46DC-8DAF-C8A6DC7546B2}" destId="{2103AEEF-D683-4B1B-9C42-EF07B59CA56E}" srcOrd="0" destOrd="0" presId="urn:microsoft.com/office/officeart/2005/8/layout/process1"/>
    <dgm:cxn modelId="{43DEF591-C70B-4D40-9570-079F17D85205}" type="presOf" srcId="{0051FEE3-3EB5-470F-B030-03C8D6BC2DBA}" destId="{0D255299-7CAF-46BA-9358-D7DAC20DF1D0}" srcOrd="0" destOrd="0" presId="urn:microsoft.com/office/officeart/2005/8/layout/process1"/>
    <dgm:cxn modelId="{7E37D3E4-B90D-4DF4-AC95-47139A4A1E7A}" type="presOf" srcId="{EF95D8BF-1BC4-4773-8483-39CB1A879274}" destId="{8F58027A-1A48-4B2D-9556-90D653C7CE5E}" srcOrd="0" destOrd="0" presId="urn:microsoft.com/office/officeart/2005/8/layout/process1"/>
    <dgm:cxn modelId="{AD855326-533E-412F-B590-1DBC3E6AE926}" type="presOf" srcId="{19F9A5EF-E3BD-4DD5-8212-F1CF4BDBA791}" destId="{D6BF333A-C397-4852-9E97-DBA0840C14D5}" srcOrd="0" destOrd="0" presId="urn:microsoft.com/office/officeart/2005/8/layout/process1"/>
    <dgm:cxn modelId="{7BBD5497-B4AA-4BC4-A786-CCB17DC48231}" type="presOf" srcId="{22A9C05B-0055-406E-8B9E-7BE2C291EE01}" destId="{7455597B-21D4-4959-8EAD-E5E5BE165065}" srcOrd="0" destOrd="0" presId="urn:microsoft.com/office/officeart/2005/8/layout/process1"/>
    <dgm:cxn modelId="{88753EF3-8769-4C60-B448-883103D2FB87}" type="presOf" srcId="{535D82F1-E307-46DC-8DAF-C8A6DC7546B2}" destId="{DFEB2470-A083-4BA8-AE1E-43632210E6E8}" srcOrd="1" destOrd="0" presId="urn:microsoft.com/office/officeart/2005/8/layout/process1"/>
    <dgm:cxn modelId="{FA07D3B3-5C7F-44F0-B4E3-FD4207BE88BB}" type="presOf" srcId="{F966B7EB-8985-4274-B6D7-C502EC1432F8}" destId="{4E2F880A-1014-453E-A16C-D8C173EDFE88}" srcOrd="0" destOrd="0" presId="urn:microsoft.com/office/officeart/2005/8/layout/process1"/>
    <dgm:cxn modelId="{899B46A4-A3CF-4F6B-ACF4-7BD8A77C7370}" srcId="{9D2AE637-4840-449E-B311-96D8CDAA54B6}" destId="{0051FEE3-3EB5-470F-B030-03C8D6BC2DBA}" srcOrd="0" destOrd="0" parTransId="{4E423D5F-7170-4F8B-A145-BEBC78E68330}" sibTransId="{F966B7EB-8985-4274-B6D7-C502EC1432F8}"/>
    <dgm:cxn modelId="{18DDBB8F-8732-4734-B326-D6157E1A51B2}" type="presOf" srcId="{BD57740C-0052-46EF-AE6B-AE9E1C6E92C2}" destId="{0C71BC8C-B805-43E0-AA14-A1106359BF3E}" srcOrd="1" destOrd="0" presId="urn:microsoft.com/office/officeart/2005/8/layout/process1"/>
    <dgm:cxn modelId="{608B1AD3-0A2D-41B5-BD1B-C675B60F7A2D}" srcId="{9D2AE637-4840-449E-B311-96D8CDAA54B6}" destId="{19F9A5EF-E3BD-4DD5-8212-F1CF4BDBA791}" srcOrd="2" destOrd="0" parTransId="{94E4AD58-80F4-4D8B-90A1-AA2BDD97122B}" sibTransId="{BD57740C-0052-46EF-AE6B-AE9E1C6E92C2}"/>
    <dgm:cxn modelId="{B0580823-063B-447A-8D2F-DEE402E46821}" srcId="{9D2AE637-4840-449E-B311-96D8CDAA54B6}" destId="{22A9C05B-0055-406E-8B9E-7BE2C291EE01}" srcOrd="1" destOrd="0" parTransId="{C9C5B137-655D-44CE-B6E1-A082DB3D7EA5}" sibTransId="{535D82F1-E307-46DC-8DAF-C8A6DC7546B2}"/>
    <dgm:cxn modelId="{979E2E0A-D00F-43A6-919A-A439831A77E0}" type="presParOf" srcId="{574BBF09-9D69-48B0-B7AD-F1205486EE89}" destId="{0D255299-7CAF-46BA-9358-D7DAC20DF1D0}" srcOrd="0" destOrd="0" presId="urn:microsoft.com/office/officeart/2005/8/layout/process1"/>
    <dgm:cxn modelId="{75A2BCD9-353F-4E0C-AFC3-9CA8CCB91C2A}" type="presParOf" srcId="{574BBF09-9D69-48B0-B7AD-F1205486EE89}" destId="{4E2F880A-1014-453E-A16C-D8C173EDFE88}" srcOrd="1" destOrd="0" presId="urn:microsoft.com/office/officeart/2005/8/layout/process1"/>
    <dgm:cxn modelId="{63A5C7B0-F684-4557-8F1B-3D4A95BD8BB5}" type="presParOf" srcId="{4E2F880A-1014-453E-A16C-D8C173EDFE88}" destId="{3B681BE1-1854-477E-86C6-C69B98C78E42}" srcOrd="0" destOrd="0" presId="urn:microsoft.com/office/officeart/2005/8/layout/process1"/>
    <dgm:cxn modelId="{669670B3-D604-4B78-A757-A67BD248B12D}" type="presParOf" srcId="{574BBF09-9D69-48B0-B7AD-F1205486EE89}" destId="{7455597B-21D4-4959-8EAD-E5E5BE165065}" srcOrd="2" destOrd="0" presId="urn:microsoft.com/office/officeart/2005/8/layout/process1"/>
    <dgm:cxn modelId="{9D5187FD-F05E-4C88-99E0-E7F1C71910ED}" type="presParOf" srcId="{574BBF09-9D69-48B0-B7AD-F1205486EE89}" destId="{2103AEEF-D683-4B1B-9C42-EF07B59CA56E}" srcOrd="3" destOrd="0" presId="urn:microsoft.com/office/officeart/2005/8/layout/process1"/>
    <dgm:cxn modelId="{FD98A300-A9DA-4E7A-9BC0-0138CE4213AC}" type="presParOf" srcId="{2103AEEF-D683-4B1B-9C42-EF07B59CA56E}" destId="{DFEB2470-A083-4BA8-AE1E-43632210E6E8}" srcOrd="0" destOrd="0" presId="urn:microsoft.com/office/officeart/2005/8/layout/process1"/>
    <dgm:cxn modelId="{BBB46270-0BAA-4C90-8167-5D4CB3F0DC24}" type="presParOf" srcId="{574BBF09-9D69-48B0-B7AD-F1205486EE89}" destId="{D6BF333A-C397-4852-9E97-DBA0840C14D5}" srcOrd="4" destOrd="0" presId="urn:microsoft.com/office/officeart/2005/8/layout/process1"/>
    <dgm:cxn modelId="{DB853E7D-EC26-406D-ABB7-2F65EE5F7851}" type="presParOf" srcId="{574BBF09-9D69-48B0-B7AD-F1205486EE89}" destId="{4FB1474F-E5EA-4B75-A5CA-D7DCB4E69FE9}" srcOrd="5" destOrd="0" presId="urn:microsoft.com/office/officeart/2005/8/layout/process1"/>
    <dgm:cxn modelId="{5346305F-4DA2-4CD9-A843-92AA49D174C6}" type="presParOf" srcId="{4FB1474F-E5EA-4B75-A5CA-D7DCB4E69FE9}" destId="{0C71BC8C-B805-43E0-AA14-A1106359BF3E}" srcOrd="0" destOrd="0" presId="urn:microsoft.com/office/officeart/2005/8/layout/process1"/>
    <dgm:cxn modelId="{FE53136D-1D46-4C52-B521-A59EB19C2518}" type="presParOf" srcId="{574BBF09-9D69-48B0-B7AD-F1205486EE89}" destId="{8F58027A-1A48-4B2D-9556-90D653C7CE5E}" srcOrd="6" destOrd="0" presId="urn:microsoft.com/office/officeart/2005/8/layout/process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2AE637-4840-449E-B311-96D8CDAA54B6}" type="doc">
      <dgm:prSet loTypeId="urn:microsoft.com/office/officeart/2005/8/layout/process1" loCatId="process" qsTypeId="urn:microsoft.com/office/officeart/2005/8/quickstyle/3d2" qsCatId="3D" csTypeId="urn:microsoft.com/office/officeart/2005/8/colors/accent4_2" csCatId="accent4" phldr="1"/>
      <dgm:spPr/>
    </dgm:pt>
    <dgm:pt modelId="{0051FEE3-3EB5-470F-B030-03C8D6BC2DBA}">
      <dgm:prSet phldrT="[Text]"/>
      <dgm:spPr/>
      <dgm:t>
        <a:bodyPr/>
        <a:lstStyle/>
        <a:p>
          <a:r>
            <a:rPr lang="en-US" b="1" dirty="0" smtClean="0"/>
            <a:t>Seed</a:t>
          </a:r>
          <a:endParaRPr lang="en-US" b="1" dirty="0"/>
        </a:p>
      </dgm:t>
    </dgm:pt>
    <dgm:pt modelId="{4E423D5F-7170-4F8B-A145-BEBC78E68330}" type="parTrans" cxnId="{899B46A4-A3CF-4F6B-ACF4-7BD8A77C7370}">
      <dgm:prSet/>
      <dgm:spPr/>
      <dgm:t>
        <a:bodyPr/>
        <a:lstStyle/>
        <a:p>
          <a:endParaRPr lang="en-US" b="1"/>
        </a:p>
      </dgm:t>
    </dgm:pt>
    <dgm:pt modelId="{F966B7EB-8985-4274-B6D7-C502EC1432F8}" type="sibTrans" cxnId="{899B46A4-A3CF-4F6B-ACF4-7BD8A77C7370}">
      <dgm:prSet/>
      <dgm:spPr/>
      <dgm:t>
        <a:bodyPr/>
        <a:lstStyle/>
        <a:p>
          <a:endParaRPr lang="en-US" b="1"/>
        </a:p>
      </dgm:t>
    </dgm:pt>
    <dgm:pt modelId="{19F9A5EF-E3BD-4DD5-8212-F1CF4BDBA791}">
      <dgm:prSet phldrT="[Text]"/>
      <dgm:spPr/>
      <dgm:t>
        <a:bodyPr/>
        <a:lstStyle/>
        <a:p>
          <a:r>
            <a:rPr lang="en-US" b="1" dirty="0" smtClean="0"/>
            <a:t>Reproduction</a:t>
          </a:r>
          <a:endParaRPr lang="en-US" b="1" dirty="0"/>
        </a:p>
      </dgm:t>
    </dgm:pt>
    <dgm:pt modelId="{94E4AD58-80F4-4D8B-90A1-AA2BDD97122B}" type="parTrans" cxnId="{608B1AD3-0A2D-41B5-BD1B-C675B60F7A2D}">
      <dgm:prSet/>
      <dgm:spPr/>
      <dgm:t>
        <a:bodyPr/>
        <a:lstStyle/>
        <a:p>
          <a:endParaRPr lang="en-US" b="1"/>
        </a:p>
      </dgm:t>
    </dgm:pt>
    <dgm:pt modelId="{BD57740C-0052-46EF-AE6B-AE9E1C6E92C2}" type="sibTrans" cxnId="{608B1AD3-0A2D-41B5-BD1B-C675B60F7A2D}">
      <dgm:prSet/>
      <dgm:spPr/>
      <dgm:t>
        <a:bodyPr/>
        <a:lstStyle/>
        <a:p>
          <a:endParaRPr lang="en-US" b="1"/>
        </a:p>
      </dgm:t>
    </dgm:pt>
    <dgm:pt modelId="{EF95D8BF-1BC4-4773-8483-39CB1A879274}">
      <dgm:prSet phldrT="[Text]"/>
      <dgm:spPr/>
      <dgm:t>
        <a:bodyPr/>
        <a:lstStyle/>
        <a:p>
          <a:r>
            <a:rPr lang="en-US" b="1" dirty="0" smtClean="0"/>
            <a:t>Death</a:t>
          </a:r>
          <a:endParaRPr lang="en-US" b="1" dirty="0"/>
        </a:p>
      </dgm:t>
    </dgm:pt>
    <dgm:pt modelId="{16E70049-D029-43F4-AF4E-B565A4248F19}" type="parTrans" cxnId="{C6879811-DF6F-4DB6-99C0-37715A712D89}">
      <dgm:prSet/>
      <dgm:spPr/>
      <dgm:t>
        <a:bodyPr/>
        <a:lstStyle/>
        <a:p>
          <a:endParaRPr lang="en-US" b="1"/>
        </a:p>
      </dgm:t>
    </dgm:pt>
    <dgm:pt modelId="{BCA7533D-1B11-49F4-A372-E2F46239FFF5}" type="sibTrans" cxnId="{C6879811-DF6F-4DB6-99C0-37715A712D89}">
      <dgm:prSet/>
      <dgm:spPr/>
      <dgm:t>
        <a:bodyPr/>
        <a:lstStyle/>
        <a:p>
          <a:endParaRPr lang="en-US" b="1"/>
        </a:p>
      </dgm:t>
    </dgm:pt>
    <dgm:pt modelId="{22A9C05B-0055-406E-8B9E-7BE2C291EE01}">
      <dgm:prSet/>
      <dgm:spPr/>
      <dgm:t>
        <a:bodyPr/>
        <a:lstStyle/>
        <a:p>
          <a:r>
            <a:rPr lang="en-US" b="1" dirty="0" smtClean="0"/>
            <a:t>Vegetative Growth</a:t>
          </a:r>
          <a:endParaRPr lang="en-US" b="1" dirty="0"/>
        </a:p>
      </dgm:t>
    </dgm:pt>
    <dgm:pt modelId="{C9C5B137-655D-44CE-B6E1-A082DB3D7EA5}" type="parTrans" cxnId="{B0580823-063B-447A-8D2F-DEE402E46821}">
      <dgm:prSet/>
      <dgm:spPr/>
      <dgm:t>
        <a:bodyPr/>
        <a:lstStyle/>
        <a:p>
          <a:endParaRPr lang="en-US" b="1"/>
        </a:p>
      </dgm:t>
    </dgm:pt>
    <dgm:pt modelId="{535D82F1-E307-46DC-8DAF-C8A6DC7546B2}" type="sibTrans" cxnId="{B0580823-063B-447A-8D2F-DEE402E46821}">
      <dgm:prSet/>
      <dgm:spPr/>
      <dgm:t>
        <a:bodyPr/>
        <a:lstStyle/>
        <a:p>
          <a:endParaRPr lang="en-US" b="1"/>
        </a:p>
      </dgm:t>
    </dgm:pt>
    <dgm:pt modelId="{574BBF09-9D69-48B0-B7AD-F1205486EE89}" type="pres">
      <dgm:prSet presAssocID="{9D2AE637-4840-449E-B311-96D8CDAA54B6}" presName="Name0" presStyleCnt="0">
        <dgm:presLayoutVars>
          <dgm:dir/>
          <dgm:resizeHandles val="exact"/>
        </dgm:presLayoutVars>
      </dgm:prSet>
      <dgm:spPr/>
    </dgm:pt>
    <dgm:pt modelId="{0D255299-7CAF-46BA-9358-D7DAC20DF1D0}" type="pres">
      <dgm:prSet presAssocID="{0051FEE3-3EB5-470F-B030-03C8D6BC2DBA}" presName="node" presStyleLbl="node1" presStyleIdx="0" presStyleCnt="4">
        <dgm:presLayoutVars>
          <dgm:bulletEnabled val="1"/>
        </dgm:presLayoutVars>
      </dgm:prSet>
      <dgm:spPr/>
      <dgm:t>
        <a:bodyPr/>
        <a:lstStyle/>
        <a:p>
          <a:endParaRPr lang="en-US"/>
        </a:p>
      </dgm:t>
    </dgm:pt>
    <dgm:pt modelId="{4E2F880A-1014-453E-A16C-D8C173EDFE88}" type="pres">
      <dgm:prSet presAssocID="{F966B7EB-8985-4274-B6D7-C502EC1432F8}" presName="sibTrans" presStyleLbl="sibTrans2D1" presStyleIdx="0" presStyleCnt="3"/>
      <dgm:spPr/>
      <dgm:t>
        <a:bodyPr/>
        <a:lstStyle/>
        <a:p>
          <a:endParaRPr lang="en-US"/>
        </a:p>
      </dgm:t>
    </dgm:pt>
    <dgm:pt modelId="{3B681BE1-1854-477E-86C6-C69B98C78E42}" type="pres">
      <dgm:prSet presAssocID="{F966B7EB-8985-4274-B6D7-C502EC1432F8}" presName="connectorText" presStyleLbl="sibTrans2D1" presStyleIdx="0" presStyleCnt="3"/>
      <dgm:spPr/>
      <dgm:t>
        <a:bodyPr/>
        <a:lstStyle/>
        <a:p>
          <a:endParaRPr lang="en-US"/>
        </a:p>
      </dgm:t>
    </dgm:pt>
    <dgm:pt modelId="{7455597B-21D4-4959-8EAD-E5E5BE165065}" type="pres">
      <dgm:prSet presAssocID="{22A9C05B-0055-406E-8B9E-7BE2C291EE01}" presName="node" presStyleLbl="node1" presStyleIdx="1" presStyleCnt="4">
        <dgm:presLayoutVars>
          <dgm:bulletEnabled val="1"/>
        </dgm:presLayoutVars>
      </dgm:prSet>
      <dgm:spPr/>
      <dgm:t>
        <a:bodyPr/>
        <a:lstStyle/>
        <a:p>
          <a:endParaRPr lang="en-US"/>
        </a:p>
      </dgm:t>
    </dgm:pt>
    <dgm:pt modelId="{2103AEEF-D683-4B1B-9C42-EF07B59CA56E}" type="pres">
      <dgm:prSet presAssocID="{535D82F1-E307-46DC-8DAF-C8A6DC7546B2}" presName="sibTrans" presStyleLbl="sibTrans2D1" presStyleIdx="1" presStyleCnt="3"/>
      <dgm:spPr/>
      <dgm:t>
        <a:bodyPr/>
        <a:lstStyle/>
        <a:p>
          <a:endParaRPr lang="en-US"/>
        </a:p>
      </dgm:t>
    </dgm:pt>
    <dgm:pt modelId="{DFEB2470-A083-4BA8-AE1E-43632210E6E8}" type="pres">
      <dgm:prSet presAssocID="{535D82F1-E307-46DC-8DAF-C8A6DC7546B2}" presName="connectorText" presStyleLbl="sibTrans2D1" presStyleIdx="1" presStyleCnt="3"/>
      <dgm:spPr/>
      <dgm:t>
        <a:bodyPr/>
        <a:lstStyle/>
        <a:p>
          <a:endParaRPr lang="en-US"/>
        </a:p>
      </dgm:t>
    </dgm:pt>
    <dgm:pt modelId="{D6BF333A-C397-4852-9E97-DBA0840C14D5}" type="pres">
      <dgm:prSet presAssocID="{19F9A5EF-E3BD-4DD5-8212-F1CF4BDBA791}" presName="node" presStyleLbl="node1" presStyleIdx="2" presStyleCnt="4">
        <dgm:presLayoutVars>
          <dgm:bulletEnabled val="1"/>
        </dgm:presLayoutVars>
      </dgm:prSet>
      <dgm:spPr/>
      <dgm:t>
        <a:bodyPr/>
        <a:lstStyle/>
        <a:p>
          <a:endParaRPr lang="en-US"/>
        </a:p>
      </dgm:t>
    </dgm:pt>
    <dgm:pt modelId="{4FB1474F-E5EA-4B75-A5CA-D7DCB4E69FE9}" type="pres">
      <dgm:prSet presAssocID="{BD57740C-0052-46EF-AE6B-AE9E1C6E92C2}" presName="sibTrans" presStyleLbl="sibTrans2D1" presStyleIdx="2" presStyleCnt="3"/>
      <dgm:spPr/>
      <dgm:t>
        <a:bodyPr/>
        <a:lstStyle/>
        <a:p>
          <a:endParaRPr lang="en-US"/>
        </a:p>
      </dgm:t>
    </dgm:pt>
    <dgm:pt modelId="{0C71BC8C-B805-43E0-AA14-A1106359BF3E}" type="pres">
      <dgm:prSet presAssocID="{BD57740C-0052-46EF-AE6B-AE9E1C6E92C2}" presName="connectorText" presStyleLbl="sibTrans2D1" presStyleIdx="2" presStyleCnt="3"/>
      <dgm:spPr/>
      <dgm:t>
        <a:bodyPr/>
        <a:lstStyle/>
        <a:p>
          <a:endParaRPr lang="en-US"/>
        </a:p>
      </dgm:t>
    </dgm:pt>
    <dgm:pt modelId="{8F58027A-1A48-4B2D-9556-90D653C7CE5E}" type="pres">
      <dgm:prSet presAssocID="{EF95D8BF-1BC4-4773-8483-39CB1A879274}" presName="node" presStyleLbl="node1" presStyleIdx="3" presStyleCnt="4">
        <dgm:presLayoutVars>
          <dgm:bulletEnabled val="1"/>
        </dgm:presLayoutVars>
      </dgm:prSet>
      <dgm:spPr/>
      <dgm:t>
        <a:bodyPr/>
        <a:lstStyle/>
        <a:p>
          <a:endParaRPr lang="en-US"/>
        </a:p>
      </dgm:t>
    </dgm:pt>
  </dgm:ptLst>
  <dgm:cxnLst>
    <dgm:cxn modelId="{C6879811-DF6F-4DB6-99C0-37715A712D89}" srcId="{9D2AE637-4840-449E-B311-96D8CDAA54B6}" destId="{EF95D8BF-1BC4-4773-8483-39CB1A879274}" srcOrd="3" destOrd="0" parTransId="{16E70049-D029-43F4-AF4E-B565A4248F19}" sibTransId="{BCA7533D-1B11-49F4-A372-E2F46239FFF5}"/>
    <dgm:cxn modelId="{B1E738DD-60CE-47B7-B413-3355F9485442}" type="presOf" srcId="{0051FEE3-3EB5-470F-B030-03C8D6BC2DBA}" destId="{0D255299-7CAF-46BA-9358-D7DAC20DF1D0}" srcOrd="0" destOrd="0" presId="urn:microsoft.com/office/officeart/2005/8/layout/process1"/>
    <dgm:cxn modelId="{6150CEE9-3FC8-4E5D-85E1-DBC33CA71FEA}" type="presOf" srcId="{BD57740C-0052-46EF-AE6B-AE9E1C6E92C2}" destId="{0C71BC8C-B805-43E0-AA14-A1106359BF3E}" srcOrd="1" destOrd="0" presId="urn:microsoft.com/office/officeart/2005/8/layout/process1"/>
    <dgm:cxn modelId="{6BF810A6-BF5B-49C4-9243-8B089E81B911}" type="presOf" srcId="{F966B7EB-8985-4274-B6D7-C502EC1432F8}" destId="{4E2F880A-1014-453E-A16C-D8C173EDFE88}" srcOrd="0" destOrd="0" presId="urn:microsoft.com/office/officeart/2005/8/layout/process1"/>
    <dgm:cxn modelId="{AD98BB82-BF94-4452-B6BE-4824B2420AC6}" type="presOf" srcId="{535D82F1-E307-46DC-8DAF-C8A6DC7546B2}" destId="{DFEB2470-A083-4BA8-AE1E-43632210E6E8}" srcOrd="1" destOrd="0" presId="urn:microsoft.com/office/officeart/2005/8/layout/process1"/>
    <dgm:cxn modelId="{12D19289-9AF2-4621-A1A0-57EF9E5681BF}" type="presOf" srcId="{F966B7EB-8985-4274-B6D7-C502EC1432F8}" destId="{3B681BE1-1854-477E-86C6-C69B98C78E42}" srcOrd="1" destOrd="0" presId="urn:microsoft.com/office/officeart/2005/8/layout/process1"/>
    <dgm:cxn modelId="{899B46A4-A3CF-4F6B-ACF4-7BD8A77C7370}" srcId="{9D2AE637-4840-449E-B311-96D8CDAA54B6}" destId="{0051FEE3-3EB5-470F-B030-03C8D6BC2DBA}" srcOrd="0" destOrd="0" parTransId="{4E423D5F-7170-4F8B-A145-BEBC78E68330}" sibTransId="{F966B7EB-8985-4274-B6D7-C502EC1432F8}"/>
    <dgm:cxn modelId="{7B2EE521-7FF4-40BF-9568-FC48B53839A6}" type="presOf" srcId="{22A9C05B-0055-406E-8B9E-7BE2C291EE01}" destId="{7455597B-21D4-4959-8EAD-E5E5BE165065}" srcOrd="0" destOrd="0" presId="urn:microsoft.com/office/officeart/2005/8/layout/process1"/>
    <dgm:cxn modelId="{43F95725-502A-441E-B9FD-712B7255E4BE}" type="presOf" srcId="{535D82F1-E307-46DC-8DAF-C8A6DC7546B2}" destId="{2103AEEF-D683-4B1B-9C42-EF07B59CA56E}" srcOrd="0" destOrd="0" presId="urn:microsoft.com/office/officeart/2005/8/layout/process1"/>
    <dgm:cxn modelId="{82255AC1-2B40-40FE-B480-2768D4EE30D0}" type="presOf" srcId="{9D2AE637-4840-449E-B311-96D8CDAA54B6}" destId="{574BBF09-9D69-48B0-B7AD-F1205486EE89}" srcOrd="0" destOrd="0" presId="urn:microsoft.com/office/officeart/2005/8/layout/process1"/>
    <dgm:cxn modelId="{608B1AD3-0A2D-41B5-BD1B-C675B60F7A2D}" srcId="{9D2AE637-4840-449E-B311-96D8CDAA54B6}" destId="{19F9A5EF-E3BD-4DD5-8212-F1CF4BDBA791}" srcOrd="2" destOrd="0" parTransId="{94E4AD58-80F4-4D8B-90A1-AA2BDD97122B}" sibTransId="{BD57740C-0052-46EF-AE6B-AE9E1C6E92C2}"/>
    <dgm:cxn modelId="{D2850522-6D22-4B44-A6DA-841930560C53}" type="presOf" srcId="{EF95D8BF-1BC4-4773-8483-39CB1A879274}" destId="{8F58027A-1A48-4B2D-9556-90D653C7CE5E}" srcOrd="0" destOrd="0" presId="urn:microsoft.com/office/officeart/2005/8/layout/process1"/>
    <dgm:cxn modelId="{A136CE66-94E7-460C-A8D8-1B58274F9AD6}" type="presOf" srcId="{BD57740C-0052-46EF-AE6B-AE9E1C6E92C2}" destId="{4FB1474F-E5EA-4B75-A5CA-D7DCB4E69FE9}" srcOrd="0" destOrd="0" presId="urn:microsoft.com/office/officeart/2005/8/layout/process1"/>
    <dgm:cxn modelId="{B0580823-063B-447A-8D2F-DEE402E46821}" srcId="{9D2AE637-4840-449E-B311-96D8CDAA54B6}" destId="{22A9C05B-0055-406E-8B9E-7BE2C291EE01}" srcOrd="1" destOrd="0" parTransId="{C9C5B137-655D-44CE-B6E1-A082DB3D7EA5}" sibTransId="{535D82F1-E307-46DC-8DAF-C8A6DC7546B2}"/>
    <dgm:cxn modelId="{4CBA7408-DC6A-4A68-B1F7-1205C3C24D9F}" type="presOf" srcId="{19F9A5EF-E3BD-4DD5-8212-F1CF4BDBA791}" destId="{D6BF333A-C397-4852-9E97-DBA0840C14D5}" srcOrd="0" destOrd="0" presId="urn:microsoft.com/office/officeart/2005/8/layout/process1"/>
    <dgm:cxn modelId="{754708D7-ECB8-42D3-85C0-36BDA77B72FC}" type="presParOf" srcId="{574BBF09-9D69-48B0-B7AD-F1205486EE89}" destId="{0D255299-7CAF-46BA-9358-D7DAC20DF1D0}" srcOrd="0" destOrd="0" presId="urn:microsoft.com/office/officeart/2005/8/layout/process1"/>
    <dgm:cxn modelId="{C33269A6-45C0-42A3-A250-B61BD7E61E9F}" type="presParOf" srcId="{574BBF09-9D69-48B0-B7AD-F1205486EE89}" destId="{4E2F880A-1014-453E-A16C-D8C173EDFE88}" srcOrd="1" destOrd="0" presId="urn:microsoft.com/office/officeart/2005/8/layout/process1"/>
    <dgm:cxn modelId="{A33FDB40-5781-419F-8C37-2F78D8BFFA50}" type="presParOf" srcId="{4E2F880A-1014-453E-A16C-D8C173EDFE88}" destId="{3B681BE1-1854-477E-86C6-C69B98C78E42}" srcOrd="0" destOrd="0" presId="urn:microsoft.com/office/officeart/2005/8/layout/process1"/>
    <dgm:cxn modelId="{5080212A-F97D-4FA1-9236-26FF3B288114}" type="presParOf" srcId="{574BBF09-9D69-48B0-B7AD-F1205486EE89}" destId="{7455597B-21D4-4959-8EAD-E5E5BE165065}" srcOrd="2" destOrd="0" presId="urn:microsoft.com/office/officeart/2005/8/layout/process1"/>
    <dgm:cxn modelId="{222E5B5C-CEF9-40AD-A155-F57E7BC0D515}" type="presParOf" srcId="{574BBF09-9D69-48B0-B7AD-F1205486EE89}" destId="{2103AEEF-D683-4B1B-9C42-EF07B59CA56E}" srcOrd="3" destOrd="0" presId="urn:microsoft.com/office/officeart/2005/8/layout/process1"/>
    <dgm:cxn modelId="{91ABE0A0-1C8B-498B-BF8B-A588954825EF}" type="presParOf" srcId="{2103AEEF-D683-4B1B-9C42-EF07B59CA56E}" destId="{DFEB2470-A083-4BA8-AE1E-43632210E6E8}" srcOrd="0" destOrd="0" presId="urn:microsoft.com/office/officeart/2005/8/layout/process1"/>
    <dgm:cxn modelId="{71E28600-9684-4935-AFBB-7B27868BFFAF}" type="presParOf" srcId="{574BBF09-9D69-48B0-B7AD-F1205486EE89}" destId="{D6BF333A-C397-4852-9E97-DBA0840C14D5}" srcOrd="4" destOrd="0" presId="urn:microsoft.com/office/officeart/2005/8/layout/process1"/>
    <dgm:cxn modelId="{94E1770B-64BF-46B9-AE87-D05830632BA8}" type="presParOf" srcId="{574BBF09-9D69-48B0-B7AD-F1205486EE89}" destId="{4FB1474F-E5EA-4B75-A5CA-D7DCB4E69FE9}" srcOrd="5" destOrd="0" presId="urn:microsoft.com/office/officeart/2005/8/layout/process1"/>
    <dgm:cxn modelId="{44404E73-A9A3-4DD1-809D-8C8B22A122C3}" type="presParOf" srcId="{4FB1474F-E5EA-4B75-A5CA-D7DCB4E69FE9}" destId="{0C71BC8C-B805-43E0-AA14-A1106359BF3E}" srcOrd="0" destOrd="0" presId="urn:microsoft.com/office/officeart/2005/8/layout/process1"/>
    <dgm:cxn modelId="{5A326AFF-395C-4A09-A0D7-FBF74660FEFF}" type="presParOf" srcId="{574BBF09-9D69-48B0-B7AD-F1205486EE89}" destId="{8F58027A-1A48-4B2D-9556-90D653C7CE5E}" srcOrd="6" destOrd="0" presId="urn:microsoft.com/office/officeart/2005/8/layout/process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2AE637-4840-449E-B311-96D8CDAA54B6}" type="doc">
      <dgm:prSet loTypeId="urn:microsoft.com/office/officeart/2005/8/layout/process1" loCatId="process" qsTypeId="urn:microsoft.com/office/officeart/2005/8/quickstyle/3d2" qsCatId="3D" csTypeId="urn:microsoft.com/office/officeart/2005/8/colors/accent2_2" csCatId="accent2" phldr="1"/>
      <dgm:spPr/>
    </dgm:pt>
    <dgm:pt modelId="{0051FEE3-3EB5-470F-B030-03C8D6BC2DBA}">
      <dgm:prSet phldrT="[Text]"/>
      <dgm:spPr/>
      <dgm:t>
        <a:bodyPr/>
        <a:lstStyle/>
        <a:p>
          <a:r>
            <a:rPr lang="en-US" b="1" dirty="0" smtClean="0"/>
            <a:t>Seed</a:t>
          </a:r>
          <a:endParaRPr lang="en-US" b="1" dirty="0"/>
        </a:p>
      </dgm:t>
    </dgm:pt>
    <dgm:pt modelId="{4E423D5F-7170-4F8B-A145-BEBC78E68330}" type="parTrans" cxnId="{899B46A4-A3CF-4F6B-ACF4-7BD8A77C7370}">
      <dgm:prSet/>
      <dgm:spPr/>
      <dgm:t>
        <a:bodyPr/>
        <a:lstStyle/>
        <a:p>
          <a:endParaRPr lang="en-US" b="1"/>
        </a:p>
      </dgm:t>
    </dgm:pt>
    <dgm:pt modelId="{F966B7EB-8985-4274-B6D7-C502EC1432F8}" type="sibTrans" cxnId="{899B46A4-A3CF-4F6B-ACF4-7BD8A77C7370}">
      <dgm:prSet/>
      <dgm:spPr/>
      <dgm:t>
        <a:bodyPr/>
        <a:lstStyle/>
        <a:p>
          <a:endParaRPr lang="en-US" b="1"/>
        </a:p>
      </dgm:t>
    </dgm:pt>
    <dgm:pt modelId="{19F9A5EF-E3BD-4DD5-8212-F1CF4BDBA791}">
      <dgm:prSet phldrT="[Text]"/>
      <dgm:spPr/>
      <dgm:t>
        <a:bodyPr/>
        <a:lstStyle/>
        <a:p>
          <a:r>
            <a:rPr lang="en-US" b="1" dirty="0" smtClean="0"/>
            <a:t>Reproduction</a:t>
          </a:r>
          <a:endParaRPr lang="en-US" b="1" dirty="0"/>
        </a:p>
      </dgm:t>
    </dgm:pt>
    <dgm:pt modelId="{94E4AD58-80F4-4D8B-90A1-AA2BDD97122B}" type="parTrans" cxnId="{608B1AD3-0A2D-41B5-BD1B-C675B60F7A2D}">
      <dgm:prSet/>
      <dgm:spPr/>
      <dgm:t>
        <a:bodyPr/>
        <a:lstStyle/>
        <a:p>
          <a:endParaRPr lang="en-US" b="1"/>
        </a:p>
      </dgm:t>
    </dgm:pt>
    <dgm:pt modelId="{BD57740C-0052-46EF-AE6B-AE9E1C6E92C2}" type="sibTrans" cxnId="{608B1AD3-0A2D-41B5-BD1B-C675B60F7A2D}">
      <dgm:prSet/>
      <dgm:spPr/>
      <dgm:t>
        <a:bodyPr/>
        <a:lstStyle/>
        <a:p>
          <a:endParaRPr lang="en-US" b="1"/>
        </a:p>
      </dgm:t>
    </dgm:pt>
    <dgm:pt modelId="{EF95D8BF-1BC4-4773-8483-39CB1A879274}">
      <dgm:prSet phldrT="[Text]"/>
      <dgm:spPr/>
      <dgm:t>
        <a:bodyPr/>
        <a:lstStyle/>
        <a:p>
          <a:r>
            <a:rPr lang="en-US" b="1" dirty="0" smtClean="0"/>
            <a:t>Dormancy</a:t>
          </a:r>
          <a:endParaRPr lang="en-US" b="1" dirty="0"/>
        </a:p>
      </dgm:t>
    </dgm:pt>
    <dgm:pt modelId="{16E70049-D029-43F4-AF4E-B565A4248F19}" type="parTrans" cxnId="{C6879811-DF6F-4DB6-99C0-37715A712D89}">
      <dgm:prSet/>
      <dgm:spPr/>
      <dgm:t>
        <a:bodyPr/>
        <a:lstStyle/>
        <a:p>
          <a:endParaRPr lang="en-US" b="1"/>
        </a:p>
      </dgm:t>
    </dgm:pt>
    <dgm:pt modelId="{BCA7533D-1B11-49F4-A372-E2F46239FFF5}" type="sibTrans" cxnId="{C6879811-DF6F-4DB6-99C0-37715A712D89}">
      <dgm:prSet/>
      <dgm:spPr/>
      <dgm:t>
        <a:bodyPr/>
        <a:lstStyle/>
        <a:p>
          <a:endParaRPr lang="en-US" b="1"/>
        </a:p>
      </dgm:t>
    </dgm:pt>
    <dgm:pt modelId="{22A9C05B-0055-406E-8B9E-7BE2C291EE01}">
      <dgm:prSet/>
      <dgm:spPr/>
      <dgm:t>
        <a:bodyPr/>
        <a:lstStyle/>
        <a:p>
          <a:r>
            <a:rPr lang="en-US" b="1" dirty="0" smtClean="0"/>
            <a:t>Vegetative Growth</a:t>
          </a:r>
          <a:endParaRPr lang="en-US" b="1" dirty="0"/>
        </a:p>
      </dgm:t>
    </dgm:pt>
    <dgm:pt modelId="{C9C5B137-655D-44CE-B6E1-A082DB3D7EA5}" type="parTrans" cxnId="{B0580823-063B-447A-8D2F-DEE402E46821}">
      <dgm:prSet/>
      <dgm:spPr/>
      <dgm:t>
        <a:bodyPr/>
        <a:lstStyle/>
        <a:p>
          <a:endParaRPr lang="en-US" b="1"/>
        </a:p>
      </dgm:t>
    </dgm:pt>
    <dgm:pt modelId="{535D82F1-E307-46DC-8DAF-C8A6DC7546B2}" type="sibTrans" cxnId="{B0580823-063B-447A-8D2F-DEE402E46821}">
      <dgm:prSet/>
      <dgm:spPr/>
      <dgm:t>
        <a:bodyPr/>
        <a:lstStyle/>
        <a:p>
          <a:endParaRPr lang="en-US" b="1"/>
        </a:p>
      </dgm:t>
    </dgm:pt>
    <dgm:pt modelId="{574BBF09-9D69-48B0-B7AD-F1205486EE89}" type="pres">
      <dgm:prSet presAssocID="{9D2AE637-4840-449E-B311-96D8CDAA54B6}" presName="Name0" presStyleCnt="0">
        <dgm:presLayoutVars>
          <dgm:dir/>
          <dgm:resizeHandles val="exact"/>
        </dgm:presLayoutVars>
      </dgm:prSet>
      <dgm:spPr/>
    </dgm:pt>
    <dgm:pt modelId="{0D255299-7CAF-46BA-9358-D7DAC20DF1D0}" type="pres">
      <dgm:prSet presAssocID="{0051FEE3-3EB5-470F-B030-03C8D6BC2DBA}" presName="node" presStyleLbl="node1" presStyleIdx="0" presStyleCnt="4">
        <dgm:presLayoutVars>
          <dgm:bulletEnabled val="1"/>
        </dgm:presLayoutVars>
      </dgm:prSet>
      <dgm:spPr/>
      <dgm:t>
        <a:bodyPr/>
        <a:lstStyle/>
        <a:p>
          <a:endParaRPr lang="en-US"/>
        </a:p>
      </dgm:t>
    </dgm:pt>
    <dgm:pt modelId="{4E2F880A-1014-453E-A16C-D8C173EDFE88}" type="pres">
      <dgm:prSet presAssocID="{F966B7EB-8985-4274-B6D7-C502EC1432F8}" presName="sibTrans" presStyleLbl="sibTrans2D1" presStyleIdx="0" presStyleCnt="3"/>
      <dgm:spPr/>
      <dgm:t>
        <a:bodyPr/>
        <a:lstStyle/>
        <a:p>
          <a:endParaRPr lang="en-US"/>
        </a:p>
      </dgm:t>
    </dgm:pt>
    <dgm:pt modelId="{3B681BE1-1854-477E-86C6-C69B98C78E42}" type="pres">
      <dgm:prSet presAssocID="{F966B7EB-8985-4274-B6D7-C502EC1432F8}" presName="connectorText" presStyleLbl="sibTrans2D1" presStyleIdx="0" presStyleCnt="3"/>
      <dgm:spPr/>
      <dgm:t>
        <a:bodyPr/>
        <a:lstStyle/>
        <a:p>
          <a:endParaRPr lang="en-US"/>
        </a:p>
      </dgm:t>
    </dgm:pt>
    <dgm:pt modelId="{7455597B-21D4-4959-8EAD-E5E5BE165065}" type="pres">
      <dgm:prSet presAssocID="{22A9C05B-0055-406E-8B9E-7BE2C291EE01}" presName="node" presStyleLbl="node1" presStyleIdx="1" presStyleCnt="4">
        <dgm:presLayoutVars>
          <dgm:bulletEnabled val="1"/>
        </dgm:presLayoutVars>
      </dgm:prSet>
      <dgm:spPr/>
      <dgm:t>
        <a:bodyPr/>
        <a:lstStyle/>
        <a:p>
          <a:endParaRPr lang="en-US"/>
        </a:p>
      </dgm:t>
    </dgm:pt>
    <dgm:pt modelId="{2103AEEF-D683-4B1B-9C42-EF07B59CA56E}" type="pres">
      <dgm:prSet presAssocID="{535D82F1-E307-46DC-8DAF-C8A6DC7546B2}" presName="sibTrans" presStyleLbl="sibTrans2D1" presStyleIdx="1" presStyleCnt="3"/>
      <dgm:spPr/>
      <dgm:t>
        <a:bodyPr/>
        <a:lstStyle/>
        <a:p>
          <a:endParaRPr lang="en-US"/>
        </a:p>
      </dgm:t>
    </dgm:pt>
    <dgm:pt modelId="{DFEB2470-A083-4BA8-AE1E-43632210E6E8}" type="pres">
      <dgm:prSet presAssocID="{535D82F1-E307-46DC-8DAF-C8A6DC7546B2}" presName="connectorText" presStyleLbl="sibTrans2D1" presStyleIdx="1" presStyleCnt="3"/>
      <dgm:spPr/>
      <dgm:t>
        <a:bodyPr/>
        <a:lstStyle/>
        <a:p>
          <a:endParaRPr lang="en-US"/>
        </a:p>
      </dgm:t>
    </dgm:pt>
    <dgm:pt modelId="{D6BF333A-C397-4852-9E97-DBA0840C14D5}" type="pres">
      <dgm:prSet presAssocID="{19F9A5EF-E3BD-4DD5-8212-F1CF4BDBA791}" presName="node" presStyleLbl="node1" presStyleIdx="2" presStyleCnt="4">
        <dgm:presLayoutVars>
          <dgm:bulletEnabled val="1"/>
        </dgm:presLayoutVars>
      </dgm:prSet>
      <dgm:spPr/>
      <dgm:t>
        <a:bodyPr/>
        <a:lstStyle/>
        <a:p>
          <a:endParaRPr lang="en-US"/>
        </a:p>
      </dgm:t>
    </dgm:pt>
    <dgm:pt modelId="{4FB1474F-E5EA-4B75-A5CA-D7DCB4E69FE9}" type="pres">
      <dgm:prSet presAssocID="{BD57740C-0052-46EF-AE6B-AE9E1C6E92C2}" presName="sibTrans" presStyleLbl="sibTrans2D1" presStyleIdx="2" presStyleCnt="3"/>
      <dgm:spPr/>
      <dgm:t>
        <a:bodyPr/>
        <a:lstStyle/>
        <a:p>
          <a:endParaRPr lang="en-US"/>
        </a:p>
      </dgm:t>
    </dgm:pt>
    <dgm:pt modelId="{0C71BC8C-B805-43E0-AA14-A1106359BF3E}" type="pres">
      <dgm:prSet presAssocID="{BD57740C-0052-46EF-AE6B-AE9E1C6E92C2}" presName="connectorText" presStyleLbl="sibTrans2D1" presStyleIdx="2" presStyleCnt="3"/>
      <dgm:spPr/>
      <dgm:t>
        <a:bodyPr/>
        <a:lstStyle/>
        <a:p>
          <a:endParaRPr lang="en-US"/>
        </a:p>
      </dgm:t>
    </dgm:pt>
    <dgm:pt modelId="{8F58027A-1A48-4B2D-9556-90D653C7CE5E}" type="pres">
      <dgm:prSet presAssocID="{EF95D8BF-1BC4-4773-8483-39CB1A879274}" presName="node" presStyleLbl="node1" presStyleIdx="3" presStyleCnt="4">
        <dgm:presLayoutVars>
          <dgm:bulletEnabled val="1"/>
        </dgm:presLayoutVars>
      </dgm:prSet>
      <dgm:spPr/>
      <dgm:t>
        <a:bodyPr/>
        <a:lstStyle/>
        <a:p>
          <a:endParaRPr lang="en-US"/>
        </a:p>
      </dgm:t>
    </dgm:pt>
  </dgm:ptLst>
  <dgm:cxnLst>
    <dgm:cxn modelId="{C6879811-DF6F-4DB6-99C0-37715A712D89}" srcId="{9D2AE637-4840-449E-B311-96D8CDAA54B6}" destId="{EF95D8BF-1BC4-4773-8483-39CB1A879274}" srcOrd="3" destOrd="0" parTransId="{16E70049-D029-43F4-AF4E-B565A4248F19}" sibTransId="{BCA7533D-1B11-49F4-A372-E2F46239FFF5}"/>
    <dgm:cxn modelId="{5BA67C69-1715-4F5B-A408-CDE7E90E9AF9}" type="presOf" srcId="{F966B7EB-8985-4274-B6D7-C502EC1432F8}" destId="{3B681BE1-1854-477E-86C6-C69B98C78E42}" srcOrd="1" destOrd="0" presId="urn:microsoft.com/office/officeart/2005/8/layout/process1"/>
    <dgm:cxn modelId="{ADDA741C-B688-4240-97CD-EA2B8BAF0F0C}" type="presOf" srcId="{535D82F1-E307-46DC-8DAF-C8A6DC7546B2}" destId="{DFEB2470-A083-4BA8-AE1E-43632210E6E8}" srcOrd="1" destOrd="0" presId="urn:microsoft.com/office/officeart/2005/8/layout/process1"/>
    <dgm:cxn modelId="{899B46A4-A3CF-4F6B-ACF4-7BD8A77C7370}" srcId="{9D2AE637-4840-449E-B311-96D8CDAA54B6}" destId="{0051FEE3-3EB5-470F-B030-03C8D6BC2DBA}" srcOrd="0" destOrd="0" parTransId="{4E423D5F-7170-4F8B-A145-BEBC78E68330}" sibTransId="{F966B7EB-8985-4274-B6D7-C502EC1432F8}"/>
    <dgm:cxn modelId="{5A2A6200-7D24-4219-8EE9-22AE5050B674}" type="presOf" srcId="{535D82F1-E307-46DC-8DAF-C8A6DC7546B2}" destId="{2103AEEF-D683-4B1B-9C42-EF07B59CA56E}" srcOrd="0" destOrd="0" presId="urn:microsoft.com/office/officeart/2005/8/layout/process1"/>
    <dgm:cxn modelId="{B2D69070-2B3A-488A-A993-E4A9DB589E98}" type="presOf" srcId="{F966B7EB-8985-4274-B6D7-C502EC1432F8}" destId="{4E2F880A-1014-453E-A16C-D8C173EDFE88}" srcOrd="0" destOrd="0" presId="urn:microsoft.com/office/officeart/2005/8/layout/process1"/>
    <dgm:cxn modelId="{608B1AD3-0A2D-41B5-BD1B-C675B60F7A2D}" srcId="{9D2AE637-4840-449E-B311-96D8CDAA54B6}" destId="{19F9A5EF-E3BD-4DD5-8212-F1CF4BDBA791}" srcOrd="2" destOrd="0" parTransId="{94E4AD58-80F4-4D8B-90A1-AA2BDD97122B}" sibTransId="{BD57740C-0052-46EF-AE6B-AE9E1C6E92C2}"/>
    <dgm:cxn modelId="{EFFEC349-3A68-4710-8139-DCFE1D13EA0B}" type="presOf" srcId="{19F9A5EF-E3BD-4DD5-8212-F1CF4BDBA791}" destId="{D6BF333A-C397-4852-9E97-DBA0840C14D5}" srcOrd="0" destOrd="0" presId="urn:microsoft.com/office/officeart/2005/8/layout/process1"/>
    <dgm:cxn modelId="{8BB61B2C-B426-4D61-B2F6-FA9F5681A5F7}" type="presOf" srcId="{EF95D8BF-1BC4-4773-8483-39CB1A879274}" destId="{8F58027A-1A48-4B2D-9556-90D653C7CE5E}" srcOrd="0" destOrd="0" presId="urn:microsoft.com/office/officeart/2005/8/layout/process1"/>
    <dgm:cxn modelId="{B0580823-063B-447A-8D2F-DEE402E46821}" srcId="{9D2AE637-4840-449E-B311-96D8CDAA54B6}" destId="{22A9C05B-0055-406E-8B9E-7BE2C291EE01}" srcOrd="1" destOrd="0" parTransId="{C9C5B137-655D-44CE-B6E1-A082DB3D7EA5}" sibTransId="{535D82F1-E307-46DC-8DAF-C8A6DC7546B2}"/>
    <dgm:cxn modelId="{4BDF08EB-BB0F-41E5-80C5-978E4F7271FA}" type="presOf" srcId="{9D2AE637-4840-449E-B311-96D8CDAA54B6}" destId="{574BBF09-9D69-48B0-B7AD-F1205486EE89}" srcOrd="0" destOrd="0" presId="urn:microsoft.com/office/officeart/2005/8/layout/process1"/>
    <dgm:cxn modelId="{1E76724D-B834-4D98-9101-D5927B621A7A}" type="presOf" srcId="{BD57740C-0052-46EF-AE6B-AE9E1C6E92C2}" destId="{0C71BC8C-B805-43E0-AA14-A1106359BF3E}" srcOrd="1" destOrd="0" presId="urn:microsoft.com/office/officeart/2005/8/layout/process1"/>
    <dgm:cxn modelId="{2DD638D6-8D21-4567-96EF-CDEDB02DFBD6}" type="presOf" srcId="{0051FEE3-3EB5-470F-B030-03C8D6BC2DBA}" destId="{0D255299-7CAF-46BA-9358-D7DAC20DF1D0}" srcOrd="0" destOrd="0" presId="urn:microsoft.com/office/officeart/2005/8/layout/process1"/>
    <dgm:cxn modelId="{9875D58B-9745-49D6-BB33-D5EE9F75541F}" type="presOf" srcId="{BD57740C-0052-46EF-AE6B-AE9E1C6E92C2}" destId="{4FB1474F-E5EA-4B75-A5CA-D7DCB4E69FE9}" srcOrd="0" destOrd="0" presId="urn:microsoft.com/office/officeart/2005/8/layout/process1"/>
    <dgm:cxn modelId="{7442B01A-9CAB-4BE8-8D1A-7EAA59295838}" type="presOf" srcId="{22A9C05B-0055-406E-8B9E-7BE2C291EE01}" destId="{7455597B-21D4-4959-8EAD-E5E5BE165065}" srcOrd="0" destOrd="0" presId="urn:microsoft.com/office/officeart/2005/8/layout/process1"/>
    <dgm:cxn modelId="{09CC2C91-BE92-4DFF-8317-27E4404AFF0B}" type="presParOf" srcId="{574BBF09-9D69-48B0-B7AD-F1205486EE89}" destId="{0D255299-7CAF-46BA-9358-D7DAC20DF1D0}" srcOrd="0" destOrd="0" presId="urn:microsoft.com/office/officeart/2005/8/layout/process1"/>
    <dgm:cxn modelId="{BFD81165-8EC4-4274-BA2E-4B758532961B}" type="presParOf" srcId="{574BBF09-9D69-48B0-B7AD-F1205486EE89}" destId="{4E2F880A-1014-453E-A16C-D8C173EDFE88}" srcOrd="1" destOrd="0" presId="urn:microsoft.com/office/officeart/2005/8/layout/process1"/>
    <dgm:cxn modelId="{169BCAB7-E715-4680-8477-E399C63D7F11}" type="presParOf" srcId="{4E2F880A-1014-453E-A16C-D8C173EDFE88}" destId="{3B681BE1-1854-477E-86C6-C69B98C78E42}" srcOrd="0" destOrd="0" presId="urn:microsoft.com/office/officeart/2005/8/layout/process1"/>
    <dgm:cxn modelId="{4CEA730D-C139-454E-B058-8266639636EF}" type="presParOf" srcId="{574BBF09-9D69-48B0-B7AD-F1205486EE89}" destId="{7455597B-21D4-4959-8EAD-E5E5BE165065}" srcOrd="2" destOrd="0" presId="urn:microsoft.com/office/officeart/2005/8/layout/process1"/>
    <dgm:cxn modelId="{5D2DD92E-5AE1-4F7A-9EF5-9341A618138B}" type="presParOf" srcId="{574BBF09-9D69-48B0-B7AD-F1205486EE89}" destId="{2103AEEF-D683-4B1B-9C42-EF07B59CA56E}" srcOrd="3" destOrd="0" presId="urn:microsoft.com/office/officeart/2005/8/layout/process1"/>
    <dgm:cxn modelId="{297FD220-F0CB-4752-A753-2B9AAA893395}" type="presParOf" srcId="{2103AEEF-D683-4B1B-9C42-EF07B59CA56E}" destId="{DFEB2470-A083-4BA8-AE1E-43632210E6E8}" srcOrd="0" destOrd="0" presId="urn:microsoft.com/office/officeart/2005/8/layout/process1"/>
    <dgm:cxn modelId="{6EE40AD5-F307-426F-ABC3-4EBBB479A87B}" type="presParOf" srcId="{574BBF09-9D69-48B0-B7AD-F1205486EE89}" destId="{D6BF333A-C397-4852-9E97-DBA0840C14D5}" srcOrd="4" destOrd="0" presId="urn:microsoft.com/office/officeart/2005/8/layout/process1"/>
    <dgm:cxn modelId="{85E398E1-5CF3-4E5A-971D-D374E61966FA}" type="presParOf" srcId="{574BBF09-9D69-48B0-B7AD-F1205486EE89}" destId="{4FB1474F-E5EA-4B75-A5CA-D7DCB4E69FE9}" srcOrd="5" destOrd="0" presId="urn:microsoft.com/office/officeart/2005/8/layout/process1"/>
    <dgm:cxn modelId="{A6089CB7-9D0C-4661-91FB-0D08EF9B657A}" type="presParOf" srcId="{4FB1474F-E5EA-4B75-A5CA-D7DCB4E69FE9}" destId="{0C71BC8C-B805-43E0-AA14-A1106359BF3E}" srcOrd="0" destOrd="0" presId="urn:microsoft.com/office/officeart/2005/8/layout/process1"/>
    <dgm:cxn modelId="{3290C05E-E35A-416D-A5F1-4E2E845E784F}" type="presParOf" srcId="{574BBF09-9D69-48B0-B7AD-F1205486EE89}" destId="{8F58027A-1A48-4B2D-9556-90D653C7CE5E}" srcOrd="6" destOrd="0" presId="urn:microsoft.com/office/officeart/2005/8/layout/process1"/>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0.07692</cdr:x>
      <cdr:y>0.77551</cdr:y>
    </cdr:from>
    <cdr:to>
      <cdr:x>0.38462</cdr:x>
      <cdr:y>1</cdr:y>
    </cdr:to>
    <cdr:sp macro="" textlink="">
      <cdr:nvSpPr>
        <cdr:cNvPr id="2" name="TextBox 1"/>
        <cdr:cNvSpPr txBox="1"/>
      </cdr:nvSpPr>
      <cdr:spPr>
        <a:xfrm xmlns:a="http://schemas.openxmlformats.org/drawingml/2006/main">
          <a:off x="381000" y="2895600"/>
          <a:ext cx="1524000" cy="838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dirty="0" smtClean="0">
              <a:solidFill>
                <a:schemeClr val="tx1">
                  <a:lumMod val="75000"/>
                  <a:lumOff val="25000"/>
                </a:schemeClr>
              </a:solidFill>
            </a:rPr>
            <a:t>Giant Ragweed</a:t>
          </a:r>
        </a:p>
        <a:p xmlns:a="http://schemas.openxmlformats.org/drawingml/2006/main">
          <a:pPr algn="ctr"/>
          <a:r>
            <a:rPr lang="en-US" sz="1800" dirty="0" smtClean="0">
              <a:solidFill>
                <a:schemeClr val="tx1">
                  <a:lumMod val="75000"/>
                  <a:lumOff val="25000"/>
                </a:schemeClr>
              </a:solidFill>
            </a:rPr>
            <a:t>Wooly </a:t>
          </a:r>
          <a:r>
            <a:rPr lang="en-US" sz="1800" dirty="0" err="1" smtClean="0">
              <a:solidFill>
                <a:schemeClr val="tx1">
                  <a:lumMod val="75000"/>
                  <a:lumOff val="25000"/>
                </a:schemeClr>
              </a:solidFill>
            </a:rPr>
            <a:t>Cupgrass</a:t>
          </a:r>
          <a:endParaRPr lang="en-US" sz="1800" dirty="0">
            <a:solidFill>
              <a:schemeClr val="tx1">
                <a:lumMod val="75000"/>
                <a:lumOff val="25000"/>
              </a:schemeClr>
            </a:solidFill>
          </a:endParaRPr>
        </a:p>
      </cdr:txBody>
    </cdr:sp>
  </cdr:relSizeAnchor>
  <cdr:relSizeAnchor xmlns:cdr="http://schemas.openxmlformats.org/drawingml/2006/chartDrawing">
    <cdr:from>
      <cdr:x>0.375</cdr:x>
      <cdr:y>0.77551</cdr:y>
    </cdr:from>
    <cdr:to>
      <cdr:x>0.68269</cdr:x>
      <cdr:y>1</cdr:y>
    </cdr:to>
    <cdr:sp macro="" textlink="">
      <cdr:nvSpPr>
        <cdr:cNvPr id="3" name="TextBox 1"/>
        <cdr:cNvSpPr txBox="1"/>
      </cdr:nvSpPr>
      <cdr:spPr>
        <a:xfrm xmlns:a="http://schemas.openxmlformats.org/drawingml/2006/main">
          <a:off x="2057400" y="2895600"/>
          <a:ext cx="1688123" cy="8382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err="1" smtClean="0">
              <a:solidFill>
                <a:schemeClr val="tx1">
                  <a:lumMod val="75000"/>
                  <a:lumOff val="25000"/>
                </a:schemeClr>
              </a:solidFill>
            </a:rPr>
            <a:t>Lambsquarters</a:t>
          </a:r>
          <a:endParaRPr lang="en-US" sz="1800" dirty="0" smtClean="0">
            <a:solidFill>
              <a:schemeClr val="tx1">
                <a:lumMod val="75000"/>
                <a:lumOff val="25000"/>
              </a:schemeClr>
            </a:solidFill>
          </a:endParaRPr>
        </a:p>
        <a:p xmlns:a="http://schemas.openxmlformats.org/drawingml/2006/main">
          <a:pPr algn="ctr"/>
          <a:r>
            <a:rPr lang="en-US" sz="1800" dirty="0" smtClean="0">
              <a:solidFill>
                <a:schemeClr val="tx1">
                  <a:lumMod val="75000"/>
                  <a:lumOff val="25000"/>
                </a:schemeClr>
              </a:solidFill>
            </a:rPr>
            <a:t>Common Ragweed</a:t>
          </a:r>
        </a:p>
        <a:p xmlns:a="http://schemas.openxmlformats.org/drawingml/2006/main">
          <a:pPr algn="ctr"/>
          <a:r>
            <a:rPr lang="en-US" sz="1800" dirty="0" smtClean="0">
              <a:solidFill>
                <a:schemeClr val="tx1">
                  <a:lumMod val="75000"/>
                  <a:lumOff val="25000"/>
                </a:schemeClr>
              </a:solidFill>
            </a:rPr>
            <a:t>Yellow Foxtail</a:t>
          </a:r>
          <a:endParaRPr lang="en-US" sz="1800" dirty="0">
            <a:solidFill>
              <a:schemeClr val="tx1">
                <a:lumMod val="75000"/>
                <a:lumOff val="2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0A72D317-5D2C-4E5B-80A5-43AE990B489E}" type="datetimeFigureOut">
              <a:rPr lang="en-US" smtClean="0"/>
              <a:t>6/26/2018</a:t>
            </a:fld>
            <a:endParaRPr lang="en-US"/>
          </a:p>
        </p:txBody>
      </p:sp>
      <p:sp>
        <p:nvSpPr>
          <p:cNvPr id="4" name="Footer Placeholder 3"/>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FCC313EC-1584-4BC4-9E25-57527E924B4E}" type="slidenum">
              <a:rPr lang="en-US" smtClean="0"/>
              <a:t>‹#›</a:t>
            </a:fld>
            <a:endParaRPr lang="en-US"/>
          </a:p>
        </p:txBody>
      </p:sp>
    </p:spTree>
    <p:extLst>
      <p:ext uri="{BB962C8B-B14F-4D97-AF65-F5344CB8AC3E}">
        <p14:creationId xmlns:p14="http://schemas.microsoft.com/office/powerpoint/2010/main" val="3048507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44AE66BE-791C-41E0-B860-D0765BCA0DFE}" type="datetimeFigureOut">
              <a:rPr lang="en-US" smtClean="0"/>
              <a:t>6/26/2018</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C1608847-16BB-4EEE-A0D2-583A44F23D8A}" type="slidenum">
              <a:rPr lang="en-US" smtClean="0"/>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Welcome to our Weed Biology module.
</a:t>
            </a:r>
          </a:p>
          <a:p>
            <a:r>
              <a:rPr lang="en-US" b="1" dirty="0" smtClean="0"/>
              <a:t>Image</a:t>
            </a:r>
            <a:r>
              <a:rPr lang="en-US" dirty="0" smtClean="0"/>
              <a:t>: Kristine </a:t>
            </a:r>
            <a:r>
              <a:rPr lang="en-US" dirty="0" err="1" smtClean="0"/>
              <a:t>Moncada</a:t>
            </a:r>
            <a:r>
              <a:rPr lang="en-US" dirty="0" smtClean="0"/>
              <a:t>, University of </a:t>
            </a:r>
            <a:r>
              <a:rPr lang="en-US" dirty="0" smtClean="0"/>
              <a:t>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a:t>
            </a:fld>
            <a:endParaRPr lang="en-US"/>
          </a:p>
        </p:txBody>
      </p:sp>
    </p:spTree>
    <p:extLst>
      <p:ext uri="{BB962C8B-B14F-4D97-AF65-F5344CB8AC3E}">
        <p14:creationId xmlns:p14="http://schemas.microsoft.com/office/powerpoint/2010/main" val="708423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0" dirty="0" smtClean="0"/>
              <a:t>: Biennial weeds take two years to complete their life cycle.  The first year’s growth is vegetative with the plant producing a rosette.  In the second year, the plant produces flowers and sets seed.  It dies by the end of the second year.  Examples are musk thistle and mullein.  Biennial weeds tend not to be very significant in field crop systems, but are more common in pastures.</a:t>
            </a:r>
          </a:p>
          <a:p>
            <a:endParaRPr lang="en-US" b="1" dirty="0" smtClean="0"/>
          </a:p>
          <a:p>
            <a:r>
              <a:rPr lang="en-US" b="1" dirty="0" smtClean="0"/>
              <a:t>Images: </a:t>
            </a:r>
            <a:r>
              <a:rPr lang="en-US" b="0" dirty="0" smtClean="0"/>
              <a:t>Musk thistle rosette</a:t>
            </a:r>
            <a:r>
              <a:rPr lang="en-US" b="0" baseline="0" dirty="0" smtClean="0"/>
              <a:t> - </a:t>
            </a:r>
            <a:r>
              <a:rPr lang="en-US" b="0" dirty="0" smtClean="0"/>
              <a:t>Strand Memorial Herbarium; Common burdock x2</a:t>
            </a:r>
            <a:r>
              <a:rPr lang="en-US" b="0" baseline="0" dirty="0" smtClean="0"/>
              <a:t> - </a:t>
            </a:r>
            <a:r>
              <a:rPr lang="en-US" b="0" dirty="0" smtClean="0"/>
              <a:t>Strand Memorial Herbarium; </a:t>
            </a:r>
            <a:r>
              <a:rPr lang="en-US" b="0" dirty="0" err="1" smtClean="0"/>
              <a:t>Plumeless</a:t>
            </a:r>
            <a:r>
              <a:rPr lang="en-US" b="0" dirty="0" smtClean="0"/>
              <a:t> thistle flower</a:t>
            </a:r>
            <a:r>
              <a:rPr lang="en-US" b="0" baseline="0" dirty="0" smtClean="0"/>
              <a:t> - </a:t>
            </a:r>
            <a:r>
              <a:rPr lang="en-US" b="0" dirty="0" smtClean="0"/>
              <a:t>Strand Memorial Herbarium</a:t>
            </a:r>
            <a:endParaRPr lang="en-US" b="0" dirty="0"/>
          </a:p>
        </p:txBody>
      </p:sp>
      <p:sp>
        <p:nvSpPr>
          <p:cNvPr id="4" name="Slide Number Placeholder 3"/>
          <p:cNvSpPr>
            <a:spLocks noGrp="1"/>
          </p:cNvSpPr>
          <p:nvPr>
            <p:ph type="sldNum" sz="quarter" idx="10"/>
          </p:nvPr>
        </p:nvSpPr>
        <p:spPr/>
        <p:txBody>
          <a:bodyPr/>
          <a:lstStyle/>
          <a:p>
            <a:fld id="{C1608847-16BB-4EEE-A0D2-583A44F23D8A}" type="slidenum">
              <a:rPr lang="en-US" smtClean="0"/>
              <a:t>10</a:t>
            </a:fld>
            <a:endParaRPr lang="en-US"/>
          </a:p>
        </p:txBody>
      </p:sp>
    </p:spTree>
    <p:extLst>
      <p:ext uri="{BB962C8B-B14F-4D97-AF65-F5344CB8AC3E}">
        <p14:creationId xmlns:p14="http://schemas.microsoft.com/office/powerpoint/2010/main" val="4231650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 perennial lives longer than two years.  A perennial is different from annuals or biennials in that it can replicate itself not just through seeds, but also </a:t>
            </a:r>
            <a:r>
              <a:rPr lang="en-US" dirty="0" err="1" smtClean="0"/>
              <a:t>vegetatively</a:t>
            </a:r>
            <a:r>
              <a:rPr lang="en-US" dirty="0" smtClean="0"/>
              <a:t> through specialized </a:t>
            </a:r>
            <a:r>
              <a:rPr lang="en-US" b="0" dirty="0" smtClean="0"/>
              <a:t>structures.  Canada thistle,</a:t>
            </a:r>
            <a:r>
              <a:rPr lang="en-US" b="0" baseline="0" dirty="0" smtClean="0"/>
              <a:t> </a:t>
            </a:r>
            <a:r>
              <a:rPr lang="en-US" b="0" dirty="0" err="1" smtClean="0"/>
              <a:t>quackgrass</a:t>
            </a:r>
            <a:r>
              <a:rPr lang="en-US" b="0" dirty="0" smtClean="0"/>
              <a:t> and dandelion are examples that can be particularly troublesome in perennial crops such as alfalfa.  </a:t>
            </a:r>
          </a:p>
          <a:p>
            <a:endParaRPr lang="en-US" dirty="0" smtClean="0"/>
          </a:p>
          <a:p>
            <a:r>
              <a:rPr lang="en-US" b="1" dirty="0" smtClean="0"/>
              <a:t>Images</a:t>
            </a:r>
            <a:r>
              <a:rPr lang="en-US" dirty="0" smtClean="0"/>
              <a:t>: Canada thistle</a:t>
            </a:r>
            <a:r>
              <a:rPr lang="en-US" baseline="0" dirty="0" smtClean="0"/>
              <a:t> (2) - </a:t>
            </a:r>
            <a:r>
              <a:rPr lang="en-US" dirty="0" smtClean="0"/>
              <a:t>Kristine</a:t>
            </a:r>
            <a:r>
              <a:rPr lang="en-US" baseline="0" dirty="0" smtClean="0"/>
              <a:t> </a:t>
            </a:r>
            <a:r>
              <a:rPr lang="en-US" baseline="0" dirty="0" err="1" smtClean="0"/>
              <a:t>Moncada</a:t>
            </a:r>
            <a:r>
              <a:rPr lang="en-US" baseline="0" dirty="0" smtClean="0"/>
              <a:t>, University of Minnesota</a:t>
            </a:r>
            <a:r>
              <a:rPr lang="en-US" dirty="0" smtClean="0"/>
              <a:t>; </a:t>
            </a:r>
            <a:r>
              <a:rPr lang="en-US" dirty="0" err="1" smtClean="0"/>
              <a:t>Quackgrass</a:t>
            </a:r>
            <a:r>
              <a:rPr lang="en-US" dirty="0" smtClean="0"/>
              <a:t> (2)</a:t>
            </a:r>
            <a:r>
              <a:rPr lang="en-US" baseline="0" dirty="0" smtClean="0"/>
              <a:t> -</a:t>
            </a:r>
            <a:r>
              <a:rPr lang="en-US" dirty="0" smtClean="0"/>
              <a:t> Ohio State Weed Lab, The Ohio State University, Bugwood.org</a:t>
            </a:r>
            <a:r>
              <a:rPr lang="en-US" baseline="0" dirty="0" smtClean="0"/>
              <a:t> (</a:t>
            </a:r>
            <a:r>
              <a:rPr lang="en-US" dirty="0" smtClean="0"/>
              <a:t>https://www.weedimages.org/browse/detail.cfm?imgnum=1559010); Dandelion</a:t>
            </a:r>
            <a:r>
              <a:rPr lang="en-US" baseline="0" dirty="0" smtClean="0"/>
              <a:t> – Kristine </a:t>
            </a:r>
            <a:r>
              <a:rPr lang="en-US" baseline="0" dirty="0" err="1" smtClean="0"/>
              <a:t>Moncada</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11</a:t>
            </a:fld>
            <a:endParaRPr lang="en-US"/>
          </a:p>
        </p:txBody>
      </p:sp>
    </p:spTree>
    <p:extLst>
      <p:ext uri="{BB962C8B-B14F-4D97-AF65-F5344CB8AC3E}">
        <p14:creationId xmlns:p14="http://schemas.microsoft.com/office/powerpoint/2010/main" val="2192185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In our next section, we will discuss the ways weeds can produce offspring.  There can be more than one way, depending on the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Brad Kinkaid,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12</a:t>
            </a:fld>
            <a:endParaRPr lang="en-US"/>
          </a:p>
        </p:txBody>
      </p:sp>
    </p:spTree>
    <p:extLst>
      <p:ext uri="{BB962C8B-B14F-4D97-AF65-F5344CB8AC3E}">
        <p14:creationId xmlns:p14="http://schemas.microsoft.com/office/powerpoint/2010/main" val="194997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fontAlgn="base">
              <a:spcBef>
                <a:spcPct val="30000"/>
              </a:spcBef>
              <a:spcAft>
                <a:spcPct val="0"/>
              </a:spcAft>
              <a:defRPr/>
            </a:pPr>
            <a:r>
              <a:rPr lang="en-US" b="1" dirty="0" smtClean="0"/>
              <a:t>Narration</a:t>
            </a:r>
            <a:r>
              <a:rPr lang="en-US" b="0" dirty="0" smtClean="0"/>
              <a:t>:  One of the reasons that weeds are successfully competitive is that most of them produce a lot of seed, as shown on this table. A single redroot pigweed plant can produce over 100,000 seeds!  But even yellow foxtail, with 6500 seeds per plant, is impressively productive.</a:t>
            </a:r>
            <a:endParaRPr lang="en-US" b="0" dirty="0"/>
          </a:p>
        </p:txBody>
      </p:sp>
      <p:sp>
        <p:nvSpPr>
          <p:cNvPr id="4" name="Slide Number Placeholder 3"/>
          <p:cNvSpPr>
            <a:spLocks noGrp="1"/>
          </p:cNvSpPr>
          <p:nvPr>
            <p:ph type="sldNum" sz="quarter" idx="10"/>
          </p:nvPr>
        </p:nvSpPr>
        <p:spPr/>
        <p:txBody>
          <a:bodyPr/>
          <a:lstStyle/>
          <a:p>
            <a:pPr>
              <a:defRPr/>
            </a:pPr>
            <a:fld id="{0655357C-BC74-4DFD-A0FC-0CBFCB8CC170}" type="slidenum">
              <a:rPr lang="en-US" smtClean="0"/>
              <a:pPr>
                <a:defRPr/>
              </a:pPr>
              <a:t>13</a:t>
            </a:fld>
            <a:endParaRPr lang="en-US"/>
          </a:p>
        </p:txBody>
      </p:sp>
    </p:spTree>
    <p:extLst>
      <p:ext uri="{BB962C8B-B14F-4D97-AF65-F5344CB8AC3E}">
        <p14:creationId xmlns:p14="http://schemas.microsoft.com/office/powerpoint/2010/main" val="3406468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Most of the seeds that weeds produce are retained in the soil, where they can build up to an incredible level. The weed seed bank is comprised of the viable weed seeds in the soil. </a:t>
            </a:r>
          </a:p>
          <a:p>
            <a:endParaRPr lang="en-US" dirty="0" smtClean="0"/>
          </a:p>
          <a:p>
            <a:r>
              <a:rPr lang="en-US" b="1" dirty="0" smtClean="0"/>
              <a:t>Image</a:t>
            </a:r>
            <a:r>
              <a:rPr lang="en-US" dirty="0" smtClean="0"/>
              <a:t>: Kristine </a:t>
            </a:r>
            <a:r>
              <a:rPr lang="en-US" dirty="0" err="1" smtClean="0"/>
              <a:t>Moncada</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14</a:t>
            </a:fld>
            <a:endParaRPr lang="en-US"/>
          </a:p>
        </p:txBody>
      </p:sp>
    </p:spTree>
    <p:extLst>
      <p:ext uri="{BB962C8B-B14F-4D97-AF65-F5344CB8AC3E}">
        <p14:creationId xmlns:p14="http://schemas.microsoft.com/office/powerpoint/2010/main" val="917518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As shown in this table, there are millions of weed seeds per acre in the seed bank. Compare that to 34,000 seeds/acre, which is a typical corn planting rate in the Upper Midwest.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15</a:t>
            </a:fld>
            <a:endParaRPr lang="en-US"/>
          </a:p>
        </p:txBody>
      </p:sp>
    </p:spTree>
    <p:extLst>
      <p:ext uri="{BB962C8B-B14F-4D97-AF65-F5344CB8AC3E}">
        <p14:creationId xmlns:p14="http://schemas.microsoft.com/office/powerpoint/2010/main" val="1340029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Seeds in the weed seed bank can remain viable there for years, depending on the species, until the conditions are right for germination. As this table shows, some weeds can stay in the soil for up to 40 years if the conditions are right.  One obvious weed management strategy is to not allow weeds to go to seed in the first place.  We will discuss more strategies in our Weed Management modules.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16</a:t>
            </a:fld>
            <a:endParaRPr lang="en-US"/>
          </a:p>
        </p:txBody>
      </p:sp>
    </p:spTree>
    <p:extLst>
      <p:ext uri="{BB962C8B-B14F-4D97-AF65-F5344CB8AC3E}">
        <p14:creationId xmlns:p14="http://schemas.microsoft.com/office/powerpoint/2010/main" val="2592802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0" dirty="0" smtClean="0"/>
              <a:t>:  As mentioned previously, perennials have other reproductive structures in addition to seeds.  A significant structure for organic farming is the rhizome, which is a way that plants can reproduce </a:t>
            </a:r>
            <a:r>
              <a:rPr lang="en-US" b="0" dirty="0" err="1" smtClean="0"/>
              <a:t>vegetatively</a:t>
            </a:r>
            <a:r>
              <a:rPr lang="en-US" b="0" dirty="0" smtClean="0"/>
              <a:t>.  Rhizomes are underground stems that are capable of generating roots and shoots.  This means that a small piece of rhizome can generate an entirely new plant. One way to prevent the introduction of rhizomatous perennials is to be careful to not spread rhizomes from one field to another with your equipment.</a:t>
            </a:r>
          </a:p>
          <a:p>
            <a:endParaRPr lang="en-US" b="0" dirty="0" smtClean="0"/>
          </a:p>
          <a:p>
            <a:r>
              <a:rPr lang="en-US" b="1" dirty="0" smtClean="0"/>
              <a:t>Image</a:t>
            </a:r>
            <a:r>
              <a:rPr lang="en-US" b="0" dirty="0" smtClean="0"/>
              <a:t>: Brad Kinkaid, University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17</a:t>
            </a:fld>
            <a:endParaRPr lang="en-US"/>
          </a:p>
        </p:txBody>
      </p:sp>
    </p:spTree>
    <p:extLst>
      <p:ext uri="{BB962C8B-B14F-4D97-AF65-F5344CB8AC3E}">
        <p14:creationId xmlns:p14="http://schemas.microsoft.com/office/powerpoint/2010/main" val="605798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The last section in our module relates to when weeds emerge, which can vary considerably.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Brad Kinkaid,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18</a:t>
            </a:fld>
            <a:endParaRPr lang="en-US"/>
          </a:p>
        </p:txBody>
      </p:sp>
    </p:spTree>
    <p:extLst>
      <p:ext uri="{BB962C8B-B14F-4D97-AF65-F5344CB8AC3E}">
        <p14:creationId xmlns:p14="http://schemas.microsoft.com/office/powerpoint/2010/main" val="3281862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time that weed seed germinates in your field is an important factor for management.  In a general sense, weed emergence depends on soil conditions such as soil temperature and soil moisture.  Other management factors such as tillage can stimulate weed emergence.  So emergence can vary from field by field because conditions vary.  Additionally, weed emergence varies significantly by weed species.   </a:t>
            </a:r>
          </a:p>
          <a:p>
            <a:endParaRPr lang="en-US"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19</a:t>
            </a:fld>
            <a:endParaRPr lang="en-US"/>
          </a:p>
        </p:txBody>
      </p:sp>
    </p:spTree>
    <p:extLst>
      <p:ext uri="{BB962C8B-B14F-4D97-AF65-F5344CB8AC3E}">
        <p14:creationId xmlns:p14="http://schemas.microsoft.com/office/powerpoint/2010/main" val="3786951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this module, we will cover several aspects of weed biology.  You may wonder why this is important to understand, but their biology can guide us in choosing the best tools to manage them.  </a:t>
            </a:r>
          </a:p>
          <a:p>
            <a:endParaRPr lang="en-US" b="1" dirty="0" smtClean="0"/>
          </a:p>
          <a:p>
            <a:r>
              <a:rPr lang="en-US" b="1" dirty="0" smtClean="0"/>
              <a:t>Image</a:t>
            </a:r>
            <a:r>
              <a:rPr lang="en-US" dirty="0" smtClean="0"/>
              <a:t>: Brad Kinkaid,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a:t>
            </a:fld>
            <a:endParaRPr lang="en-US"/>
          </a:p>
        </p:txBody>
      </p:sp>
    </p:spTree>
    <p:extLst>
      <p:ext uri="{BB962C8B-B14F-4D97-AF65-F5344CB8AC3E}">
        <p14:creationId xmlns:p14="http://schemas.microsoft.com/office/powerpoint/2010/main" val="864659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However, there are general trends in times of weed emergence.  By learning these, you can gather information to guide your weed management strategy.  In this chart we show some common times of emergence for weeds in Minnesota.  For example, wild mustard generally emerges in April, velvetleaf in May, and </a:t>
            </a:r>
            <a:r>
              <a:rPr lang="en-US" dirty="0" err="1" smtClean="0"/>
              <a:t>waterhemp</a:t>
            </a:r>
            <a:r>
              <a:rPr lang="en-US" dirty="0" smtClean="0"/>
              <a:t> in June.  Targeting mechanical weed control operations to when problem weeds emerge is critical in their management.</a:t>
            </a:r>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20</a:t>
            </a:fld>
            <a:endParaRPr lang="en-US"/>
          </a:p>
        </p:txBody>
      </p:sp>
    </p:spTree>
    <p:extLst>
      <p:ext uri="{BB962C8B-B14F-4D97-AF65-F5344CB8AC3E}">
        <p14:creationId xmlns:p14="http://schemas.microsoft.com/office/powerpoint/2010/main" val="2996228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Not only do weeds start emerging at different times, the length of time they emerge varies by species.  For instance, giant ragweed tends to complete its emergence over a shorter period than giant foxtail.  In the case of weeds that have a long emergence time, mechanical weed control operations will likely need to be repeated.</a:t>
            </a:r>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21</a:t>
            </a:fld>
            <a:endParaRPr lang="en-US"/>
          </a:p>
        </p:txBody>
      </p:sp>
    </p:spTree>
    <p:extLst>
      <p:ext uri="{BB962C8B-B14F-4D97-AF65-F5344CB8AC3E}">
        <p14:creationId xmlns:p14="http://schemas.microsoft.com/office/powerpoint/2010/main" val="935724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are some resources we recommend to explore weed biology further.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22</a:t>
            </a:fld>
            <a:endParaRPr lang="en-US"/>
          </a:p>
        </p:txBody>
      </p:sp>
    </p:spTree>
    <p:extLst>
      <p:ext uri="{BB962C8B-B14F-4D97-AF65-F5344CB8AC3E}">
        <p14:creationId xmlns:p14="http://schemas.microsoft.com/office/powerpoint/2010/main" val="1273935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We have covered some of the basics of weed biology.  Please view our modules on cultural and mechanical weed control to see how to apply these principles in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Brad Kinkaid,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23</a:t>
            </a:fld>
            <a:endParaRPr lang="en-US"/>
          </a:p>
        </p:txBody>
      </p:sp>
    </p:spTree>
    <p:extLst>
      <p:ext uri="{BB962C8B-B14F-4D97-AF65-F5344CB8AC3E}">
        <p14:creationId xmlns:p14="http://schemas.microsoft.com/office/powerpoint/2010/main" val="3197718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r>
              <a:rPr lang="en-US" b="1" dirty="0" smtClean="0"/>
              <a:t>Image</a:t>
            </a:r>
            <a:r>
              <a:rPr lang="en-US" dirty="0" smtClean="0"/>
              <a:t>: Constance</a:t>
            </a:r>
            <a:r>
              <a:rPr lang="en-US" baseline="0" dirty="0" smtClean="0"/>
              <a:t> Carlson,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24</a:t>
            </a:fld>
            <a:endParaRPr lang="en-US"/>
          </a:p>
        </p:txBody>
      </p:sp>
    </p:spTree>
    <p:extLst>
      <p:ext uri="{BB962C8B-B14F-4D97-AF65-F5344CB8AC3E}">
        <p14:creationId xmlns:p14="http://schemas.microsoft.com/office/powerpoint/2010/main" val="333372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Most organic farmers say that weeds are one of their significant challenges.  Because weeds compete with crops for nutrients, light and moisture, they have negative effects on crop yield.  
</a:t>
            </a:r>
            <a:r>
              <a:rPr lang="en-US" b="1" dirty="0" smtClean="0"/>
              <a:t>
Image</a:t>
            </a:r>
            <a:r>
              <a:rPr lang="en-US" dirty="0" smtClean="0"/>
              <a:t>: Kristine</a:t>
            </a:r>
            <a:r>
              <a:rPr lang="en-US" baseline="0" dirty="0" smtClean="0"/>
              <a:t> </a:t>
            </a:r>
            <a:r>
              <a:rPr lang="en-US" baseline="0" dirty="0" err="1" smtClean="0"/>
              <a:t>Moncada</a:t>
            </a:r>
            <a:r>
              <a:rPr lang="en-US" baseline="0" dirty="0" smtClean="0"/>
              <a:t>, University of Minnesota</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a:t>
            </a:fld>
            <a:endParaRPr lang="en-US"/>
          </a:p>
        </p:txBody>
      </p:sp>
    </p:spTree>
    <p:extLst>
      <p:ext uri="{BB962C8B-B14F-4D97-AF65-F5344CB8AC3E}">
        <p14:creationId xmlns:p14="http://schemas.microsoft.com/office/powerpoint/2010/main" val="825606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Weed effects can go beyond yield reduction to interfering with harvest such as bindweed vines that can get wrapped up in equipment or by reducing quality such as nightshade berries that stain soybeans.  </a:t>
            </a:r>
          </a:p>
          <a:p>
            <a:endParaRPr lang="en-US" dirty="0" smtClean="0"/>
          </a:p>
          <a:p>
            <a:r>
              <a:rPr lang="en-US" b="1" dirty="0" smtClean="0"/>
              <a:t>Images</a:t>
            </a:r>
            <a:r>
              <a:rPr lang="en-US" dirty="0" smtClean="0"/>
              <a:t>: Strand</a:t>
            </a:r>
            <a:r>
              <a:rPr lang="en-US" baseline="0" dirty="0" smtClean="0"/>
              <a:t> Memorial Herbarium, University of Minnesota (bindweed and nightshade)</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4</a:t>
            </a:fld>
            <a:endParaRPr lang="en-US"/>
          </a:p>
        </p:txBody>
      </p:sp>
    </p:spTree>
    <p:extLst>
      <p:ext uri="{BB962C8B-B14F-4D97-AF65-F5344CB8AC3E}">
        <p14:creationId xmlns:p14="http://schemas.microsoft.com/office/powerpoint/2010/main" val="2626206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fontAlgn="base">
              <a:spcBef>
                <a:spcPct val="30000"/>
              </a:spcBef>
              <a:spcAft>
                <a:spcPct val="0"/>
              </a:spcAft>
              <a:defRPr/>
            </a:pPr>
            <a:r>
              <a:rPr lang="en-US" b="1" dirty="0" smtClean="0"/>
              <a:t>Narration</a:t>
            </a:r>
            <a:r>
              <a:rPr lang="en-US" b="0" dirty="0" smtClean="0"/>
              <a:t>:  Even small populations of weeds can affect yield. Therefore, in most cases, weed control is necessary.  This table shows the percentage of yield loss that might be expected due to one weed per square foot of different weed species.  As you can see, when there is one especially competitive weed plant per square foot in a corn or soybean field, there can be significant yield losses. </a:t>
            </a:r>
            <a:endParaRPr lang="en-US" b="0" dirty="0"/>
          </a:p>
        </p:txBody>
      </p:sp>
      <p:sp>
        <p:nvSpPr>
          <p:cNvPr id="4" name="Slide Number Placeholder 3"/>
          <p:cNvSpPr>
            <a:spLocks noGrp="1"/>
          </p:cNvSpPr>
          <p:nvPr>
            <p:ph type="sldNum" sz="quarter" idx="10"/>
          </p:nvPr>
        </p:nvSpPr>
        <p:spPr/>
        <p:txBody>
          <a:bodyPr/>
          <a:lstStyle/>
          <a:p>
            <a:pPr>
              <a:defRPr/>
            </a:pPr>
            <a:fld id="{0655357C-BC74-4DFD-A0FC-0CBFCB8CC170}" type="slidenum">
              <a:rPr lang="en-US" smtClean="0"/>
              <a:pPr>
                <a:defRPr/>
              </a:pPr>
              <a:t>5</a:t>
            </a:fld>
            <a:endParaRPr lang="en-US"/>
          </a:p>
        </p:txBody>
      </p:sp>
    </p:spTree>
    <p:extLst>
      <p:ext uri="{BB962C8B-B14F-4D97-AF65-F5344CB8AC3E}">
        <p14:creationId xmlns:p14="http://schemas.microsoft.com/office/powerpoint/2010/main" val="1351649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In this section, we will cover the different life cycles of weeds.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Brad Kinkaid,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a:t>
            </a:fld>
            <a:endParaRPr lang="en-US"/>
          </a:p>
        </p:txBody>
      </p:sp>
    </p:spTree>
    <p:extLst>
      <p:ext uri="{BB962C8B-B14F-4D97-AF65-F5344CB8AC3E}">
        <p14:creationId xmlns:p14="http://schemas.microsoft.com/office/powerpoint/2010/main" val="2428607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0" dirty="0" smtClean="0"/>
              <a:t>: Weeds, just like every plant, can be categorized by their life cycle.  An annual grows from seed, grows </a:t>
            </a:r>
            <a:r>
              <a:rPr lang="en-US" b="0" dirty="0" err="1" smtClean="0"/>
              <a:t>vegetatively</a:t>
            </a:r>
            <a:r>
              <a:rPr lang="en-US" b="0" dirty="0" smtClean="0"/>
              <a:t>, sets seed, and dies in one year.  A biennial is similar, but the process occurs over two years.  A perennial can live for many years.  In temperate climates such as ours, a perennial will go dormant in the winter and come back to grow again the next spring.</a:t>
            </a:r>
            <a:endParaRPr lang="en-US" b="0" dirty="0"/>
          </a:p>
        </p:txBody>
      </p:sp>
      <p:sp>
        <p:nvSpPr>
          <p:cNvPr id="4" name="Slide Number Placeholder 3"/>
          <p:cNvSpPr>
            <a:spLocks noGrp="1"/>
          </p:cNvSpPr>
          <p:nvPr>
            <p:ph type="sldNum" sz="quarter" idx="10"/>
          </p:nvPr>
        </p:nvSpPr>
        <p:spPr/>
        <p:txBody>
          <a:bodyPr/>
          <a:lstStyle/>
          <a:p>
            <a:fld id="{C1608847-16BB-4EEE-A0D2-583A44F23D8A}" type="slidenum">
              <a:rPr lang="en-US" smtClean="0"/>
              <a:t>7</a:t>
            </a:fld>
            <a:endParaRPr lang="en-US"/>
          </a:p>
        </p:txBody>
      </p:sp>
    </p:spTree>
    <p:extLst>
      <p:ext uri="{BB962C8B-B14F-4D97-AF65-F5344CB8AC3E}">
        <p14:creationId xmlns:p14="http://schemas.microsoft.com/office/powerpoint/2010/main" val="1382301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0" dirty="0" smtClean="0"/>
              <a:t>: An annual completes its life cycle (germination, vegetative growth, flowering, seed set, and death) in one year. Annual weeds are very successful in most cropping systems. Because most crops are also annuals, annual weeds easily adapt to these cropping systems.  Annual weeds produce large amounts of seed to grow the following year.  Examples that most field crop farmers would be familiar with are velvetleaf, pigweeds, </a:t>
            </a:r>
            <a:r>
              <a:rPr lang="en-US" b="0" dirty="0" err="1" smtClean="0"/>
              <a:t>waterhemp</a:t>
            </a:r>
            <a:r>
              <a:rPr lang="en-US" b="0" dirty="0" smtClean="0"/>
              <a:t>, </a:t>
            </a:r>
            <a:r>
              <a:rPr lang="en-US" b="0" dirty="0" err="1" smtClean="0"/>
              <a:t>lambsquarters</a:t>
            </a:r>
            <a:r>
              <a:rPr lang="en-US" b="0" dirty="0" smtClean="0"/>
              <a:t>, and foxtails.</a:t>
            </a:r>
          </a:p>
          <a:p>
            <a:endParaRPr lang="en-US" b="1" dirty="0" smtClean="0"/>
          </a:p>
          <a:p>
            <a:r>
              <a:rPr lang="en-US" b="1" dirty="0" smtClean="0"/>
              <a:t>Image: </a:t>
            </a:r>
            <a:r>
              <a:rPr lang="en-US" b="0" dirty="0" err="1" smtClean="0"/>
              <a:t>Waterhemp</a:t>
            </a:r>
            <a:r>
              <a:rPr lang="en-US" b="0" baseline="0" dirty="0" smtClean="0"/>
              <a:t> -</a:t>
            </a:r>
            <a:r>
              <a:rPr lang="en-US" b="0" dirty="0" smtClean="0"/>
              <a:t> Brad Kinkaid, University</a:t>
            </a:r>
            <a:r>
              <a:rPr lang="en-US" b="0" baseline="0" dirty="0" smtClean="0"/>
              <a:t> of Minnesota</a:t>
            </a:r>
            <a:r>
              <a:rPr lang="en-US" b="0" dirty="0" smtClean="0"/>
              <a:t>; Velvetleaf</a:t>
            </a:r>
            <a:r>
              <a:rPr lang="en-US" b="0" baseline="0" dirty="0" smtClean="0"/>
              <a:t> - </a:t>
            </a:r>
            <a:r>
              <a:rPr lang="en-US" b="0" dirty="0" smtClean="0"/>
              <a:t>Kristine </a:t>
            </a:r>
            <a:r>
              <a:rPr lang="en-US" b="0" dirty="0" err="1" smtClean="0"/>
              <a:t>Moncada</a:t>
            </a:r>
            <a:r>
              <a:rPr lang="en-US" b="0" dirty="0" smtClean="0"/>
              <a:t>,</a:t>
            </a:r>
            <a:r>
              <a:rPr lang="en-US" b="0" baseline="0" dirty="0" smtClean="0"/>
              <a:t> University of Minnesota</a:t>
            </a:r>
            <a:r>
              <a:rPr lang="en-US" b="0" dirty="0" smtClean="0"/>
              <a:t>; Foxtail</a:t>
            </a:r>
            <a:r>
              <a:rPr lang="en-US" b="0" baseline="0" dirty="0" smtClean="0"/>
              <a:t> - </a:t>
            </a:r>
            <a:r>
              <a:rPr lang="en-US" b="0" dirty="0" smtClean="0"/>
              <a:t>David</a:t>
            </a:r>
            <a:r>
              <a:rPr lang="en-US" b="0" baseline="0" dirty="0" smtClean="0"/>
              <a:t> L. Hansen, University of Minnesota</a:t>
            </a:r>
            <a:endParaRPr lang="en-US" b="0"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8</a:t>
            </a:fld>
            <a:endParaRPr lang="en-US"/>
          </a:p>
        </p:txBody>
      </p:sp>
    </p:spTree>
    <p:extLst>
      <p:ext uri="{BB962C8B-B14F-4D97-AF65-F5344CB8AC3E}">
        <p14:creationId xmlns:p14="http://schemas.microsoft.com/office/powerpoint/2010/main" val="3662326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Another type of life cycle that falls under the “annual” category is winter annual.  Generally, annuals complete their life cycles in one season; in other words, they germinate in the spring and set seed and die by the fall.  A winter annual is similar but it germinates in the fall and sets seed and dies in the spring.  Winter annuals can be common in no-till and in winter annual crops such as winter wheat and winter barley.  Examples are horsetails and wild mustard.</a:t>
            </a:r>
          </a:p>
          <a:p>
            <a:endParaRPr lang="en-US" dirty="0" smtClean="0"/>
          </a:p>
          <a:p>
            <a:r>
              <a:rPr lang="en-US" b="1" dirty="0" smtClean="0"/>
              <a:t>Images</a:t>
            </a:r>
            <a:r>
              <a:rPr lang="en-US" dirty="0" smtClean="0"/>
              <a:t>: Robert H. </a:t>
            </a:r>
            <a:r>
              <a:rPr lang="en-US" dirty="0" err="1" smtClean="0"/>
              <a:t>Mohlenbrock</a:t>
            </a:r>
            <a:r>
              <a:rPr lang="en-US" dirty="0" smtClean="0"/>
              <a:t>, hosted by the USDA-NRCS PLANTS Database / USDA SCS. 1991. Southern wetland flora: Field office guide to plant species. South National Technical Center, Fort Worth</a:t>
            </a:r>
            <a:r>
              <a:rPr lang="en-US" baseline="0" dirty="0" smtClean="0"/>
              <a:t> (horsetail); Peggy </a:t>
            </a:r>
            <a:r>
              <a:rPr lang="en-US" baseline="0" dirty="0" err="1" smtClean="0"/>
              <a:t>Greb</a:t>
            </a:r>
            <a:r>
              <a:rPr lang="en-US" baseline="0" dirty="0" smtClean="0"/>
              <a:t>, USDA-ARS </a:t>
            </a:r>
            <a:r>
              <a:rPr lang="en-US" baseline="0" smtClean="0"/>
              <a:t>(mustard)</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9</a:t>
            </a:fld>
            <a:endParaRPr lang="en-US"/>
          </a:p>
        </p:txBody>
      </p:sp>
    </p:spTree>
    <p:extLst>
      <p:ext uri="{BB962C8B-B14F-4D97-AF65-F5344CB8AC3E}">
        <p14:creationId xmlns:p14="http://schemas.microsoft.com/office/powerpoint/2010/main" val="3733515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slideMaster" Target="../slideMasters/slideMaster1.xml"/><Relationship Id="rId4" Type="http://schemas.openxmlformats.org/officeDocument/2006/relationships/tags" Target="../tags/tag2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2880711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1957573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952649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4A43-55BD-44EB-9729-49601AE8D0BD}" type="datetimeFigureOut">
              <a:rPr lang="en-US" smtClean="0"/>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6476718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2"/>
            </p:custDataLst>
          </p:nvPr>
        </p:nvSpPr>
        <p:spPr/>
        <p:txBody>
          <a:bodyPr/>
          <a:lstStyle/>
          <a:p>
            <a:fld id="{5D7A4A43-55BD-44EB-9729-49601AE8D0BD}" type="datetimeFigureOut">
              <a:rPr lang="en-US" smtClean="0"/>
              <a:t>6/26/2018</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1260483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1466951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547150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450624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15.png"/><Relationship Id="rId3" Type="http://schemas.openxmlformats.org/officeDocument/2006/relationships/tags" Target="../tags/tag62.xml"/><Relationship Id="rId7" Type="http://schemas.openxmlformats.org/officeDocument/2006/relationships/slideLayout" Target="../slideLayouts/slideLayout4.xml"/><Relationship Id="rId12" Type="http://schemas.microsoft.com/office/2007/relationships/hdphoto" Target="../media/hdphoto1.wdp"/><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image" Target="../media/image14.png"/><Relationship Id="rId5" Type="http://schemas.openxmlformats.org/officeDocument/2006/relationships/tags" Target="../tags/tag64.xml"/><Relationship Id="rId10" Type="http://schemas.openxmlformats.org/officeDocument/2006/relationships/image" Target="../media/image13.jpg"/><Relationship Id="rId4" Type="http://schemas.openxmlformats.org/officeDocument/2006/relationships/tags" Target="../tags/tag63.xml"/><Relationship Id="rId9" Type="http://schemas.openxmlformats.org/officeDocument/2006/relationships/image" Target="../media/image12.jpg"/></Relationships>
</file>

<file path=ppt/slides/_rels/slide11.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image" Target="../media/image18.jpeg"/><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image" Target="../media/image17.jp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image" Target="../media/image16.jpg"/><Relationship Id="rId5" Type="http://schemas.openxmlformats.org/officeDocument/2006/relationships/tags" Target="../tags/tag70.xml"/><Relationship Id="rId15" Type="http://schemas.openxmlformats.org/officeDocument/2006/relationships/image" Target="../media/image20.jpeg"/><Relationship Id="rId10" Type="http://schemas.openxmlformats.org/officeDocument/2006/relationships/notesSlide" Target="../notesSlides/notesSlide11.xml"/><Relationship Id="rId4" Type="http://schemas.openxmlformats.org/officeDocument/2006/relationships/tags" Target="../tags/tag69.xml"/><Relationship Id="rId9" Type="http://schemas.openxmlformats.org/officeDocument/2006/relationships/slideLayout" Target="../slideLayouts/slideLayout2.xml"/><Relationship Id="rId1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notesSlide" Target="../notesSlides/notesSlide13.xml"/><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2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ags" Target="../tags/tag87.xml"/></Relationships>
</file>

<file path=ppt/slides/_rels/slide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22.jpe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2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notesSlide" Target="../notesSlides/notesSlide20.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slideLayout" Target="../slideLayouts/slideLayout2.xml"/><Relationship Id="rId5" Type="http://schemas.openxmlformats.org/officeDocument/2006/relationships/tags" Target="../tags/tag99.xml"/><Relationship Id="rId4" Type="http://schemas.openxmlformats.org/officeDocument/2006/relationships/tags" Target="../tags/tag98.xml"/></Relationships>
</file>

<file path=ppt/slides/_rels/slide2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102.xml"/><Relationship Id="rId7" Type="http://schemas.openxmlformats.org/officeDocument/2006/relationships/notesSlide" Target="../notesSlides/notesSlide21.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slideLayout" Target="../slideLayouts/slideLayout4.xml"/><Relationship Id="rId5" Type="http://schemas.openxmlformats.org/officeDocument/2006/relationships/tags" Target="../tags/tag104.xml"/><Relationship Id="rId4" Type="http://schemas.openxmlformats.org/officeDocument/2006/relationships/tags" Target="../tags/tag103.xml"/></Relationships>
</file>

<file path=ppt/slides/_rels/slide22.xml.rels><?xml version="1.0" encoding="UTF-8" standalone="yes"?>
<Relationships xmlns="http://schemas.openxmlformats.org/package/2006/relationships"><Relationship Id="rId8" Type="http://schemas.openxmlformats.org/officeDocument/2006/relationships/hyperlink" Target="http://fieldcrop.msu.edu/uploads/documents/Ncr607.pdf" TargetMode="External"/><Relationship Id="rId3" Type="http://schemas.openxmlformats.org/officeDocument/2006/relationships/slideLayout" Target="../slideLayouts/slideLayout2.xml"/><Relationship Id="rId7" Type="http://schemas.openxmlformats.org/officeDocument/2006/relationships/hyperlink" Target="https://www.extension.umn.edu/agriculture/weeds/weed-id/" TargetMode="Externa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hyperlink" Target="https://organicriskmanagement.umn.edu/sites/organicriskmanagement.umn.edu/files/weed_profiles.pdf" TargetMode="External"/><Relationship Id="rId5" Type="http://schemas.openxmlformats.org/officeDocument/2006/relationships/hyperlink" Target="https://organicriskmanagement.umn.edu/sites/organicriskmanagement.umn.edu/files/weed_biology.pdf"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hyperlink" Target="http://lib.dr.iastate.edu/extension_ag_pubs/21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slideLayout" Target="../slideLayouts/slideLayout2.xml"/><Relationship Id="rId18" Type="http://schemas.openxmlformats.org/officeDocument/2006/relationships/diagramColors" Target="../diagrams/colors1.xml"/><Relationship Id="rId26" Type="http://schemas.openxmlformats.org/officeDocument/2006/relationships/diagramLayout" Target="../diagrams/layout3.xml"/><Relationship Id="rId3" Type="http://schemas.openxmlformats.org/officeDocument/2006/relationships/tags" Target="../tags/tag43.xml"/><Relationship Id="rId21" Type="http://schemas.openxmlformats.org/officeDocument/2006/relationships/diagramLayout" Target="../diagrams/layout2.xml"/><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diagramQuickStyle" Target="../diagrams/quickStyle1.xml"/><Relationship Id="rId25" Type="http://schemas.openxmlformats.org/officeDocument/2006/relationships/diagramData" Target="../diagrams/data3.xml"/><Relationship Id="rId2" Type="http://schemas.openxmlformats.org/officeDocument/2006/relationships/tags" Target="../tags/tag42.xml"/><Relationship Id="rId16" Type="http://schemas.openxmlformats.org/officeDocument/2006/relationships/diagramLayout" Target="../diagrams/layout1.xml"/><Relationship Id="rId20" Type="http://schemas.openxmlformats.org/officeDocument/2006/relationships/diagramData" Target="../diagrams/data2.xml"/><Relationship Id="rId29" Type="http://schemas.microsoft.com/office/2007/relationships/diagramDrawing" Target="../diagrams/drawing3.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24" Type="http://schemas.microsoft.com/office/2007/relationships/diagramDrawing" Target="../diagrams/drawing2.xml"/><Relationship Id="rId5" Type="http://schemas.openxmlformats.org/officeDocument/2006/relationships/tags" Target="../tags/tag45.xml"/><Relationship Id="rId15" Type="http://schemas.openxmlformats.org/officeDocument/2006/relationships/diagramData" Target="../diagrams/data1.xml"/><Relationship Id="rId23" Type="http://schemas.openxmlformats.org/officeDocument/2006/relationships/diagramColors" Target="../diagrams/colors2.xml"/><Relationship Id="rId28" Type="http://schemas.openxmlformats.org/officeDocument/2006/relationships/diagramColors" Target="../diagrams/colors3.xml"/><Relationship Id="rId10" Type="http://schemas.openxmlformats.org/officeDocument/2006/relationships/tags" Target="../tags/tag50.xml"/><Relationship Id="rId19" Type="http://schemas.microsoft.com/office/2007/relationships/diagramDrawing" Target="../diagrams/drawing1.xml"/><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notesSlide" Target="../notesSlides/notesSlide7.xml"/><Relationship Id="rId22" Type="http://schemas.openxmlformats.org/officeDocument/2006/relationships/diagramQuickStyle" Target="../diagrams/quickStyle2.xml"/><Relationship Id="rId27"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55.xml"/><Relationship Id="rId7" Type="http://schemas.openxmlformats.org/officeDocument/2006/relationships/notesSlide" Target="../notesSlides/notesSlide8.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Layout" Target="../slideLayouts/slideLayout2.xml"/><Relationship Id="rId5" Type="http://schemas.openxmlformats.org/officeDocument/2006/relationships/tags" Target="../tags/tag57.xml"/><Relationship Id="rId10" Type="http://schemas.openxmlformats.org/officeDocument/2006/relationships/image" Target="../media/image9.jpeg"/><Relationship Id="rId4" Type="http://schemas.openxmlformats.org/officeDocument/2006/relationships/tags" Target="../tags/tag56.xml"/><Relationship Id="rId9"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9167" t="5793" r="10000" b="18890"/>
          <a:stretch/>
        </p:blipFill>
        <p:spPr>
          <a:xfrm>
            <a:off x="15240" y="0"/>
            <a:ext cx="9144003" cy="6357095"/>
          </a:xfrm>
          <a:prstGeom prst="rect">
            <a:avLst/>
          </a:prstGeom>
        </p:spPr>
      </p:pic>
      <p:sp>
        <p:nvSpPr>
          <p:cNvPr id="4" name="TextBox 3"/>
          <p:cNvSpPr txBox="1"/>
          <p:nvPr>
            <p:custDataLst>
              <p:tags r:id="rId1"/>
            </p:custDataLst>
          </p:nvPr>
        </p:nvSpPr>
        <p:spPr>
          <a:xfrm>
            <a:off x="220791" y="2146270"/>
            <a:ext cx="3634713" cy="2862322"/>
          </a:xfrm>
          <a:prstGeom prst="rect">
            <a:avLst/>
          </a:prstGeom>
          <a:solidFill>
            <a:srgbClr val="A6A19D">
              <a:alpha val="88000"/>
            </a:srgbClr>
          </a:solidFill>
        </p:spPr>
        <p:txBody>
          <a:bodyPr wrap="none" rtlCol="0">
            <a:spAutoFit/>
          </a:bodyPr>
          <a:lstStyle/>
          <a:p>
            <a:pPr algn="ctr"/>
            <a:r>
              <a:rPr lang="en-US" sz="3600" u="sng" dirty="0" smtClean="0">
                <a:solidFill>
                  <a:srgbClr val="800000"/>
                </a:solidFill>
              </a:rPr>
              <a:t>Authors</a:t>
            </a:r>
          </a:p>
          <a:p>
            <a:pPr algn="ctr"/>
            <a:r>
              <a:rPr lang="en-US" sz="3600" dirty="0" smtClean="0">
                <a:solidFill>
                  <a:srgbClr val="800000"/>
                </a:solidFill>
              </a:rPr>
              <a:t>Kristine </a:t>
            </a:r>
            <a:r>
              <a:rPr lang="en-US" sz="3600" dirty="0" err="1" smtClean="0">
                <a:solidFill>
                  <a:srgbClr val="800000"/>
                </a:solidFill>
              </a:rPr>
              <a:t>Moncada</a:t>
            </a:r>
            <a:endParaRPr lang="en-US" sz="3600" dirty="0" smtClean="0">
              <a:solidFill>
                <a:srgbClr val="800000"/>
              </a:solidFill>
            </a:endParaRPr>
          </a:p>
          <a:p>
            <a:pPr algn="ctr"/>
            <a:r>
              <a:rPr lang="en-US" sz="3600" dirty="0" smtClean="0">
                <a:solidFill>
                  <a:srgbClr val="800000"/>
                </a:solidFill>
              </a:rPr>
              <a:t>Jeff </a:t>
            </a:r>
            <a:r>
              <a:rPr lang="en-US" sz="3600" dirty="0" err="1" smtClean="0">
                <a:solidFill>
                  <a:srgbClr val="800000"/>
                </a:solidFill>
              </a:rPr>
              <a:t>Gunsolus</a:t>
            </a:r>
            <a:endParaRPr lang="en-US" sz="3600" dirty="0" smtClean="0">
              <a:solidFill>
                <a:srgbClr val="800000"/>
              </a:solidFill>
            </a:endParaRPr>
          </a:p>
          <a:p>
            <a:pPr algn="ctr"/>
            <a:r>
              <a:rPr lang="en-US" sz="3600" dirty="0">
                <a:solidFill>
                  <a:srgbClr val="800000"/>
                </a:solidFill>
              </a:rPr>
              <a:t>Constance Carlson</a:t>
            </a: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
        <p:nvSpPr>
          <p:cNvPr id="7" name="TextBox 6"/>
          <p:cNvSpPr txBox="1"/>
          <p:nvPr>
            <p:custDataLst>
              <p:tags r:id="rId2"/>
            </p:custDataLst>
          </p:nvPr>
        </p:nvSpPr>
        <p:spPr>
          <a:xfrm>
            <a:off x="4097840" y="1807716"/>
            <a:ext cx="4876800" cy="3539430"/>
          </a:xfrm>
          <a:prstGeom prst="rect">
            <a:avLst/>
          </a:prstGeom>
          <a:solidFill>
            <a:srgbClr val="A6A19D">
              <a:alpha val="88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2" name="Title 1"/>
          <p:cNvSpPr>
            <a:spLocks noGrp="1"/>
          </p:cNvSpPr>
          <p:nvPr>
            <p:ph type="ctrTitle"/>
            <p:custDataLst>
              <p:tags r:id="rId3"/>
            </p:custDataLst>
          </p:nvPr>
        </p:nvSpPr>
        <p:spPr>
          <a:xfrm>
            <a:off x="533400" y="228600"/>
            <a:ext cx="7772400" cy="914400"/>
          </a:xfrm>
          <a:noFill/>
        </p:spPr>
        <p:txBody>
          <a:bodyPr>
            <a:normAutofit/>
          </a:bodyPr>
          <a:lstStyle/>
          <a:p>
            <a:r>
              <a:rPr lang="en-US" sz="5400" b="1" dirty="0" smtClean="0">
                <a:solidFill>
                  <a:srgbClr val="FBEFBB"/>
                </a:solidFill>
              </a:rPr>
              <a:t>Weed</a:t>
            </a:r>
            <a:r>
              <a:rPr lang="en-US" sz="5400" b="1" dirty="0">
                <a:solidFill>
                  <a:srgbClr val="FBEFBB"/>
                </a:solidFill>
              </a:rPr>
              <a:t> </a:t>
            </a:r>
            <a:r>
              <a:rPr lang="en-US" sz="5400" b="1" dirty="0" smtClean="0">
                <a:solidFill>
                  <a:srgbClr val="FBEFBB"/>
                </a:solidFill>
              </a:rPr>
              <a:t>Biology</a:t>
            </a:r>
            <a:endParaRPr lang="en-US" sz="5400" b="1" dirty="0">
              <a:solidFill>
                <a:srgbClr val="FBEFBB"/>
              </a:solidFill>
            </a:endParaRPr>
          </a:p>
        </p:txBody>
      </p:sp>
    </p:spTree>
    <p:extLst>
      <p:ext uri="{BB962C8B-B14F-4D97-AF65-F5344CB8AC3E}">
        <p14:creationId xmlns:p14="http://schemas.microsoft.com/office/powerpoint/2010/main" val="3028107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referRelativeResize="0">
            <a:picLocks noChangeAspect="1"/>
          </p:cNvPicPr>
          <p:nvPr/>
        </p:nvPicPr>
        <p:blipFill>
          <a:blip r:embed="rId9">
            <a:extLst>
              <a:ext uri="{28A0092B-C50C-407E-A947-70E740481C1C}">
                <a14:useLocalDpi xmlns:a14="http://schemas.microsoft.com/office/drawing/2010/main" val="0"/>
              </a:ext>
            </a:extLst>
          </a:blip>
          <a:stretch>
            <a:fillRect/>
          </a:stretch>
        </p:blipFill>
        <p:spPr>
          <a:xfrm>
            <a:off x="4301336" y="1410016"/>
            <a:ext cx="4385464" cy="4447340"/>
          </a:xfrm>
          <a:prstGeom prst="rect">
            <a:avLst/>
          </a:prstGeom>
        </p:spPr>
      </p:pic>
      <p:sp>
        <p:nvSpPr>
          <p:cNvPr id="11" name="TextBox 10"/>
          <p:cNvSpPr txBox="1"/>
          <p:nvPr>
            <p:custDataLst>
              <p:tags r:id="rId1"/>
            </p:custDataLst>
          </p:nvPr>
        </p:nvSpPr>
        <p:spPr>
          <a:xfrm>
            <a:off x="4724681" y="3978248"/>
            <a:ext cx="3599319" cy="646331"/>
          </a:xfrm>
          <a:prstGeom prst="rect">
            <a:avLst/>
          </a:prstGeom>
          <a:noFill/>
        </p:spPr>
        <p:txBody>
          <a:bodyPr wrap="none" rtlCol="0">
            <a:spAutoFit/>
          </a:bodyPr>
          <a:lstStyle/>
          <a:p>
            <a:r>
              <a:rPr lang="en-US" sz="3600" b="1" dirty="0" smtClean="0">
                <a:solidFill>
                  <a:srgbClr val="FBEFBB"/>
                </a:solidFill>
              </a:rPr>
              <a:t>Burdock - Flowers</a:t>
            </a:r>
            <a:endParaRPr lang="en-US" sz="3600" b="1" dirty="0">
              <a:solidFill>
                <a:srgbClr val="FBEFBB"/>
              </a:solidFill>
            </a:endParaRPr>
          </a:p>
        </p:txBody>
      </p:sp>
      <p:pic>
        <p:nvPicPr>
          <p:cNvPr id="7" name="Picture 6"/>
          <p:cNvPicPr preferRelativeResize="0">
            <a:picLocks noChangeAspect="1"/>
          </p:cNvPicPr>
          <p:nvPr/>
        </p:nvPicPr>
        <p:blipFill rotWithShape="1">
          <a:blip r:embed="rId10">
            <a:extLst>
              <a:ext uri="{28A0092B-C50C-407E-A947-70E740481C1C}">
                <a14:useLocalDpi xmlns:a14="http://schemas.microsoft.com/office/drawing/2010/main" val="0"/>
              </a:ext>
            </a:extLst>
          </a:blip>
          <a:srcRect l="12500" r="5834"/>
          <a:stretch/>
        </p:blipFill>
        <p:spPr>
          <a:xfrm>
            <a:off x="3696625" y="1421540"/>
            <a:ext cx="5077968" cy="4142727"/>
          </a:xfrm>
          <a:prstGeom prst="rect">
            <a:avLst/>
          </a:prstGeom>
        </p:spPr>
      </p:pic>
      <p:sp>
        <p:nvSpPr>
          <p:cNvPr id="4" name="TextBox 3"/>
          <p:cNvSpPr txBox="1"/>
          <p:nvPr>
            <p:custDataLst>
              <p:tags r:id="rId2"/>
            </p:custDataLst>
          </p:nvPr>
        </p:nvSpPr>
        <p:spPr>
          <a:xfrm>
            <a:off x="5292217" y="4588422"/>
            <a:ext cx="3472617" cy="646331"/>
          </a:xfrm>
          <a:prstGeom prst="rect">
            <a:avLst/>
          </a:prstGeom>
          <a:noFill/>
        </p:spPr>
        <p:txBody>
          <a:bodyPr wrap="none" rtlCol="0">
            <a:spAutoFit/>
          </a:bodyPr>
          <a:lstStyle/>
          <a:p>
            <a:r>
              <a:rPr lang="en-US" sz="3600" b="1" dirty="0" smtClean="0">
                <a:solidFill>
                  <a:srgbClr val="FBEFBB"/>
                </a:solidFill>
              </a:rPr>
              <a:t>Burdock</a:t>
            </a:r>
            <a:r>
              <a:rPr lang="en-US" sz="3600" b="1" dirty="0">
                <a:solidFill>
                  <a:srgbClr val="FBEFBB"/>
                </a:solidFill>
              </a:rPr>
              <a:t> </a:t>
            </a:r>
            <a:r>
              <a:rPr lang="en-US" sz="3600" b="1" dirty="0" smtClean="0">
                <a:solidFill>
                  <a:srgbClr val="FBEFBB"/>
                </a:solidFill>
              </a:rPr>
              <a:t>- rosette</a:t>
            </a:r>
            <a:endParaRPr lang="en-US" sz="3600" b="1" dirty="0">
              <a:solidFill>
                <a:srgbClr val="FBEFBB"/>
              </a:solidFill>
            </a:endParaRPr>
          </a:p>
        </p:txBody>
      </p:sp>
      <p:pic>
        <p:nvPicPr>
          <p:cNvPr id="5" name="Picture 4"/>
          <p:cNvPicPr>
            <a:picLocks noChangeAspect="1"/>
          </p:cNvPicPr>
          <p:nvPr/>
        </p:nvPicPr>
        <p:blipFill rotWithShape="1">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l="6667" r="7500"/>
          <a:stretch/>
        </p:blipFill>
        <p:spPr>
          <a:xfrm>
            <a:off x="4040777" y="1619794"/>
            <a:ext cx="4905356" cy="3810000"/>
          </a:xfrm>
          <a:prstGeom prst="rect">
            <a:avLst/>
          </a:prstGeom>
        </p:spPr>
      </p:pic>
      <p:sp>
        <p:nvSpPr>
          <p:cNvPr id="6" name="TextBox 5"/>
          <p:cNvSpPr txBox="1"/>
          <p:nvPr>
            <p:custDataLst>
              <p:tags r:id="rId3"/>
            </p:custDataLst>
          </p:nvPr>
        </p:nvSpPr>
        <p:spPr>
          <a:xfrm>
            <a:off x="4336369" y="4588421"/>
            <a:ext cx="4266553" cy="646331"/>
          </a:xfrm>
          <a:prstGeom prst="rect">
            <a:avLst/>
          </a:prstGeom>
          <a:noFill/>
        </p:spPr>
        <p:txBody>
          <a:bodyPr wrap="none" rtlCol="0">
            <a:spAutoFit/>
          </a:bodyPr>
          <a:lstStyle/>
          <a:p>
            <a:r>
              <a:rPr lang="en-US" sz="3600" b="1" dirty="0" smtClean="0">
                <a:solidFill>
                  <a:srgbClr val="FBEFBB"/>
                </a:solidFill>
              </a:rPr>
              <a:t>Musk thistle - rosette</a:t>
            </a:r>
            <a:endParaRPr lang="en-US" sz="3600" b="1" dirty="0">
              <a:solidFill>
                <a:srgbClr val="FBEFBB"/>
              </a:solidFill>
            </a:endParaRP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10986" y="1398588"/>
            <a:ext cx="4851400" cy="4775200"/>
          </a:xfrm>
          <a:prstGeom prst="rect">
            <a:avLst/>
          </a:prstGeom>
        </p:spPr>
      </p:pic>
      <p:sp>
        <p:nvSpPr>
          <p:cNvPr id="12" name="TextBox 11"/>
          <p:cNvSpPr txBox="1"/>
          <p:nvPr>
            <p:custDataLst>
              <p:tags r:id="rId4"/>
            </p:custDataLst>
          </p:nvPr>
        </p:nvSpPr>
        <p:spPr>
          <a:xfrm>
            <a:off x="4564646" y="5234752"/>
            <a:ext cx="4327531" cy="646331"/>
          </a:xfrm>
          <a:prstGeom prst="rect">
            <a:avLst/>
          </a:prstGeom>
          <a:noFill/>
        </p:spPr>
        <p:txBody>
          <a:bodyPr wrap="none" rtlCol="0">
            <a:spAutoFit/>
          </a:bodyPr>
          <a:lstStyle/>
          <a:p>
            <a:r>
              <a:rPr lang="en-US" sz="3600" b="1" dirty="0" smtClean="0">
                <a:solidFill>
                  <a:srgbClr val="FBEFBB"/>
                </a:solidFill>
              </a:rPr>
              <a:t>Musk thistle - flowers</a:t>
            </a:r>
            <a:endParaRPr lang="en-US" sz="3600" b="1" dirty="0">
              <a:solidFill>
                <a:srgbClr val="FBEFBB"/>
              </a:solidFill>
            </a:endParaRPr>
          </a:p>
        </p:txBody>
      </p:sp>
      <p:sp>
        <p:nvSpPr>
          <p:cNvPr id="2" name="Title 1"/>
          <p:cNvSpPr>
            <a:spLocks noGrp="1"/>
          </p:cNvSpPr>
          <p:nvPr>
            <p:ph type="title"/>
            <p:custDataLst>
              <p:tags r:id="rId5"/>
            </p:custDataLst>
          </p:nvPr>
        </p:nvSpPr>
        <p:spPr>
          <a:xfrm>
            <a:off x="457200" y="274638"/>
            <a:ext cx="8229600" cy="1143000"/>
          </a:xfrm>
        </p:spPr>
        <p:txBody>
          <a:bodyPr/>
          <a:lstStyle/>
          <a:p>
            <a:r>
              <a:rPr lang="en-US" dirty="0" smtClean="0"/>
              <a:t>Biennial Weeds</a:t>
            </a:r>
            <a:endParaRPr lang="en-US" dirty="0"/>
          </a:p>
        </p:txBody>
      </p:sp>
      <p:sp>
        <p:nvSpPr>
          <p:cNvPr id="3" name="Content Placeholder 2"/>
          <p:cNvSpPr>
            <a:spLocks noGrp="1"/>
          </p:cNvSpPr>
          <p:nvPr>
            <p:ph sz="half" idx="1"/>
            <p:custDataLst>
              <p:tags r:id="rId6"/>
            </p:custDataLst>
          </p:nvPr>
        </p:nvSpPr>
        <p:spPr>
          <a:xfrm>
            <a:off x="152400" y="1619794"/>
            <a:ext cx="3581400" cy="4525963"/>
          </a:xfrm>
        </p:spPr>
        <p:txBody>
          <a:bodyPr/>
          <a:lstStyle/>
          <a:p>
            <a:r>
              <a:rPr lang="en-US" dirty="0" smtClean="0"/>
              <a:t>Completes life cycle over two growing seasons</a:t>
            </a:r>
          </a:p>
          <a:p>
            <a:r>
              <a:rPr lang="en-US" dirty="0" smtClean="0"/>
              <a:t>1</a:t>
            </a:r>
            <a:r>
              <a:rPr lang="en-US" baseline="30000" dirty="0" smtClean="0"/>
              <a:t>st</a:t>
            </a:r>
            <a:r>
              <a:rPr lang="en-US" dirty="0" smtClean="0"/>
              <a:t> year as rosette, 2</a:t>
            </a:r>
            <a:r>
              <a:rPr lang="en-US" baseline="30000" dirty="0" smtClean="0"/>
              <a:t>nd</a:t>
            </a:r>
            <a:r>
              <a:rPr lang="en-US" dirty="0" smtClean="0"/>
              <a:t> year flowering</a:t>
            </a:r>
          </a:p>
          <a:p>
            <a:r>
              <a:rPr lang="en-US" dirty="0" smtClean="0"/>
              <a:t>Examples are musk thistle and common mullein</a:t>
            </a:r>
            <a:endParaRPr lang="en-US" dirty="0"/>
          </a:p>
        </p:txBody>
      </p:sp>
    </p:spTree>
    <p:extLst>
      <p:ext uri="{BB962C8B-B14F-4D97-AF65-F5344CB8AC3E}">
        <p14:creationId xmlns:p14="http://schemas.microsoft.com/office/powerpoint/2010/main" val="4091253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 y="1910143"/>
            <a:ext cx="4524375" cy="3583305"/>
          </a:xfrm>
          <a:prstGeom prst="rect">
            <a:avLst/>
          </a:prstGeom>
        </p:spPr>
      </p:pic>
      <p:sp>
        <p:nvSpPr>
          <p:cNvPr id="13" name="TextBox 12"/>
          <p:cNvSpPr txBox="1"/>
          <p:nvPr>
            <p:custDataLst>
              <p:tags r:id="rId1"/>
            </p:custDataLst>
          </p:nvPr>
        </p:nvSpPr>
        <p:spPr>
          <a:xfrm>
            <a:off x="2206866" y="2044451"/>
            <a:ext cx="2362634" cy="646331"/>
          </a:xfrm>
          <a:prstGeom prst="rect">
            <a:avLst/>
          </a:prstGeom>
          <a:noFill/>
        </p:spPr>
        <p:txBody>
          <a:bodyPr wrap="none" rtlCol="0">
            <a:spAutoFit/>
          </a:bodyPr>
          <a:lstStyle/>
          <a:p>
            <a:r>
              <a:rPr lang="en-US" sz="3600" b="1" dirty="0" err="1" smtClean="0">
                <a:solidFill>
                  <a:srgbClr val="FBEFBB"/>
                </a:solidFill>
              </a:rPr>
              <a:t>Quackgrass</a:t>
            </a:r>
            <a:endParaRPr lang="en-US" sz="3600" b="1" dirty="0">
              <a:solidFill>
                <a:srgbClr val="FBEFBB"/>
              </a:solidFill>
            </a:endParaRPr>
          </a:p>
        </p:txBody>
      </p:sp>
      <p:sp>
        <p:nvSpPr>
          <p:cNvPr id="14" name="TextBox 13"/>
          <p:cNvSpPr txBox="1"/>
          <p:nvPr>
            <p:custDataLst>
              <p:tags r:id="rId2"/>
            </p:custDataLst>
          </p:nvPr>
        </p:nvSpPr>
        <p:spPr>
          <a:xfrm>
            <a:off x="2566704" y="4191313"/>
            <a:ext cx="2021836" cy="646331"/>
          </a:xfrm>
          <a:prstGeom prst="rect">
            <a:avLst/>
          </a:prstGeom>
          <a:noFill/>
        </p:spPr>
        <p:txBody>
          <a:bodyPr wrap="none" rtlCol="0">
            <a:spAutoFit/>
          </a:bodyPr>
          <a:lstStyle/>
          <a:p>
            <a:r>
              <a:rPr lang="en-US" sz="3600" b="1" dirty="0" smtClean="0">
                <a:solidFill>
                  <a:srgbClr val="FBEFBB"/>
                </a:solidFill>
              </a:rPr>
              <a:t>Rhizomes</a:t>
            </a:r>
            <a:endParaRPr lang="en-US" sz="3600" b="1" dirty="0">
              <a:solidFill>
                <a:srgbClr val="FBEFBB"/>
              </a:solidFill>
            </a:endParaRPr>
          </a:p>
        </p:txBody>
      </p:sp>
      <p:pic>
        <p:nvPicPr>
          <p:cNvPr id="8" name="Picture 7"/>
          <p:cNvPicPr>
            <a:picLocks noChangeAspect="1"/>
          </p:cNvPicPr>
          <p:nvPr/>
        </p:nvPicPr>
        <p:blipFill rotWithShape="1">
          <a:blip r:embed="rId12">
            <a:extLst>
              <a:ext uri="{28A0092B-C50C-407E-A947-70E740481C1C}">
                <a14:useLocalDpi xmlns:a14="http://schemas.microsoft.com/office/drawing/2010/main" val="0"/>
              </a:ext>
            </a:extLst>
          </a:blip>
          <a:srcRect l="16709" t="5555" b="6667"/>
          <a:stretch/>
        </p:blipFill>
        <p:spPr>
          <a:xfrm>
            <a:off x="990600" y="1291217"/>
            <a:ext cx="3064540" cy="4838259"/>
          </a:xfrm>
          <a:prstGeom prst="rect">
            <a:avLst/>
          </a:prstGeom>
        </p:spPr>
      </p:pic>
      <p:sp>
        <p:nvSpPr>
          <p:cNvPr id="12" name="TextBox 11"/>
          <p:cNvSpPr txBox="1"/>
          <p:nvPr>
            <p:custDataLst>
              <p:tags r:id="rId3"/>
            </p:custDataLst>
          </p:nvPr>
        </p:nvSpPr>
        <p:spPr>
          <a:xfrm>
            <a:off x="1191647" y="5476802"/>
            <a:ext cx="2362634" cy="646331"/>
          </a:xfrm>
          <a:prstGeom prst="rect">
            <a:avLst/>
          </a:prstGeom>
          <a:noFill/>
        </p:spPr>
        <p:txBody>
          <a:bodyPr wrap="none" rtlCol="0">
            <a:spAutoFit/>
          </a:bodyPr>
          <a:lstStyle/>
          <a:p>
            <a:r>
              <a:rPr lang="en-US" sz="3600" b="1" dirty="0" err="1" smtClean="0">
                <a:solidFill>
                  <a:srgbClr val="FBEFBB"/>
                </a:solidFill>
              </a:rPr>
              <a:t>Quackgrass</a:t>
            </a:r>
            <a:endParaRPr lang="en-US" sz="3600" b="1" dirty="0">
              <a:solidFill>
                <a:srgbClr val="FBEFBB"/>
              </a:solidFill>
            </a:endParaRP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l="8448" t="4924" r="3087" b="7575"/>
          <a:stretch/>
        </p:blipFill>
        <p:spPr>
          <a:xfrm>
            <a:off x="246169" y="1461217"/>
            <a:ext cx="4325831" cy="4325608"/>
          </a:xfrm>
          <a:prstGeom prst="rect">
            <a:avLst/>
          </a:prstGeom>
        </p:spPr>
      </p:pic>
      <p:sp>
        <p:nvSpPr>
          <p:cNvPr id="11" name="TextBox 10"/>
          <p:cNvSpPr txBox="1"/>
          <p:nvPr>
            <p:custDataLst>
              <p:tags r:id="rId4"/>
            </p:custDataLst>
          </p:nvPr>
        </p:nvSpPr>
        <p:spPr>
          <a:xfrm>
            <a:off x="284268" y="4516167"/>
            <a:ext cx="2362200" cy="1200329"/>
          </a:xfrm>
          <a:prstGeom prst="rect">
            <a:avLst/>
          </a:prstGeom>
          <a:noFill/>
        </p:spPr>
        <p:txBody>
          <a:bodyPr wrap="square" rtlCol="0">
            <a:spAutoFit/>
          </a:bodyPr>
          <a:lstStyle/>
          <a:p>
            <a:r>
              <a:rPr lang="en-US" sz="3600" b="1" dirty="0" smtClean="0">
                <a:solidFill>
                  <a:srgbClr val="FBEFBB"/>
                </a:solidFill>
              </a:rPr>
              <a:t>Canada thistle</a:t>
            </a:r>
            <a:endParaRPr lang="en-US" sz="3600" b="1" dirty="0">
              <a:solidFill>
                <a:srgbClr val="FBEFBB"/>
              </a:solidFill>
            </a:endParaRPr>
          </a:p>
        </p:txBody>
      </p:sp>
      <p:pic>
        <p:nvPicPr>
          <p:cNvPr id="4" name="Picture 3"/>
          <p:cNvPicPr>
            <a:picLocks noChangeAspect="1"/>
          </p:cNvPicPr>
          <p:nvPr/>
        </p:nvPicPr>
        <p:blipFill rotWithShape="1">
          <a:blip r:embed="rId14" cstate="print">
            <a:extLst>
              <a:ext uri="{28A0092B-C50C-407E-A947-70E740481C1C}">
                <a14:useLocalDpi xmlns:a14="http://schemas.microsoft.com/office/drawing/2010/main" val="0"/>
              </a:ext>
            </a:extLst>
          </a:blip>
          <a:srcRect l="8700"/>
          <a:stretch/>
        </p:blipFill>
        <p:spPr>
          <a:xfrm>
            <a:off x="152400" y="1600200"/>
            <a:ext cx="4264703" cy="4391780"/>
          </a:xfrm>
          <a:prstGeom prst="rect">
            <a:avLst/>
          </a:prstGeom>
        </p:spPr>
      </p:pic>
      <p:sp>
        <p:nvSpPr>
          <p:cNvPr id="5" name="TextBox 4"/>
          <p:cNvSpPr txBox="1"/>
          <p:nvPr>
            <p:custDataLst>
              <p:tags r:id="rId5"/>
            </p:custDataLst>
          </p:nvPr>
        </p:nvSpPr>
        <p:spPr>
          <a:xfrm>
            <a:off x="150487" y="1492141"/>
            <a:ext cx="3789779" cy="1200329"/>
          </a:xfrm>
          <a:prstGeom prst="rect">
            <a:avLst/>
          </a:prstGeom>
          <a:noFill/>
        </p:spPr>
        <p:txBody>
          <a:bodyPr wrap="square" rtlCol="0">
            <a:spAutoFit/>
          </a:bodyPr>
          <a:lstStyle/>
          <a:p>
            <a:r>
              <a:rPr lang="en-US" sz="3600" b="1" dirty="0" smtClean="0">
                <a:solidFill>
                  <a:srgbClr val="800000"/>
                </a:solidFill>
              </a:rPr>
              <a:t>Canada thistle in winter wheat</a:t>
            </a:r>
            <a:endParaRPr lang="en-US" sz="3600" b="1" dirty="0">
              <a:solidFill>
                <a:srgbClr val="800000"/>
              </a:solidFill>
            </a:endParaRPr>
          </a:p>
        </p:txBody>
      </p:sp>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 y="1977102"/>
            <a:ext cx="4667680" cy="3499700"/>
          </a:xfrm>
          <a:prstGeom prst="rect">
            <a:avLst/>
          </a:prstGeom>
        </p:spPr>
      </p:pic>
      <p:sp>
        <p:nvSpPr>
          <p:cNvPr id="15" name="TextBox 14"/>
          <p:cNvSpPr txBox="1"/>
          <p:nvPr>
            <p:custDataLst>
              <p:tags r:id="rId6"/>
            </p:custDataLst>
          </p:nvPr>
        </p:nvSpPr>
        <p:spPr>
          <a:xfrm>
            <a:off x="346869" y="2214120"/>
            <a:ext cx="2157963" cy="646331"/>
          </a:xfrm>
          <a:prstGeom prst="rect">
            <a:avLst/>
          </a:prstGeom>
          <a:noFill/>
        </p:spPr>
        <p:txBody>
          <a:bodyPr wrap="none" rtlCol="0">
            <a:spAutoFit/>
          </a:bodyPr>
          <a:lstStyle/>
          <a:p>
            <a:r>
              <a:rPr lang="en-US" sz="3600" b="1" dirty="0" smtClean="0">
                <a:solidFill>
                  <a:srgbClr val="FBEFBB"/>
                </a:solidFill>
              </a:rPr>
              <a:t>Dandelion</a:t>
            </a:r>
            <a:endParaRPr lang="en-US" sz="3600" b="1" dirty="0">
              <a:solidFill>
                <a:srgbClr val="FBEFBB"/>
              </a:solidFill>
            </a:endParaRPr>
          </a:p>
        </p:txBody>
      </p:sp>
      <p:sp>
        <p:nvSpPr>
          <p:cNvPr id="2" name="Title 1"/>
          <p:cNvSpPr>
            <a:spLocks noGrp="1"/>
          </p:cNvSpPr>
          <p:nvPr>
            <p:ph type="title"/>
            <p:custDataLst>
              <p:tags r:id="rId7"/>
            </p:custDataLst>
          </p:nvPr>
        </p:nvSpPr>
        <p:spPr>
          <a:xfrm>
            <a:off x="457200" y="274638"/>
            <a:ext cx="8229600" cy="1143000"/>
          </a:xfrm>
        </p:spPr>
        <p:txBody>
          <a:bodyPr/>
          <a:lstStyle/>
          <a:p>
            <a:r>
              <a:rPr lang="en-US" dirty="0" smtClean="0"/>
              <a:t>Perennial Weeds</a:t>
            </a:r>
            <a:endParaRPr lang="en-US" dirty="0"/>
          </a:p>
        </p:txBody>
      </p:sp>
      <p:sp>
        <p:nvSpPr>
          <p:cNvPr id="3" name="Content Placeholder 2"/>
          <p:cNvSpPr>
            <a:spLocks noGrp="1"/>
          </p:cNvSpPr>
          <p:nvPr>
            <p:ph idx="1"/>
            <p:custDataLst>
              <p:tags r:id="rId8"/>
            </p:custDataLst>
          </p:nvPr>
        </p:nvSpPr>
        <p:spPr>
          <a:xfrm>
            <a:off x="4572000" y="1600200"/>
            <a:ext cx="4114800" cy="4525963"/>
          </a:xfrm>
        </p:spPr>
        <p:txBody>
          <a:bodyPr>
            <a:normAutofit fontScale="92500" lnSpcReduction="10000"/>
          </a:bodyPr>
          <a:lstStyle/>
          <a:p>
            <a:r>
              <a:rPr lang="en-US" dirty="0" smtClean="0"/>
              <a:t>Can live for years </a:t>
            </a:r>
          </a:p>
          <a:p>
            <a:r>
              <a:rPr lang="en-US" dirty="0" smtClean="0"/>
              <a:t>Spread not just by seed, but </a:t>
            </a:r>
            <a:r>
              <a:rPr lang="en-US" dirty="0" err="1" smtClean="0"/>
              <a:t>vegetatively</a:t>
            </a:r>
            <a:r>
              <a:rPr lang="en-US" dirty="0" smtClean="0"/>
              <a:t> through rhizomes and other specialized structures</a:t>
            </a:r>
          </a:p>
          <a:p>
            <a:r>
              <a:rPr lang="en-US" dirty="0" smtClean="0"/>
              <a:t>Examples: Canada thistle, </a:t>
            </a:r>
            <a:r>
              <a:rPr lang="en-US" dirty="0" err="1" smtClean="0"/>
              <a:t>quackgrass</a:t>
            </a:r>
            <a:r>
              <a:rPr lang="en-US" dirty="0" smtClean="0"/>
              <a:t>, dandelion</a:t>
            </a:r>
            <a:endParaRPr lang="en-US" dirty="0"/>
          </a:p>
        </p:txBody>
      </p:sp>
    </p:spTree>
    <p:extLst>
      <p:ext uri="{BB962C8B-B14F-4D97-AF65-F5344CB8AC3E}">
        <p14:creationId xmlns:p14="http://schemas.microsoft.com/office/powerpoint/2010/main" val="21155366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Weed Biology</a:t>
            </a:r>
          </a:p>
        </p:txBody>
      </p:sp>
      <p:sp>
        <p:nvSpPr>
          <p:cNvPr id="3" name="Content Placeholder 2"/>
          <p:cNvSpPr>
            <a:spLocks noGrp="1"/>
          </p:cNvSpPr>
          <p:nvPr>
            <p:ph idx="1"/>
            <p:custDataLst>
              <p:tags r:id="rId2"/>
            </p:custDataLst>
          </p:nvPr>
        </p:nvSpPr>
        <p:spPr>
          <a:xfrm>
            <a:off x="228600" y="1646691"/>
            <a:ext cx="4365171" cy="4432980"/>
          </a:xfrm>
          <a:solidFill>
            <a:srgbClr val="9466AB">
              <a:alpha val="62000"/>
            </a:srgbClr>
          </a:solidFill>
        </p:spPr>
        <p:txBody>
          <a:bodyPr>
            <a:normAutofit/>
          </a:bodyPr>
          <a:lstStyle/>
          <a:p>
            <a:pPr marL="571500" indent="-571500">
              <a:buFont typeface="+mj-lt"/>
              <a:buAutoNum type="romanUcPeriod"/>
            </a:pPr>
            <a:r>
              <a:rPr lang="en-US" sz="3600" dirty="0">
                <a:solidFill>
                  <a:schemeClr val="tx1">
                    <a:lumMod val="65000"/>
                    <a:lumOff val="35000"/>
                  </a:schemeClr>
                </a:solidFill>
              </a:rPr>
              <a:t>Weed Effects on Crops</a:t>
            </a:r>
          </a:p>
          <a:p>
            <a:pPr marL="571500" indent="-571500">
              <a:buFont typeface="+mj-lt"/>
              <a:buAutoNum type="romanUcPeriod"/>
            </a:pPr>
            <a:r>
              <a:rPr lang="en-US" sz="3600" dirty="0" smtClean="0">
                <a:solidFill>
                  <a:schemeClr val="tx1">
                    <a:lumMod val="65000"/>
                    <a:lumOff val="35000"/>
                  </a:schemeClr>
                </a:solidFill>
              </a:rPr>
              <a:t>Weed Life Cycles</a:t>
            </a:r>
            <a:endParaRPr lang="en-US" sz="3600" dirty="0">
              <a:solidFill>
                <a:schemeClr val="tx1">
                  <a:lumMod val="65000"/>
                  <a:lumOff val="35000"/>
                </a:schemeClr>
              </a:solidFill>
            </a:endParaRPr>
          </a:p>
          <a:p>
            <a:pPr marL="571500" indent="-571500">
              <a:buFont typeface="+mj-lt"/>
              <a:buAutoNum type="romanUcPeriod"/>
            </a:pPr>
            <a:r>
              <a:rPr lang="en-US" sz="3600" dirty="0"/>
              <a:t>Weed </a:t>
            </a:r>
            <a:r>
              <a:rPr lang="en-US" sz="3600" dirty="0" smtClean="0"/>
              <a:t>Reproduction</a:t>
            </a:r>
            <a:endParaRPr lang="en-US" sz="3600" dirty="0"/>
          </a:p>
          <a:p>
            <a:pPr marL="571500" indent="-571500">
              <a:buFont typeface="+mj-lt"/>
              <a:buAutoNum type="romanUcPeriod"/>
            </a:pPr>
            <a:r>
              <a:rPr lang="en-US" sz="3600" dirty="0"/>
              <a:t>Weed </a:t>
            </a:r>
            <a:r>
              <a:rPr lang="en-US" sz="3600" dirty="0" smtClean="0"/>
              <a:t>Emergence</a:t>
            </a:r>
            <a:endParaRPr lang="en-US" sz="3600" dirty="0"/>
          </a:p>
          <a:p>
            <a:pPr marL="514350" indent="-514350">
              <a:buFont typeface="+mj-lt"/>
              <a:buAutoNum type="romanUcPeriod"/>
            </a:pPr>
            <a:endParaRPr lang="en-US"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334" t="21251" r="26667" b="1174"/>
          <a:stretch/>
        </p:blipFill>
        <p:spPr>
          <a:xfrm>
            <a:off x="4593772" y="1646692"/>
            <a:ext cx="4299548" cy="4449308"/>
          </a:xfrm>
          <a:prstGeom prst="rect">
            <a:avLst/>
          </a:prstGeom>
        </p:spPr>
      </p:pic>
    </p:spTree>
    <p:extLst>
      <p:ext uri="{BB962C8B-B14F-4D97-AF65-F5344CB8AC3E}">
        <p14:creationId xmlns:p14="http://schemas.microsoft.com/office/powerpoint/2010/main" val="41101530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04800"/>
            <a:ext cx="8229600" cy="1143000"/>
          </a:xfrm>
        </p:spPr>
        <p:txBody>
          <a:bodyPr>
            <a:normAutofit/>
          </a:bodyPr>
          <a:lstStyle/>
          <a:p>
            <a:r>
              <a:rPr lang="en-US" dirty="0" smtClean="0"/>
              <a:t>Weed Seed Production</a:t>
            </a:r>
            <a:endParaRPr lang="en-US" dirty="0"/>
          </a:p>
        </p:txBody>
      </p:sp>
      <p:graphicFrame>
        <p:nvGraphicFramePr>
          <p:cNvPr id="6" name="Table 5"/>
          <p:cNvGraphicFramePr>
            <a:graphicFrameLocks noGrp="1"/>
          </p:cNvGraphicFramePr>
          <p:nvPr>
            <p:custDataLst>
              <p:tags r:id="rId2"/>
            </p:custDataLst>
            <p:extLst>
              <p:ext uri="{D42A27DB-BD31-4B8C-83A1-F6EECF244321}">
                <p14:modId xmlns:p14="http://schemas.microsoft.com/office/powerpoint/2010/main" val="4290290922"/>
              </p:ext>
            </p:extLst>
          </p:nvPr>
        </p:nvGraphicFramePr>
        <p:xfrm>
          <a:off x="838200" y="1676400"/>
          <a:ext cx="7620000" cy="4038600"/>
        </p:xfrm>
        <a:graphic>
          <a:graphicData uri="http://schemas.openxmlformats.org/drawingml/2006/table">
            <a:tbl>
              <a:tblPr>
                <a:tableStyleId>{D03447BB-5D67-496B-8E87-E561075AD55C}</a:tableStyleId>
              </a:tblPr>
              <a:tblGrid>
                <a:gridCol w="4354287">
                  <a:extLst>
                    <a:ext uri="{9D8B030D-6E8A-4147-A177-3AD203B41FA5}">
                      <a16:colId xmlns:a16="http://schemas.microsoft.com/office/drawing/2014/main" xmlns="" val="20000"/>
                    </a:ext>
                  </a:extLst>
                </a:gridCol>
                <a:gridCol w="3265713">
                  <a:extLst>
                    <a:ext uri="{9D8B030D-6E8A-4147-A177-3AD203B41FA5}">
                      <a16:colId xmlns:a16="http://schemas.microsoft.com/office/drawing/2014/main" xmlns="" val="20001"/>
                    </a:ext>
                  </a:extLst>
                </a:gridCol>
              </a:tblGrid>
              <a:tr h="673100">
                <a:tc>
                  <a:txBody>
                    <a:bodyPr/>
                    <a:lstStyle/>
                    <a:p>
                      <a:pPr algn="ctr" fontAlgn="b"/>
                      <a:r>
                        <a:rPr lang="en-US" sz="3200" u="none" strike="noStrike" dirty="0">
                          <a:effectLst/>
                        </a:rPr>
                        <a:t>Weed species</a:t>
                      </a:r>
                      <a:endParaRPr lang="en-US" sz="3200" b="1" i="0" u="none" strike="noStrike" dirty="0">
                        <a:solidFill>
                          <a:srgbClr val="800000"/>
                        </a:solidFill>
                        <a:effectLst/>
                        <a:latin typeface="Calibri"/>
                      </a:endParaRPr>
                    </a:p>
                  </a:txBody>
                  <a:tcPr marL="9525" marR="9525" marT="9525" marB="0" anchor="b">
                    <a:lnB w="12700" cap="flat" cmpd="sng" algn="ctr">
                      <a:solidFill>
                        <a:schemeClr val="bg1"/>
                      </a:solidFill>
                      <a:prstDash val="solid"/>
                      <a:round/>
                      <a:headEnd type="none" w="med" len="med"/>
                      <a:tailEnd type="none" w="med" len="med"/>
                    </a:lnB>
                  </a:tcPr>
                </a:tc>
                <a:tc>
                  <a:txBody>
                    <a:bodyPr/>
                    <a:lstStyle/>
                    <a:p>
                      <a:pPr algn="ctr" fontAlgn="b"/>
                      <a:r>
                        <a:rPr lang="en-US" sz="3200" u="none" strike="noStrike" dirty="0">
                          <a:effectLst/>
                        </a:rPr>
                        <a:t>Seeds/plant</a:t>
                      </a:r>
                      <a:endParaRPr lang="en-US" sz="3200" b="1" i="0" u="none" strike="noStrike" dirty="0">
                        <a:solidFill>
                          <a:srgbClr val="800000"/>
                        </a:solidFill>
                        <a:effectLst/>
                        <a:latin typeface="Calibri"/>
                      </a:endParaRPr>
                    </a:p>
                  </a:txBody>
                  <a:tcPr marL="9525" marR="9525" marT="9525" marB="0" anchor="b">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673100">
                <a:tc>
                  <a:txBody>
                    <a:bodyPr/>
                    <a:lstStyle/>
                    <a:p>
                      <a:pPr algn="ctr" fontAlgn="b"/>
                      <a:r>
                        <a:rPr lang="en-US" sz="3200" u="none" strike="noStrike" dirty="0" smtClean="0">
                          <a:effectLst/>
                        </a:rPr>
                        <a:t>Redroot pigweed</a:t>
                      </a:r>
                      <a:endParaRPr lang="en-US" sz="3200" b="0" i="0" u="none" strike="noStrike" dirty="0">
                        <a:solidFill>
                          <a:srgbClr val="800000"/>
                        </a:solidFill>
                        <a:effectLst/>
                        <a:latin typeface="Calibri"/>
                      </a:endParaRPr>
                    </a:p>
                  </a:txBody>
                  <a:tcPr marL="9525" marR="9525" marT="9525" marB="0" anchor="b">
                    <a:lnT w="12700" cap="flat" cmpd="sng" algn="ctr">
                      <a:solidFill>
                        <a:schemeClr val="bg1"/>
                      </a:solidFill>
                      <a:prstDash val="solid"/>
                      <a:round/>
                      <a:headEnd type="none" w="med" len="med"/>
                      <a:tailEnd type="none" w="med" len="med"/>
                    </a:lnT>
                  </a:tcPr>
                </a:tc>
                <a:tc>
                  <a:txBody>
                    <a:bodyPr/>
                    <a:lstStyle/>
                    <a:p>
                      <a:pPr algn="ctr" fontAlgn="b"/>
                      <a:r>
                        <a:rPr lang="en-US" sz="3200" u="none" strike="noStrike" dirty="0" smtClean="0">
                          <a:effectLst/>
                        </a:rPr>
                        <a:t>117,400</a:t>
                      </a:r>
                      <a:endParaRPr lang="en-US" sz="3200" b="0" i="0" u="none" strike="noStrike" dirty="0">
                        <a:solidFill>
                          <a:srgbClr val="800000"/>
                        </a:solidFill>
                        <a:effectLst/>
                        <a:latin typeface="Calibri"/>
                      </a:endParaRPr>
                    </a:p>
                  </a:txBody>
                  <a:tcPr marL="9525" marR="9525" marT="9525" marB="0" anchor="b">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1"/>
                  </a:ext>
                </a:extLst>
              </a:tr>
              <a:tr h="673100">
                <a:tc>
                  <a:txBody>
                    <a:bodyPr/>
                    <a:lstStyle/>
                    <a:p>
                      <a:pPr algn="ctr" fontAlgn="b"/>
                      <a:r>
                        <a:rPr lang="en-US" sz="3200" u="none" strike="noStrike" dirty="0">
                          <a:effectLst/>
                        </a:rPr>
                        <a:t>Lambsquarters</a:t>
                      </a:r>
                      <a:endParaRPr lang="en-US" sz="3200" b="0" i="0" u="none" strike="noStrike" dirty="0">
                        <a:solidFill>
                          <a:srgbClr val="800000"/>
                        </a:solidFill>
                        <a:effectLst/>
                        <a:latin typeface="Calibri"/>
                      </a:endParaRPr>
                    </a:p>
                  </a:txBody>
                  <a:tcPr marL="9525" marR="9525" marT="9525" marB="0" anchor="b"/>
                </a:tc>
                <a:tc>
                  <a:txBody>
                    <a:bodyPr/>
                    <a:lstStyle/>
                    <a:p>
                      <a:pPr algn="ctr" fontAlgn="b"/>
                      <a:r>
                        <a:rPr lang="en-US" sz="3200" u="none" strike="noStrike" dirty="0">
                          <a:effectLst/>
                        </a:rPr>
                        <a:t>72,500</a:t>
                      </a:r>
                      <a:endParaRPr lang="en-US" sz="3200" b="0" i="0" u="none" strike="noStrike" dirty="0">
                        <a:solidFill>
                          <a:srgbClr val="800000"/>
                        </a:solidFill>
                        <a:effectLst/>
                        <a:latin typeface="Calibri"/>
                      </a:endParaRPr>
                    </a:p>
                  </a:txBody>
                  <a:tcPr marL="9525" marR="9525" marT="9525" marB="0" anchor="b"/>
                </a:tc>
                <a:extLst>
                  <a:ext uri="{0D108BD9-81ED-4DB2-BD59-A6C34878D82A}">
                    <a16:rowId xmlns:a16="http://schemas.microsoft.com/office/drawing/2014/main" xmlns="" val="10002"/>
                  </a:ext>
                </a:extLst>
              </a:tr>
              <a:tr h="673100">
                <a:tc>
                  <a:txBody>
                    <a:bodyPr/>
                    <a:lstStyle/>
                    <a:p>
                      <a:pPr algn="ctr" fontAlgn="b"/>
                      <a:r>
                        <a:rPr lang="en-US" sz="3200" u="none" strike="noStrike" dirty="0">
                          <a:effectLst/>
                        </a:rPr>
                        <a:t>Giant ragweed</a:t>
                      </a:r>
                      <a:endParaRPr lang="en-US" sz="3200" b="0" i="0" u="none" strike="noStrike" dirty="0">
                        <a:solidFill>
                          <a:srgbClr val="800000"/>
                        </a:solidFill>
                        <a:effectLst/>
                        <a:latin typeface="Calibri"/>
                      </a:endParaRPr>
                    </a:p>
                  </a:txBody>
                  <a:tcPr marL="9525" marR="9525" marT="9525" marB="0" anchor="b"/>
                </a:tc>
                <a:tc>
                  <a:txBody>
                    <a:bodyPr/>
                    <a:lstStyle/>
                    <a:p>
                      <a:pPr algn="ctr" fontAlgn="b"/>
                      <a:r>
                        <a:rPr lang="en-US" sz="3200" u="none" strike="noStrike" dirty="0">
                          <a:effectLst/>
                        </a:rPr>
                        <a:t>10,300</a:t>
                      </a:r>
                      <a:endParaRPr lang="en-US" sz="3200" b="0" i="0" u="none" strike="noStrike" dirty="0">
                        <a:solidFill>
                          <a:srgbClr val="800000"/>
                        </a:solidFill>
                        <a:effectLst/>
                        <a:latin typeface="Calibri"/>
                      </a:endParaRPr>
                    </a:p>
                  </a:txBody>
                  <a:tcPr marL="9525" marR="9525" marT="9525" marB="0" anchor="b"/>
                </a:tc>
                <a:extLst>
                  <a:ext uri="{0D108BD9-81ED-4DB2-BD59-A6C34878D82A}">
                    <a16:rowId xmlns:a16="http://schemas.microsoft.com/office/drawing/2014/main" xmlns="" val="10003"/>
                  </a:ext>
                </a:extLst>
              </a:tr>
              <a:tr h="673100">
                <a:tc>
                  <a:txBody>
                    <a:bodyPr/>
                    <a:lstStyle/>
                    <a:p>
                      <a:pPr algn="ctr" fontAlgn="b"/>
                      <a:r>
                        <a:rPr lang="en-US" sz="3200" u="none" strike="noStrike" dirty="0">
                          <a:effectLst/>
                        </a:rPr>
                        <a:t>Velvetleaf</a:t>
                      </a:r>
                      <a:endParaRPr lang="en-US" sz="3200" b="0" i="0" u="none" strike="noStrike" dirty="0">
                        <a:solidFill>
                          <a:srgbClr val="800000"/>
                        </a:solidFill>
                        <a:effectLst/>
                        <a:latin typeface="Calibri"/>
                      </a:endParaRPr>
                    </a:p>
                  </a:txBody>
                  <a:tcPr marL="9525" marR="9525" marT="9525" marB="0" anchor="b"/>
                </a:tc>
                <a:tc>
                  <a:txBody>
                    <a:bodyPr/>
                    <a:lstStyle/>
                    <a:p>
                      <a:pPr algn="ctr" fontAlgn="b"/>
                      <a:r>
                        <a:rPr lang="en-US" sz="3200" u="none" strike="noStrike" dirty="0">
                          <a:effectLst/>
                        </a:rPr>
                        <a:t>7,800</a:t>
                      </a:r>
                      <a:endParaRPr lang="en-US" sz="3200" b="0" i="0" u="none" strike="noStrike" dirty="0">
                        <a:solidFill>
                          <a:srgbClr val="800000"/>
                        </a:solidFill>
                        <a:effectLst/>
                        <a:latin typeface="Calibri"/>
                      </a:endParaRPr>
                    </a:p>
                  </a:txBody>
                  <a:tcPr marL="9525" marR="9525" marT="9525" marB="0" anchor="b"/>
                </a:tc>
                <a:extLst>
                  <a:ext uri="{0D108BD9-81ED-4DB2-BD59-A6C34878D82A}">
                    <a16:rowId xmlns:a16="http://schemas.microsoft.com/office/drawing/2014/main" xmlns="" val="10004"/>
                  </a:ext>
                </a:extLst>
              </a:tr>
              <a:tr h="673100">
                <a:tc>
                  <a:txBody>
                    <a:bodyPr/>
                    <a:lstStyle/>
                    <a:p>
                      <a:pPr algn="ctr" fontAlgn="b"/>
                      <a:r>
                        <a:rPr lang="en-US" sz="3200" u="none" strike="noStrike" dirty="0">
                          <a:effectLst/>
                        </a:rPr>
                        <a:t>Yellow foxtail</a:t>
                      </a:r>
                      <a:endParaRPr lang="en-US" sz="3200" b="0" i="0" u="none" strike="noStrike" dirty="0">
                        <a:solidFill>
                          <a:srgbClr val="800000"/>
                        </a:solidFill>
                        <a:effectLst/>
                        <a:latin typeface="Calibri"/>
                      </a:endParaRPr>
                    </a:p>
                  </a:txBody>
                  <a:tcPr marL="9525" marR="9525" marT="9525" marB="0" anchor="b"/>
                </a:tc>
                <a:tc>
                  <a:txBody>
                    <a:bodyPr/>
                    <a:lstStyle/>
                    <a:p>
                      <a:pPr algn="ctr" fontAlgn="b"/>
                      <a:r>
                        <a:rPr lang="en-US" sz="3200" u="none" strike="noStrike" dirty="0">
                          <a:effectLst/>
                        </a:rPr>
                        <a:t>6,500</a:t>
                      </a:r>
                      <a:endParaRPr lang="en-US" sz="3200" b="0" i="0" u="none" strike="noStrike" dirty="0">
                        <a:solidFill>
                          <a:srgbClr val="800000"/>
                        </a:solidFill>
                        <a:effectLst/>
                        <a:latin typeface="Calibri"/>
                      </a:endParaRPr>
                    </a:p>
                  </a:txBody>
                  <a:tcPr marL="9525" marR="9525" marT="9525" marB="0" anchor="b"/>
                </a:tc>
                <a:extLst>
                  <a:ext uri="{0D108BD9-81ED-4DB2-BD59-A6C34878D82A}">
                    <a16:rowId xmlns:a16="http://schemas.microsoft.com/office/drawing/2014/main" xmlns="" val="10005"/>
                  </a:ext>
                </a:extLst>
              </a:tr>
            </a:tbl>
          </a:graphicData>
        </a:graphic>
      </p:graphicFrame>
      <p:sp>
        <p:nvSpPr>
          <p:cNvPr id="7" name="TextBox 6"/>
          <p:cNvSpPr txBox="1"/>
          <p:nvPr>
            <p:custDataLst>
              <p:tags r:id="rId3"/>
            </p:custDataLst>
          </p:nvPr>
        </p:nvSpPr>
        <p:spPr>
          <a:xfrm>
            <a:off x="874295" y="5743074"/>
            <a:ext cx="3276153" cy="523220"/>
          </a:xfrm>
          <a:prstGeom prst="rect">
            <a:avLst/>
          </a:prstGeom>
          <a:noFill/>
        </p:spPr>
        <p:txBody>
          <a:bodyPr wrap="none" rtlCol="0">
            <a:spAutoFit/>
          </a:bodyPr>
          <a:lstStyle/>
          <a:p>
            <a:r>
              <a:rPr lang="en-US" sz="2800" dirty="0" smtClean="0">
                <a:solidFill>
                  <a:srgbClr val="800000"/>
                </a:solidFill>
              </a:rPr>
              <a:t>Source: Renner, 2000</a:t>
            </a:r>
            <a:endParaRPr lang="en-US" sz="2800" dirty="0">
              <a:solidFill>
                <a:srgbClr val="800000"/>
              </a:solidFill>
            </a:endParaRPr>
          </a:p>
        </p:txBody>
      </p:sp>
    </p:spTree>
    <p:extLst>
      <p:ext uri="{BB962C8B-B14F-4D97-AF65-F5344CB8AC3E}">
        <p14:creationId xmlns:p14="http://schemas.microsoft.com/office/powerpoint/2010/main" val="1154711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7778" b="8889"/>
          <a:stretch/>
        </p:blipFill>
        <p:spPr>
          <a:xfrm>
            <a:off x="0" y="533400"/>
            <a:ext cx="9144000" cy="5715000"/>
          </a:xfrm>
          <a:prstGeom prst="rect">
            <a:avLst/>
          </a:prstGeom>
        </p:spPr>
      </p:pic>
      <p:sp>
        <p:nvSpPr>
          <p:cNvPr id="4" name="Content Placeholder 3"/>
          <p:cNvSpPr>
            <a:spLocks noGrp="1"/>
          </p:cNvSpPr>
          <p:nvPr>
            <p:ph sz="half" idx="2"/>
            <p:custDataLst>
              <p:tags r:id="rId1"/>
            </p:custDataLst>
          </p:nvPr>
        </p:nvSpPr>
        <p:spPr>
          <a:xfrm>
            <a:off x="609600" y="2438400"/>
            <a:ext cx="8229600" cy="1409700"/>
          </a:xfrm>
        </p:spPr>
        <p:txBody>
          <a:bodyPr>
            <a:normAutofit fontScale="85000" lnSpcReduction="10000"/>
          </a:bodyPr>
          <a:lstStyle/>
          <a:p>
            <a:pPr marL="0" indent="0" algn="ctr">
              <a:buNone/>
            </a:pPr>
            <a:r>
              <a:rPr lang="en-US" sz="4800" dirty="0" smtClean="0">
                <a:solidFill>
                  <a:srgbClr val="FBEFBB"/>
                </a:solidFill>
              </a:rPr>
              <a:t>The </a:t>
            </a:r>
            <a:r>
              <a:rPr lang="en-US" sz="4800" b="1" dirty="0" smtClean="0">
                <a:solidFill>
                  <a:srgbClr val="FBEFBB"/>
                </a:solidFill>
              </a:rPr>
              <a:t>weed seed bank </a:t>
            </a:r>
            <a:r>
              <a:rPr lang="en-US" sz="4800" dirty="0" smtClean="0">
                <a:solidFill>
                  <a:srgbClr val="FBEFBB"/>
                </a:solidFill>
              </a:rPr>
              <a:t>is the viable </a:t>
            </a:r>
            <a:r>
              <a:rPr lang="en-US" sz="4800" dirty="0">
                <a:solidFill>
                  <a:srgbClr val="FBEFBB"/>
                </a:solidFill>
              </a:rPr>
              <a:t>weed seeds present in the </a:t>
            </a:r>
            <a:r>
              <a:rPr lang="en-US" sz="4800" dirty="0" smtClean="0">
                <a:solidFill>
                  <a:srgbClr val="FBEFBB"/>
                </a:solidFill>
              </a:rPr>
              <a:t>soil</a:t>
            </a:r>
            <a:endParaRPr lang="en-US" sz="4800" dirty="0">
              <a:solidFill>
                <a:srgbClr val="FBEFBB"/>
              </a:solidFill>
            </a:endParaRPr>
          </a:p>
          <a:p>
            <a:endParaRPr lang="en-US" dirty="0"/>
          </a:p>
        </p:txBody>
      </p:sp>
      <p:sp>
        <p:nvSpPr>
          <p:cNvPr id="8" name="TextBox 7"/>
          <p:cNvSpPr txBox="1"/>
          <p:nvPr>
            <p:custDataLst>
              <p:tags r:id="rId2"/>
            </p:custDataLst>
          </p:nvPr>
        </p:nvSpPr>
        <p:spPr>
          <a:xfrm>
            <a:off x="381000" y="6553200"/>
            <a:ext cx="429926" cy="369332"/>
          </a:xfrm>
          <a:prstGeom prst="rect">
            <a:avLst/>
          </a:prstGeom>
          <a:noFill/>
        </p:spPr>
        <p:txBody>
          <a:bodyPr wrap="none" rtlCol="0">
            <a:spAutoFit/>
          </a:bodyPr>
          <a:lstStyle/>
          <a:p>
            <a:r>
              <a:rPr lang="en-US" dirty="0" smtClean="0">
                <a:solidFill>
                  <a:srgbClr val="FF0000"/>
                </a:solidFill>
              </a:rPr>
              <a:t>Cu</a:t>
            </a:r>
            <a:endParaRPr lang="en-US" dirty="0">
              <a:solidFill>
                <a:srgbClr val="FF0000"/>
              </a:solidFill>
            </a:endParaRPr>
          </a:p>
        </p:txBody>
      </p:sp>
    </p:spTree>
    <p:extLst>
      <p:ext uri="{BB962C8B-B14F-4D97-AF65-F5344CB8AC3E}">
        <p14:creationId xmlns:p14="http://schemas.microsoft.com/office/powerpoint/2010/main" val="2392779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custDataLst>
              <p:tags r:id="rId1"/>
            </p:custDataLst>
            <p:extLst>
              <p:ext uri="{D42A27DB-BD31-4B8C-83A1-F6EECF244321}">
                <p14:modId xmlns:p14="http://schemas.microsoft.com/office/powerpoint/2010/main" val="1212450734"/>
              </p:ext>
            </p:extLst>
          </p:nvPr>
        </p:nvGraphicFramePr>
        <p:xfrm>
          <a:off x="272884" y="1938992"/>
          <a:ext cx="8638336" cy="3465490"/>
        </p:xfrm>
        <a:graphic>
          <a:graphicData uri="http://schemas.openxmlformats.org/drawingml/2006/table">
            <a:tbl>
              <a:tblPr firstRow="1" bandRow="1">
                <a:tableStyleId>{21E4AEA4-8DFA-4A89-87EB-49C32662AFE0}</a:tableStyleId>
              </a:tblPr>
              <a:tblGrid>
                <a:gridCol w="2851316"/>
                <a:gridCol w="2362200"/>
                <a:gridCol w="3424820"/>
              </a:tblGrid>
              <a:tr h="693098">
                <a:tc>
                  <a:txBody>
                    <a:bodyPr/>
                    <a:lstStyle/>
                    <a:p>
                      <a:pPr algn="ctr"/>
                      <a:r>
                        <a:rPr lang="en-US" sz="3600" dirty="0" smtClean="0"/>
                        <a:t>Location</a:t>
                      </a:r>
                      <a:endParaRPr lang="en-US" sz="3600" dirty="0"/>
                    </a:p>
                  </a:txBody>
                  <a:tcPr/>
                </a:tc>
                <a:tc>
                  <a:txBody>
                    <a:bodyPr/>
                    <a:lstStyle/>
                    <a:p>
                      <a:pPr algn="ctr"/>
                      <a:r>
                        <a:rPr lang="en-US" sz="3600" dirty="0" smtClean="0"/>
                        <a:t>County</a:t>
                      </a:r>
                      <a:endParaRPr lang="en-US" sz="3600" dirty="0"/>
                    </a:p>
                  </a:txBody>
                  <a:tcPr/>
                </a:tc>
                <a:tc>
                  <a:txBody>
                    <a:bodyPr/>
                    <a:lstStyle/>
                    <a:p>
                      <a:pPr algn="ctr"/>
                      <a:r>
                        <a:rPr lang="en-US" sz="3600" dirty="0" smtClean="0"/>
                        <a:t>Seed/acre</a:t>
                      </a:r>
                      <a:endParaRPr lang="en-US" sz="3600" dirty="0"/>
                    </a:p>
                  </a:txBody>
                  <a:tcPr/>
                </a:tc>
              </a:tr>
              <a:tr h="693098">
                <a:tc>
                  <a:txBody>
                    <a:bodyPr/>
                    <a:lstStyle/>
                    <a:p>
                      <a:pPr algn="ctr"/>
                      <a:r>
                        <a:rPr lang="en-US" sz="3600" dirty="0" smtClean="0"/>
                        <a:t>Sacred Heart</a:t>
                      </a:r>
                      <a:endParaRPr lang="en-US" sz="3600" dirty="0"/>
                    </a:p>
                  </a:txBody>
                  <a:tcPr/>
                </a:tc>
                <a:tc>
                  <a:txBody>
                    <a:bodyPr/>
                    <a:lstStyle/>
                    <a:p>
                      <a:pPr algn="ctr"/>
                      <a:r>
                        <a:rPr lang="en-US" sz="3600" dirty="0" smtClean="0"/>
                        <a:t>Renville</a:t>
                      </a:r>
                      <a:endParaRPr lang="en-US" sz="3600" dirty="0"/>
                    </a:p>
                  </a:txBody>
                  <a:tcPr/>
                </a:tc>
                <a:tc>
                  <a:txBody>
                    <a:bodyPr/>
                    <a:lstStyle/>
                    <a:p>
                      <a:pPr algn="ctr"/>
                      <a:r>
                        <a:rPr lang="en-US" sz="3600" dirty="0" smtClean="0"/>
                        <a:t>5,100,000</a:t>
                      </a:r>
                    </a:p>
                  </a:txBody>
                  <a:tcPr/>
                </a:tc>
              </a:tr>
              <a:tr h="693098">
                <a:tc>
                  <a:txBody>
                    <a:bodyPr/>
                    <a:lstStyle/>
                    <a:p>
                      <a:pPr algn="ctr"/>
                      <a:r>
                        <a:rPr lang="en-US" sz="3600" dirty="0" smtClean="0"/>
                        <a:t>Danube</a:t>
                      </a:r>
                      <a:endParaRPr lang="en-US" sz="3600" dirty="0"/>
                    </a:p>
                  </a:txBody>
                  <a:tcPr/>
                </a:tc>
                <a:tc>
                  <a:txBody>
                    <a:bodyPr/>
                    <a:lstStyle/>
                    <a:p>
                      <a:pPr algn="ctr"/>
                      <a:r>
                        <a:rPr lang="en-US" sz="3600" dirty="0" smtClean="0"/>
                        <a:t>Renville</a:t>
                      </a:r>
                      <a:endParaRPr lang="en-US" sz="3600" dirty="0"/>
                    </a:p>
                  </a:txBody>
                  <a:tcPr/>
                </a:tc>
                <a:tc>
                  <a:txBody>
                    <a:bodyPr/>
                    <a:lstStyle/>
                    <a:p>
                      <a:pPr algn="ctr"/>
                      <a:r>
                        <a:rPr lang="en-US" sz="3600" dirty="0" smtClean="0"/>
                        <a:t>8,</a:t>
                      </a:r>
                      <a:r>
                        <a:rPr lang="en-US" sz="3600" baseline="0" dirty="0" smtClean="0"/>
                        <a:t>000,000</a:t>
                      </a:r>
                      <a:endParaRPr lang="en-US" sz="3600" dirty="0"/>
                    </a:p>
                  </a:txBody>
                  <a:tcPr/>
                </a:tc>
              </a:tr>
              <a:tr h="693098">
                <a:tc>
                  <a:txBody>
                    <a:bodyPr/>
                    <a:lstStyle/>
                    <a:p>
                      <a:pPr algn="ctr"/>
                      <a:r>
                        <a:rPr lang="en-US" sz="3600" dirty="0" smtClean="0"/>
                        <a:t>Morris</a:t>
                      </a:r>
                      <a:endParaRPr lang="en-US" sz="3600" dirty="0"/>
                    </a:p>
                  </a:txBody>
                  <a:tcPr/>
                </a:tc>
                <a:tc>
                  <a:txBody>
                    <a:bodyPr/>
                    <a:lstStyle/>
                    <a:p>
                      <a:pPr algn="ctr"/>
                      <a:r>
                        <a:rPr lang="en-US" sz="3600" dirty="0" smtClean="0"/>
                        <a:t>Stevens</a:t>
                      </a:r>
                      <a:endParaRPr lang="en-US" sz="3600" dirty="0"/>
                    </a:p>
                  </a:txBody>
                  <a:tcPr/>
                </a:tc>
                <a:tc>
                  <a:txBody>
                    <a:bodyPr/>
                    <a:lstStyle/>
                    <a:p>
                      <a:pPr algn="ctr"/>
                      <a:r>
                        <a:rPr lang="en-US" sz="3600" dirty="0" smtClean="0"/>
                        <a:t>25,</a:t>
                      </a:r>
                      <a:r>
                        <a:rPr lang="en-US" sz="3600" baseline="0" dirty="0" smtClean="0"/>
                        <a:t>500,000</a:t>
                      </a:r>
                      <a:endParaRPr lang="en-US" sz="3600" dirty="0"/>
                    </a:p>
                  </a:txBody>
                  <a:tcPr/>
                </a:tc>
              </a:tr>
              <a:tr h="693098">
                <a:tc>
                  <a:txBody>
                    <a:bodyPr/>
                    <a:lstStyle/>
                    <a:p>
                      <a:pPr algn="ctr"/>
                      <a:r>
                        <a:rPr lang="en-US" sz="3600" dirty="0" smtClean="0"/>
                        <a:t>Waseca</a:t>
                      </a:r>
                      <a:endParaRPr lang="en-US" sz="3600" dirty="0"/>
                    </a:p>
                  </a:txBody>
                  <a:tcPr/>
                </a:tc>
                <a:tc>
                  <a:txBody>
                    <a:bodyPr/>
                    <a:lstStyle/>
                    <a:p>
                      <a:pPr algn="ctr"/>
                      <a:r>
                        <a:rPr lang="en-US" sz="3600" dirty="0" smtClean="0"/>
                        <a:t>Waseca</a:t>
                      </a:r>
                      <a:endParaRPr lang="en-US" sz="3600" dirty="0"/>
                    </a:p>
                  </a:txBody>
                  <a:tcPr/>
                </a:tc>
                <a:tc>
                  <a:txBody>
                    <a:bodyPr/>
                    <a:lstStyle/>
                    <a:p>
                      <a:pPr algn="ctr"/>
                      <a:r>
                        <a:rPr lang="en-US" sz="3600" dirty="0" smtClean="0"/>
                        <a:t>333,700,000</a:t>
                      </a:r>
                      <a:endParaRPr lang="en-US" sz="3600" dirty="0"/>
                    </a:p>
                  </a:txBody>
                  <a:tcPr/>
                </a:tc>
              </a:tr>
            </a:tbl>
          </a:graphicData>
        </a:graphic>
      </p:graphicFrame>
      <p:sp>
        <p:nvSpPr>
          <p:cNvPr id="3" name="TextBox 2"/>
          <p:cNvSpPr txBox="1"/>
          <p:nvPr>
            <p:custDataLst>
              <p:tags r:id="rId2"/>
            </p:custDataLst>
          </p:nvPr>
        </p:nvSpPr>
        <p:spPr>
          <a:xfrm>
            <a:off x="382002" y="0"/>
            <a:ext cx="8420100" cy="1938992"/>
          </a:xfrm>
          <a:prstGeom prst="rect">
            <a:avLst/>
          </a:prstGeom>
          <a:noFill/>
        </p:spPr>
        <p:txBody>
          <a:bodyPr wrap="square" rtlCol="0">
            <a:spAutoFit/>
          </a:bodyPr>
          <a:lstStyle/>
          <a:p>
            <a:pPr algn="ctr"/>
            <a:r>
              <a:rPr lang="en-US" sz="4000" dirty="0" smtClean="0">
                <a:solidFill>
                  <a:srgbClr val="800000"/>
                </a:solidFill>
              </a:rPr>
              <a:t>Number of viable weed seeds in soils in four agricultural fields in Minnesota.  Adapted from Robinson, 1949.</a:t>
            </a:r>
            <a:endParaRPr lang="en-US" sz="4000" dirty="0">
              <a:solidFill>
                <a:srgbClr val="800000"/>
              </a:solidFill>
            </a:endParaRPr>
          </a:p>
        </p:txBody>
      </p:sp>
      <p:sp>
        <p:nvSpPr>
          <p:cNvPr id="4" name="TextBox 3"/>
          <p:cNvSpPr txBox="1"/>
          <p:nvPr>
            <p:custDataLst>
              <p:tags r:id="rId3"/>
            </p:custDataLst>
          </p:nvPr>
        </p:nvSpPr>
        <p:spPr>
          <a:xfrm>
            <a:off x="557439" y="5715000"/>
            <a:ext cx="8222251" cy="707886"/>
          </a:xfrm>
          <a:prstGeom prst="rect">
            <a:avLst/>
          </a:prstGeom>
          <a:noFill/>
        </p:spPr>
        <p:txBody>
          <a:bodyPr wrap="none" rtlCol="0">
            <a:spAutoFit/>
          </a:bodyPr>
          <a:lstStyle/>
          <a:p>
            <a:r>
              <a:rPr lang="en-US" sz="4000" dirty="0" smtClean="0">
                <a:solidFill>
                  <a:schemeClr val="accent3">
                    <a:lumMod val="50000"/>
                  </a:schemeClr>
                </a:solidFill>
              </a:rPr>
              <a:t>Corn planting rate = 34,000 seeds/acre</a:t>
            </a:r>
            <a:endParaRPr lang="en-US" sz="4000" dirty="0">
              <a:solidFill>
                <a:schemeClr val="accent3">
                  <a:lumMod val="50000"/>
                </a:schemeClr>
              </a:solidFill>
            </a:endParaRPr>
          </a:p>
        </p:txBody>
      </p:sp>
    </p:spTree>
    <p:extLst>
      <p:ext uri="{BB962C8B-B14F-4D97-AF65-F5344CB8AC3E}">
        <p14:creationId xmlns:p14="http://schemas.microsoft.com/office/powerpoint/2010/main" val="15550074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Weed Seed Viability</a:t>
            </a:r>
            <a:endParaRPr lang="en-US" dirty="0"/>
          </a:p>
        </p:txBody>
      </p:sp>
      <p:sp>
        <p:nvSpPr>
          <p:cNvPr id="3" name="Content Placeholder 2"/>
          <p:cNvSpPr>
            <a:spLocks noGrp="1"/>
          </p:cNvSpPr>
          <p:nvPr>
            <p:ph idx="1"/>
            <p:custDataLst>
              <p:tags r:id="rId2"/>
            </p:custDataLst>
          </p:nvPr>
        </p:nvSpPr>
        <p:spPr>
          <a:xfrm>
            <a:off x="5257800" y="1676400"/>
            <a:ext cx="3719512" cy="4602163"/>
          </a:xfrm>
        </p:spPr>
        <p:txBody>
          <a:bodyPr>
            <a:normAutofit lnSpcReduction="10000"/>
          </a:bodyPr>
          <a:lstStyle/>
          <a:p>
            <a:r>
              <a:rPr lang="en-US" dirty="0"/>
              <a:t>Seed </a:t>
            </a:r>
            <a:r>
              <a:rPr lang="en-US" dirty="0" smtClean="0"/>
              <a:t>remains until conditions </a:t>
            </a:r>
            <a:r>
              <a:rPr lang="en-US" dirty="0"/>
              <a:t>are right for </a:t>
            </a:r>
            <a:r>
              <a:rPr lang="en-US" dirty="0" smtClean="0"/>
              <a:t>germination</a:t>
            </a:r>
          </a:p>
          <a:p>
            <a:r>
              <a:rPr lang="en-US" dirty="0" smtClean="0"/>
              <a:t>One strategy to reduce the weed seed bank is by not allowing weeds to set seed</a:t>
            </a:r>
            <a:endParaRPr lang="en-US" dirty="0"/>
          </a:p>
        </p:txBody>
      </p:sp>
      <p:graphicFrame>
        <p:nvGraphicFramePr>
          <p:cNvPr id="4" name="Table 3"/>
          <p:cNvGraphicFramePr>
            <a:graphicFrameLocks noGrp="1"/>
          </p:cNvGraphicFramePr>
          <p:nvPr>
            <p:custDataLst>
              <p:tags r:id="rId3"/>
            </p:custDataLst>
            <p:extLst>
              <p:ext uri="{D42A27DB-BD31-4B8C-83A1-F6EECF244321}">
                <p14:modId xmlns:p14="http://schemas.microsoft.com/office/powerpoint/2010/main" val="1879437960"/>
              </p:ext>
            </p:extLst>
          </p:nvPr>
        </p:nvGraphicFramePr>
        <p:xfrm>
          <a:off x="152400" y="1676400"/>
          <a:ext cx="4676966" cy="4474845"/>
        </p:xfrm>
        <a:graphic>
          <a:graphicData uri="http://schemas.openxmlformats.org/drawingml/2006/table">
            <a:tbl>
              <a:tblPr>
                <a:tableStyleId>{8A107856-5554-42FB-B03E-39F5DBC370BA}</a:tableStyleId>
              </a:tblPr>
              <a:tblGrid>
                <a:gridCol w="2937066">
                  <a:extLst>
                    <a:ext uri="{9D8B030D-6E8A-4147-A177-3AD203B41FA5}">
                      <a16:colId xmlns:a16="http://schemas.microsoft.com/office/drawing/2014/main" xmlns="" val="20000"/>
                    </a:ext>
                  </a:extLst>
                </a:gridCol>
                <a:gridCol w="1739900">
                  <a:extLst>
                    <a:ext uri="{9D8B030D-6E8A-4147-A177-3AD203B41FA5}">
                      <a16:colId xmlns:a16="http://schemas.microsoft.com/office/drawing/2014/main" xmlns="" val="20001"/>
                    </a:ext>
                  </a:extLst>
                </a:gridCol>
              </a:tblGrid>
              <a:tr h="461645">
                <a:tc>
                  <a:txBody>
                    <a:bodyPr/>
                    <a:lstStyle/>
                    <a:p>
                      <a:pPr algn="ctr" fontAlgn="b"/>
                      <a:r>
                        <a:rPr lang="en-US" sz="3200" b="1" u="none" strike="noStrike" dirty="0">
                          <a:solidFill>
                            <a:srgbClr val="800000"/>
                          </a:solidFill>
                          <a:effectLst/>
                        </a:rPr>
                        <a:t>Weed species</a:t>
                      </a:r>
                      <a:endParaRPr lang="en-US" sz="3200" b="1" i="0" u="none" strike="noStrike" dirty="0">
                        <a:solidFill>
                          <a:srgbClr val="800000"/>
                        </a:solidFill>
                        <a:effectLst/>
                        <a:latin typeface="Calibri" panose="020F0502020204030204" pitchFamily="34" charset="0"/>
                      </a:endParaRPr>
                    </a:p>
                  </a:txBody>
                  <a:tcPr marL="9525" marR="9525" marT="9525" marB="0" anchor="b">
                    <a:solidFill>
                      <a:srgbClr val="D2DCE6"/>
                    </a:solidFill>
                  </a:tcPr>
                </a:tc>
                <a:tc>
                  <a:txBody>
                    <a:bodyPr/>
                    <a:lstStyle/>
                    <a:p>
                      <a:pPr algn="ctr" fontAlgn="b"/>
                      <a:r>
                        <a:rPr lang="en-US" sz="3200" b="1" u="none" strike="noStrike" dirty="0" smtClean="0">
                          <a:solidFill>
                            <a:srgbClr val="800000"/>
                          </a:solidFill>
                          <a:effectLst/>
                        </a:rPr>
                        <a:t># </a:t>
                      </a:r>
                      <a:r>
                        <a:rPr lang="en-US" sz="3200" b="1" u="none" strike="noStrike" dirty="0">
                          <a:solidFill>
                            <a:srgbClr val="800000"/>
                          </a:solidFill>
                          <a:effectLst/>
                        </a:rPr>
                        <a:t>of years</a:t>
                      </a:r>
                      <a:endParaRPr lang="en-US" sz="3200" b="1" i="0" u="none" strike="noStrike" dirty="0">
                        <a:solidFill>
                          <a:srgbClr val="800000"/>
                        </a:solidFill>
                        <a:effectLst/>
                        <a:latin typeface="Calibri" panose="020F0502020204030204" pitchFamily="34" charset="0"/>
                      </a:endParaRPr>
                    </a:p>
                  </a:txBody>
                  <a:tcPr marL="9525" marR="9525" marT="9525" marB="0" anchor="b">
                    <a:solidFill>
                      <a:srgbClr val="D2DCE6"/>
                    </a:solidFill>
                  </a:tcPr>
                </a:tc>
                <a:extLst>
                  <a:ext uri="{0D108BD9-81ED-4DB2-BD59-A6C34878D82A}">
                    <a16:rowId xmlns:a16="http://schemas.microsoft.com/office/drawing/2014/main" xmlns="" val="10000"/>
                  </a:ext>
                </a:extLst>
              </a:tr>
              <a:tr h="461645">
                <a:tc>
                  <a:txBody>
                    <a:bodyPr/>
                    <a:lstStyle/>
                    <a:p>
                      <a:pPr algn="ctr" fontAlgn="b"/>
                      <a:r>
                        <a:rPr lang="en-US" sz="3200" u="none" strike="noStrike" dirty="0" err="1">
                          <a:solidFill>
                            <a:srgbClr val="800000"/>
                          </a:solidFill>
                          <a:effectLst/>
                        </a:rPr>
                        <a:t>Quackgrass</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tc>
                  <a:txBody>
                    <a:bodyPr/>
                    <a:lstStyle/>
                    <a:p>
                      <a:pPr algn="ctr" fontAlgn="b"/>
                      <a:r>
                        <a:rPr lang="en-US" sz="3200" u="none" strike="noStrike" dirty="0">
                          <a:solidFill>
                            <a:srgbClr val="800000"/>
                          </a:solidFill>
                          <a:effectLst/>
                        </a:rPr>
                        <a:t>1-6</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extLst>
                  <a:ext uri="{0D108BD9-81ED-4DB2-BD59-A6C34878D82A}">
                    <a16:rowId xmlns:a16="http://schemas.microsoft.com/office/drawing/2014/main" xmlns="" val="10001"/>
                  </a:ext>
                </a:extLst>
              </a:tr>
              <a:tr h="461645">
                <a:tc>
                  <a:txBody>
                    <a:bodyPr/>
                    <a:lstStyle/>
                    <a:p>
                      <a:pPr algn="ctr" fontAlgn="b"/>
                      <a:r>
                        <a:rPr lang="en-US" sz="3200" u="none" strike="noStrike">
                          <a:solidFill>
                            <a:srgbClr val="800000"/>
                          </a:solidFill>
                          <a:effectLst/>
                        </a:rPr>
                        <a:t>Wild oat</a:t>
                      </a:r>
                      <a:endParaRPr lang="en-US" sz="3200" b="0" i="0" u="none" strike="noStrike">
                        <a:solidFill>
                          <a:srgbClr val="800000"/>
                        </a:solidFill>
                        <a:effectLst/>
                        <a:latin typeface="Calibri" panose="020F0502020204030204" pitchFamily="34" charset="0"/>
                      </a:endParaRPr>
                    </a:p>
                  </a:txBody>
                  <a:tcPr marL="9525" marR="9525" marT="9525" marB="0" anchor="b">
                    <a:solidFill>
                      <a:srgbClr val="D2DCE6"/>
                    </a:solidFill>
                  </a:tcPr>
                </a:tc>
                <a:tc>
                  <a:txBody>
                    <a:bodyPr/>
                    <a:lstStyle/>
                    <a:p>
                      <a:pPr algn="ctr" fontAlgn="b"/>
                      <a:r>
                        <a:rPr lang="en-US" sz="3200" u="none" strike="noStrike" dirty="0">
                          <a:solidFill>
                            <a:srgbClr val="800000"/>
                          </a:solidFill>
                          <a:effectLst/>
                        </a:rPr>
                        <a:t>4-7</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extLst>
                  <a:ext uri="{0D108BD9-81ED-4DB2-BD59-A6C34878D82A}">
                    <a16:rowId xmlns:a16="http://schemas.microsoft.com/office/drawing/2014/main" xmlns="" val="10002"/>
                  </a:ext>
                </a:extLst>
              </a:tr>
              <a:tr h="461645">
                <a:tc>
                  <a:txBody>
                    <a:bodyPr/>
                    <a:lstStyle/>
                    <a:p>
                      <a:pPr algn="ctr" fontAlgn="b"/>
                      <a:r>
                        <a:rPr lang="en-US" sz="3200" u="none" strike="noStrike" dirty="0">
                          <a:solidFill>
                            <a:srgbClr val="800000"/>
                          </a:solidFill>
                          <a:effectLst/>
                        </a:rPr>
                        <a:t>Cocklebur</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tc>
                  <a:txBody>
                    <a:bodyPr/>
                    <a:lstStyle/>
                    <a:p>
                      <a:pPr algn="ctr" fontAlgn="b"/>
                      <a:r>
                        <a:rPr lang="en-US" sz="3200" u="none" strike="noStrike" dirty="0">
                          <a:solidFill>
                            <a:srgbClr val="800000"/>
                          </a:solidFill>
                          <a:effectLst/>
                        </a:rPr>
                        <a:t>16</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extLst>
                  <a:ext uri="{0D108BD9-81ED-4DB2-BD59-A6C34878D82A}">
                    <a16:rowId xmlns:a16="http://schemas.microsoft.com/office/drawing/2014/main" xmlns="" val="10003"/>
                  </a:ext>
                </a:extLst>
              </a:tr>
              <a:tr h="461645">
                <a:tc>
                  <a:txBody>
                    <a:bodyPr/>
                    <a:lstStyle/>
                    <a:p>
                      <a:pPr algn="ctr" fontAlgn="b"/>
                      <a:r>
                        <a:rPr lang="en-US" sz="3200" u="none" strike="noStrike" dirty="0">
                          <a:solidFill>
                            <a:srgbClr val="800000"/>
                          </a:solidFill>
                          <a:effectLst/>
                        </a:rPr>
                        <a:t>Foxtail</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tc>
                  <a:txBody>
                    <a:bodyPr/>
                    <a:lstStyle/>
                    <a:p>
                      <a:pPr algn="ctr" fontAlgn="b"/>
                      <a:r>
                        <a:rPr lang="en-US" sz="3200" u="none" strike="noStrike" dirty="0">
                          <a:solidFill>
                            <a:srgbClr val="800000"/>
                          </a:solidFill>
                          <a:effectLst/>
                        </a:rPr>
                        <a:t>20</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extLst>
                  <a:ext uri="{0D108BD9-81ED-4DB2-BD59-A6C34878D82A}">
                    <a16:rowId xmlns:a16="http://schemas.microsoft.com/office/drawing/2014/main" xmlns="" val="10004"/>
                  </a:ext>
                </a:extLst>
              </a:tr>
              <a:tr h="461645">
                <a:tc>
                  <a:txBody>
                    <a:bodyPr/>
                    <a:lstStyle/>
                    <a:p>
                      <a:pPr algn="ctr" fontAlgn="b"/>
                      <a:r>
                        <a:rPr lang="en-US" sz="3200" u="none" strike="noStrike" dirty="0">
                          <a:solidFill>
                            <a:srgbClr val="800000"/>
                          </a:solidFill>
                          <a:effectLst/>
                        </a:rPr>
                        <a:t>Canada thistle</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tc>
                  <a:txBody>
                    <a:bodyPr/>
                    <a:lstStyle/>
                    <a:p>
                      <a:pPr algn="ctr" fontAlgn="b"/>
                      <a:r>
                        <a:rPr lang="en-US" sz="3200" u="none" strike="noStrike" dirty="0">
                          <a:solidFill>
                            <a:srgbClr val="800000"/>
                          </a:solidFill>
                          <a:effectLst/>
                        </a:rPr>
                        <a:t>21</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extLst>
                  <a:ext uri="{0D108BD9-81ED-4DB2-BD59-A6C34878D82A}">
                    <a16:rowId xmlns:a16="http://schemas.microsoft.com/office/drawing/2014/main" xmlns="" val="10005"/>
                  </a:ext>
                </a:extLst>
              </a:tr>
              <a:tr h="461645">
                <a:tc>
                  <a:txBody>
                    <a:bodyPr/>
                    <a:lstStyle/>
                    <a:p>
                      <a:pPr algn="ctr" fontAlgn="b"/>
                      <a:r>
                        <a:rPr lang="en-US" sz="3200" u="none" strike="noStrike" dirty="0" err="1">
                          <a:solidFill>
                            <a:srgbClr val="800000"/>
                          </a:solidFill>
                          <a:effectLst/>
                        </a:rPr>
                        <a:t>Lambsquarters</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tc>
                  <a:txBody>
                    <a:bodyPr/>
                    <a:lstStyle/>
                    <a:p>
                      <a:pPr algn="ctr" fontAlgn="b"/>
                      <a:r>
                        <a:rPr lang="en-US" sz="3200" u="none" strike="noStrike" dirty="0">
                          <a:solidFill>
                            <a:srgbClr val="800000"/>
                          </a:solidFill>
                          <a:effectLst/>
                        </a:rPr>
                        <a:t>40</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extLst>
                  <a:ext uri="{0D108BD9-81ED-4DB2-BD59-A6C34878D82A}">
                    <a16:rowId xmlns:a16="http://schemas.microsoft.com/office/drawing/2014/main" xmlns="" val="10006"/>
                  </a:ext>
                </a:extLst>
              </a:tr>
              <a:tr h="461645">
                <a:tc>
                  <a:txBody>
                    <a:bodyPr/>
                    <a:lstStyle/>
                    <a:p>
                      <a:pPr algn="ctr" fontAlgn="b"/>
                      <a:r>
                        <a:rPr lang="en-US" sz="3200" u="none" strike="noStrike" dirty="0">
                          <a:solidFill>
                            <a:srgbClr val="800000"/>
                          </a:solidFill>
                          <a:effectLst/>
                        </a:rPr>
                        <a:t>Redroot pigweed</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tc>
                  <a:txBody>
                    <a:bodyPr/>
                    <a:lstStyle/>
                    <a:p>
                      <a:pPr algn="ctr" fontAlgn="b"/>
                      <a:r>
                        <a:rPr lang="en-US" sz="3200" u="none" strike="noStrike" dirty="0">
                          <a:solidFill>
                            <a:srgbClr val="800000"/>
                          </a:solidFill>
                          <a:effectLst/>
                        </a:rPr>
                        <a:t>40</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extLst>
                  <a:ext uri="{0D108BD9-81ED-4DB2-BD59-A6C34878D82A}">
                    <a16:rowId xmlns:a16="http://schemas.microsoft.com/office/drawing/2014/main" xmlns="" val="10007"/>
                  </a:ext>
                </a:extLst>
              </a:tr>
              <a:tr h="461645">
                <a:tc>
                  <a:txBody>
                    <a:bodyPr/>
                    <a:lstStyle/>
                    <a:p>
                      <a:pPr algn="ctr" fontAlgn="b"/>
                      <a:r>
                        <a:rPr lang="en-US" sz="3200" u="none" strike="noStrike" dirty="0">
                          <a:solidFill>
                            <a:srgbClr val="800000"/>
                          </a:solidFill>
                          <a:effectLst/>
                        </a:rPr>
                        <a:t>Velvetleaf</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tc>
                  <a:txBody>
                    <a:bodyPr/>
                    <a:lstStyle/>
                    <a:p>
                      <a:pPr algn="ctr" fontAlgn="b"/>
                      <a:r>
                        <a:rPr lang="en-US" sz="3200" u="none" strike="noStrike" dirty="0">
                          <a:solidFill>
                            <a:srgbClr val="800000"/>
                          </a:solidFill>
                          <a:effectLst/>
                        </a:rPr>
                        <a:t>40</a:t>
                      </a:r>
                      <a:endParaRPr lang="en-US" sz="3200" b="0" i="0" u="none" strike="noStrike" dirty="0">
                        <a:solidFill>
                          <a:srgbClr val="800000"/>
                        </a:solidFill>
                        <a:effectLst/>
                        <a:latin typeface="Calibri" panose="020F0502020204030204" pitchFamily="34" charset="0"/>
                      </a:endParaRPr>
                    </a:p>
                  </a:txBody>
                  <a:tcPr marL="9525" marR="9525" marT="9525" marB="0" anchor="b">
                    <a:solidFill>
                      <a:srgbClr val="D2DCE6"/>
                    </a:solidFill>
                  </a:tcPr>
                </a:tc>
                <a:extLst>
                  <a:ext uri="{0D108BD9-81ED-4DB2-BD59-A6C34878D82A}">
                    <a16:rowId xmlns:a16="http://schemas.microsoft.com/office/drawing/2014/main" xmlns="" val="10008"/>
                  </a:ext>
                </a:extLst>
              </a:tr>
            </a:tbl>
          </a:graphicData>
        </a:graphic>
      </p:graphicFrame>
      <p:sp>
        <p:nvSpPr>
          <p:cNvPr id="5" name="TextBox 4"/>
          <p:cNvSpPr txBox="1"/>
          <p:nvPr>
            <p:custDataLst>
              <p:tags r:id="rId4"/>
            </p:custDataLst>
          </p:nvPr>
        </p:nvSpPr>
        <p:spPr>
          <a:xfrm>
            <a:off x="152400" y="6151245"/>
            <a:ext cx="4517775" cy="523220"/>
          </a:xfrm>
          <a:prstGeom prst="rect">
            <a:avLst/>
          </a:prstGeom>
          <a:noFill/>
        </p:spPr>
        <p:txBody>
          <a:bodyPr wrap="none" rtlCol="0">
            <a:spAutoFit/>
          </a:bodyPr>
          <a:lstStyle/>
          <a:p>
            <a:r>
              <a:rPr lang="en-US" sz="2800" dirty="0" smtClean="0">
                <a:solidFill>
                  <a:srgbClr val="800000"/>
                </a:solidFill>
              </a:rPr>
              <a:t>Source: Ross and </a:t>
            </a:r>
            <a:r>
              <a:rPr lang="en-US" sz="2800" dirty="0" err="1" smtClean="0">
                <a:solidFill>
                  <a:srgbClr val="800000"/>
                </a:solidFill>
              </a:rPr>
              <a:t>Lembi</a:t>
            </a:r>
            <a:r>
              <a:rPr lang="en-US" sz="2800" dirty="0" smtClean="0">
                <a:solidFill>
                  <a:srgbClr val="800000"/>
                </a:solidFill>
              </a:rPr>
              <a:t>, 1999</a:t>
            </a:r>
            <a:endParaRPr lang="en-US" sz="2800" dirty="0">
              <a:solidFill>
                <a:srgbClr val="800000"/>
              </a:solidFill>
            </a:endParaRPr>
          </a:p>
        </p:txBody>
      </p:sp>
    </p:spTree>
    <p:extLst>
      <p:ext uri="{BB962C8B-B14F-4D97-AF65-F5344CB8AC3E}">
        <p14:creationId xmlns:p14="http://schemas.microsoft.com/office/powerpoint/2010/main" val="365900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3352800" cy="1143000"/>
          </a:xfrm>
        </p:spPr>
        <p:txBody>
          <a:bodyPr/>
          <a:lstStyle/>
          <a:p>
            <a:r>
              <a:rPr lang="en-US" dirty="0" smtClean="0"/>
              <a:t>Rhizomes</a:t>
            </a:r>
            <a:endParaRPr lang="en-US" dirty="0"/>
          </a:p>
        </p:txBody>
      </p:sp>
      <p:sp>
        <p:nvSpPr>
          <p:cNvPr id="3" name="Content Placeholder 2"/>
          <p:cNvSpPr>
            <a:spLocks noGrp="1"/>
          </p:cNvSpPr>
          <p:nvPr>
            <p:ph idx="1"/>
            <p:custDataLst>
              <p:tags r:id="rId2"/>
            </p:custDataLst>
          </p:nvPr>
        </p:nvSpPr>
        <p:spPr>
          <a:xfrm>
            <a:off x="228600" y="1502823"/>
            <a:ext cx="3733800" cy="4897977"/>
          </a:xfrm>
        </p:spPr>
        <p:txBody>
          <a:bodyPr>
            <a:normAutofit lnSpcReduction="10000"/>
          </a:bodyPr>
          <a:lstStyle/>
          <a:p>
            <a:r>
              <a:rPr lang="en-US" dirty="0" smtClean="0"/>
              <a:t>Vegetative reproduction</a:t>
            </a:r>
          </a:p>
          <a:p>
            <a:r>
              <a:rPr lang="en-US" dirty="0" smtClean="0"/>
              <a:t>Underground stem that produces roots and shoots</a:t>
            </a:r>
          </a:p>
          <a:p>
            <a:r>
              <a:rPr lang="en-US" dirty="0"/>
              <a:t>C</a:t>
            </a:r>
            <a:r>
              <a:rPr lang="en-US" dirty="0" smtClean="0"/>
              <a:t>an generate new plants</a:t>
            </a:r>
          </a:p>
          <a:p>
            <a:r>
              <a:rPr lang="en-US" dirty="0" smtClean="0"/>
              <a:t>Prevent spread of rhizomes</a:t>
            </a: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7065" t="10000" b="2321"/>
          <a:stretch/>
        </p:blipFill>
        <p:spPr>
          <a:xfrm>
            <a:off x="4191000" y="631830"/>
            <a:ext cx="4809546" cy="5768970"/>
          </a:xfrm>
          <a:prstGeom prst="rect">
            <a:avLst/>
          </a:prstGeom>
        </p:spPr>
      </p:pic>
      <p:sp>
        <p:nvSpPr>
          <p:cNvPr id="5" name="TextBox 4"/>
          <p:cNvSpPr txBox="1"/>
          <p:nvPr>
            <p:custDataLst>
              <p:tags r:id="rId3"/>
            </p:custDataLst>
          </p:nvPr>
        </p:nvSpPr>
        <p:spPr>
          <a:xfrm>
            <a:off x="4191000" y="5948829"/>
            <a:ext cx="3606500" cy="523220"/>
          </a:xfrm>
          <a:prstGeom prst="rect">
            <a:avLst/>
          </a:prstGeom>
          <a:noFill/>
        </p:spPr>
        <p:txBody>
          <a:bodyPr wrap="none" rtlCol="0">
            <a:spAutoFit/>
          </a:bodyPr>
          <a:lstStyle/>
          <a:p>
            <a:r>
              <a:rPr lang="en-US" sz="2800" b="1" dirty="0" smtClean="0">
                <a:solidFill>
                  <a:srgbClr val="F8E180"/>
                </a:solidFill>
              </a:rPr>
              <a:t>Canada thistle rhizome</a:t>
            </a:r>
            <a:endParaRPr lang="en-US" sz="2800" b="1" dirty="0">
              <a:solidFill>
                <a:srgbClr val="F8E180"/>
              </a:solidFill>
            </a:endParaRPr>
          </a:p>
        </p:txBody>
      </p:sp>
      <p:cxnSp>
        <p:nvCxnSpPr>
          <p:cNvPr id="7" name="Straight Arrow Connector 6"/>
          <p:cNvCxnSpPr/>
          <p:nvPr/>
        </p:nvCxnSpPr>
        <p:spPr>
          <a:xfrm flipV="1">
            <a:off x="5943600" y="5334000"/>
            <a:ext cx="0" cy="686077"/>
          </a:xfrm>
          <a:prstGeom prst="straightConnector1">
            <a:avLst/>
          </a:prstGeom>
          <a:ln w="66675">
            <a:solidFill>
              <a:srgbClr val="F8E18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7047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Weed Biology</a:t>
            </a:r>
          </a:p>
        </p:txBody>
      </p:sp>
      <p:sp>
        <p:nvSpPr>
          <p:cNvPr id="3" name="Content Placeholder 2"/>
          <p:cNvSpPr>
            <a:spLocks noGrp="1"/>
          </p:cNvSpPr>
          <p:nvPr>
            <p:ph idx="1"/>
            <p:custDataLst>
              <p:tags r:id="rId2"/>
            </p:custDataLst>
          </p:nvPr>
        </p:nvSpPr>
        <p:spPr>
          <a:xfrm>
            <a:off x="228600" y="1646691"/>
            <a:ext cx="4365171" cy="4432980"/>
          </a:xfrm>
          <a:solidFill>
            <a:srgbClr val="9466AB">
              <a:alpha val="62000"/>
            </a:srgbClr>
          </a:solidFill>
        </p:spPr>
        <p:txBody>
          <a:bodyPr>
            <a:normAutofit/>
          </a:bodyPr>
          <a:lstStyle/>
          <a:p>
            <a:pPr marL="571500" indent="-571500">
              <a:buFont typeface="+mj-lt"/>
              <a:buAutoNum type="romanUcPeriod"/>
            </a:pPr>
            <a:r>
              <a:rPr lang="en-US" sz="3600" dirty="0">
                <a:solidFill>
                  <a:schemeClr val="tx1">
                    <a:lumMod val="65000"/>
                    <a:lumOff val="35000"/>
                  </a:schemeClr>
                </a:solidFill>
              </a:rPr>
              <a:t>Weed Effects on Crops</a:t>
            </a:r>
          </a:p>
          <a:p>
            <a:pPr marL="571500" indent="-571500">
              <a:buFont typeface="+mj-lt"/>
              <a:buAutoNum type="romanUcPeriod"/>
            </a:pPr>
            <a:r>
              <a:rPr lang="en-US" sz="3600" dirty="0" smtClean="0">
                <a:solidFill>
                  <a:schemeClr val="tx1">
                    <a:lumMod val="65000"/>
                    <a:lumOff val="35000"/>
                  </a:schemeClr>
                </a:solidFill>
              </a:rPr>
              <a:t>Weed Life Cycles</a:t>
            </a:r>
            <a:endParaRPr lang="en-US" sz="3600" dirty="0">
              <a:solidFill>
                <a:schemeClr val="tx1">
                  <a:lumMod val="65000"/>
                  <a:lumOff val="35000"/>
                </a:schemeClr>
              </a:solidFill>
            </a:endParaRPr>
          </a:p>
          <a:p>
            <a:pPr marL="571500" indent="-571500">
              <a:buFont typeface="+mj-lt"/>
              <a:buAutoNum type="romanUcPeriod"/>
            </a:pPr>
            <a:r>
              <a:rPr lang="en-US" sz="3600" dirty="0">
                <a:solidFill>
                  <a:schemeClr val="tx1">
                    <a:lumMod val="65000"/>
                    <a:lumOff val="35000"/>
                  </a:schemeClr>
                </a:solidFill>
              </a:rPr>
              <a:t>Weed </a:t>
            </a:r>
            <a:r>
              <a:rPr lang="en-US" sz="3600" dirty="0" smtClean="0">
                <a:solidFill>
                  <a:schemeClr val="tx1">
                    <a:lumMod val="65000"/>
                    <a:lumOff val="35000"/>
                  </a:schemeClr>
                </a:solidFill>
              </a:rPr>
              <a:t>Reproduction</a:t>
            </a:r>
            <a:endParaRPr lang="en-US" sz="3600" dirty="0">
              <a:solidFill>
                <a:schemeClr val="tx1">
                  <a:lumMod val="65000"/>
                  <a:lumOff val="35000"/>
                </a:schemeClr>
              </a:solidFill>
            </a:endParaRPr>
          </a:p>
          <a:p>
            <a:pPr marL="571500" indent="-571500">
              <a:buFont typeface="+mj-lt"/>
              <a:buAutoNum type="romanUcPeriod"/>
            </a:pPr>
            <a:r>
              <a:rPr lang="en-US" sz="3600" dirty="0"/>
              <a:t>Weed </a:t>
            </a:r>
            <a:r>
              <a:rPr lang="en-US" sz="3600" dirty="0" smtClean="0"/>
              <a:t>Emergence</a:t>
            </a:r>
            <a:endParaRPr lang="en-US" sz="3600" dirty="0"/>
          </a:p>
          <a:p>
            <a:pPr marL="514350" indent="-514350">
              <a:buFont typeface="+mj-lt"/>
              <a:buAutoNum type="romanUcPeriod"/>
            </a:pPr>
            <a:endParaRPr lang="en-US"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334" t="21251" r="26667" b="1174"/>
          <a:stretch/>
        </p:blipFill>
        <p:spPr>
          <a:xfrm>
            <a:off x="4593772" y="1646692"/>
            <a:ext cx="4299548" cy="4449308"/>
          </a:xfrm>
          <a:prstGeom prst="rect">
            <a:avLst/>
          </a:prstGeom>
        </p:spPr>
      </p:pic>
    </p:spTree>
    <p:extLst>
      <p:ext uri="{BB962C8B-B14F-4D97-AF65-F5344CB8AC3E}">
        <p14:creationId xmlns:p14="http://schemas.microsoft.com/office/powerpoint/2010/main" val="1903427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Weed </a:t>
            </a:r>
            <a:r>
              <a:rPr lang="en-US" dirty="0" smtClean="0"/>
              <a:t>Emergence – General</a:t>
            </a:r>
            <a:endParaRPr lang="en-US" dirty="0"/>
          </a:p>
        </p:txBody>
      </p:sp>
      <p:sp>
        <p:nvSpPr>
          <p:cNvPr id="3" name="Content Placeholder 2"/>
          <p:cNvSpPr>
            <a:spLocks noGrp="1"/>
          </p:cNvSpPr>
          <p:nvPr>
            <p:ph idx="1"/>
            <p:custDataLst>
              <p:tags r:id="rId2"/>
            </p:custDataLst>
          </p:nvPr>
        </p:nvSpPr>
        <p:spPr>
          <a:xfrm>
            <a:off x="4572000" y="1600200"/>
            <a:ext cx="4114800" cy="4525963"/>
          </a:xfrm>
        </p:spPr>
        <p:txBody>
          <a:bodyPr>
            <a:normAutofit/>
          </a:bodyPr>
          <a:lstStyle/>
          <a:p>
            <a:r>
              <a:rPr lang="en-US" sz="3600" dirty="0" smtClean="0"/>
              <a:t>Depends on soil conditions</a:t>
            </a:r>
          </a:p>
          <a:p>
            <a:pPr lvl="1"/>
            <a:r>
              <a:rPr lang="en-US" sz="3200" dirty="0"/>
              <a:t>T</a:t>
            </a:r>
            <a:r>
              <a:rPr lang="en-US" sz="3200" dirty="0" smtClean="0"/>
              <a:t>emperature</a:t>
            </a:r>
          </a:p>
          <a:p>
            <a:pPr lvl="1"/>
            <a:r>
              <a:rPr lang="en-US" sz="3200" dirty="0" smtClean="0"/>
              <a:t>Moisture</a:t>
            </a:r>
          </a:p>
          <a:p>
            <a:pPr lvl="1"/>
            <a:r>
              <a:rPr lang="en-US" sz="3200" dirty="0" smtClean="0"/>
              <a:t>Field operations</a:t>
            </a:r>
          </a:p>
          <a:p>
            <a:r>
              <a:rPr lang="en-US" sz="3600" dirty="0" smtClean="0"/>
              <a:t>Varies by weed species</a:t>
            </a:r>
          </a:p>
          <a:p>
            <a:pPr marL="0" indent="0">
              <a:buNone/>
            </a:pPr>
            <a:endParaRPr lang="en-US" sz="3600" dirty="0" smtClean="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421992"/>
            <a:ext cx="4098341" cy="4520793"/>
          </a:xfrm>
          <a:prstGeom prst="rect">
            <a:avLst/>
          </a:prstGeom>
        </p:spPr>
      </p:pic>
    </p:spTree>
    <p:extLst>
      <p:ext uri="{BB962C8B-B14F-4D97-AF65-F5344CB8AC3E}">
        <p14:creationId xmlns:p14="http://schemas.microsoft.com/office/powerpoint/2010/main" val="1365706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Weed Biology</a:t>
            </a:r>
            <a:endParaRPr lang="en-US" dirty="0"/>
          </a:p>
        </p:txBody>
      </p:sp>
      <p:sp>
        <p:nvSpPr>
          <p:cNvPr id="3" name="Content Placeholder 2"/>
          <p:cNvSpPr>
            <a:spLocks noGrp="1"/>
          </p:cNvSpPr>
          <p:nvPr>
            <p:ph idx="1"/>
            <p:custDataLst>
              <p:tags r:id="rId2"/>
            </p:custDataLst>
          </p:nvPr>
        </p:nvSpPr>
        <p:spPr>
          <a:xfrm>
            <a:off x="228600" y="1646691"/>
            <a:ext cx="4365171" cy="4432980"/>
          </a:xfrm>
          <a:solidFill>
            <a:srgbClr val="9466AB">
              <a:alpha val="62000"/>
            </a:srgbClr>
          </a:solidFill>
        </p:spPr>
        <p:txBody>
          <a:bodyPr>
            <a:normAutofit/>
          </a:bodyPr>
          <a:lstStyle/>
          <a:p>
            <a:pPr marL="571500" indent="-571500">
              <a:buFont typeface="+mj-lt"/>
              <a:buAutoNum type="romanUcPeriod"/>
            </a:pPr>
            <a:r>
              <a:rPr lang="en-US" sz="3600" dirty="0"/>
              <a:t>Weed Effects on Crops</a:t>
            </a:r>
          </a:p>
          <a:p>
            <a:pPr marL="571500" indent="-571500">
              <a:buFont typeface="+mj-lt"/>
              <a:buAutoNum type="romanUcPeriod"/>
            </a:pPr>
            <a:r>
              <a:rPr lang="en-US" sz="3600" dirty="0" smtClean="0"/>
              <a:t>Weed Life Cycles</a:t>
            </a:r>
            <a:endParaRPr lang="en-US" sz="3600" dirty="0"/>
          </a:p>
          <a:p>
            <a:pPr marL="571500" indent="-571500">
              <a:buFont typeface="+mj-lt"/>
              <a:buAutoNum type="romanUcPeriod"/>
            </a:pPr>
            <a:r>
              <a:rPr lang="en-US" sz="3600" dirty="0"/>
              <a:t>Weed </a:t>
            </a:r>
            <a:r>
              <a:rPr lang="en-US" sz="3600" dirty="0" smtClean="0"/>
              <a:t>Reproduction</a:t>
            </a:r>
            <a:endParaRPr lang="en-US" sz="3600" dirty="0"/>
          </a:p>
          <a:p>
            <a:pPr marL="571500" indent="-571500">
              <a:buFont typeface="+mj-lt"/>
              <a:buAutoNum type="romanUcPeriod"/>
            </a:pPr>
            <a:r>
              <a:rPr lang="en-US" sz="3600" dirty="0"/>
              <a:t>Weed </a:t>
            </a:r>
            <a:r>
              <a:rPr lang="en-US" sz="3600" dirty="0" smtClean="0"/>
              <a:t>Emergence</a:t>
            </a:r>
            <a:endParaRPr lang="en-US" sz="3600" dirty="0"/>
          </a:p>
          <a:p>
            <a:pPr marL="514350" indent="-514350">
              <a:buFont typeface="+mj-lt"/>
              <a:buAutoNum type="romanUcPeriod"/>
            </a:pPr>
            <a:endParaRPr lang="en-US"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334" t="21251" r="26667" b="1174"/>
          <a:stretch/>
        </p:blipFill>
        <p:spPr>
          <a:xfrm>
            <a:off x="4593772" y="1646692"/>
            <a:ext cx="4299548" cy="4449308"/>
          </a:xfrm>
          <a:prstGeom prst="rect">
            <a:avLst/>
          </a:prstGeom>
        </p:spPr>
      </p:pic>
    </p:spTree>
    <p:extLst>
      <p:ext uri="{BB962C8B-B14F-4D97-AF65-F5344CB8AC3E}">
        <p14:creationId xmlns:p14="http://schemas.microsoft.com/office/powerpoint/2010/main" val="2720005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Time of Emergence – Species</a:t>
            </a:r>
            <a:endParaRPr lang="en-US" dirty="0"/>
          </a:p>
        </p:txBody>
      </p:sp>
      <p:graphicFrame>
        <p:nvGraphicFramePr>
          <p:cNvPr id="4" name="Table 3"/>
          <p:cNvGraphicFramePr>
            <a:graphicFrameLocks noGrp="1"/>
          </p:cNvGraphicFramePr>
          <p:nvPr>
            <p:custDataLst>
              <p:tags r:id="rId2"/>
            </p:custDataLst>
            <p:extLst>
              <p:ext uri="{D42A27DB-BD31-4B8C-83A1-F6EECF244321}">
                <p14:modId xmlns:p14="http://schemas.microsoft.com/office/powerpoint/2010/main" val="3454887998"/>
              </p:ext>
            </p:extLst>
          </p:nvPr>
        </p:nvGraphicFramePr>
        <p:xfrm>
          <a:off x="76200" y="1524000"/>
          <a:ext cx="8991600" cy="4191001"/>
        </p:xfrm>
        <a:graphic>
          <a:graphicData uri="http://schemas.openxmlformats.org/drawingml/2006/table">
            <a:tbl>
              <a:tblPr/>
              <a:tblGrid>
                <a:gridCol w="1498600">
                  <a:extLst>
                    <a:ext uri="{9D8B030D-6E8A-4147-A177-3AD203B41FA5}">
                      <a16:colId xmlns:a16="http://schemas.microsoft.com/office/drawing/2014/main" xmlns="" val="20000"/>
                    </a:ext>
                  </a:extLst>
                </a:gridCol>
                <a:gridCol w="1498600">
                  <a:extLst>
                    <a:ext uri="{9D8B030D-6E8A-4147-A177-3AD203B41FA5}">
                      <a16:colId xmlns:a16="http://schemas.microsoft.com/office/drawing/2014/main" xmlns="" val="20001"/>
                    </a:ext>
                  </a:extLst>
                </a:gridCol>
                <a:gridCol w="1498600">
                  <a:extLst>
                    <a:ext uri="{9D8B030D-6E8A-4147-A177-3AD203B41FA5}">
                      <a16:colId xmlns:a16="http://schemas.microsoft.com/office/drawing/2014/main" xmlns="" val="20002"/>
                    </a:ext>
                  </a:extLst>
                </a:gridCol>
                <a:gridCol w="1498600">
                  <a:extLst>
                    <a:ext uri="{9D8B030D-6E8A-4147-A177-3AD203B41FA5}">
                      <a16:colId xmlns:a16="http://schemas.microsoft.com/office/drawing/2014/main" xmlns="" val="20003"/>
                    </a:ext>
                  </a:extLst>
                </a:gridCol>
                <a:gridCol w="1498600">
                  <a:extLst>
                    <a:ext uri="{9D8B030D-6E8A-4147-A177-3AD203B41FA5}">
                      <a16:colId xmlns:a16="http://schemas.microsoft.com/office/drawing/2014/main" xmlns="" val="20004"/>
                    </a:ext>
                  </a:extLst>
                </a:gridCol>
                <a:gridCol w="1498600">
                  <a:extLst>
                    <a:ext uri="{9D8B030D-6E8A-4147-A177-3AD203B41FA5}">
                      <a16:colId xmlns:a16="http://schemas.microsoft.com/office/drawing/2014/main" xmlns="" val="20005"/>
                    </a:ext>
                  </a:extLst>
                </a:gridCol>
              </a:tblGrid>
              <a:tr h="467915">
                <a:tc gridSpan="2">
                  <a:txBody>
                    <a:bodyPr/>
                    <a:lstStyle/>
                    <a:p>
                      <a:pPr algn="ctr" fontAlgn="b"/>
                      <a:r>
                        <a:rPr lang="en-US" sz="2400" b="1" i="0" u="none" strike="noStrike" dirty="0">
                          <a:solidFill>
                            <a:srgbClr val="800000"/>
                          </a:solidFill>
                          <a:effectLst/>
                          <a:latin typeface="Calibri" panose="020F0502020204030204" pitchFamily="34" charset="0"/>
                        </a:rPr>
                        <a:t>April</a:t>
                      </a:r>
                    </a:p>
                  </a:txBody>
                  <a:tcPr marL="8572" marR="8572" marT="8572" marB="0" anchor="b">
                    <a:lnL>
                      <a:noFill/>
                    </a:lnL>
                    <a:lnR>
                      <a:noFill/>
                    </a:lnR>
                    <a:lnT>
                      <a:noFill/>
                    </a:lnT>
                    <a:lnB w="12700" cap="flat" cmpd="sng" algn="ctr">
                      <a:solidFill>
                        <a:schemeClr val="tx1">
                          <a:lumMod val="75000"/>
                          <a:lumOff val="25000"/>
                        </a:schemeClr>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2400" b="1" i="0" u="none" strike="noStrike" dirty="0">
                          <a:solidFill>
                            <a:srgbClr val="800000"/>
                          </a:solidFill>
                          <a:effectLst/>
                          <a:latin typeface="Calibri" panose="020F0502020204030204" pitchFamily="34" charset="0"/>
                        </a:rPr>
                        <a:t>May</a:t>
                      </a:r>
                    </a:p>
                  </a:txBody>
                  <a:tcPr marL="8572" marR="8572" marT="8572" marB="0" anchor="b">
                    <a:lnL>
                      <a:noFill/>
                    </a:lnL>
                    <a:lnR>
                      <a:noFill/>
                    </a:lnR>
                    <a:lnT>
                      <a:noFill/>
                    </a:lnT>
                    <a:lnB w="12700" cap="flat" cmpd="sng" algn="ctr">
                      <a:solidFill>
                        <a:schemeClr val="tx1">
                          <a:lumMod val="75000"/>
                          <a:lumOff val="25000"/>
                        </a:schemeClr>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2400" b="1" i="0" u="none" strike="noStrike" dirty="0">
                          <a:solidFill>
                            <a:srgbClr val="800000"/>
                          </a:solidFill>
                          <a:effectLst/>
                          <a:latin typeface="Calibri" panose="020F0502020204030204" pitchFamily="34" charset="0"/>
                        </a:rPr>
                        <a:t>June</a:t>
                      </a:r>
                    </a:p>
                  </a:txBody>
                  <a:tcPr marL="8572" marR="8572" marT="8572" marB="0" anchor="b">
                    <a:lnL>
                      <a:noFill/>
                    </a:lnL>
                    <a:lnR>
                      <a:noFill/>
                    </a:lnR>
                    <a:lnT>
                      <a:noFill/>
                    </a:lnT>
                    <a:lnB w="12700" cap="flat" cmpd="sng" algn="ctr">
                      <a:solidFill>
                        <a:schemeClr val="tx1">
                          <a:lumMod val="75000"/>
                          <a:lumOff val="25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0"/>
                  </a:ext>
                </a:extLst>
              </a:tr>
              <a:tr h="925115">
                <a:tc>
                  <a:txBody>
                    <a:bodyPr/>
                    <a:lstStyle/>
                    <a:p>
                      <a:pPr algn="ctr" fontAlgn="b"/>
                      <a:r>
                        <a:rPr lang="en-US" sz="2400" b="0" i="0" u="none" strike="noStrike" dirty="0">
                          <a:solidFill>
                            <a:srgbClr val="800000"/>
                          </a:solidFill>
                          <a:effectLst/>
                          <a:latin typeface="Calibri" panose="020F0502020204030204" pitchFamily="34" charset="0"/>
                        </a:rPr>
                        <a:t>Early to Mid</a:t>
                      </a:r>
                    </a:p>
                  </a:txBody>
                  <a:tcPr marL="8572" marR="8572" marT="8572" marB="0" anchor="b">
                    <a:lnL w="12700" cap="flat" cmpd="sng" algn="ctr">
                      <a:solidFill>
                        <a:schemeClr val="tx1">
                          <a:lumMod val="75000"/>
                          <a:lumOff val="25000"/>
                        </a:schemeClr>
                      </a:solidFill>
                      <a:prstDash val="solid"/>
                      <a:round/>
                      <a:headEnd type="none" w="med" len="med"/>
                      <a:tailEnd type="none" w="med" len="med"/>
                    </a:lnL>
                    <a:lnR>
                      <a:noFill/>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0" i="0" u="none" strike="noStrike" dirty="0">
                          <a:solidFill>
                            <a:srgbClr val="800000"/>
                          </a:solidFill>
                          <a:effectLst/>
                          <a:latin typeface="Calibri" panose="020F0502020204030204" pitchFamily="34" charset="0"/>
                        </a:rPr>
                        <a:t>Mid to </a:t>
                      </a:r>
                      <a:endParaRPr lang="en-US" sz="2400" b="0" i="0" u="none" strike="noStrike" dirty="0" smtClean="0">
                        <a:solidFill>
                          <a:srgbClr val="800000"/>
                        </a:solidFill>
                        <a:effectLst/>
                        <a:latin typeface="Calibri" panose="020F0502020204030204" pitchFamily="34" charset="0"/>
                      </a:endParaRPr>
                    </a:p>
                    <a:p>
                      <a:pPr algn="ctr" fontAlgn="b"/>
                      <a:r>
                        <a:rPr lang="en-US" sz="2400" b="0" i="0" u="none" strike="noStrike" dirty="0" smtClean="0">
                          <a:solidFill>
                            <a:srgbClr val="800000"/>
                          </a:solidFill>
                          <a:effectLst/>
                          <a:latin typeface="Calibri" panose="020F0502020204030204" pitchFamily="34" charset="0"/>
                        </a:rPr>
                        <a:t>Late</a:t>
                      </a:r>
                      <a:endParaRPr lang="en-US" sz="2400" b="0" i="0" u="none" strike="noStrike" dirty="0">
                        <a:solidFill>
                          <a:srgbClr val="800000"/>
                        </a:solidFill>
                        <a:effectLst/>
                        <a:latin typeface="Calibri" panose="020F0502020204030204" pitchFamily="34" charset="0"/>
                      </a:endParaRPr>
                    </a:p>
                  </a:txBody>
                  <a:tcPr marL="8572" marR="8572" marT="8572" marB="0" anchor="b">
                    <a:lnL>
                      <a:noFill/>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0" i="0" u="none" strike="noStrike" dirty="0">
                          <a:solidFill>
                            <a:srgbClr val="800000"/>
                          </a:solidFill>
                          <a:effectLst/>
                          <a:latin typeface="Calibri" panose="020F0502020204030204" pitchFamily="34" charset="0"/>
                        </a:rPr>
                        <a:t>Early to Mid</a:t>
                      </a:r>
                    </a:p>
                  </a:txBody>
                  <a:tcPr marL="8572" marR="8572" marT="8572" marB="0" anchor="b">
                    <a:lnL w="12700" cap="flat" cmpd="sng" algn="ctr">
                      <a:solidFill>
                        <a:schemeClr val="tx1">
                          <a:lumMod val="75000"/>
                          <a:lumOff val="25000"/>
                        </a:schemeClr>
                      </a:solidFill>
                      <a:prstDash val="solid"/>
                      <a:round/>
                      <a:headEnd type="none" w="med" len="med"/>
                      <a:tailEnd type="none" w="med" len="med"/>
                    </a:lnL>
                    <a:lnR>
                      <a:noFill/>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0" i="0" u="none" strike="noStrike" dirty="0">
                          <a:solidFill>
                            <a:srgbClr val="800000"/>
                          </a:solidFill>
                          <a:effectLst/>
                          <a:latin typeface="Calibri" panose="020F0502020204030204" pitchFamily="34" charset="0"/>
                        </a:rPr>
                        <a:t>Mid to </a:t>
                      </a:r>
                      <a:endParaRPr lang="en-US" sz="2400" b="0" i="0" u="none" strike="noStrike" dirty="0" smtClean="0">
                        <a:solidFill>
                          <a:srgbClr val="800000"/>
                        </a:solidFill>
                        <a:effectLst/>
                        <a:latin typeface="Calibri" panose="020F0502020204030204" pitchFamily="34" charset="0"/>
                      </a:endParaRPr>
                    </a:p>
                    <a:p>
                      <a:pPr algn="ctr" fontAlgn="b"/>
                      <a:r>
                        <a:rPr lang="en-US" sz="2400" b="0" i="0" u="none" strike="noStrike" dirty="0" smtClean="0">
                          <a:solidFill>
                            <a:srgbClr val="800000"/>
                          </a:solidFill>
                          <a:effectLst/>
                          <a:latin typeface="Calibri" panose="020F0502020204030204" pitchFamily="34" charset="0"/>
                        </a:rPr>
                        <a:t>Late</a:t>
                      </a:r>
                      <a:endParaRPr lang="en-US" sz="2400" b="0" i="0" u="none" strike="noStrike" dirty="0">
                        <a:solidFill>
                          <a:srgbClr val="800000"/>
                        </a:solidFill>
                        <a:effectLst/>
                        <a:latin typeface="Calibri" panose="020F0502020204030204" pitchFamily="34" charset="0"/>
                      </a:endParaRPr>
                    </a:p>
                  </a:txBody>
                  <a:tcPr marL="8572" marR="8572" marT="8572" marB="0" anchor="b">
                    <a:lnL>
                      <a:noFill/>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0" i="0" u="none" strike="noStrike" dirty="0">
                          <a:solidFill>
                            <a:srgbClr val="800000"/>
                          </a:solidFill>
                          <a:effectLst/>
                          <a:latin typeface="Calibri" panose="020F0502020204030204" pitchFamily="34" charset="0"/>
                        </a:rPr>
                        <a:t>Early to Mid</a:t>
                      </a:r>
                    </a:p>
                  </a:txBody>
                  <a:tcPr marL="8572" marR="8572" marT="8572" marB="0" anchor="b">
                    <a:lnL w="12700" cap="flat" cmpd="sng" algn="ctr">
                      <a:solidFill>
                        <a:schemeClr val="tx1">
                          <a:lumMod val="75000"/>
                          <a:lumOff val="25000"/>
                        </a:schemeClr>
                      </a:solidFill>
                      <a:prstDash val="solid"/>
                      <a:round/>
                      <a:headEnd type="none" w="med" len="med"/>
                      <a:tailEnd type="none" w="med" len="med"/>
                    </a:lnL>
                    <a:lnR>
                      <a:noFill/>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0" i="0" u="none" strike="noStrike" dirty="0">
                          <a:solidFill>
                            <a:srgbClr val="800000"/>
                          </a:solidFill>
                          <a:effectLst/>
                          <a:latin typeface="Calibri" panose="020F0502020204030204" pitchFamily="34" charset="0"/>
                        </a:rPr>
                        <a:t>Mid to </a:t>
                      </a:r>
                      <a:endParaRPr lang="en-US" sz="2400" b="0" i="0" u="none" strike="noStrike" dirty="0" smtClean="0">
                        <a:solidFill>
                          <a:srgbClr val="800000"/>
                        </a:solidFill>
                        <a:effectLst/>
                        <a:latin typeface="Calibri" panose="020F0502020204030204" pitchFamily="34" charset="0"/>
                      </a:endParaRPr>
                    </a:p>
                    <a:p>
                      <a:pPr algn="ctr" fontAlgn="b"/>
                      <a:r>
                        <a:rPr lang="en-US" sz="2400" b="0" i="0" u="none" strike="noStrike" dirty="0" smtClean="0">
                          <a:solidFill>
                            <a:srgbClr val="800000"/>
                          </a:solidFill>
                          <a:effectLst/>
                          <a:latin typeface="Calibri" panose="020F0502020204030204" pitchFamily="34" charset="0"/>
                        </a:rPr>
                        <a:t>Late</a:t>
                      </a:r>
                      <a:endParaRPr lang="en-US" sz="2400" b="0" i="0" u="none" strike="noStrike" dirty="0">
                        <a:solidFill>
                          <a:srgbClr val="800000"/>
                        </a:solidFill>
                        <a:effectLst/>
                        <a:latin typeface="Calibri" panose="020F0502020204030204" pitchFamily="34" charset="0"/>
                      </a:endParaRPr>
                    </a:p>
                  </a:txBody>
                  <a:tcPr marL="8572" marR="8572" marT="8572" marB="0" anchor="b">
                    <a:lnL>
                      <a:noFill/>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925115">
                <a:tc>
                  <a:txBody>
                    <a:bodyPr/>
                    <a:lstStyle/>
                    <a:p>
                      <a:pPr algn="ctr" fontAlgn="b"/>
                      <a:r>
                        <a:rPr lang="en-US" sz="2400" b="0" i="0" u="none" strike="noStrike" dirty="0">
                          <a:solidFill>
                            <a:srgbClr val="800000"/>
                          </a:solidFill>
                          <a:effectLst/>
                          <a:latin typeface="Calibri" panose="020F0502020204030204" pitchFamily="34" charset="0"/>
                        </a:rPr>
                        <a:t>Wild </a:t>
                      </a:r>
                      <a:endParaRPr lang="en-US" sz="2400" b="0" i="0" u="none" strike="noStrike" dirty="0" smtClean="0">
                        <a:solidFill>
                          <a:srgbClr val="800000"/>
                        </a:solidFill>
                        <a:effectLst/>
                        <a:latin typeface="Calibri" panose="020F0502020204030204" pitchFamily="34" charset="0"/>
                      </a:endParaRPr>
                    </a:p>
                    <a:p>
                      <a:pPr algn="ctr" fontAlgn="b"/>
                      <a:r>
                        <a:rPr lang="en-US" sz="2400" b="0" i="0" u="none" strike="noStrike" dirty="0" smtClean="0">
                          <a:solidFill>
                            <a:srgbClr val="800000"/>
                          </a:solidFill>
                          <a:effectLst/>
                          <a:latin typeface="Calibri" panose="020F0502020204030204" pitchFamily="34" charset="0"/>
                        </a:rPr>
                        <a:t>Mustard</a:t>
                      </a:r>
                      <a:endParaRPr lang="en-US" sz="2400" b="0" i="0" u="none" strike="noStrike" dirty="0">
                        <a:solidFill>
                          <a:srgbClr val="800000"/>
                        </a:solidFill>
                        <a:effectLst/>
                        <a:latin typeface="Calibri" panose="020F0502020204030204" pitchFamily="34" charset="0"/>
                      </a:endParaRPr>
                    </a:p>
                  </a:txBody>
                  <a:tcPr marL="8572" marR="8572" marT="8572" marB="0" anchor="ctr">
                    <a:lnL w="12700" cap="flat" cmpd="sng" algn="ctr">
                      <a:solidFill>
                        <a:schemeClr val="tx1">
                          <a:lumMod val="75000"/>
                          <a:lumOff val="25000"/>
                        </a:schemeClr>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C5D9F1"/>
                    </a:solidFill>
                  </a:tcPr>
                </a:tc>
                <a:tc>
                  <a:txBody>
                    <a:bodyPr/>
                    <a:lstStyle/>
                    <a:p>
                      <a:pPr algn="ctr" fontAlgn="b"/>
                      <a:r>
                        <a:rPr lang="en-US" sz="2400" b="0" i="0" u="none" strike="noStrike" dirty="0" smtClean="0">
                          <a:solidFill>
                            <a:srgbClr val="800000"/>
                          </a:solidFill>
                          <a:effectLst/>
                          <a:latin typeface="Calibri" panose="020F0502020204030204" pitchFamily="34" charset="0"/>
                        </a:rPr>
                        <a:t>Lambs-</a:t>
                      </a:r>
                    </a:p>
                    <a:p>
                      <a:pPr algn="ctr" fontAlgn="b"/>
                      <a:r>
                        <a:rPr lang="en-US" sz="2400" b="0" i="0" u="none" strike="noStrike" dirty="0" smtClean="0">
                          <a:solidFill>
                            <a:srgbClr val="800000"/>
                          </a:solidFill>
                          <a:effectLst/>
                          <a:latin typeface="Calibri" panose="020F0502020204030204" pitchFamily="34" charset="0"/>
                        </a:rPr>
                        <a:t>quarters</a:t>
                      </a:r>
                      <a:endParaRPr lang="en-US" sz="2400" b="0" i="0" u="none" strike="noStrike" dirty="0">
                        <a:solidFill>
                          <a:srgbClr val="800000"/>
                        </a:solidFill>
                        <a:effectLst/>
                        <a:latin typeface="Calibri" panose="020F0502020204030204" pitchFamily="34" charset="0"/>
                      </a:endParaRPr>
                    </a:p>
                  </a:txBody>
                  <a:tcPr marL="8572" marR="8572" marT="8572" marB="0" anchor="ctr">
                    <a:lnL>
                      <a:noFill/>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CD5B4"/>
                    </a:solidFill>
                  </a:tcPr>
                </a:tc>
                <a:tc>
                  <a:txBody>
                    <a:bodyPr/>
                    <a:lstStyle/>
                    <a:p>
                      <a:pPr algn="ctr" fontAlgn="b"/>
                      <a:r>
                        <a:rPr lang="en-US" sz="2400" b="0" i="0" u="none" strike="noStrike" dirty="0">
                          <a:solidFill>
                            <a:srgbClr val="800000"/>
                          </a:solidFill>
                          <a:effectLst/>
                          <a:latin typeface="Calibri" panose="020F0502020204030204" pitchFamily="34" charset="0"/>
                        </a:rPr>
                        <a:t>Common Ragweed</a:t>
                      </a:r>
                    </a:p>
                  </a:txBody>
                  <a:tcPr marL="8572" marR="8572" marT="8572" marB="0" anchor="ctr">
                    <a:lnL w="12700" cap="flat" cmpd="sng" algn="ctr">
                      <a:solidFill>
                        <a:schemeClr val="tx1">
                          <a:lumMod val="75000"/>
                          <a:lumOff val="25000"/>
                        </a:schemeClr>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8E4BC"/>
                    </a:solidFill>
                  </a:tcPr>
                </a:tc>
                <a:tc>
                  <a:txBody>
                    <a:bodyPr/>
                    <a:lstStyle/>
                    <a:p>
                      <a:pPr algn="ctr" fontAlgn="b"/>
                      <a:r>
                        <a:rPr lang="en-US" sz="2400" b="0" i="0" u="none" strike="noStrike" dirty="0">
                          <a:solidFill>
                            <a:srgbClr val="800000"/>
                          </a:solidFill>
                          <a:effectLst/>
                          <a:latin typeface="Calibri" panose="020F0502020204030204" pitchFamily="34" charset="0"/>
                        </a:rPr>
                        <a:t>Foxtails</a:t>
                      </a:r>
                    </a:p>
                  </a:txBody>
                  <a:tcPr marL="8572" marR="8572" marT="8572" marB="0" anchor="ctr">
                    <a:lnL>
                      <a:noFill/>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E6B8B7"/>
                    </a:solidFill>
                  </a:tcPr>
                </a:tc>
                <a:tc>
                  <a:txBody>
                    <a:bodyPr/>
                    <a:lstStyle/>
                    <a:p>
                      <a:pPr algn="ctr" fontAlgn="b"/>
                      <a:r>
                        <a:rPr lang="en-US" sz="2400" b="0" i="0" u="none" strike="noStrike" dirty="0">
                          <a:solidFill>
                            <a:srgbClr val="800000"/>
                          </a:solidFill>
                          <a:effectLst/>
                          <a:latin typeface="Calibri" panose="020F0502020204030204" pitchFamily="34" charset="0"/>
                        </a:rPr>
                        <a:t>Black nightshade</a:t>
                      </a:r>
                    </a:p>
                  </a:txBody>
                  <a:tcPr marL="8572" marR="8572" marT="8572" marB="0" anchor="ctr">
                    <a:lnL w="12700" cap="flat" cmpd="sng" algn="ctr">
                      <a:solidFill>
                        <a:schemeClr val="tx1">
                          <a:lumMod val="75000"/>
                          <a:lumOff val="25000"/>
                        </a:schemeClr>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C5D9F1"/>
                    </a:solidFill>
                  </a:tcPr>
                </a:tc>
                <a:tc>
                  <a:txBody>
                    <a:bodyPr/>
                    <a:lstStyle/>
                    <a:p>
                      <a:pPr algn="ctr" fontAlgn="b"/>
                      <a:r>
                        <a:rPr lang="en-US" sz="2400" b="0" i="0" u="none" strike="noStrike" dirty="0">
                          <a:solidFill>
                            <a:srgbClr val="800000"/>
                          </a:solidFill>
                          <a:effectLst/>
                          <a:latin typeface="Calibri" panose="020F0502020204030204" pitchFamily="34" charset="0"/>
                        </a:rPr>
                        <a:t>Crabgrass</a:t>
                      </a:r>
                    </a:p>
                  </a:txBody>
                  <a:tcPr marL="8572" marR="8572" marT="8572" marB="0" anchor="ctr">
                    <a:lnL>
                      <a:noFill/>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CCC0DA"/>
                    </a:solidFill>
                  </a:tcPr>
                </a:tc>
                <a:extLst>
                  <a:ext uri="{0D108BD9-81ED-4DB2-BD59-A6C34878D82A}">
                    <a16:rowId xmlns:a16="http://schemas.microsoft.com/office/drawing/2014/main" xmlns="" val="10002"/>
                  </a:ext>
                </a:extLst>
              </a:tr>
              <a:tr h="925115">
                <a:tc>
                  <a:txBody>
                    <a:bodyPr/>
                    <a:lstStyle/>
                    <a:p>
                      <a:pPr algn="ctr" fontAlgn="b"/>
                      <a:r>
                        <a:rPr lang="en-US" sz="2400" b="0" i="0" u="none" strike="noStrike" dirty="0" err="1">
                          <a:solidFill>
                            <a:srgbClr val="800000"/>
                          </a:solidFill>
                          <a:effectLst/>
                          <a:latin typeface="Calibri" panose="020F0502020204030204" pitchFamily="34" charset="0"/>
                        </a:rPr>
                        <a:t>Kochia</a:t>
                      </a:r>
                      <a:endParaRPr lang="en-US" sz="2400" b="0" i="0" u="none" strike="noStrike" dirty="0">
                        <a:solidFill>
                          <a:srgbClr val="800000"/>
                        </a:solidFill>
                        <a:effectLst/>
                        <a:latin typeface="Calibri" panose="020F0502020204030204" pitchFamily="34" charset="0"/>
                      </a:endParaRPr>
                    </a:p>
                  </a:txBody>
                  <a:tcPr marL="8572" marR="8572" marT="8572" marB="0" anchor="ctr">
                    <a:lnL w="12700" cap="flat" cmpd="sng" algn="ctr">
                      <a:solidFill>
                        <a:schemeClr val="tx1">
                          <a:lumMod val="75000"/>
                          <a:lumOff val="25000"/>
                        </a:schemeClr>
                      </a:solidFill>
                      <a:prstDash val="solid"/>
                      <a:round/>
                      <a:headEnd type="none" w="med" len="med"/>
                      <a:tailEnd type="none" w="med" len="med"/>
                    </a:lnL>
                    <a:lnR>
                      <a:noFill/>
                    </a:lnR>
                    <a:lnT>
                      <a:noFill/>
                    </a:lnT>
                    <a:lnB>
                      <a:noFill/>
                    </a:lnB>
                    <a:solidFill>
                      <a:srgbClr val="D8E4BC"/>
                    </a:solidFill>
                  </a:tcPr>
                </a:tc>
                <a:tc>
                  <a:txBody>
                    <a:bodyPr/>
                    <a:lstStyle/>
                    <a:p>
                      <a:pPr algn="ctr" fontAlgn="b"/>
                      <a:r>
                        <a:rPr lang="en-US" sz="2400" b="0" i="0" u="none" strike="noStrike" dirty="0">
                          <a:solidFill>
                            <a:srgbClr val="800000"/>
                          </a:solidFill>
                          <a:effectLst/>
                          <a:latin typeface="Calibri" panose="020F0502020204030204" pitchFamily="34" charset="0"/>
                        </a:rPr>
                        <a:t>Giant </a:t>
                      </a:r>
                      <a:endParaRPr lang="en-US" sz="2400" b="0" i="0" u="none" strike="noStrike" dirty="0" smtClean="0">
                        <a:solidFill>
                          <a:srgbClr val="800000"/>
                        </a:solidFill>
                        <a:effectLst/>
                        <a:latin typeface="Calibri" panose="020F0502020204030204" pitchFamily="34" charset="0"/>
                      </a:endParaRPr>
                    </a:p>
                    <a:p>
                      <a:pPr algn="ctr" fontAlgn="b"/>
                      <a:r>
                        <a:rPr lang="en-US" sz="2400" b="0" i="0" u="none" strike="noStrike" dirty="0" smtClean="0">
                          <a:solidFill>
                            <a:srgbClr val="800000"/>
                          </a:solidFill>
                          <a:effectLst/>
                          <a:latin typeface="Calibri" panose="020F0502020204030204" pitchFamily="34" charset="0"/>
                        </a:rPr>
                        <a:t>Ragweed</a:t>
                      </a:r>
                      <a:endParaRPr lang="en-US" sz="2400" b="0" i="0" u="none" strike="noStrike" dirty="0">
                        <a:solidFill>
                          <a:srgbClr val="800000"/>
                        </a:solidFill>
                        <a:effectLst/>
                        <a:latin typeface="Calibri" panose="020F0502020204030204" pitchFamily="34" charset="0"/>
                      </a:endParaRPr>
                    </a:p>
                  </a:txBody>
                  <a:tcPr marL="8572" marR="8572" marT="8572" marB="0" anchor="ctr">
                    <a:lnL>
                      <a:noFill/>
                    </a:lnL>
                    <a:lnR w="12700" cap="flat" cmpd="sng" algn="ctr">
                      <a:solidFill>
                        <a:schemeClr val="tx1">
                          <a:lumMod val="75000"/>
                          <a:lumOff val="25000"/>
                        </a:schemeClr>
                      </a:solidFill>
                      <a:prstDash val="solid"/>
                      <a:round/>
                      <a:headEnd type="none" w="med" len="med"/>
                      <a:tailEnd type="none" w="med" len="med"/>
                    </a:lnR>
                    <a:lnT>
                      <a:noFill/>
                    </a:lnT>
                    <a:lnB>
                      <a:noFill/>
                    </a:lnB>
                    <a:solidFill>
                      <a:srgbClr val="CCC0DA"/>
                    </a:solidFill>
                  </a:tcPr>
                </a:tc>
                <a:tc>
                  <a:txBody>
                    <a:bodyPr/>
                    <a:lstStyle/>
                    <a:p>
                      <a:pPr algn="ctr" fontAlgn="b"/>
                      <a:r>
                        <a:rPr lang="en-US" sz="2400" b="0" i="0" u="none" strike="noStrike" dirty="0">
                          <a:solidFill>
                            <a:srgbClr val="800000"/>
                          </a:solidFill>
                          <a:effectLst/>
                          <a:latin typeface="Calibri" panose="020F0502020204030204" pitchFamily="34" charset="0"/>
                        </a:rPr>
                        <a:t>Wooly </a:t>
                      </a:r>
                      <a:endParaRPr lang="en-US" sz="2400" b="0" i="0" u="none" strike="noStrike" dirty="0" smtClean="0">
                        <a:solidFill>
                          <a:srgbClr val="800000"/>
                        </a:solidFill>
                        <a:effectLst/>
                        <a:latin typeface="Calibri" panose="020F0502020204030204" pitchFamily="34" charset="0"/>
                      </a:endParaRPr>
                    </a:p>
                    <a:p>
                      <a:pPr algn="ctr" fontAlgn="b"/>
                      <a:r>
                        <a:rPr lang="en-US" sz="2400" b="0" i="0" u="none" strike="noStrike" dirty="0" err="1" smtClean="0">
                          <a:solidFill>
                            <a:srgbClr val="800000"/>
                          </a:solidFill>
                          <a:effectLst/>
                          <a:latin typeface="Calibri" panose="020F0502020204030204" pitchFamily="34" charset="0"/>
                        </a:rPr>
                        <a:t>cupgrass</a:t>
                      </a:r>
                      <a:endParaRPr lang="en-US" sz="2400" b="0" i="0" u="none" strike="noStrike" dirty="0">
                        <a:solidFill>
                          <a:srgbClr val="800000"/>
                        </a:solidFill>
                        <a:effectLst/>
                        <a:latin typeface="Calibri" panose="020F0502020204030204" pitchFamily="34" charset="0"/>
                      </a:endParaRPr>
                    </a:p>
                  </a:txBody>
                  <a:tcPr marL="8572" marR="8572" marT="8572" marB="0" anchor="ctr">
                    <a:lnL w="12700" cap="flat" cmpd="sng" algn="ctr">
                      <a:solidFill>
                        <a:schemeClr val="tx1">
                          <a:lumMod val="75000"/>
                          <a:lumOff val="25000"/>
                        </a:schemeClr>
                      </a:solidFill>
                      <a:prstDash val="solid"/>
                      <a:round/>
                      <a:headEnd type="none" w="med" len="med"/>
                      <a:tailEnd type="none" w="med" len="med"/>
                    </a:lnL>
                    <a:lnR>
                      <a:noFill/>
                    </a:lnR>
                    <a:lnT>
                      <a:noFill/>
                    </a:lnT>
                    <a:lnB>
                      <a:noFill/>
                    </a:lnB>
                    <a:solidFill>
                      <a:srgbClr val="C5D9F1"/>
                    </a:solidFill>
                  </a:tcPr>
                </a:tc>
                <a:tc>
                  <a:txBody>
                    <a:bodyPr/>
                    <a:lstStyle/>
                    <a:p>
                      <a:pPr algn="ctr" fontAlgn="b"/>
                      <a:r>
                        <a:rPr lang="en-US" sz="2400" b="0" i="0" u="none" strike="noStrike" dirty="0">
                          <a:solidFill>
                            <a:srgbClr val="800000"/>
                          </a:solidFill>
                          <a:effectLst/>
                          <a:latin typeface="Calibri" panose="020F0502020204030204" pitchFamily="34" charset="0"/>
                        </a:rPr>
                        <a:t>Redroot pigweed</a:t>
                      </a:r>
                    </a:p>
                  </a:txBody>
                  <a:tcPr marL="8572" marR="8572" marT="8572" marB="0" anchor="ctr">
                    <a:lnL>
                      <a:noFill/>
                    </a:lnL>
                    <a:lnR w="12700" cap="flat" cmpd="sng" algn="ctr">
                      <a:solidFill>
                        <a:schemeClr val="tx1">
                          <a:lumMod val="75000"/>
                          <a:lumOff val="25000"/>
                        </a:schemeClr>
                      </a:solidFill>
                      <a:prstDash val="solid"/>
                      <a:round/>
                      <a:headEnd type="none" w="med" len="med"/>
                      <a:tailEnd type="none" w="med" len="med"/>
                    </a:lnR>
                    <a:lnT>
                      <a:noFill/>
                    </a:lnT>
                    <a:lnB>
                      <a:noFill/>
                    </a:lnB>
                    <a:solidFill>
                      <a:srgbClr val="FCD5B4"/>
                    </a:solidFill>
                  </a:tcPr>
                </a:tc>
                <a:tc>
                  <a:txBody>
                    <a:bodyPr/>
                    <a:lstStyle/>
                    <a:p>
                      <a:pPr algn="ctr" fontAlgn="b"/>
                      <a:r>
                        <a:rPr lang="en-US" sz="2400" b="0" i="0" u="none" strike="noStrike" dirty="0" smtClean="0">
                          <a:solidFill>
                            <a:srgbClr val="800000"/>
                          </a:solidFill>
                          <a:effectLst/>
                          <a:latin typeface="Calibri" panose="020F0502020204030204" pitchFamily="34" charset="0"/>
                        </a:rPr>
                        <a:t>Water-hemp</a:t>
                      </a:r>
                      <a:endParaRPr lang="en-US" sz="2400" b="0" i="0" u="none" strike="noStrike" dirty="0">
                        <a:solidFill>
                          <a:srgbClr val="800000"/>
                        </a:solidFill>
                        <a:effectLst/>
                        <a:latin typeface="Calibri" panose="020F0502020204030204" pitchFamily="34" charset="0"/>
                      </a:endParaRPr>
                    </a:p>
                  </a:txBody>
                  <a:tcPr marL="8572" marR="8572" marT="8572" marB="0" anchor="ctr">
                    <a:lnL w="12700" cap="flat" cmpd="sng" algn="ctr">
                      <a:solidFill>
                        <a:schemeClr val="tx1">
                          <a:lumMod val="75000"/>
                          <a:lumOff val="25000"/>
                        </a:schemeClr>
                      </a:solidFill>
                      <a:prstDash val="solid"/>
                      <a:round/>
                      <a:headEnd type="none" w="med" len="med"/>
                      <a:tailEnd type="none" w="med" len="med"/>
                    </a:lnL>
                    <a:lnR>
                      <a:noFill/>
                    </a:lnR>
                    <a:lnT>
                      <a:noFill/>
                    </a:lnT>
                    <a:lnB>
                      <a:noFill/>
                    </a:lnB>
                    <a:solidFill>
                      <a:srgbClr val="D8E4BC"/>
                    </a:solidFill>
                  </a:tcPr>
                </a:tc>
                <a:tc>
                  <a:txBody>
                    <a:bodyPr/>
                    <a:lstStyle/>
                    <a:p>
                      <a:pPr algn="ctr" fontAlgn="b"/>
                      <a:r>
                        <a:rPr lang="en-US" sz="2400" b="0" i="0" u="none" strike="noStrike" dirty="0" smtClean="0">
                          <a:solidFill>
                            <a:srgbClr val="800000"/>
                          </a:solidFill>
                          <a:effectLst/>
                          <a:latin typeface="Calibri" panose="020F0502020204030204" pitchFamily="34" charset="0"/>
                        </a:rPr>
                        <a:t>Jimson-</a:t>
                      </a:r>
                    </a:p>
                    <a:p>
                      <a:pPr algn="ctr" fontAlgn="b"/>
                      <a:r>
                        <a:rPr lang="en-US" sz="2400" b="0" i="0" u="none" strike="noStrike" dirty="0" smtClean="0">
                          <a:solidFill>
                            <a:srgbClr val="800000"/>
                          </a:solidFill>
                          <a:effectLst/>
                          <a:latin typeface="Calibri" panose="020F0502020204030204" pitchFamily="34" charset="0"/>
                        </a:rPr>
                        <a:t>weed</a:t>
                      </a:r>
                      <a:endParaRPr lang="en-US" sz="2400" b="0" i="0" u="none" strike="noStrike" dirty="0">
                        <a:solidFill>
                          <a:srgbClr val="800000"/>
                        </a:solidFill>
                        <a:effectLst/>
                        <a:latin typeface="Calibri" panose="020F0502020204030204" pitchFamily="34" charset="0"/>
                      </a:endParaRPr>
                    </a:p>
                  </a:txBody>
                  <a:tcPr marL="8572" marR="8572" marT="8572" marB="0" anchor="ctr">
                    <a:lnL>
                      <a:noFill/>
                    </a:lnL>
                    <a:lnR w="12700" cap="flat" cmpd="sng" algn="ctr">
                      <a:solidFill>
                        <a:schemeClr val="tx1">
                          <a:lumMod val="75000"/>
                          <a:lumOff val="25000"/>
                        </a:schemeClr>
                      </a:solidFill>
                      <a:prstDash val="solid"/>
                      <a:round/>
                      <a:headEnd type="none" w="med" len="med"/>
                      <a:tailEnd type="none" w="med" len="med"/>
                    </a:lnR>
                    <a:lnT>
                      <a:noFill/>
                    </a:lnT>
                    <a:lnB>
                      <a:noFill/>
                    </a:lnB>
                    <a:solidFill>
                      <a:srgbClr val="FCD5B4"/>
                    </a:solidFill>
                  </a:tcPr>
                </a:tc>
                <a:extLst>
                  <a:ext uri="{0D108BD9-81ED-4DB2-BD59-A6C34878D82A}">
                    <a16:rowId xmlns:a16="http://schemas.microsoft.com/office/drawing/2014/main" xmlns="" val="10003"/>
                  </a:ext>
                </a:extLst>
              </a:tr>
              <a:tr h="947741">
                <a:tc>
                  <a:txBody>
                    <a:bodyPr/>
                    <a:lstStyle/>
                    <a:p>
                      <a:pPr algn="ctr" fontAlgn="b"/>
                      <a:endParaRPr lang="en-US" sz="2400" b="0" i="0" u="none" strike="noStrike" dirty="0">
                        <a:solidFill>
                          <a:srgbClr val="800000"/>
                        </a:solidFill>
                        <a:effectLst/>
                        <a:latin typeface="Calibri" panose="020F0502020204030204" pitchFamily="34" charset="0"/>
                      </a:endParaRPr>
                    </a:p>
                  </a:txBody>
                  <a:tcPr marL="8572" marR="8572" marT="8572" marB="0" anchor="b">
                    <a:lnL w="12700" cap="flat" cmpd="sng" algn="ctr">
                      <a:solidFill>
                        <a:schemeClr val="tx1">
                          <a:lumMod val="75000"/>
                          <a:lumOff val="25000"/>
                        </a:schemeClr>
                      </a:solidFill>
                      <a:prstDash val="solid"/>
                      <a:round/>
                      <a:headEnd type="none" w="med" len="med"/>
                      <a:tailEnd type="none" w="med" len="med"/>
                    </a:lnL>
                    <a:lnR>
                      <a:noFill/>
                    </a:lnR>
                    <a:lnT>
                      <a:noFill/>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b"/>
                      <a:endParaRPr lang="en-US" sz="2400" b="0" i="0" u="none" strike="noStrike" dirty="0">
                        <a:solidFill>
                          <a:srgbClr val="800000"/>
                        </a:solidFill>
                        <a:effectLst/>
                        <a:latin typeface="Calibri" panose="020F0502020204030204" pitchFamily="34" charset="0"/>
                      </a:endParaRPr>
                    </a:p>
                  </a:txBody>
                  <a:tcPr marL="8572" marR="8572" marT="8572" marB="0" anchor="b">
                    <a:lnL>
                      <a:noFill/>
                    </a:lnL>
                    <a:lnR w="12700" cap="flat" cmpd="sng" algn="ctr">
                      <a:solidFill>
                        <a:schemeClr val="tx1">
                          <a:lumMod val="75000"/>
                          <a:lumOff val="25000"/>
                        </a:schemeClr>
                      </a:solidFill>
                      <a:prstDash val="solid"/>
                      <a:round/>
                      <a:headEnd type="none" w="med" len="med"/>
                      <a:tailEnd type="none" w="med" len="med"/>
                    </a:lnR>
                    <a:lnT>
                      <a:noFill/>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b"/>
                      <a:r>
                        <a:rPr lang="en-US" sz="2400" b="0" i="0" u="none" strike="noStrike" dirty="0" smtClean="0">
                          <a:solidFill>
                            <a:srgbClr val="800000"/>
                          </a:solidFill>
                          <a:effectLst/>
                          <a:latin typeface="Calibri" panose="020F0502020204030204" pitchFamily="34" charset="0"/>
                        </a:rPr>
                        <a:t>Velvetleaf</a:t>
                      </a:r>
                      <a:endParaRPr lang="en-US" sz="2400" b="0" i="0" u="none" strike="noStrike" dirty="0">
                        <a:solidFill>
                          <a:srgbClr val="800000"/>
                        </a:solidFill>
                        <a:effectLst/>
                        <a:latin typeface="Calibri" panose="020F0502020204030204" pitchFamily="34" charset="0"/>
                      </a:endParaRPr>
                    </a:p>
                  </a:txBody>
                  <a:tcPr marL="8572" marR="8572" marT="8572" marB="0" anchor="ctr">
                    <a:lnL w="12700" cap="flat" cmpd="sng" algn="ctr">
                      <a:solidFill>
                        <a:schemeClr val="tx1">
                          <a:lumMod val="75000"/>
                          <a:lumOff val="25000"/>
                        </a:schemeClr>
                      </a:solidFill>
                      <a:prstDash val="solid"/>
                      <a:round/>
                      <a:headEnd type="none" w="med" len="med"/>
                      <a:tailEnd type="none" w="med" len="med"/>
                    </a:lnL>
                    <a:lnR>
                      <a:noFill/>
                    </a:lnR>
                    <a:lnT>
                      <a:noFill/>
                    </a:lnT>
                    <a:lnB w="12700" cap="flat" cmpd="sng" algn="ctr">
                      <a:solidFill>
                        <a:schemeClr val="tx1">
                          <a:lumMod val="75000"/>
                          <a:lumOff val="25000"/>
                        </a:schemeClr>
                      </a:solidFill>
                      <a:prstDash val="solid"/>
                      <a:round/>
                      <a:headEnd type="none" w="med" len="med"/>
                      <a:tailEnd type="none" w="med" len="med"/>
                    </a:lnB>
                    <a:solidFill>
                      <a:srgbClr val="E6B8B7"/>
                    </a:solidFill>
                  </a:tcPr>
                </a:tc>
                <a:tc>
                  <a:txBody>
                    <a:bodyPr/>
                    <a:lstStyle/>
                    <a:p>
                      <a:pPr algn="ctr" fontAlgn="b"/>
                      <a:r>
                        <a:rPr lang="en-US" sz="2400" b="0" i="0" u="none" strike="noStrike" dirty="0" smtClean="0">
                          <a:solidFill>
                            <a:srgbClr val="800000"/>
                          </a:solidFill>
                          <a:effectLst/>
                          <a:latin typeface="Calibri" panose="020F0502020204030204" pitchFamily="34" charset="0"/>
                        </a:rPr>
                        <a:t>Cocklebur</a:t>
                      </a:r>
                      <a:endParaRPr lang="en-US" sz="2400" b="0" i="0" u="none" strike="noStrike" dirty="0">
                        <a:solidFill>
                          <a:srgbClr val="800000"/>
                        </a:solidFill>
                        <a:effectLst/>
                        <a:latin typeface="Calibri" panose="020F0502020204030204" pitchFamily="34" charset="0"/>
                      </a:endParaRPr>
                    </a:p>
                  </a:txBody>
                  <a:tcPr marL="8572" marR="8572" marT="8572" marB="0" anchor="ctr">
                    <a:lnL>
                      <a:noFill/>
                    </a:lnL>
                    <a:lnR w="12700" cap="flat" cmpd="sng" algn="ctr">
                      <a:solidFill>
                        <a:schemeClr val="tx1">
                          <a:lumMod val="75000"/>
                          <a:lumOff val="25000"/>
                        </a:schemeClr>
                      </a:solidFill>
                      <a:prstDash val="solid"/>
                      <a:round/>
                      <a:headEnd type="none" w="med" len="med"/>
                      <a:tailEnd type="none" w="med" len="med"/>
                    </a:lnR>
                    <a:lnT>
                      <a:noFill/>
                    </a:lnT>
                    <a:lnB w="12700" cap="flat" cmpd="sng" algn="ctr">
                      <a:solidFill>
                        <a:schemeClr val="tx1">
                          <a:lumMod val="75000"/>
                          <a:lumOff val="25000"/>
                        </a:schemeClr>
                      </a:solidFill>
                      <a:prstDash val="solid"/>
                      <a:round/>
                      <a:headEnd type="none" w="med" len="med"/>
                      <a:tailEnd type="none" w="med" len="med"/>
                    </a:lnB>
                    <a:solidFill>
                      <a:srgbClr val="CCC0DA"/>
                    </a:solidFill>
                  </a:tcPr>
                </a:tc>
                <a:tc>
                  <a:txBody>
                    <a:bodyPr/>
                    <a:lstStyle/>
                    <a:p>
                      <a:pPr algn="ctr" fontAlgn="b"/>
                      <a:endParaRPr lang="en-US" sz="2400" b="0" i="0" u="none" strike="noStrike" dirty="0">
                        <a:solidFill>
                          <a:srgbClr val="800000"/>
                        </a:solidFill>
                        <a:effectLst/>
                        <a:latin typeface="Calibri" panose="020F0502020204030204" pitchFamily="34" charset="0"/>
                      </a:endParaRPr>
                    </a:p>
                  </a:txBody>
                  <a:tcPr marL="8572" marR="8572" marT="8572" marB="0" anchor="b">
                    <a:lnL w="12700" cap="flat" cmpd="sng" algn="ctr">
                      <a:solidFill>
                        <a:schemeClr val="tx1">
                          <a:lumMod val="75000"/>
                          <a:lumOff val="25000"/>
                        </a:schemeClr>
                      </a:solidFill>
                      <a:prstDash val="solid"/>
                      <a:round/>
                      <a:headEnd type="none" w="med" len="med"/>
                      <a:tailEnd type="none" w="med" len="med"/>
                    </a:lnL>
                    <a:lnR>
                      <a:noFill/>
                    </a:lnR>
                    <a:lnT>
                      <a:noFill/>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b"/>
                      <a:endParaRPr lang="en-US" sz="2400" b="0" i="0" u="none" strike="noStrike" dirty="0">
                        <a:solidFill>
                          <a:srgbClr val="800000"/>
                        </a:solidFill>
                        <a:effectLst/>
                        <a:latin typeface="Calibri" panose="020F0502020204030204" pitchFamily="34" charset="0"/>
                      </a:endParaRPr>
                    </a:p>
                  </a:txBody>
                  <a:tcPr marL="8572" marR="8572" marT="8572" marB="0" anchor="b">
                    <a:lnL>
                      <a:noFill/>
                    </a:lnL>
                    <a:lnR w="12700" cap="flat" cmpd="sng" algn="ctr">
                      <a:solidFill>
                        <a:schemeClr val="tx1">
                          <a:lumMod val="75000"/>
                          <a:lumOff val="25000"/>
                        </a:schemeClr>
                      </a:solidFill>
                      <a:prstDash val="solid"/>
                      <a:round/>
                      <a:headEnd type="none" w="med" len="med"/>
                      <a:tailEnd type="none" w="med" len="med"/>
                    </a:lnR>
                    <a:lnT>
                      <a:noFill/>
                    </a:lnT>
                    <a:lnB w="1270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5" name="Rounded Rectangle 4"/>
          <p:cNvSpPr/>
          <p:nvPr>
            <p:custDataLst>
              <p:tags r:id="rId3"/>
            </p:custDataLst>
          </p:nvPr>
        </p:nvSpPr>
        <p:spPr>
          <a:xfrm>
            <a:off x="228600" y="2971800"/>
            <a:ext cx="1219200" cy="762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custDataLst>
              <p:tags r:id="rId4"/>
            </p:custDataLst>
          </p:nvPr>
        </p:nvSpPr>
        <p:spPr>
          <a:xfrm>
            <a:off x="3118104" y="4876800"/>
            <a:ext cx="13716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custDataLst>
              <p:tags r:id="rId5"/>
            </p:custDataLst>
          </p:nvPr>
        </p:nvSpPr>
        <p:spPr>
          <a:xfrm>
            <a:off x="6172200" y="3962400"/>
            <a:ext cx="12192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866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457200" y="274638"/>
            <a:ext cx="8229600" cy="1143000"/>
          </a:xfrm>
        </p:spPr>
        <p:txBody>
          <a:bodyPr/>
          <a:lstStyle/>
          <a:p>
            <a:r>
              <a:rPr lang="en-US" dirty="0" smtClean="0"/>
              <a:t>Duration of Emergence</a:t>
            </a:r>
            <a:endParaRPr lang="en-US" dirty="0"/>
          </a:p>
        </p:txBody>
      </p:sp>
      <p:sp>
        <p:nvSpPr>
          <p:cNvPr id="6" name="Content Placeholder 5"/>
          <p:cNvSpPr>
            <a:spLocks noGrp="1"/>
          </p:cNvSpPr>
          <p:nvPr>
            <p:ph sz="half" idx="1"/>
            <p:custDataLst>
              <p:tags r:id="rId2"/>
            </p:custDataLst>
          </p:nvPr>
        </p:nvSpPr>
        <p:spPr>
          <a:xfrm>
            <a:off x="133350" y="1447800"/>
            <a:ext cx="2286000" cy="4495800"/>
          </a:xfrm>
        </p:spPr>
        <p:txBody>
          <a:bodyPr>
            <a:normAutofit fontScale="92500" lnSpcReduction="10000"/>
          </a:bodyPr>
          <a:lstStyle/>
          <a:p>
            <a:pPr marL="0" indent="0" algn="ctr">
              <a:buNone/>
            </a:pPr>
            <a:r>
              <a:rPr lang="en-US" sz="3200" dirty="0"/>
              <a:t>Some weeds have a short window of emergence, others </a:t>
            </a:r>
            <a:r>
              <a:rPr lang="en-US" sz="3200" dirty="0" smtClean="0"/>
              <a:t>emerge </a:t>
            </a:r>
            <a:r>
              <a:rPr lang="en-US" sz="3200" dirty="0"/>
              <a:t>over a longer time span</a:t>
            </a:r>
          </a:p>
          <a:p>
            <a:pPr algn="ctr"/>
            <a:endParaRPr lang="en-US" dirty="0"/>
          </a:p>
        </p:txBody>
      </p:sp>
      <p:graphicFrame>
        <p:nvGraphicFramePr>
          <p:cNvPr id="4" name="Chart 3"/>
          <p:cNvGraphicFramePr>
            <a:graphicFrameLocks/>
          </p:cNvGraphicFramePr>
          <p:nvPr>
            <p:custDataLst>
              <p:tags r:id="rId3"/>
            </p:custDataLst>
            <p:extLst/>
          </p:nvPr>
        </p:nvGraphicFramePr>
        <p:xfrm>
          <a:off x="2438400" y="1417638"/>
          <a:ext cx="6629400" cy="4525962"/>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1"/>
          <p:cNvSpPr txBox="1"/>
          <p:nvPr>
            <p:custDataLst>
              <p:tags r:id="rId4"/>
            </p:custDataLst>
          </p:nvPr>
        </p:nvSpPr>
        <p:spPr>
          <a:xfrm>
            <a:off x="7315200" y="4953000"/>
            <a:ext cx="1524000" cy="8382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solidFill>
                  <a:schemeClr val="tx1">
                    <a:lumMod val="75000"/>
                    <a:lumOff val="25000"/>
                  </a:schemeClr>
                </a:solidFill>
              </a:rPr>
              <a:t>Velvetleaf</a:t>
            </a:r>
          </a:p>
          <a:p>
            <a:pPr algn="ctr"/>
            <a:r>
              <a:rPr lang="en-US" sz="1800" dirty="0" smtClean="0">
                <a:solidFill>
                  <a:schemeClr val="tx1">
                    <a:lumMod val="75000"/>
                    <a:lumOff val="25000"/>
                  </a:schemeClr>
                </a:solidFill>
              </a:rPr>
              <a:t>Giant Foxtail</a:t>
            </a:r>
          </a:p>
          <a:p>
            <a:pPr algn="ctr"/>
            <a:r>
              <a:rPr lang="en-US" sz="1800" dirty="0" err="1" smtClean="0">
                <a:solidFill>
                  <a:schemeClr val="tx1">
                    <a:lumMod val="75000"/>
                    <a:lumOff val="25000"/>
                  </a:schemeClr>
                </a:solidFill>
              </a:rPr>
              <a:t>Waterhemp</a:t>
            </a:r>
            <a:endParaRPr lang="en-US" sz="1800" dirty="0">
              <a:solidFill>
                <a:schemeClr val="tx1">
                  <a:lumMod val="75000"/>
                  <a:lumOff val="25000"/>
                </a:schemeClr>
              </a:solidFill>
            </a:endParaRPr>
          </a:p>
        </p:txBody>
      </p:sp>
      <p:sp>
        <p:nvSpPr>
          <p:cNvPr id="2" name="Right Arrow 1"/>
          <p:cNvSpPr/>
          <p:nvPr>
            <p:custDataLst>
              <p:tags r:id="rId5"/>
            </p:custDataLst>
          </p:nvPr>
        </p:nvSpPr>
        <p:spPr>
          <a:xfrm rot="5400000">
            <a:off x="3475188" y="1600050"/>
            <a:ext cx="812975" cy="44815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4337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Resources</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normAutofit/>
          </a:bodyPr>
          <a:lstStyle/>
          <a:p>
            <a:r>
              <a:rPr lang="en-US" dirty="0" smtClean="0">
                <a:hlinkClick r:id="rId5"/>
              </a:rPr>
              <a:t>Risk Management for Organic Producers – Weed Biology</a:t>
            </a:r>
            <a:endParaRPr lang="en-US" dirty="0" smtClean="0"/>
          </a:p>
          <a:p>
            <a:r>
              <a:rPr lang="en-US" dirty="0" smtClean="0">
                <a:hlinkClick r:id="rId6"/>
              </a:rPr>
              <a:t>Risk Management for Organic Producers – Weed Profiles</a:t>
            </a:r>
            <a:endParaRPr lang="en-US" dirty="0" smtClean="0"/>
          </a:p>
          <a:p>
            <a:r>
              <a:rPr lang="en-US" dirty="0" smtClean="0">
                <a:hlinkClick r:id="rId7"/>
              </a:rPr>
              <a:t>University of Minnesota Extension – Weed </a:t>
            </a:r>
            <a:r>
              <a:rPr lang="en-US" dirty="0" err="1" smtClean="0">
                <a:hlinkClick r:id="rId7"/>
              </a:rPr>
              <a:t>Indentification</a:t>
            </a:r>
            <a:r>
              <a:rPr lang="en-US" dirty="0" smtClean="0"/>
              <a:t> </a:t>
            </a:r>
          </a:p>
          <a:p>
            <a:r>
              <a:rPr lang="en-US" dirty="0" smtClean="0">
                <a:hlinkClick r:id="rId8"/>
              </a:rPr>
              <a:t>Common Weed Seedlings of the North Central States</a:t>
            </a:r>
            <a:endParaRPr lang="en-US" dirty="0" smtClean="0"/>
          </a:p>
        </p:txBody>
      </p:sp>
    </p:spTree>
    <p:extLst>
      <p:ext uri="{BB962C8B-B14F-4D97-AF65-F5344CB8AC3E}">
        <p14:creationId xmlns:p14="http://schemas.microsoft.com/office/powerpoint/2010/main" val="27655822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Weed Biology</a:t>
            </a:r>
          </a:p>
        </p:txBody>
      </p:sp>
      <p:sp>
        <p:nvSpPr>
          <p:cNvPr id="3" name="Content Placeholder 2"/>
          <p:cNvSpPr>
            <a:spLocks noGrp="1"/>
          </p:cNvSpPr>
          <p:nvPr>
            <p:ph idx="1"/>
            <p:custDataLst>
              <p:tags r:id="rId2"/>
            </p:custDataLst>
          </p:nvPr>
        </p:nvSpPr>
        <p:spPr>
          <a:xfrm>
            <a:off x="228600" y="1646691"/>
            <a:ext cx="4365171" cy="4432980"/>
          </a:xfrm>
          <a:solidFill>
            <a:srgbClr val="9466AB">
              <a:alpha val="62000"/>
            </a:srgbClr>
          </a:solidFill>
        </p:spPr>
        <p:txBody>
          <a:bodyPr>
            <a:normAutofit/>
          </a:bodyPr>
          <a:lstStyle/>
          <a:p>
            <a:pPr marL="571500" indent="-571500">
              <a:buFont typeface="+mj-lt"/>
              <a:buAutoNum type="romanUcPeriod"/>
            </a:pPr>
            <a:r>
              <a:rPr lang="en-US" sz="3600" dirty="0">
                <a:solidFill>
                  <a:schemeClr val="tx1">
                    <a:lumMod val="65000"/>
                    <a:lumOff val="35000"/>
                  </a:schemeClr>
                </a:solidFill>
              </a:rPr>
              <a:t>Weed Effects on Crops</a:t>
            </a:r>
          </a:p>
          <a:p>
            <a:pPr marL="571500" indent="-571500">
              <a:buFont typeface="+mj-lt"/>
              <a:buAutoNum type="romanUcPeriod"/>
            </a:pPr>
            <a:r>
              <a:rPr lang="en-US" sz="3600" dirty="0" smtClean="0">
                <a:solidFill>
                  <a:schemeClr val="tx1">
                    <a:lumMod val="65000"/>
                    <a:lumOff val="35000"/>
                  </a:schemeClr>
                </a:solidFill>
              </a:rPr>
              <a:t>Weed Life Cycles</a:t>
            </a:r>
            <a:endParaRPr lang="en-US" sz="3600" dirty="0">
              <a:solidFill>
                <a:schemeClr val="tx1">
                  <a:lumMod val="65000"/>
                  <a:lumOff val="35000"/>
                </a:schemeClr>
              </a:solidFill>
            </a:endParaRPr>
          </a:p>
          <a:p>
            <a:pPr marL="571500" indent="-571500">
              <a:buFont typeface="+mj-lt"/>
              <a:buAutoNum type="romanUcPeriod"/>
            </a:pPr>
            <a:r>
              <a:rPr lang="en-US" sz="3600" dirty="0">
                <a:solidFill>
                  <a:schemeClr val="tx1">
                    <a:lumMod val="65000"/>
                    <a:lumOff val="35000"/>
                  </a:schemeClr>
                </a:solidFill>
              </a:rPr>
              <a:t>Weed </a:t>
            </a:r>
            <a:r>
              <a:rPr lang="en-US" sz="3600" dirty="0" smtClean="0">
                <a:solidFill>
                  <a:schemeClr val="tx1">
                    <a:lumMod val="65000"/>
                    <a:lumOff val="35000"/>
                  </a:schemeClr>
                </a:solidFill>
              </a:rPr>
              <a:t>Reproduction</a:t>
            </a:r>
            <a:endParaRPr lang="en-US" sz="3600" dirty="0">
              <a:solidFill>
                <a:schemeClr val="tx1">
                  <a:lumMod val="65000"/>
                  <a:lumOff val="35000"/>
                </a:schemeClr>
              </a:solidFill>
            </a:endParaRPr>
          </a:p>
          <a:p>
            <a:pPr marL="571500" indent="-571500">
              <a:buFont typeface="+mj-lt"/>
              <a:buAutoNum type="romanUcPeriod"/>
            </a:pPr>
            <a:r>
              <a:rPr lang="en-US" sz="3600" dirty="0">
                <a:solidFill>
                  <a:schemeClr val="tx1">
                    <a:lumMod val="65000"/>
                    <a:lumOff val="35000"/>
                  </a:schemeClr>
                </a:solidFill>
              </a:rPr>
              <a:t>Weed </a:t>
            </a:r>
            <a:r>
              <a:rPr lang="en-US" sz="3600" dirty="0" smtClean="0">
                <a:solidFill>
                  <a:schemeClr val="tx1">
                    <a:lumMod val="65000"/>
                    <a:lumOff val="35000"/>
                  </a:schemeClr>
                </a:solidFill>
              </a:rPr>
              <a:t>Emergence</a:t>
            </a:r>
            <a:endParaRPr lang="en-US" sz="3600" dirty="0">
              <a:solidFill>
                <a:schemeClr val="tx1">
                  <a:lumMod val="65000"/>
                  <a:lumOff val="35000"/>
                </a:schemeClr>
              </a:solidFill>
            </a:endParaRPr>
          </a:p>
          <a:p>
            <a:pPr marL="514350" indent="-514350">
              <a:buFont typeface="+mj-lt"/>
              <a:buAutoNum type="romanUcPeriod"/>
            </a:pPr>
            <a:endParaRPr lang="en-US"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334" t="21251" r="26667" b="1174"/>
          <a:stretch/>
        </p:blipFill>
        <p:spPr>
          <a:xfrm>
            <a:off x="4593772" y="1646692"/>
            <a:ext cx="4299548" cy="4449308"/>
          </a:xfrm>
          <a:prstGeom prst="rect">
            <a:avLst/>
          </a:prstGeom>
        </p:spPr>
      </p:pic>
    </p:spTree>
    <p:extLst>
      <p:ext uri="{BB962C8B-B14F-4D97-AF65-F5344CB8AC3E}">
        <p14:creationId xmlns:p14="http://schemas.microsoft.com/office/powerpoint/2010/main" val="1250356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999401_10201650411613175_475629337_n (1).jpg"/>
          <p:cNvPicPr>
            <a:picLocks noChangeAspect="1"/>
          </p:cNvPicPr>
          <p:nvPr/>
        </p:nvPicPr>
        <p:blipFill>
          <a:blip r:embed="rId5">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6" name="Title 1"/>
          <p:cNvSpPr>
            <a:spLocks noGrp="1"/>
          </p:cNvSpPr>
          <p:nvPr>
            <p:ph type="title"/>
            <p:custDataLst>
              <p:tags r:id="rId1"/>
            </p:custDataLst>
          </p:nvPr>
        </p:nvSpPr>
        <p:spPr>
          <a:xfrm>
            <a:off x="228599" y="192730"/>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sp>
        <p:nvSpPr>
          <p:cNvPr id="3" name="Content Placeholder 2"/>
          <p:cNvSpPr>
            <a:spLocks noGrp="1"/>
          </p:cNvSpPr>
          <p:nvPr>
            <p:ph idx="1"/>
            <p:custDataLst>
              <p:tags r:id="rId2"/>
            </p:custDataLst>
          </p:nvPr>
        </p:nvSpPr>
        <p:spPr>
          <a:xfrm>
            <a:off x="468794" y="2794679"/>
            <a:ext cx="8229600" cy="3480657"/>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pic>
        <p:nvPicPr>
          <p:cNvPr id="4" name="Picture 2" descr="http://nifa.usda.gov/sites/default/files/resource/Powerpt_usda_nifa_centered_rgb_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9054" y="4898159"/>
            <a:ext cx="4069080" cy="167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3526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57150"/>
            <a:ext cx="8229600" cy="742950"/>
          </a:xfrm>
        </p:spPr>
        <p:txBody>
          <a:bodyPr>
            <a:normAutofit fontScale="90000"/>
          </a:bodyPr>
          <a:lstStyle/>
          <a:p>
            <a:r>
              <a:rPr lang="en-US" dirty="0" smtClean="0"/>
              <a:t>References</a:t>
            </a:r>
            <a:endParaRPr lang="en-US" dirty="0"/>
          </a:p>
        </p:txBody>
      </p:sp>
      <p:sp>
        <p:nvSpPr>
          <p:cNvPr id="3" name="Content Placeholder 2"/>
          <p:cNvSpPr>
            <a:spLocks noGrp="1"/>
          </p:cNvSpPr>
          <p:nvPr>
            <p:ph idx="1"/>
            <p:custDataLst>
              <p:tags r:id="rId2"/>
            </p:custDataLst>
          </p:nvPr>
        </p:nvSpPr>
        <p:spPr>
          <a:xfrm>
            <a:off x="457200" y="914400"/>
            <a:ext cx="8229600" cy="5486400"/>
          </a:xfrm>
        </p:spPr>
        <p:txBody>
          <a:bodyPr>
            <a:normAutofit fontScale="55000" lnSpcReduction="20000"/>
          </a:bodyPr>
          <a:lstStyle/>
          <a:p>
            <a:pPr marL="228600" indent="-228600">
              <a:buNone/>
            </a:pPr>
            <a:r>
              <a:rPr lang="en-US" dirty="0"/>
              <a:t>Buhler, D.D., R.G.. </a:t>
            </a:r>
            <a:r>
              <a:rPr lang="en-US" dirty="0" err="1"/>
              <a:t>Hartzler</a:t>
            </a:r>
            <a:r>
              <a:rPr lang="en-US" dirty="0"/>
              <a:t>, F. </a:t>
            </a:r>
            <a:r>
              <a:rPr lang="en-US" dirty="0" err="1"/>
              <a:t>Forcella</a:t>
            </a:r>
            <a:r>
              <a:rPr lang="en-US" dirty="0"/>
              <a:t>, and J.L. </a:t>
            </a:r>
            <a:r>
              <a:rPr lang="en-US" dirty="0" err="1"/>
              <a:t>Gunsolus</a:t>
            </a:r>
            <a:r>
              <a:rPr lang="en-US" dirty="0"/>
              <a:t>. 1997. Relative emergence sequence for weeds of corn and soybean. Iowa State University, State Extension.</a:t>
            </a:r>
          </a:p>
          <a:p>
            <a:pPr marL="228600" indent="-228600">
              <a:buNone/>
            </a:pPr>
            <a:r>
              <a:rPr lang="en-US" dirty="0"/>
              <a:t>Buhler, D.D. and R.G. </a:t>
            </a:r>
            <a:r>
              <a:rPr lang="en-US" dirty="0" err="1"/>
              <a:t>Hartzler</a:t>
            </a:r>
            <a:r>
              <a:rPr lang="en-US" dirty="0"/>
              <a:t>. 2001. Emergence and persistence of seed of </a:t>
            </a:r>
            <a:r>
              <a:rPr lang="en-US" dirty="0" err="1"/>
              <a:t>velevetleaf</a:t>
            </a:r>
            <a:r>
              <a:rPr lang="en-US" dirty="0"/>
              <a:t>, </a:t>
            </a:r>
            <a:r>
              <a:rPr lang="en-US" dirty="0" err="1"/>
              <a:t>waterhemp</a:t>
            </a:r>
            <a:r>
              <a:rPr lang="en-US" dirty="0"/>
              <a:t>, woolly </a:t>
            </a:r>
            <a:r>
              <a:rPr lang="en-US" dirty="0" err="1"/>
              <a:t>cupgrass</a:t>
            </a:r>
            <a:r>
              <a:rPr lang="en-US" dirty="0"/>
              <a:t>, and giant foxtail. Weed Science 49: 230-235.</a:t>
            </a:r>
          </a:p>
          <a:p>
            <a:pPr marL="228600" indent="-228600">
              <a:buNone/>
            </a:pPr>
            <a:r>
              <a:rPr lang="en-US" dirty="0" err="1"/>
              <a:t>Huerd</a:t>
            </a:r>
            <a:r>
              <a:rPr lang="en-US" dirty="0"/>
              <a:t>, S. and K. </a:t>
            </a:r>
            <a:r>
              <a:rPr lang="en-US" dirty="0" err="1"/>
              <a:t>Moncada</a:t>
            </a:r>
            <a:r>
              <a:rPr lang="en-US" dirty="0"/>
              <a:t>.  2010.  Weed Biology.  Chapter 5 in Risk Management for Organic Producers.  </a:t>
            </a:r>
            <a:r>
              <a:rPr lang="en-US" dirty="0" err="1"/>
              <a:t>Moncada</a:t>
            </a:r>
            <a:r>
              <a:rPr lang="en-US" dirty="0"/>
              <a:t>, K. and C. </a:t>
            </a:r>
            <a:r>
              <a:rPr lang="en-US" dirty="0" err="1"/>
              <a:t>Sheaffer</a:t>
            </a:r>
            <a:r>
              <a:rPr lang="en-US" dirty="0"/>
              <a:t>, editors.  University of Minnesota, St. Paul, MN.</a:t>
            </a:r>
          </a:p>
          <a:p>
            <a:pPr marL="228600" indent="-228600">
              <a:buNone/>
            </a:pPr>
            <a:r>
              <a:rPr lang="en-US" dirty="0"/>
              <a:t>Iowa State University – University Extension.  2000. Weed Emergence Sequences: Knowledge to guide scouting and control. IPM 64a. </a:t>
            </a:r>
            <a:r>
              <a:rPr lang="en-US" dirty="0">
                <a:hlinkClick r:id="rId4"/>
              </a:rPr>
              <a:t>http://lib.dr.iastate.edu/extension_ag_pubs/214</a:t>
            </a:r>
            <a:r>
              <a:rPr lang="en-US" dirty="0" smtClean="0">
                <a:hlinkClick r:id="rId4"/>
              </a:rPr>
              <a:t>/</a:t>
            </a:r>
            <a:r>
              <a:rPr lang="en-US" dirty="0" smtClean="0"/>
              <a:t>  </a:t>
            </a:r>
            <a:endParaRPr lang="en-US" dirty="0"/>
          </a:p>
          <a:p>
            <a:pPr marL="228600" indent="-228600">
              <a:buNone/>
            </a:pPr>
            <a:r>
              <a:rPr lang="en-US" dirty="0"/>
              <a:t>Michigan State University Extension. 2005. Integrated Weed Management: One year’s seeding. Michigan State University Extension Bulletin E-2931.</a:t>
            </a:r>
          </a:p>
          <a:p>
            <a:pPr marL="228600" indent="-228600">
              <a:buNone/>
            </a:pPr>
            <a:r>
              <a:rPr lang="en-US" dirty="0"/>
              <a:t>Renner, K.A. 2000. Weed pest ecology and management in Michigan Field Crop Pest Ecology and Management. Michigan State University Extension Bulletin E-2704, January 2000.</a:t>
            </a:r>
          </a:p>
          <a:p>
            <a:pPr marL="228600" indent="-228600">
              <a:buNone/>
            </a:pPr>
            <a:r>
              <a:rPr lang="en-US" dirty="0"/>
              <a:t>Robinson, R.G. 1949. Annual weeds, their viable seed populations in the soil and their effect on yields of oats, wheat, and flax. Agronomy Journal 41:513-518.</a:t>
            </a:r>
          </a:p>
          <a:p>
            <a:pPr marL="228600" indent="-228600">
              <a:buNone/>
            </a:pPr>
            <a:r>
              <a:rPr lang="en-US" dirty="0"/>
              <a:t>Ross, M.S. and C.A. </a:t>
            </a:r>
            <a:r>
              <a:rPr lang="en-US" dirty="0" err="1"/>
              <a:t>Lembi</a:t>
            </a:r>
            <a:r>
              <a:rPr lang="en-US" dirty="0"/>
              <a:t>.  1999.  Applied Weed Science (2nd ed.).  Upper Saddle River, NJ.  </a:t>
            </a:r>
            <a:r>
              <a:rPr lang="en-US" dirty="0" smtClean="0"/>
              <a:t>Prentice-Hall</a:t>
            </a:r>
            <a:endParaRPr lang="en-US" dirty="0"/>
          </a:p>
          <a:p>
            <a:endParaRPr lang="en-US" dirty="0"/>
          </a:p>
          <a:p>
            <a:endParaRPr lang="en-US" dirty="0"/>
          </a:p>
        </p:txBody>
      </p:sp>
    </p:spTree>
    <p:extLst>
      <p:ext uri="{BB962C8B-B14F-4D97-AF65-F5344CB8AC3E}">
        <p14:creationId xmlns:p14="http://schemas.microsoft.com/office/powerpoint/2010/main" val="1087411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Weeds Reduce Yields</a:t>
            </a:r>
            <a:endParaRPr lang="en-US" dirty="0"/>
          </a:p>
        </p:txBody>
      </p:sp>
      <p:sp>
        <p:nvSpPr>
          <p:cNvPr id="3" name="Content Placeholder 2"/>
          <p:cNvSpPr>
            <a:spLocks noGrp="1"/>
          </p:cNvSpPr>
          <p:nvPr>
            <p:ph sz="half" idx="1"/>
            <p:custDataLst>
              <p:tags r:id="rId2"/>
            </p:custDataLst>
          </p:nvPr>
        </p:nvSpPr>
        <p:spPr>
          <a:xfrm>
            <a:off x="457200" y="2286000"/>
            <a:ext cx="3733800" cy="3820569"/>
          </a:xfrm>
        </p:spPr>
        <p:txBody>
          <a:bodyPr>
            <a:normAutofit/>
          </a:bodyPr>
          <a:lstStyle/>
          <a:p>
            <a:r>
              <a:rPr lang="en-US" sz="3200" dirty="0" smtClean="0"/>
              <a:t>Compete </a:t>
            </a:r>
            <a:r>
              <a:rPr lang="en-US" sz="3200" dirty="0"/>
              <a:t>with </a:t>
            </a:r>
            <a:r>
              <a:rPr lang="en-US" sz="3200" dirty="0" smtClean="0"/>
              <a:t>crops</a:t>
            </a:r>
          </a:p>
          <a:p>
            <a:pPr lvl="1"/>
            <a:r>
              <a:rPr lang="en-US" sz="2800" dirty="0" smtClean="0"/>
              <a:t>Nutrients</a:t>
            </a:r>
          </a:p>
          <a:p>
            <a:pPr lvl="1"/>
            <a:r>
              <a:rPr lang="en-US" sz="2800" dirty="0" smtClean="0"/>
              <a:t>Light</a:t>
            </a:r>
          </a:p>
          <a:p>
            <a:pPr lvl="1"/>
            <a:r>
              <a:rPr lang="en-US" sz="2800" dirty="0"/>
              <a:t>M</a:t>
            </a:r>
            <a:r>
              <a:rPr lang="en-US" sz="2800" dirty="0" smtClean="0"/>
              <a:t>oisture</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333"/>
          <a:stretch/>
        </p:blipFill>
        <p:spPr>
          <a:xfrm>
            <a:off x="4055709" y="1577546"/>
            <a:ext cx="4631091" cy="4529023"/>
          </a:xfrm>
          <a:prstGeom prst="rect">
            <a:avLst/>
          </a:prstGeom>
        </p:spPr>
      </p:pic>
    </p:spTree>
    <p:extLst>
      <p:ext uri="{BB962C8B-B14F-4D97-AF65-F5344CB8AC3E}">
        <p14:creationId xmlns:p14="http://schemas.microsoft.com/office/powerpoint/2010/main" val="1022695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515373" y="1882666"/>
            <a:ext cx="5429250" cy="4147703"/>
            <a:chOff x="3515373" y="1882666"/>
            <a:chExt cx="5429250" cy="4147703"/>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5373" y="1882666"/>
              <a:ext cx="5429250" cy="3619500"/>
            </a:xfrm>
            <a:prstGeom prst="rect">
              <a:avLst/>
            </a:prstGeom>
          </p:spPr>
        </p:pic>
        <p:sp>
          <p:nvSpPr>
            <p:cNvPr id="6" name="TextBox 5"/>
            <p:cNvSpPr txBox="1"/>
            <p:nvPr/>
          </p:nvSpPr>
          <p:spPr>
            <a:xfrm>
              <a:off x="3930433" y="5507149"/>
              <a:ext cx="4756367" cy="523220"/>
            </a:xfrm>
            <a:prstGeom prst="rect">
              <a:avLst/>
            </a:prstGeom>
            <a:noFill/>
          </p:spPr>
          <p:txBody>
            <a:bodyPr wrap="none" rtlCol="0">
              <a:spAutoFit/>
            </a:bodyPr>
            <a:lstStyle/>
            <a:p>
              <a:r>
                <a:rPr lang="en-US" sz="2800" dirty="0" smtClean="0">
                  <a:solidFill>
                    <a:srgbClr val="800000"/>
                  </a:solidFill>
                </a:rPr>
                <a:t>Bindweed (or False Buckwheat)</a:t>
              </a:r>
              <a:endParaRPr lang="en-US" sz="2800" dirty="0">
                <a:solidFill>
                  <a:srgbClr val="800000"/>
                </a:solidFill>
              </a:endParaRPr>
            </a:p>
          </p:txBody>
        </p:sp>
      </p:grpSp>
      <p:grpSp>
        <p:nvGrpSpPr>
          <p:cNvPr id="12" name="Group 11"/>
          <p:cNvGrpSpPr/>
          <p:nvPr/>
        </p:nvGrpSpPr>
        <p:grpSpPr>
          <a:xfrm>
            <a:off x="3515373" y="1882666"/>
            <a:ext cx="5429250" cy="4172415"/>
            <a:chOff x="1588695" y="1298626"/>
            <a:chExt cx="5429250" cy="4172415"/>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8695" y="1298626"/>
              <a:ext cx="5429250" cy="3619500"/>
            </a:xfrm>
            <a:prstGeom prst="rect">
              <a:avLst/>
            </a:prstGeom>
          </p:spPr>
        </p:pic>
        <p:sp>
          <p:nvSpPr>
            <p:cNvPr id="11" name="TextBox 10"/>
            <p:cNvSpPr txBox="1"/>
            <p:nvPr/>
          </p:nvSpPr>
          <p:spPr>
            <a:xfrm>
              <a:off x="2832468" y="4947821"/>
              <a:ext cx="2941703" cy="523220"/>
            </a:xfrm>
            <a:prstGeom prst="rect">
              <a:avLst/>
            </a:prstGeom>
            <a:noFill/>
          </p:spPr>
          <p:txBody>
            <a:bodyPr wrap="none" rtlCol="0">
              <a:spAutoFit/>
            </a:bodyPr>
            <a:lstStyle/>
            <a:p>
              <a:r>
                <a:rPr lang="en-US" sz="2800" dirty="0" smtClean="0">
                  <a:solidFill>
                    <a:srgbClr val="800000"/>
                  </a:solidFill>
                </a:rPr>
                <a:t>Nightshade berries</a:t>
              </a:r>
              <a:endParaRPr lang="en-US" sz="2800" dirty="0">
                <a:solidFill>
                  <a:srgbClr val="800000"/>
                </a:solidFill>
              </a:endParaRPr>
            </a:p>
          </p:txBody>
        </p:sp>
      </p:grpSp>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Other Negative Effects</a:t>
            </a:r>
            <a:endParaRPr lang="en-US" dirty="0"/>
          </a:p>
        </p:txBody>
      </p:sp>
      <p:sp>
        <p:nvSpPr>
          <p:cNvPr id="3" name="Content Placeholder 2"/>
          <p:cNvSpPr>
            <a:spLocks noGrp="1"/>
          </p:cNvSpPr>
          <p:nvPr>
            <p:ph sz="half" idx="1"/>
            <p:custDataLst>
              <p:tags r:id="rId2"/>
            </p:custDataLst>
          </p:nvPr>
        </p:nvSpPr>
        <p:spPr>
          <a:xfrm>
            <a:off x="228600" y="2438400"/>
            <a:ext cx="3200400" cy="2743200"/>
          </a:xfrm>
        </p:spPr>
        <p:txBody>
          <a:bodyPr>
            <a:normAutofit/>
          </a:bodyPr>
          <a:lstStyle/>
          <a:p>
            <a:r>
              <a:rPr lang="en-US" sz="3200" dirty="0" smtClean="0"/>
              <a:t>Interfere with harvest</a:t>
            </a:r>
          </a:p>
          <a:p>
            <a:r>
              <a:rPr lang="en-US" sz="3200" dirty="0" smtClean="0"/>
              <a:t>Reduce crop quality</a:t>
            </a:r>
          </a:p>
          <a:p>
            <a:endParaRPr lang="en-US" sz="3200" dirty="0"/>
          </a:p>
        </p:txBody>
      </p:sp>
    </p:spTree>
    <p:extLst>
      <p:ext uri="{BB962C8B-B14F-4D97-AF65-F5344CB8AC3E}">
        <p14:creationId xmlns:p14="http://schemas.microsoft.com/office/powerpoint/2010/main" val="2319657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Weed Effects on Yield</a:t>
            </a:r>
            <a:endParaRPr lang="en-US" dirty="0"/>
          </a:p>
        </p:txBody>
      </p:sp>
      <p:sp>
        <p:nvSpPr>
          <p:cNvPr id="4" name="TextBox 3"/>
          <p:cNvSpPr txBox="1"/>
          <p:nvPr>
            <p:custDataLst>
              <p:tags r:id="rId2"/>
            </p:custDataLst>
          </p:nvPr>
        </p:nvSpPr>
        <p:spPr>
          <a:xfrm>
            <a:off x="228600" y="5943600"/>
            <a:ext cx="4246612" cy="461665"/>
          </a:xfrm>
          <a:prstGeom prst="rect">
            <a:avLst/>
          </a:prstGeom>
          <a:noFill/>
        </p:spPr>
        <p:txBody>
          <a:bodyPr wrap="none" rtlCol="0">
            <a:spAutoFit/>
          </a:bodyPr>
          <a:lstStyle/>
          <a:p>
            <a:r>
              <a:rPr lang="en-US" sz="2400" dirty="0" smtClean="0">
                <a:solidFill>
                  <a:srgbClr val="800000"/>
                </a:solidFill>
              </a:rPr>
              <a:t>Source: </a:t>
            </a:r>
            <a:r>
              <a:rPr lang="en-US" sz="2400" dirty="0" err="1" smtClean="0">
                <a:solidFill>
                  <a:srgbClr val="800000"/>
                </a:solidFill>
              </a:rPr>
              <a:t>Moncada</a:t>
            </a:r>
            <a:r>
              <a:rPr lang="en-US" sz="2400" dirty="0" smtClean="0">
                <a:solidFill>
                  <a:srgbClr val="800000"/>
                </a:solidFill>
              </a:rPr>
              <a:t> &amp; </a:t>
            </a:r>
            <a:r>
              <a:rPr lang="en-US" sz="2400" dirty="0" err="1" smtClean="0">
                <a:solidFill>
                  <a:srgbClr val="800000"/>
                </a:solidFill>
              </a:rPr>
              <a:t>Huerd</a:t>
            </a:r>
            <a:r>
              <a:rPr lang="en-US" sz="2400" dirty="0" smtClean="0">
                <a:solidFill>
                  <a:srgbClr val="800000"/>
                </a:solidFill>
              </a:rPr>
              <a:t>, 2010</a:t>
            </a:r>
            <a:endParaRPr lang="en-US" sz="2400" dirty="0">
              <a:solidFill>
                <a:srgbClr val="800000"/>
              </a:solidFill>
            </a:endParaRPr>
          </a:p>
        </p:txBody>
      </p:sp>
      <p:graphicFrame>
        <p:nvGraphicFramePr>
          <p:cNvPr id="8" name="Table 7"/>
          <p:cNvGraphicFramePr>
            <a:graphicFrameLocks noGrp="1"/>
          </p:cNvGraphicFramePr>
          <p:nvPr>
            <p:custDataLst>
              <p:tags r:id="rId3"/>
            </p:custDataLst>
            <p:extLst>
              <p:ext uri="{D42A27DB-BD31-4B8C-83A1-F6EECF244321}">
                <p14:modId xmlns:p14="http://schemas.microsoft.com/office/powerpoint/2010/main" val="2172038823"/>
              </p:ext>
            </p:extLst>
          </p:nvPr>
        </p:nvGraphicFramePr>
        <p:xfrm>
          <a:off x="304799" y="1676400"/>
          <a:ext cx="8534401" cy="3977640"/>
        </p:xfrm>
        <a:graphic>
          <a:graphicData uri="http://schemas.openxmlformats.org/drawingml/2006/table">
            <a:tbl>
              <a:tblPr/>
              <a:tblGrid>
                <a:gridCol w="1684075">
                  <a:extLst>
                    <a:ext uri="{9D8B030D-6E8A-4147-A177-3AD203B41FA5}">
                      <a16:colId xmlns:a16="http://schemas.microsoft.com/office/drawing/2014/main" xmlns="" val="20000"/>
                    </a:ext>
                  </a:extLst>
                </a:gridCol>
                <a:gridCol w="4289129">
                  <a:extLst>
                    <a:ext uri="{9D8B030D-6E8A-4147-A177-3AD203B41FA5}">
                      <a16:colId xmlns:a16="http://schemas.microsoft.com/office/drawing/2014/main" xmlns="" val="20001"/>
                    </a:ext>
                  </a:extLst>
                </a:gridCol>
                <a:gridCol w="2561197">
                  <a:extLst>
                    <a:ext uri="{9D8B030D-6E8A-4147-A177-3AD203B41FA5}">
                      <a16:colId xmlns:a16="http://schemas.microsoft.com/office/drawing/2014/main" xmlns="" val="20002"/>
                    </a:ext>
                  </a:extLst>
                </a:gridCol>
              </a:tblGrid>
              <a:tr h="190500">
                <a:tc>
                  <a:txBody>
                    <a:bodyPr/>
                    <a:lstStyle/>
                    <a:p>
                      <a:pPr algn="l" fontAlgn="b"/>
                      <a:r>
                        <a:rPr lang="en-US" sz="3200" b="1" i="0" u="none" strike="noStrike" dirty="0">
                          <a:solidFill>
                            <a:srgbClr val="800000"/>
                          </a:solidFill>
                          <a:effectLst/>
                          <a:latin typeface="Calibri" panose="020F0502020204030204" pitchFamily="34" charset="0"/>
                        </a:rPr>
                        <a:t>Crop</a:t>
                      </a:r>
                    </a:p>
                  </a:txBody>
                  <a:tcPr marL="9525" marR="9525" marT="9525" marB="0" anchor="b">
                    <a:lnL>
                      <a:noFill/>
                    </a:lnL>
                    <a:lnR>
                      <a:noFill/>
                    </a:lnR>
                    <a:lnT>
                      <a:noFill/>
                    </a:lnT>
                    <a:lnB>
                      <a:noFill/>
                    </a:lnB>
                    <a:solidFill>
                      <a:schemeClr val="accent3">
                        <a:lumMod val="40000"/>
                        <a:lumOff val="60000"/>
                        <a:alpha val="94000"/>
                      </a:schemeClr>
                    </a:solidFill>
                  </a:tcPr>
                </a:tc>
                <a:tc>
                  <a:txBody>
                    <a:bodyPr/>
                    <a:lstStyle/>
                    <a:p>
                      <a:pPr algn="l" fontAlgn="b"/>
                      <a:r>
                        <a:rPr lang="en-US" sz="3200" b="1" i="0" u="none" strike="noStrike" dirty="0">
                          <a:solidFill>
                            <a:srgbClr val="800000"/>
                          </a:solidFill>
                          <a:effectLst/>
                          <a:latin typeface="Calibri" panose="020F0502020204030204" pitchFamily="34" charset="0"/>
                        </a:rPr>
                        <a:t>Weed species</a:t>
                      </a:r>
                    </a:p>
                  </a:txBody>
                  <a:tcPr marL="9525" marR="9525" marT="9525" marB="0" anchor="b">
                    <a:lnL>
                      <a:noFill/>
                    </a:lnL>
                    <a:lnR>
                      <a:noFill/>
                    </a:lnR>
                    <a:lnT>
                      <a:noFill/>
                    </a:lnT>
                    <a:lnB>
                      <a:noFill/>
                    </a:lnB>
                    <a:solidFill>
                      <a:schemeClr val="accent3">
                        <a:lumMod val="40000"/>
                        <a:lumOff val="60000"/>
                        <a:alpha val="94000"/>
                      </a:schemeClr>
                    </a:solidFill>
                  </a:tcPr>
                </a:tc>
                <a:tc>
                  <a:txBody>
                    <a:bodyPr/>
                    <a:lstStyle/>
                    <a:p>
                      <a:pPr algn="ctr" fontAlgn="b"/>
                      <a:r>
                        <a:rPr lang="en-US" sz="3200" b="1" i="0" u="none" strike="noStrike" dirty="0">
                          <a:solidFill>
                            <a:srgbClr val="800000"/>
                          </a:solidFill>
                          <a:effectLst/>
                          <a:latin typeface="Calibri" panose="020F0502020204030204" pitchFamily="34" charset="0"/>
                        </a:rPr>
                        <a:t>% </a:t>
                      </a:r>
                      <a:r>
                        <a:rPr lang="en-US" sz="3200" b="1" i="0" u="none" strike="noStrike" dirty="0" smtClean="0">
                          <a:solidFill>
                            <a:srgbClr val="800000"/>
                          </a:solidFill>
                          <a:effectLst/>
                          <a:latin typeface="Calibri" panose="020F0502020204030204" pitchFamily="34" charset="0"/>
                        </a:rPr>
                        <a:t>yield </a:t>
                      </a:r>
                      <a:r>
                        <a:rPr lang="en-US" sz="3200" b="1" i="0" u="none" strike="noStrike" dirty="0">
                          <a:solidFill>
                            <a:srgbClr val="800000"/>
                          </a:solidFill>
                          <a:effectLst/>
                          <a:latin typeface="Calibri" panose="020F0502020204030204" pitchFamily="34" charset="0"/>
                        </a:rPr>
                        <a:t>loss –</a:t>
                      </a:r>
                    </a:p>
                  </a:txBody>
                  <a:tcPr marL="9525" marR="9525" marT="9525" marB="0" anchor="b">
                    <a:lnL>
                      <a:noFill/>
                    </a:lnL>
                    <a:lnR>
                      <a:noFill/>
                    </a:lnR>
                    <a:lnT>
                      <a:noFill/>
                    </a:lnT>
                    <a:lnB>
                      <a:noFill/>
                    </a:lnB>
                    <a:solidFill>
                      <a:schemeClr val="accent3">
                        <a:lumMod val="40000"/>
                        <a:lumOff val="60000"/>
                        <a:alpha val="94000"/>
                      </a:schemeClr>
                    </a:solidFill>
                  </a:tcPr>
                </a:tc>
                <a:extLst>
                  <a:ext uri="{0D108BD9-81ED-4DB2-BD59-A6C34878D82A}">
                    <a16:rowId xmlns:a16="http://schemas.microsoft.com/office/drawing/2014/main" xmlns="" val="10000"/>
                  </a:ext>
                </a:extLst>
              </a:tr>
              <a:tr h="190500">
                <a:tc>
                  <a:txBody>
                    <a:bodyPr/>
                    <a:lstStyle/>
                    <a:p>
                      <a:pPr algn="l" fontAlgn="b"/>
                      <a:endParaRPr lang="en-US" sz="3200" b="1" i="0" u="none" strike="noStrike" dirty="0">
                        <a:solidFill>
                          <a:srgbClr val="800000"/>
                        </a:solidFill>
                        <a:effectLst/>
                        <a:latin typeface="Calibri" panose="020F0502020204030204" pitchFamily="34" charset="0"/>
                      </a:endParaRPr>
                    </a:p>
                  </a:txBody>
                  <a:tcPr marL="9525" marR="9525" marT="9525" marB="0" anchor="b">
                    <a:lnL>
                      <a:noFill/>
                    </a:lnL>
                    <a:lnR>
                      <a:noFill/>
                    </a:lnR>
                    <a:lnT>
                      <a:noFill/>
                    </a:lnT>
                    <a:lnB w="38100" cap="flat" cmpd="sng" algn="ctr">
                      <a:solidFill>
                        <a:srgbClr val="800000"/>
                      </a:solidFill>
                      <a:prstDash val="solid"/>
                      <a:round/>
                      <a:headEnd type="none" w="med" len="med"/>
                      <a:tailEnd type="none" w="med" len="med"/>
                    </a:lnB>
                    <a:solidFill>
                      <a:schemeClr val="accent3">
                        <a:lumMod val="40000"/>
                        <a:lumOff val="60000"/>
                        <a:alpha val="94000"/>
                      </a:schemeClr>
                    </a:solidFill>
                  </a:tcPr>
                </a:tc>
                <a:tc>
                  <a:txBody>
                    <a:bodyPr/>
                    <a:lstStyle/>
                    <a:p>
                      <a:pPr algn="l" fontAlgn="b"/>
                      <a:endParaRPr lang="en-US" sz="3200" b="1" i="0" u="none" strike="noStrike" dirty="0">
                        <a:solidFill>
                          <a:srgbClr val="800000"/>
                        </a:solidFill>
                        <a:effectLst/>
                        <a:latin typeface="Calibri" panose="020F0502020204030204" pitchFamily="34" charset="0"/>
                      </a:endParaRPr>
                    </a:p>
                  </a:txBody>
                  <a:tcPr marL="9525" marR="9525" marT="9525" marB="0" anchor="b">
                    <a:lnL>
                      <a:noFill/>
                    </a:lnL>
                    <a:lnR>
                      <a:noFill/>
                    </a:lnR>
                    <a:lnT>
                      <a:noFill/>
                    </a:lnT>
                    <a:lnB w="38100" cap="flat" cmpd="sng" algn="ctr">
                      <a:solidFill>
                        <a:srgbClr val="800000"/>
                      </a:solidFill>
                      <a:prstDash val="solid"/>
                      <a:round/>
                      <a:headEnd type="none" w="med" len="med"/>
                      <a:tailEnd type="none" w="med" len="med"/>
                    </a:lnB>
                    <a:solidFill>
                      <a:schemeClr val="accent3">
                        <a:lumMod val="40000"/>
                        <a:lumOff val="60000"/>
                        <a:alpha val="94000"/>
                      </a:schemeClr>
                    </a:solidFill>
                  </a:tcPr>
                </a:tc>
                <a:tc>
                  <a:txBody>
                    <a:bodyPr/>
                    <a:lstStyle/>
                    <a:p>
                      <a:pPr algn="ctr" fontAlgn="b"/>
                      <a:r>
                        <a:rPr lang="en-US" sz="3200" b="1" i="0" u="none" strike="noStrike" dirty="0">
                          <a:solidFill>
                            <a:srgbClr val="800000"/>
                          </a:solidFill>
                          <a:effectLst/>
                          <a:latin typeface="Calibri" panose="020F0502020204030204" pitchFamily="34" charset="0"/>
                        </a:rPr>
                        <a:t>1 weed per ft</a:t>
                      </a:r>
                      <a:r>
                        <a:rPr lang="en-US" sz="3200" b="1" i="0" u="none" strike="noStrike" baseline="30000" dirty="0">
                          <a:solidFill>
                            <a:srgbClr val="800000"/>
                          </a:solidFill>
                          <a:effectLst/>
                          <a:latin typeface="Calibri" panose="020F0502020204030204" pitchFamily="34" charset="0"/>
                        </a:rPr>
                        <a:t>2</a:t>
                      </a:r>
                    </a:p>
                  </a:txBody>
                  <a:tcPr marL="9525" marR="9525" marT="9525" marB="0" anchor="b">
                    <a:lnL>
                      <a:noFill/>
                    </a:lnL>
                    <a:lnR>
                      <a:noFill/>
                    </a:lnR>
                    <a:lnT>
                      <a:noFill/>
                    </a:lnT>
                    <a:lnB w="38100" cap="flat" cmpd="sng" algn="ctr">
                      <a:solidFill>
                        <a:srgbClr val="800000"/>
                      </a:solidFill>
                      <a:prstDash val="solid"/>
                      <a:round/>
                      <a:headEnd type="none" w="med" len="med"/>
                      <a:tailEnd type="none" w="med" len="med"/>
                    </a:lnB>
                    <a:solidFill>
                      <a:schemeClr val="accent3">
                        <a:lumMod val="40000"/>
                        <a:lumOff val="60000"/>
                        <a:alpha val="94000"/>
                      </a:schemeClr>
                    </a:solidFill>
                  </a:tcPr>
                </a:tc>
                <a:extLst>
                  <a:ext uri="{0D108BD9-81ED-4DB2-BD59-A6C34878D82A}">
                    <a16:rowId xmlns:a16="http://schemas.microsoft.com/office/drawing/2014/main" xmlns="" val="10001"/>
                  </a:ext>
                </a:extLst>
              </a:tr>
              <a:tr h="190500">
                <a:tc>
                  <a:txBody>
                    <a:bodyPr/>
                    <a:lstStyle/>
                    <a:p>
                      <a:pPr algn="l" fontAlgn="b"/>
                      <a:r>
                        <a:rPr lang="en-US" sz="3200" b="0" i="0" u="none" strike="noStrike" dirty="0">
                          <a:solidFill>
                            <a:srgbClr val="800000"/>
                          </a:solidFill>
                          <a:effectLst/>
                          <a:latin typeface="Calibri" panose="020F0502020204030204" pitchFamily="34" charset="0"/>
                        </a:rPr>
                        <a:t>Corn</a:t>
                      </a:r>
                    </a:p>
                  </a:txBody>
                  <a:tcPr marL="9525" marR="9525" marT="9525" marB="0" anchor="b">
                    <a:lnL>
                      <a:noFill/>
                    </a:lnL>
                    <a:lnR>
                      <a:noFill/>
                    </a:lnR>
                    <a:lnT w="38100" cap="flat" cmpd="sng" algn="ctr">
                      <a:solidFill>
                        <a:srgbClr val="800000"/>
                      </a:solidFill>
                      <a:prstDash val="solid"/>
                      <a:round/>
                      <a:headEnd type="none" w="med" len="med"/>
                      <a:tailEnd type="none" w="med" len="med"/>
                    </a:lnT>
                    <a:lnB>
                      <a:noFill/>
                    </a:lnB>
                    <a:solidFill>
                      <a:srgbClr val="F8E180"/>
                    </a:solidFill>
                  </a:tcPr>
                </a:tc>
                <a:tc>
                  <a:txBody>
                    <a:bodyPr/>
                    <a:lstStyle/>
                    <a:p>
                      <a:pPr algn="l" fontAlgn="b"/>
                      <a:r>
                        <a:rPr lang="en-US" sz="3200" b="0" i="0" u="none" strike="noStrike" dirty="0">
                          <a:solidFill>
                            <a:srgbClr val="800000"/>
                          </a:solidFill>
                          <a:effectLst/>
                          <a:latin typeface="Calibri" panose="020F0502020204030204" pitchFamily="34" charset="0"/>
                        </a:rPr>
                        <a:t>Wild buckwheat</a:t>
                      </a:r>
                    </a:p>
                  </a:txBody>
                  <a:tcPr marL="9525" marR="9525" marT="9525" marB="0" anchor="b">
                    <a:lnL>
                      <a:noFill/>
                    </a:lnL>
                    <a:lnR>
                      <a:noFill/>
                    </a:lnR>
                    <a:lnT w="38100" cap="flat" cmpd="sng" algn="ctr">
                      <a:solidFill>
                        <a:srgbClr val="800000"/>
                      </a:solidFill>
                      <a:prstDash val="solid"/>
                      <a:round/>
                      <a:headEnd type="none" w="med" len="med"/>
                      <a:tailEnd type="none" w="med" len="med"/>
                    </a:lnT>
                    <a:lnB>
                      <a:noFill/>
                    </a:lnB>
                    <a:solidFill>
                      <a:srgbClr val="F8E180"/>
                    </a:solidFill>
                  </a:tcPr>
                </a:tc>
                <a:tc>
                  <a:txBody>
                    <a:bodyPr/>
                    <a:lstStyle/>
                    <a:p>
                      <a:pPr algn="ctr" fontAlgn="b"/>
                      <a:r>
                        <a:rPr lang="en-US" sz="3200" b="0" i="0" u="none" strike="noStrike" dirty="0">
                          <a:solidFill>
                            <a:srgbClr val="800000"/>
                          </a:solidFill>
                          <a:effectLst/>
                          <a:latin typeface="Calibri" panose="020F0502020204030204" pitchFamily="34" charset="0"/>
                        </a:rPr>
                        <a:t>10</a:t>
                      </a:r>
                    </a:p>
                  </a:txBody>
                  <a:tcPr marL="9525" marR="9525" marT="9525" marB="0" anchor="b">
                    <a:lnL>
                      <a:noFill/>
                    </a:lnL>
                    <a:lnR>
                      <a:noFill/>
                    </a:lnR>
                    <a:lnT w="38100" cap="flat" cmpd="sng" algn="ctr">
                      <a:solidFill>
                        <a:srgbClr val="800000"/>
                      </a:solidFill>
                      <a:prstDash val="solid"/>
                      <a:round/>
                      <a:headEnd type="none" w="med" len="med"/>
                      <a:tailEnd type="none" w="med" len="med"/>
                    </a:lnT>
                    <a:lnB>
                      <a:noFill/>
                    </a:lnB>
                    <a:solidFill>
                      <a:srgbClr val="F8E180"/>
                    </a:solidFill>
                  </a:tcPr>
                </a:tc>
                <a:extLst>
                  <a:ext uri="{0D108BD9-81ED-4DB2-BD59-A6C34878D82A}">
                    <a16:rowId xmlns:a16="http://schemas.microsoft.com/office/drawing/2014/main" xmlns="" val="10002"/>
                  </a:ext>
                </a:extLst>
              </a:tr>
              <a:tr h="190500">
                <a:tc>
                  <a:txBody>
                    <a:bodyPr/>
                    <a:lstStyle/>
                    <a:p>
                      <a:pPr algn="l" fontAlgn="b"/>
                      <a:r>
                        <a:rPr lang="en-US" sz="3200" b="0" i="0" u="none" strike="noStrike">
                          <a:solidFill>
                            <a:srgbClr val="800000"/>
                          </a:solidFill>
                          <a:effectLst/>
                          <a:latin typeface="Calibri" panose="020F0502020204030204" pitchFamily="34" charset="0"/>
                        </a:rPr>
                        <a:t>Corn</a:t>
                      </a:r>
                    </a:p>
                  </a:txBody>
                  <a:tcPr marL="9525" marR="9525" marT="9525" marB="0" anchor="b">
                    <a:lnL>
                      <a:noFill/>
                    </a:lnL>
                    <a:lnR>
                      <a:noFill/>
                    </a:lnR>
                    <a:lnT>
                      <a:noFill/>
                    </a:lnT>
                    <a:lnB>
                      <a:noFill/>
                    </a:lnB>
                    <a:solidFill>
                      <a:srgbClr val="F8E180"/>
                    </a:solidFill>
                  </a:tcPr>
                </a:tc>
                <a:tc>
                  <a:txBody>
                    <a:bodyPr/>
                    <a:lstStyle/>
                    <a:p>
                      <a:pPr algn="l" fontAlgn="b"/>
                      <a:r>
                        <a:rPr lang="en-US" sz="3200" b="0" i="0" u="none" strike="noStrike" dirty="0">
                          <a:solidFill>
                            <a:srgbClr val="800000"/>
                          </a:solidFill>
                          <a:effectLst/>
                          <a:latin typeface="Calibri" panose="020F0502020204030204" pitchFamily="34" charset="0"/>
                        </a:rPr>
                        <a:t>Wild mustard</a:t>
                      </a:r>
                    </a:p>
                  </a:txBody>
                  <a:tcPr marL="9525" marR="9525" marT="9525" marB="0" anchor="b">
                    <a:lnL>
                      <a:noFill/>
                    </a:lnL>
                    <a:lnR>
                      <a:noFill/>
                    </a:lnR>
                    <a:lnT>
                      <a:noFill/>
                    </a:lnT>
                    <a:lnB>
                      <a:noFill/>
                    </a:lnB>
                    <a:solidFill>
                      <a:srgbClr val="F8E180"/>
                    </a:solidFill>
                  </a:tcPr>
                </a:tc>
                <a:tc>
                  <a:txBody>
                    <a:bodyPr/>
                    <a:lstStyle/>
                    <a:p>
                      <a:pPr algn="ctr" fontAlgn="b"/>
                      <a:r>
                        <a:rPr lang="en-US" sz="3200" b="0" i="0" u="none" strike="noStrike" dirty="0">
                          <a:solidFill>
                            <a:srgbClr val="800000"/>
                          </a:solidFill>
                          <a:effectLst/>
                          <a:latin typeface="Calibri" panose="020F0502020204030204" pitchFamily="34" charset="0"/>
                        </a:rPr>
                        <a:t>18</a:t>
                      </a:r>
                    </a:p>
                  </a:txBody>
                  <a:tcPr marL="9525" marR="9525" marT="9525" marB="0" anchor="b">
                    <a:lnL>
                      <a:noFill/>
                    </a:lnL>
                    <a:lnR>
                      <a:noFill/>
                    </a:lnR>
                    <a:lnT>
                      <a:noFill/>
                    </a:lnT>
                    <a:lnB>
                      <a:noFill/>
                    </a:lnB>
                    <a:solidFill>
                      <a:srgbClr val="F8E180"/>
                    </a:solidFill>
                  </a:tcPr>
                </a:tc>
                <a:extLst>
                  <a:ext uri="{0D108BD9-81ED-4DB2-BD59-A6C34878D82A}">
                    <a16:rowId xmlns:a16="http://schemas.microsoft.com/office/drawing/2014/main" xmlns="" val="10003"/>
                  </a:ext>
                </a:extLst>
              </a:tr>
              <a:tr h="190500">
                <a:tc>
                  <a:txBody>
                    <a:bodyPr/>
                    <a:lstStyle/>
                    <a:p>
                      <a:pPr algn="l" fontAlgn="b"/>
                      <a:r>
                        <a:rPr lang="en-US" sz="3200" b="0" i="0" u="none" strike="noStrike">
                          <a:solidFill>
                            <a:srgbClr val="800000"/>
                          </a:solidFill>
                          <a:effectLst/>
                          <a:latin typeface="Calibri" panose="020F0502020204030204" pitchFamily="34" charset="0"/>
                        </a:rPr>
                        <a:t>Corn</a:t>
                      </a:r>
                    </a:p>
                  </a:txBody>
                  <a:tcPr marL="9525" marR="9525" marT="9525" marB="0" anchor="b">
                    <a:lnL>
                      <a:noFill/>
                    </a:lnL>
                    <a:lnR>
                      <a:noFill/>
                    </a:lnR>
                    <a:lnT>
                      <a:noFill/>
                    </a:lnT>
                    <a:lnB>
                      <a:noFill/>
                    </a:lnB>
                    <a:solidFill>
                      <a:srgbClr val="F8E180"/>
                    </a:solidFill>
                  </a:tcPr>
                </a:tc>
                <a:tc>
                  <a:txBody>
                    <a:bodyPr/>
                    <a:lstStyle/>
                    <a:p>
                      <a:pPr algn="l" fontAlgn="b"/>
                      <a:r>
                        <a:rPr lang="en-US" sz="3200" b="0" i="0" u="none" strike="noStrike">
                          <a:solidFill>
                            <a:srgbClr val="800000"/>
                          </a:solidFill>
                          <a:effectLst/>
                          <a:latin typeface="Calibri" panose="020F0502020204030204" pitchFamily="34" charset="0"/>
                        </a:rPr>
                        <a:t>Common ragweed</a:t>
                      </a:r>
                    </a:p>
                  </a:txBody>
                  <a:tcPr marL="9525" marR="9525" marT="9525" marB="0" anchor="b">
                    <a:lnL>
                      <a:noFill/>
                    </a:lnL>
                    <a:lnR>
                      <a:noFill/>
                    </a:lnR>
                    <a:lnT>
                      <a:noFill/>
                    </a:lnT>
                    <a:lnB>
                      <a:noFill/>
                    </a:lnB>
                    <a:solidFill>
                      <a:srgbClr val="F8E180"/>
                    </a:solidFill>
                  </a:tcPr>
                </a:tc>
                <a:tc>
                  <a:txBody>
                    <a:bodyPr/>
                    <a:lstStyle/>
                    <a:p>
                      <a:pPr algn="ctr" fontAlgn="b"/>
                      <a:r>
                        <a:rPr lang="en-US" sz="3200" b="0" i="0" u="none" strike="noStrike" dirty="0">
                          <a:solidFill>
                            <a:srgbClr val="800000"/>
                          </a:solidFill>
                          <a:effectLst/>
                          <a:latin typeface="Calibri" panose="020F0502020204030204" pitchFamily="34" charset="0"/>
                        </a:rPr>
                        <a:t>21</a:t>
                      </a:r>
                    </a:p>
                  </a:txBody>
                  <a:tcPr marL="9525" marR="9525" marT="9525" marB="0" anchor="b">
                    <a:lnL>
                      <a:noFill/>
                    </a:lnL>
                    <a:lnR>
                      <a:noFill/>
                    </a:lnR>
                    <a:lnT>
                      <a:noFill/>
                    </a:lnT>
                    <a:lnB>
                      <a:noFill/>
                    </a:lnB>
                    <a:solidFill>
                      <a:srgbClr val="F8E180"/>
                    </a:solidFill>
                  </a:tcPr>
                </a:tc>
                <a:extLst>
                  <a:ext uri="{0D108BD9-81ED-4DB2-BD59-A6C34878D82A}">
                    <a16:rowId xmlns:a16="http://schemas.microsoft.com/office/drawing/2014/main" xmlns="" val="10004"/>
                  </a:ext>
                </a:extLst>
              </a:tr>
              <a:tr h="190500">
                <a:tc>
                  <a:txBody>
                    <a:bodyPr/>
                    <a:lstStyle/>
                    <a:p>
                      <a:pPr algn="l" fontAlgn="b"/>
                      <a:r>
                        <a:rPr lang="en-US" sz="3200" b="0" i="0" u="none" strike="noStrike" dirty="0">
                          <a:solidFill>
                            <a:srgbClr val="800000"/>
                          </a:solidFill>
                          <a:effectLst/>
                          <a:latin typeface="Calibri" panose="020F0502020204030204" pitchFamily="34" charset="0"/>
                        </a:rPr>
                        <a:t>Soybean</a:t>
                      </a:r>
                    </a:p>
                  </a:txBody>
                  <a:tcPr marL="9525" marR="9525" marT="9525" marB="0" anchor="b">
                    <a:lnL>
                      <a:noFill/>
                    </a:lnL>
                    <a:lnR>
                      <a:noFill/>
                    </a:lnR>
                    <a:lnT>
                      <a:noFill/>
                    </a:lnT>
                    <a:lnB>
                      <a:noFill/>
                    </a:lnB>
                    <a:solidFill>
                      <a:schemeClr val="accent6">
                        <a:lumMod val="40000"/>
                        <a:lumOff val="60000"/>
                      </a:schemeClr>
                    </a:solidFill>
                  </a:tcPr>
                </a:tc>
                <a:tc>
                  <a:txBody>
                    <a:bodyPr/>
                    <a:lstStyle/>
                    <a:p>
                      <a:pPr algn="l" fontAlgn="b"/>
                      <a:r>
                        <a:rPr lang="en-US" sz="3200" b="0" i="0" u="none" strike="noStrike" dirty="0">
                          <a:solidFill>
                            <a:srgbClr val="800000"/>
                          </a:solidFill>
                          <a:effectLst/>
                          <a:latin typeface="Calibri" panose="020F0502020204030204" pitchFamily="34" charset="0"/>
                        </a:rPr>
                        <a:t>Green foxtail</a:t>
                      </a:r>
                    </a:p>
                  </a:txBody>
                  <a:tcPr marL="9525" marR="9525" marT="9525" marB="0" anchor="b">
                    <a:lnL>
                      <a:noFill/>
                    </a:lnL>
                    <a:lnR>
                      <a:noFill/>
                    </a:lnR>
                    <a:lnT>
                      <a:noFill/>
                    </a:lnT>
                    <a:lnB>
                      <a:noFill/>
                    </a:lnB>
                    <a:solidFill>
                      <a:schemeClr val="accent6">
                        <a:lumMod val="40000"/>
                        <a:lumOff val="60000"/>
                      </a:schemeClr>
                    </a:solidFill>
                  </a:tcPr>
                </a:tc>
                <a:tc>
                  <a:txBody>
                    <a:bodyPr/>
                    <a:lstStyle/>
                    <a:p>
                      <a:pPr algn="ctr" fontAlgn="b"/>
                      <a:r>
                        <a:rPr lang="en-US" sz="3200" b="0" i="0" u="none" strike="noStrike" dirty="0">
                          <a:solidFill>
                            <a:srgbClr val="800000"/>
                          </a:solidFill>
                          <a:effectLst/>
                          <a:latin typeface="Calibri" panose="020F0502020204030204" pitchFamily="34" charset="0"/>
                        </a:rPr>
                        <a:t>8</a:t>
                      </a:r>
                    </a:p>
                  </a:txBody>
                  <a:tcPr marL="9525" marR="9525" marT="9525"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10005"/>
                  </a:ext>
                </a:extLst>
              </a:tr>
              <a:tr h="190500">
                <a:tc>
                  <a:txBody>
                    <a:bodyPr/>
                    <a:lstStyle/>
                    <a:p>
                      <a:pPr algn="l" fontAlgn="b"/>
                      <a:r>
                        <a:rPr lang="en-US" sz="3200" b="0" i="0" u="none" strike="noStrike">
                          <a:solidFill>
                            <a:srgbClr val="800000"/>
                          </a:solidFill>
                          <a:effectLst/>
                          <a:latin typeface="Calibri" panose="020F0502020204030204" pitchFamily="34" charset="0"/>
                        </a:rPr>
                        <a:t>Soybean</a:t>
                      </a:r>
                    </a:p>
                  </a:txBody>
                  <a:tcPr marL="9525" marR="9525" marT="9525" marB="0" anchor="b">
                    <a:lnL>
                      <a:noFill/>
                    </a:lnL>
                    <a:lnR>
                      <a:noFill/>
                    </a:lnR>
                    <a:lnT>
                      <a:noFill/>
                    </a:lnT>
                    <a:lnB>
                      <a:noFill/>
                    </a:lnB>
                    <a:solidFill>
                      <a:schemeClr val="accent6">
                        <a:lumMod val="40000"/>
                        <a:lumOff val="60000"/>
                      </a:schemeClr>
                    </a:solidFill>
                  </a:tcPr>
                </a:tc>
                <a:tc>
                  <a:txBody>
                    <a:bodyPr/>
                    <a:lstStyle/>
                    <a:p>
                      <a:pPr algn="l" fontAlgn="b"/>
                      <a:r>
                        <a:rPr lang="en-US" sz="3200" b="0" i="0" u="none" strike="noStrike" dirty="0" err="1">
                          <a:solidFill>
                            <a:srgbClr val="800000"/>
                          </a:solidFill>
                          <a:effectLst/>
                          <a:latin typeface="Calibri" panose="020F0502020204030204" pitchFamily="34" charset="0"/>
                        </a:rPr>
                        <a:t>Lambsquarters</a:t>
                      </a:r>
                      <a:endParaRPr lang="en-US" sz="3200" b="0" i="0" u="none" strike="noStrike" dirty="0">
                        <a:solidFill>
                          <a:srgbClr val="800000"/>
                        </a:solidFill>
                        <a:effectLst/>
                        <a:latin typeface="Calibri" panose="020F0502020204030204" pitchFamily="34" charset="0"/>
                      </a:endParaRPr>
                    </a:p>
                  </a:txBody>
                  <a:tcPr marL="9525" marR="9525" marT="9525" marB="0" anchor="b">
                    <a:lnL>
                      <a:noFill/>
                    </a:lnL>
                    <a:lnR>
                      <a:noFill/>
                    </a:lnR>
                    <a:lnT>
                      <a:noFill/>
                    </a:lnT>
                    <a:lnB>
                      <a:noFill/>
                    </a:lnB>
                    <a:solidFill>
                      <a:schemeClr val="accent6">
                        <a:lumMod val="40000"/>
                        <a:lumOff val="60000"/>
                      </a:schemeClr>
                    </a:solidFill>
                  </a:tcPr>
                </a:tc>
                <a:tc>
                  <a:txBody>
                    <a:bodyPr/>
                    <a:lstStyle/>
                    <a:p>
                      <a:pPr algn="ctr" fontAlgn="b"/>
                      <a:r>
                        <a:rPr lang="en-US" sz="3200" b="0" i="0" u="none" strike="noStrike" dirty="0">
                          <a:solidFill>
                            <a:srgbClr val="800000"/>
                          </a:solidFill>
                          <a:effectLst/>
                          <a:latin typeface="Calibri" panose="020F0502020204030204" pitchFamily="34" charset="0"/>
                        </a:rPr>
                        <a:t>25</a:t>
                      </a:r>
                    </a:p>
                  </a:txBody>
                  <a:tcPr marL="9525" marR="9525" marT="9525"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10006"/>
                  </a:ext>
                </a:extLst>
              </a:tr>
              <a:tr h="190500">
                <a:tc>
                  <a:txBody>
                    <a:bodyPr/>
                    <a:lstStyle/>
                    <a:p>
                      <a:pPr algn="l" fontAlgn="b"/>
                      <a:r>
                        <a:rPr lang="en-US" sz="3200" b="0" i="0" u="none" strike="noStrike">
                          <a:solidFill>
                            <a:srgbClr val="800000"/>
                          </a:solidFill>
                          <a:effectLst/>
                          <a:latin typeface="Calibri" panose="020F0502020204030204" pitchFamily="34" charset="0"/>
                        </a:rPr>
                        <a:t>Soybean</a:t>
                      </a:r>
                    </a:p>
                  </a:txBody>
                  <a:tcPr marL="9525" marR="9525" marT="9525" marB="0" anchor="b">
                    <a:lnL>
                      <a:noFill/>
                    </a:lnL>
                    <a:lnR>
                      <a:noFill/>
                    </a:lnR>
                    <a:lnT>
                      <a:noFill/>
                    </a:lnT>
                    <a:lnB>
                      <a:noFill/>
                    </a:lnB>
                    <a:solidFill>
                      <a:schemeClr val="accent6">
                        <a:lumMod val="40000"/>
                        <a:lumOff val="60000"/>
                      </a:schemeClr>
                    </a:solidFill>
                  </a:tcPr>
                </a:tc>
                <a:tc>
                  <a:txBody>
                    <a:bodyPr/>
                    <a:lstStyle/>
                    <a:p>
                      <a:pPr algn="l" fontAlgn="b"/>
                      <a:r>
                        <a:rPr lang="en-US" sz="3200" b="0" i="0" u="none" strike="noStrike" dirty="0">
                          <a:solidFill>
                            <a:srgbClr val="800000"/>
                          </a:solidFill>
                          <a:effectLst/>
                          <a:latin typeface="Calibri" panose="020F0502020204030204" pitchFamily="34" charset="0"/>
                        </a:rPr>
                        <a:t>Eastern black nightshade</a:t>
                      </a:r>
                    </a:p>
                  </a:txBody>
                  <a:tcPr marL="9525" marR="9525" marT="9525" marB="0" anchor="b">
                    <a:lnL>
                      <a:noFill/>
                    </a:lnL>
                    <a:lnR>
                      <a:noFill/>
                    </a:lnR>
                    <a:lnT>
                      <a:noFill/>
                    </a:lnT>
                    <a:lnB>
                      <a:noFill/>
                    </a:lnB>
                    <a:solidFill>
                      <a:schemeClr val="accent6">
                        <a:lumMod val="40000"/>
                        <a:lumOff val="60000"/>
                      </a:schemeClr>
                    </a:solidFill>
                  </a:tcPr>
                </a:tc>
                <a:tc>
                  <a:txBody>
                    <a:bodyPr/>
                    <a:lstStyle/>
                    <a:p>
                      <a:pPr algn="ctr" fontAlgn="b"/>
                      <a:r>
                        <a:rPr lang="en-US" sz="3200" b="0" i="0" u="none" strike="noStrike" dirty="0">
                          <a:solidFill>
                            <a:srgbClr val="800000"/>
                          </a:solidFill>
                          <a:effectLst/>
                          <a:latin typeface="Calibri" panose="020F0502020204030204" pitchFamily="34" charset="0"/>
                        </a:rPr>
                        <a:t>40</a:t>
                      </a:r>
                    </a:p>
                  </a:txBody>
                  <a:tcPr marL="9525" marR="9525" marT="9525"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9829640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Weed Biology</a:t>
            </a:r>
          </a:p>
        </p:txBody>
      </p:sp>
      <p:sp>
        <p:nvSpPr>
          <p:cNvPr id="3" name="Content Placeholder 2"/>
          <p:cNvSpPr>
            <a:spLocks noGrp="1"/>
          </p:cNvSpPr>
          <p:nvPr>
            <p:ph idx="1"/>
            <p:custDataLst>
              <p:tags r:id="rId2"/>
            </p:custDataLst>
          </p:nvPr>
        </p:nvSpPr>
        <p:spPr>
          <a:xfrm>
            <a:off x="228600" y="1646691"/>
            <a:ext cx="4365171" cy="4432980"/>
          </a:xfrm>
          <a:solidFill>
            <a:srgbClr val="9466AB">
              <a:alpha val="62000"/>
            </a:srgbClr>
          </a:solidFill>
        </p:spPr>
        <p:txBody>
          <a:bodyPr>
            <a:normAutofit/>
          </a:bodyPr>
          <a:lstStyle/>
          <a:p>
            <a:pPr marL="571500" indent="-571500">
              <a:buFont typeface="+mj-lt"/>
              <a:buAutoNum type="romanUcPeriod"/>
            </a:pPr>
            <a:r>
              <a:rPr lang="en-US" sz="3600" dirty="0">
                <a:solidFill>
                  <a:schemeClr val="tx1">
                    <a:lumMod val="65000"/>
                    <a:lumOff val="35000"/>
                  </a:schemeClr>
                </a:solidFill>
              </a:rPr>
              <a:t>Weed Effects on Crops</a:t>
            </a:r>
          </a:p>
          <a:p>
            <a:pPr marL="571500" indent="-571500">
              <a:buFont typeface="+mj-lt"/>
              <a:buAutoNum type="romanUcPeriod"/>
            </a:pPr>
            <a:r>
              <a:rPr lang="en-US" sz="3600" dirty="0" smtClean="0"/>
              <a:t>Weed Life Cycles</a:t>
            </a:r>
            <a:endParaRPr lang="en-US" sz="3600" dirty="0"/>
          </a:p>
          <a:p>
            <a:pPr marL="571500" indent="-571500">
              <a:buFont typeface="+mj-lt"/>
              <a:buAutoNum type="romanUcPeriod"/>
            </a:pPr>
            <a:r>
              <a:rPr lang="en-US" sz="3600" dirty="0"/>
              <a:t>Weed </a:t>
            </a:r>
            <a:r>
              <a:rPr lang="en-US" sz="3600" dirty="0" smtClean="0"/>
              <a:t>Reproduction</a:t>
            </a:r>
            <a:endParaRPr lang="en-US" sz="3600" dirty="0"/>
          </a:p>
          <a:p>
            <a:pPr marL="571500" indent="-571500">
              <a:buFont typeface="+mj-lt"/>
              <a:buAutoNum type="romanUcPeriod"/>
            </a:pPr>
            <a:r>
              <a:rPr lang="en-US" sz="3600" dirty="0"/>
              <a:t>Weed </a:t>
            </a:r>
            <a:r>
              <a:rPr lang="en-US" sz="3600" dirty="0" smtClean="0"/>
              <a:t>Emergence</a:t>
            </a:r>
            <a:endParaRPr lang="en-US" sz="3600" dirty="0"/>
          </a:p>
          <a:p>
            <a:pPr marL="514350" indent="-514350">
              <a:buFont typeface="+mj-lt"/>
              <a:buAutoNum type="romanUcPeriod"/>
            </a:pPr>
            <a:endParaRPr lang="en-US"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334" t="21251" r="26667" b="1174"/>
          <a:stretch/>
        </p:blipFill>
        <p:spPr>
          <a:xfrm>
            <a:off x="4593772" y="1646692"/>
            <a:ext cx="4299548" cy="4449308"/>
          </a:xfrm>
          <a:prstGeom prst="rect">
            <a:avLst/>
          </a:prstGeom>
        </p:spPr>
      </p:pic>
    </p:spTree>
    <p:extLst>
      <p:ext uri="{BB962C8B-B14F-4D97-AF65-F5344CB8AC3E}">
        <p14:creationId xmlns:p14="http://schemas.microsoft.com/office/powerpoint/2010/main" val="2733749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0"/>
            <a:ext cx="8229600" cy="1143000"/>
          </a:xfrm>
        </p:spPr>
        <p:txBody>
          <a:bodyPr/>
          <a:lstStyle/>
          <a:p>
            <a:r>
              <a:rPr lang="en-US" dirty="0" smtClean="0"/>
              <a:t>Weed Life Cycles</a:t>
            </a:r>
            <a:endParaRPr lang="en-US" dirty="0"/>
          </a:p>
        </p:txBody>
      </p:sp>
      <p:sp>
        <p:nvSpPr>
          <p:cNvPr id="3" name="Content Placeholder 2"/>
          <p:cNvSpPr>
            <a:spLocks noGrp="1"/>
          </p:cNvSpPr>
          <p:nvPr>
            <p:ph idx="1"/>
            <p:custDataLst>
              <p:tags r:id="rId2"/>
            </p:custDataLst>
          </p:nvPr>
        </p:nvSpPr>
        <p:spPr>
          <a:xfrm>
            <a:off x="110441" y="1495662"/>
            <a:ext cx="1523999" cy="836048"/>
          </a:xfrm>
        </p:spPr>
        <p:txBody>
          <a:bodyPr>
            <a:normAutofit lnSpcReduction="10000"/>
          </a:bodyPr>
          <a:lstStyle/>
          <a:p>
            <a:pPr marL="0" indent="0">
              <a:buNone/>
            </a:pPr>
            <a:r>
              <a:rPr lang="en-US" sz="2400" dirty="0" smtClean="0"/>
              <a:t>Annual:</a:t>
            </a:r>
          </a:p>
          <a:p>
            <a:pPr marL="0" indent="0">
              <a:buNone/>
            </a:pPr>
            <a:r>
              <a:rPr lang="en-US" sz="2400" dirty="0" smtClean="0"/>
              <a:t>1 Year</a:t>
            </a:r>
          </a:p>
        </p:txBody>
      </p:sp>
      <p:graphicFrame>
        <p:nvGraphicFramePr>
          <p:cNvPr id="11" name="Diagram 10"/>
          <p:cNvGraphicFramePr/>
          <p:nvPr>
            <p:custDataLst>
              <p:tags r:id="rId3"/>
            </p:custDataLst>
            <p:extLst>
              <p:ext uri="{D42A27DB-BD31-4B8C-83A1-F6EECF244321}">
                <p14:modId xmlns:p14="http://schemas.microsoft.com/office/powerpoint/2010/main" val="3535610802"/>
              </p:ext>
            </p:extLst>
          </p:nvPr>
        </p:nvGraphicFramePr>
        <p:xfrm>
          <a:off x="1600199" y="1166682"/>
          <a:ext cx="7315200" cy="129540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9" name="Diagram 8"/>
          <p:cNvGraphicFramePr/>
          <p:nvPr>
            <p:custDataLst>
              <p:tags r:id="rId4"/>
            </p:custDataLst>
            <p:extLst>
              <p:ext uri="{D42A27DB-BD31-4B8C-83A1-F6EECF244321}">
                <p14:modId xmlns:p14="http://schemas.microsoft.com/office/powerpoint/2010/main" val="230456912"/>
              </p:ext>
            </p:extLst>
          </p:nvPr>
        </p:nvGraphicFramePr>
        <p:xfrm>
          <a:off x="1600199" y="2807014"/>
          <a:ext cx="7391400" cy="129960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10" name="Content Placeholder 2"/>
          <p:cNvSpPr txBox="1">
            <a:spLocks/>
          </p:cNvSpPr>
          <p:nvPr>
            <p:custDataLst>
              <p:tags r:id="rId5"/>
            </p:custDataLst>
          </p:nvPr>
        </p:nvSpPr>
        <p:spPr>
          <a:xfrm>
            <a:off x="123462" y="3228162"/>
            <a:ext cx="1447800" cy="87845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Biennial:</a:t>
            </a:r>
          </a:p>
          <a:p>
            <a:pPr marL="0" indent="0">
              <a:buFont typeface="Arial" panose="020B0604020202020204" pitchFamily="34" charset="0"/>
              <a:buNone/>
            </a:pPr>
            <a:r>
              <a:rPr lang="en-US" sz="2400" dirty="0" smtClean="0"/>
              <a:t>2 Years</a:t>
            </a:r>
          </a:p>
        </p:txBody>
      </p:sp>
      <p:sp>
        <p:nvSpPr>
          <p:cNvPr id="4" name="TextBox 3"/>
          <p:cNvSpPr txBox="1"/>
          <p:nvPr>
            <p:custDataLst>
              <p:tags r:id="rId6"/>
            </p:custDataLst>
          </p:nvPr>
        </p:nvSpPr>
        <p:spPr>
          <a:xfrm>
            <a:off x="4275286" y="2303199"/>
            <a:ext cx="1965025" cy="461665"/>
          </a:xfrm>
          <a:prstGeom prst="rect">
            <a:avLst/>
          </a:prstGeom>
          <a:noFill/>
        </p:spPr>
        <p:txBody>
          <a:bodyPr wrap="none" rtlCol="0">
            <a:spAutoFit/>
          </a:bodyPr>
          <a:lstStyle/>
          <a:p>
            <a:r>
              <a:rPr lang="en-US" sz="2400" dirty="0" smtClean="0">
                <a:solidFill>
                  <a:srgbClr val="800000"/>
                </a:solidFill>
              </a:rPr>
              <a:t>All in one year</a:t>
            </a:r>
            <a:endParaRPr lang="en-US" sz="2400" dirty="0">
              <a:solidFill>
                <a:srgbClr val="800000"/>
              </a:solidFill>
            </a:endParaRPr>
          </a:p>
        </p:txBody>
      </p:sp>
      <p:sp>
        <p:nvSpPr>
          <p:cNvPr id="12" name="TextBox 11"/>
          <p:cNvSpPr txBox="1"/>
          <p:nvPr>
            <p:custDataLst>
              <p:tags r:id="rId7"/>
            </p:custDataLst>
          </p:nvPr>
        </p:nvSpPr>
        <p:spPr>
          <a:xfrm>
            <a:off x="2819400" y="3917931"/>
            <a:ext cx="946413" cy="461665"/>
          </a:xfrm>
          <a:prstGeom prst="rect">
            <a:avLst/>
          </a:prstGeom>
          <a:noFill/>
        </p:spPr>
        <p:txBody>
          <a:bodyPr wrap="none" rtlCol="0">
            <a:spAutoFit/>
          </a:bodyPr>
          <a:lstStyle/>
          <a:p>
            <a:r>
              <a:rPr lang="en-US" sz="2400" dirty="0" smtClean="0">
                <a:solidFill>
                  <a:srgbClr val="800000"/>
                </a:solidFill>
              </a:rPr>
              <a:t>Year 1</a:t>
            </a:r>
            <a:endParaRPr lang="en-US" sz="2400" dirty="0">
              <a:solidFill>
                <a:srgbClr val="800000"/>
              </a:solidFill>
            </a:endParaRPr>
          </a:p>
        </p:txBody>
      </p:sp>
      <p:sp>
        <p:nvSpPr>
          <p:cNvPr id="13" name="TextBox 12"/>
          <p:cNvSpPr txBox="1"/>
          <p:nvPr>
            <p:custDataLst>
              <p:tags r:id="rId8"/>
            </p:custDataLst>
          </p:nvPr>
        </p:nvSpPr>
        <p:spPr>
          <a:xfrm>
            <a:off x="6629400" y="3949521"/>
            <a:ext cx="946413" cy="461665"/>
          </a:xfrm>
          <a:prstGeom prst="rect">
            <a:avLst/>
          </a:prstGeom>
          <a:noFill/>
        </p:spPr>
        <p:txBody>
          <a:bodyPr wrap="none" rtlCol="0">
            <a:spAutoFit/>
          </a:bodyPr>
          <a:lstStyle/>
          <a:p>
            <a:r>
              <a:rPr lang="en-US" sz="2400" dirty="0" smtClean="0">
                <a:solidFill>
                  <a:srgbClr val="800000"/>
                </a:solidFill>
              </a:rPr>
              <a:t>Year 2</a:t>
            </a:r>
            <a:endParaRPr lang="en-US" sz="2400" dirty="0">
              <a:solidFill>
                <a:srgbClr val="800000"/>
              </a:solidFill>
            </a:endParaRPr>
          </a:p>
        </p:txBody>
      </p:sp>
      <p:sp>
        <p:nvSpPr>
          <p:cNvPr id="14" name="Content Placeholder 2"/>
          <p:cNvSpPr txBox="1">
            <a:spLocks/>
          </p:cNvSpPr>
          <p:nvPr>
            <p:custDataLst>
              <p:tags r:id="rId9"/>
            </p:custDataLst>
          </p:nvPr>
        </p:nvSpPr>
        <p:spPr>
          <a:xfrm>
            <a:off x="52084" y="4810414"/>
            <a:ext cx="1640711" cy="8120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Perennial:</a:t>
            </a:r>
          </a:p>
          <a:p>
            <a:pPr marL="0" indent="0">
              <a:buFont typeface="Arial" panose="020B0604020202020204" pitchFamily="34" charset="0"/>
              <a:buNone/>
            </a:pPr>
            <a:r>
              <a:rPr lang="en-US" sz="2400" dirty="0" smtClean="0"/>
              <a:t>&gt; 2 years</a:t>
            </a:r>
          </a:p>
        </p:txBody>
      </p:sp>
      <p:graphicFrame>
        <p:nvGraphicFramePr>
          <p:cNvPr id="15" name="Diagram 14"/>
          <p:cNvGraphicFramePr/>
          <p:nvPr>
            <p:custDataLst>
              <p:tags r:id="rId10"/>
            </p:custDataLst>
            <p:extLst>
              <p:ext uri="{D42A27DB-BD31-4B8C-83A1-F6EECF244321}">
                <p14:modId xmlns:p14="http://schemas.microsoft.com/office/powerpoint/2010/main" val="943864764"/>
              </p:ext>
            </p:extLst>
          </p:nvPr>
        </p:nvGraphicFramePr>
        <p:xfrm>
          <a:off x="1600199" y="4316976"/>
          <a:ext cx="7391400" cy="1672676"/>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
        <p:nvSpPr>
          <p:cNvPr id="16" name="U-Turn Arrow 15"/>
          <p:cNvSpPr/>
          <p:nvPr>
            <p:custDataLst>
              <p:tags r:id="rId11"/>
            </p:custDataLst>
          </p:nvPr>
        </p:nvSpPr>
        <p:spPr>
          <a:xfrm rot="10800000">
            <a:off x="4411513" y="5684852"/>
            <a:ext cx="3657595" cy="609600"/>
          </a:xfrm>
          <a:prstGeom prst="uturnArrow">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0000"/>
              </a:solidFill>
            </a:endParaRPr>
          </a:p>
        </p:txBody>
      </p:sp>
      <p:sp>
        <p:nvSpPr>
          <p:cNvPr id="17" name="TextBox 16"/>
          <p:cNvSpPr txBox="1"/>
          <p:nvPr>
            <p:custDataLst>
              <p:tags r:id="rId12"/>
            </p:custDataLst>
          </p:nvPr>
        </p:nvSpPr>
        <p:spPr>
          <a:xfrm>
            <a:off x="1632029" y="5683887"/>
            <a:ext cx="2582491" cy="830997"/>
          </a:xfrm>
          <a:prstGeom prst="rect">
            <a:avLst/>
          </a:prstGeom>
          <a:noFill/>
        </p:spPr>
        <p:txBody>
          <a:bodyPr wrap="square" rtlCol="0">
            <a:spAutoFit/>
          </a:bodyPr>
          <a:lstStyle/>
          <a:p>
            <a:r>
              <a:rPr lang="en-US" sz="2400" dirty="0" smtClean="0">
                <a:solidFill>
                  <a:srgbClr val="800000"/>
                </a:solidFill>
              </a:rPr>
              <a:t>Does not die after setting seed</a:t>
            </a:r>
            <a:endParaRPr lang="en-US" sz="2400" dirty="0">
              <a:solidFill>
                <a:srgbClr val="800000"/>
              </a:solidFill>
            </a:endParaRPr>
          </a:p>
        </p:txBody>
      </p:sp>
    </p:spTree>
    <p:extLst>
      <p:ext uri="{BB962C8B-B14F-4D97-AF65-F5344CB8AC3E}">
        <p14:creationId xmlns:p14="http://schemas.microsoft.com/office/powerpoint/2010/main" val="3987468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t="24444" b="5220"/>
          <a:stretch/>
        </p:blipFill>
        <p:spPr>
          <a:xfrm>
            <a:off x="537029" y="1501332"/>
            <a:ext cx="3857625" cy="4823619"/>
          </a:xfrm>
          <a:prstGeom prst="rect">
            <a:avLst/>
          </a:prstGeom>
        </p:spPr>
      </p:pic>
      <p:sp>
        <p:nvSpPr>
          <p:cNvPr id="5" name="TextBox 4"/>
          <p:cNvSpPr txBox="1"/>
          <p:nvPr>
            <p:custDataLst>
              <p:tags r:id="rId1"/>
            </p:custDataLst>
          </p:nvPr>
        </p:nvSpPr>
        <p:spPr>
          <a:xfrm>
            <a:off x="1790923" y="5524130"/>
            <a:ext cx="2464777" cy="646331"/>
          </a:xfrm>
          <a:prstGeom prst="rect">
            <a:avLst/>
          </a:prstGeom>
          <a:noFill/>
        </p:spPr>
        <p:txBody>
          <a:bodyPr wrap="none" rtlCol="0">
            <a:spAutoFit/>
          </a:bodyPr>
          <a:lstStyle/>
          <a:p>
            <a:r>
              <a:rPr lang="en-US" sz="3600" b="1" dirty="0" err="1" smtClean="0">
                <a:solidFill>
                  <a:srgbClr val="FBEFBB"/>
                </a:solidFill>
              </a:rPr>
              <a:t>Waterhemp</a:t>
            </a:r>
            <a:endParaRPr lang="en-US" sz="3600" b="1" dirty="0">
              <a:solidFill>
                <a:srgbClr val="FBEFBB"/>
              </a:solidFill>
            </a:endParaRPr>
          </a:p>
        </p:txBody>
      </p:sp>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l="10834" r="12499"/>
          <a:stretch/>
        </p:blipFill>
        <p:spPr>
          <a:xfrm>
            <a:off x="152400" y="1695237"/>
            <a:ext cx="4626884" cy="4268419"/>
          </a:xfrm>
          <a:prstGeom prst="rect">
            <a:avLst/>
          </a:prstGeom>
        </p:spPr>
      </p:pic>
      <p:sp>
        <p:nvSpPr>
          <p:cNvPr id="9" name="TextBox 8"/>
          <p:cNvSpPr txBox="1"/>
          <p:nvPr>
            <p:custDataLst>
              <p:tags r:id="rId2"/>
            </p:custDataLst>
          </p:nvPr>
        </p:nvSpPr>
        <p:spPr>
          <a:xfrm>
            <a:off x="762000" y="2057400"/>
            <a:ext cx="2100319" cy="646331"/>
          </a:xfrm>
          <a:prstGeom prst="rect">
            <a:avLst/>
          </a:prstGeom>
          <a:noFill/>
        </p:spPr>
        <p:txBody>
          <a:bodyPr wrap="none" rtlCol="0">
            <a:spAutoFit/>
          </a:bodyPr>
          <a:lstStyle/>
          <a:p>
            <a:r>
              <a:rPr lang="en-US" sz="3600" b="1" dirty="0" smtClean="0">
                <a:solidFill>
                  <a:srgbClr val="FBEFBB"/>
                </a:solidFill>
              </a:rPr>
              <a:t>Velvetleaf</a:t>
            </a:r>
            <a:endParaRPr lang="en-US" sz="3600" b="1" dirty="0">
              <a:solidFill>
                <a:srgbClr val="FBEFBB"/>
              </a:solidFill>
            </a:endParaRPr>
          </a:p>
        </p:txBody>
      </p:sp>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451" y="1599316"/>
            <a:ext cx="4390782" cy="4627653"/>
          </a:xfrm>
          <a:prstGeom prst="rect">
            <a:avLst/>
          </a:prstGeom>
        </p:spPr>
      </p:pic>
      <p:sp>
        <p:nvSpPr>
          <p:cNvPr id="13" name="TextBox 12"/>
          <p:cNvSpPr txBox="1"/>
          <p:nvPr>
            <p:custDataLst>
              <p:tags r:id="rId3"/>
            </p:custDataLst>
          </p:nvPr>
        </p:nvSpPr>
        <p:spPr>
          <a:xfrm>
            <a:off x="2690862" y="1795790"/>
            <a:ext cx="1452514" cy="646331"/>
          </a:xfrm>
          <a:prstGeom prst="rect">
            <a:avLst/>
          </a:prstGeom>
          <a:noFill/>
        </p:spPr>
        <p:txBody>
          <a:bodyPr wrap="none" rtlCol="0">
            <a:spAutoFit/>
          </a:bodyPr>
          <a:lstStyle/>
          <a:p>
            <a:r>
              <a:rPr lang="en-US" sz="3600" b="1" dirty="0" smtClean="0">
                <a:solidFill>
                  <a:srgbClr val="FBEFBB"/>
                </a:solidFill>
              </a:rPr>
              <a:t>Foxtail</a:t>
            </a:r>
            <a:endParaRPr lang="en-US" sz="3600" b="1" dirty="0">
              <a:solidFill>
                <a:srgbClr val="FBEFBB"/>
              </a:solidFill>
            </a:endParaRPr>
          </a:p>
        </p:txBody>
      </p:sp>
      <p:sp>
        <p:nvSpPr>
          <p:cNvPr id="2" name="Title 1"/>
          <p:cNvSpPr>
            <a:spLocks noGrp="1"/>
          </p:cNvSpPr>
          <p:nvPr>
            <p:ph type="title"/>
            <p:custDataLst>
              <p:tags r:id="rId4"/>
            </p:custDataLst>
          </p:nvPr>
        </p:nvSpPr>
        <p:spPr>
          <a:xfrm>
            <a:off x="457200" y="274638"/>
            <a:ext cx="8229600" cy="1143000"/>
          </a:xfrm>
        </p:spPr>
        <p:txBody>
          <a:bodyPr/>
          <a:lstStyle/>
          <a:p>
            <a:r>
              <a:rPr lang="en-US" dirty="0" smtClean="0"/>
              <a:t>Annual Weeds</a:t>
            </a:r>
            <a:endParaRPr lang="en-US" dirty="0"/>
          </a:p>
        </p:txBody>
      </p:sp>
      <p:sp>
        <p:nvSpPr>
          <p:cNvPr id="3" name="Content Placeholder 2"/>
          <p:cNvSpPr>
            <a:spLocks noGrp="1"/>
          </p:cNvSpPr>
          <p:nvPr>
            <p:ph idx="1"/>
            <p:custDataLst>
              <p:tags r:id="rId5"/>
            </p:custDataLst>
          </p:nvPr>
        </p:nvSpPr>
        <p:spPr>
          <a:xfrm>
            <a:off x="4952999" y="1417638"/>
            <a:ext cx="4191000" cy="5059362"/>
          </a:xfrm>
        </p:spPr>
        <p:txBody>
          <a:bodyPr>
            <a:normAutofit fontScale="92500"/>
          </a:bodyPr>
          <a:lstStyle/>
          <a:p>
            <a:r>
              <a:rPr lang="en-US" dirty="0"/>
              <a:t>Completes its life </a:t>
            </a:r>
            <a:r>
              <a:rPr lang="en-US" dirty="0" smtClean="0"/>
              <a:t>cycle in </a:t>
            </a:r>
            <a:r>
              <a:rPr lang="en-US" dirty="0"/>
              <a:t>one </a:t>
            </a:r>
            <a:r>
              <a:rPr lang="en-US" dirty="0" smtClean="0"/>
              <a:t>year</a:t>
            </a:r>
            <a:endParaRPr lang="en-US" dirty="0"/>
          </a:p>
          <a:p>
            <a:r>
              <a:rPr lang="en-US" dirty="0" smtClean="0"/>
              <a:t>Most crops are annuals</a:t>
            </a:r>
          </a:p>
          <a:p>
            <a:r>
              <a:rPr lang="en-US" dirty="0" smtClean="0"/>
              <a:t>Produce many seeds</a:t>
            </a:r>
          </a:p>
          <a:p>
            <a:r>
              <a:rPr lang="en-US" dirty="0" smtClean="0"/>
              <a:t>Examples are velvetleaf, pigweeds, </a:t>
            </a:r>
            <a:r>
              <a:rPr lang="en-US" dirty="0" err="1" smtClean="0"/>
              <a:t>waterhemp</a:t>
            </a:r>
            <a:r>
              <a:rPr lang="en-US" dirty="0" smtClean="0"/>
              <a:t>, </a:t>
            </a:r>
            <a:r>
              <a:rPr lang="en-US" dirty="0" err="1" smtClean="0"/>
              <a:t>lambsquarters</a:t>
            </a:r>
            <a:r>
              <a:rPr lang="en-US" dirty="0"/>
              <a:t>, </a:t>
            </a:r>
            <a:r>
              <a:rPr lang="en-US" dirty="0" smtClean="0"/>
              <a:t>and foxtails</a:t>
            </a:r>
            <a:endParaRPr lang="en-US" dirty="0"/>
          </a:p>
        </p:txBody>
      </p:sp>
    </p:spTree>
    <p:extLst>
      <p:ext uri="{BB962C8B-B14F-4D97-AF65-F5344CB8AC3E}">
        <p14:creationId xmlns:p14="http://schemas.microsoft.com/office/powerpoint/2010/main" val="2063120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 y="1860386"/>
            <a:ext cx="4840428" cy="4101311"/>
            <a:chOff x="265496" y="1860386"/>
            <a:chExt cx="4840428" cy="4101311"/>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9999" t="7500" r="15000" b="6250"/>
            <a:stretch/>
          </p:blipFill>
          <p:spPr>
            <a:xfrm>
              <a:off x="327979" y="1860386"/>
              <a:ext cx="4714938" cy="3614738"/>
            </a:xfrm>
            <a:prstGeom prst="rect">
              <a:avLst/>
            </a:prstGeom>
          </p:spPr>
        </p:pic>
        <p:sp>
          <p:nvSpPr>
            <p:cNvPr id="6" name="TextBox 5"/>
            <p:cNvSpPr txBox="1"/>
            <p:nvPr/>
          </p:nvSpPr>
          <p:spPr>
            <a:xfrm>
              <a:off x="265496" y="5500032"/>
              <a:ext cx="4840428" cy="461665"/>
            </a:xfrm>
            <a:prstGeom prst="rect">
              <a:avLst/>
            </a:prstGeom>
            <a:noFill/>
          </p:spPr>
          <p:txBody>
            <a:bodyPr wrap="none" rtlCol="0">
              <a:spAutoFit/>
            </a:bodyPr>
            <a:lstStyle/>
            <a:p>
              <a:r>
                <a:rPr lang="en-US" sz="2400" dirty="0" smtClean="0">
                  <a:solidFill>
                    <a:srgbClr val="800000"/>
                  </a:solidFill>
                </a:rPr>
                <a:t>Horsetail (or </a:t>
              </a:r>
              <a:r>
                <a:rPr lang="en-US" sz="2400" dirty="0" err="1" smtClean="0">
                  <a:solidFill>
                    <a:srgbClr val="800000"/>
                  </a:solidFill>
                </a:rPr>
                <a:t>marestail</a:t>
              </a:r>
              <a:r>
                <a:rPr lang="en-US" sz="2400" dirty="0" smtClean="0">
                  <a:solidFill>
                    <a:srgbClr val="800000"/>
                  </a:solidFill>
                </a:rPr>
                <a:t> or horseweed)</a:t>
              </a:r>
              <a:endParaRPr lang="en-US" sz="2400" dirty="0">
                <a:solidFill>
                  <a:srgbClr val="800000"/>
                </a:solidFill>
              </a:endParaRPr>
            </a:p>
          </p:txBody>
        </p:sp>
      </p:grpSp>
      <p:grpSp>
        <p:nvGrpSpPr>
          <p:cNvPr id="11" name="Group 10"/>
          <p:cNvGrpSpPr/>
          <p:nvPr/>
        </p:nvGrpSpPr>
        <p:grpSpPr>
          <a:xfrm>
            <a:off x="338144" y="1842432"/>
            <a:ext cx="4468416" cy="4119265"/>
            <a:chOff x="3810000" y="2544763"/>
            <a:chExt cx="4468416" cy="4119265"/>
          </a:xfrm>
        </p:grpSpPr>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37778" b="8889"/>
            <a:stretch/>
          </p:blipFill>
          <p:spPr>
            <a:xfrm>
              <a:off x="3810000" y="2544763"/>
              <a:ext cx="4468416" cy="3657600"/>
            </a:xfrm>
            <a:prstGeom prst="rect">
              <a:avLst/>
            </a:prstGeom>
          </p:spPr>
        </p:pic>
        <p:sp>
          <p:nvSpPr>
            <p:cNvPr id="10" name="TextBox 9"/>
            <p:cNvSpPr txBox="1"/>
            <p:nvPr/>
          </p:nvSpPr>
          <p:spPr>
            <a:xfrm>
              <a:off x="5425416" y="6202363"/>
              <a:ext cx="1237583" cy="461665"/>
            </a:xfrm>
            <a:prstGeom prst="rect">
              <a:avLst/>
            </a:prstGeom>
            <a:noFill/>
          </p:spPr>
          <p:txBody>
            <a:bodyPr wrap="none" rtlCol="0">
              <a:spAutoFit/>
            </a:bodyPr>
            <a:lstStyle/>
            <a:p>
              <a:r>
                <a:rPr lang="en-US" sz="2400" dirty="0" smtClean="0">
                  <a:solidFill>
                    <a:srgbClr val="800000"/>
                  </a:solidFill>
                </a:rPr>
                <a:t>Mustard</a:t>
              </a:r>
              <a:endParaRPr lang="en-US" sz="2400" dirty="0">
                <a:solidFill>
                  <a:srgbClr val="800000"/>
                </a:solidFill>
              </a:endParaRPr>
            </a:p>
          </p:txBody>
        </p:sp>
      </p:grpSp>
      <p:sp>
        <p:nvSpPr>
          <p:cNvPr id="2" name="Title 1"/>
          <p:cNvSpPr>
            <a:spLocks noGrp="1"/>
          </p:cNvSpPr>
          <p:nvPr>
            <p:ph type="title"/>
            <p:custDataLst>
              <p:tags r:id="rId1"/>
            </p:custDataLst>
          </p:nvPr>
        </p:nvSpPr>
        <p:spPr>
          <a:xfrm>
            <a:off x="457200" y="274638"/>
            <a:ext cx="8229600" cy="1143000"/>
          </a:xfrm>
        </p:spPr>
        <p:txBody>
          <a:bodyPr/>
          <a:lstStyle/>
          <a:p>
            <a:r>
              <a:rPr lang="en-US" dirty="0" smtClean="0"/>
              <a:t>Winter Annuals</a:t>
            </a:r>
            <a:endParaRPr lang="en-US" dirty="0"/>
          </a:p>
        </p:txBody>
      </p:sp>
      <p:sp>
        <p:nvSpPr>
          <p:cNvPr id="5" name="Content Placeholder 4"/>
          <p:cNvSpPr>
            <a:spLocks noGrp="1"/>
          </p:cNvSpPr>
          <p:nvPr>
            <p:ph sz="half" idx="2"/>
            <p:custDataLst>
              <p:tags r:id="rId2"/>
            </p:custDataLst>
          </p:nvPr>
        </p:nvSpPr>
        <p:spPr>
          <a:xfrm>
            <a:off x="5410200" y="1676400"/>
            <a:ext cx="3733800" cy="4525963"/>
          </a:xfrm>
        </p:spPr>
        <p:txBody>
          <a:bodyPr>
            <a:normAutofit/>
          </a:bodyPr>
          <a:lstStyle/>
          <a:p>
            <a:r>
              <a:rPr lang="en-US" dirty="0" smtClean="0"/>
              <a:t>Germinates in fall and sets seeds in the spring</a:t>
            </a:r>
          </a:p>
          <a:p>
            <a:r>
              <a:rPr lang="en-US" dirty="0"/>
              <a:t>Common in no-till and in winter wheat and </a:t>
            </a:r>
            <a:r>
              <a:rPr lang="en-US" dirty="0" smtClean="0"/>
              <a:t>winter barley</a:t>
            </a:r>
          </a:p>
          <a:p>
            <a:r>
              <a:rPr lang="en-US" dirty="0" smtClean="0"/>
              <a:t>Examples are horsetails and wild mustard</a:t>
            </a:r>
          </a:p>
          <a:p>
            <a:endParaRPr lang="en-US" dirty="0"/>
          </a:p>
        </p:txBody>
      </p:sp>
    </p:spTree>
    <p:extLst>
      <p:ext uri="{BB962C8B-B14F-4D97-AF65-F5344CB8AC3E}">
        <p14:creationId xmlns:p14="http://schemas.microsoft.com/office/powerpoint/2010/main" val="41796751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UIDATA" val="&lt;database version=&quot;10.0&quot;&gt;&lt;object type=&quot;1&quot; unique_id=&quot;10001&quot;&gt;&lt;property id=&quot;20141&quot; value=&quot;Design test 3&quot;/&gt;&lt;property id=&quot;20600&quot; value=&quot;0&quot;/&gt;&lt;object type=&quot;2&quot; unique_id=&quot;521276&quot;&gt;&lt;object type=&quot;3&quot; unique_id=&quot;521277&quot;&gt;&lt;property id=&quot;20148&quot; value=&quot;5&quot;/&gt;&lt;property id=&quot;20300&quot; value=&quot;Slide 1 - &amp;quot;Weed Biology&amp;quot;&quot;/&gt;&lt;property id=&quot;20307&quot; value=&quot;256&quot;/&gt;&lt;property id=&quot;20309&quot; value=&quot;-1&quot;/&gt;&lt;/object&gt;&lt;object type=&quot;3&quot; unique_id=&quot;641654&quot;&gt;&lt;property id=&quot;20148&quot; value=&quot;5&quot;/&gt;&lt;property id=&quot;20300&quot; value=&quot;Slide 3 - &amp;quot;Weeds Reduce Yields&amp;quot;&quot;/&gt;&lt;property id=&quot;20307&quot; value=&quot;280&quot;/&gt;&lt;property id=&quot;20309&quot; value=&quot;-1&quot;/&gt;&lt;/object&gt;&lt;object type=&quot;3&quot; unique_id=&quot;641657&quot;&gt;&lt;property id=&quot;20148&quot; value=&quot;5&quot;/&gt;&lt;property id=&quot;20300&quot; value=&quot;Slide 8 - &amp;quot;Annual Weeds&amp;quot;&quot;/&gt;&lt;property id=&quot;20307&quot; value=&quot;284&quot;/&gt;&lt;property id=&quot;20309&quot; value=&quot;-1&quot;/&gt;&lt;/object&gt;&lt;object type=&quot;3&quot; unique_id=&quot;641659&quot;&gt;&lt;property id=&quot;20148&quot; value=&quot;5&quot;/&gt;&lt;property id=&quot;20300&quot; value=&quot;Slide 10 - &amp;quot;Biennial Weeds&amp;quot;&quot;/&gt;&lt;property id=&quot;20307&quot; value=&quot;285&quot;/&gt;&lt;property id=&quot;20309&quot; value=&quot;-1&quot;/&gt;&lt;/object&gt;&lt;object type=&quot;3&quot; unique_id=&quot;641660&quot;&gt;&lt;property id=&quot;20148&quot; value=&quot;5&quot;/&gt;&lt;property id=&quot;20300&quot; value=&quot;Slide 11 - &amp;quot;Perennial Weeds&amp;quot;&quot;/&gt;&lt;property id=&quot;20307&quot; value=&quot;286&quot;/&gt;&lt;property id=&quot;20309&quot; value=&quot;-1&quot;/&gt;&lt;/object&gt;&lt;object type=&quot;3&quot; unique_id=&quot;641661&quot;&gt;&lt;property id=&quot;20148&quot; value=&quot;5&quot;/&gt;&lt;property id=&quot;20300&quot; value=&quot;Slide 17 - &amp;quot;Rhizomes&amp;quot;&quot;/&gt;&lt;property id=&quot;20307&quot; value=&quot;287&quot;/&gt;&lt;property id=&quot;20309&quot; value=&quot;-1&quot;/&gt;&lt;/object&gt;&lt;object type=&quot;3&quot; unique_id=&quot;641662&quot;&gt;&lt;property id=&quot;20148&quot; value=&quot;5&quot;/&gt;&lt;property id=&quot;20300&quot; value=&quot;Slide 16 - &amp;quot;Weed Seed Viability&amp;quot;&quot;/&gt;&lt;property id=&quot;20307&quot; value=&quot;289&quot;/&gt;&lt;property id=&quot;20309&quot; value=&quot;-1&quot;/&gt;&lt;/object&gt;&lt;object type=&quot;3&quot; unique_id=&quot;641858&quot;&gt;&lt;property id=&quot;20148&quot; value=&quot;5&quot;/&gt;&lt;property id=&quot;20300&quot; value=&quot;Slide 20 - &amp;quot;Time of Emergence – Species&amp;quot;&quot;/&gt;&lt;property id=&quot;20307&quot; value=&quot;290&quot;/&gt;&lt;property id=&quot;20309&quot; value=&quot;-1&quot;/&gt;&lt;/object&gt;&lt;object type=&quot;3&quot; unique_id=&quot;644835&quot;&gt;&lt;property id=&quot;20148&quot; value=&quot;5&quot;/&gt;&lt;property id=&quot;20300&quot; value=&quot;Slide 5 - &amp;quot;Weed Effects on Yield&amp;quot;&quot;/&gt;&lt;property id=&quot;20307&quot; value=&quot;315&quot;/&gt;&lt;property id=&quot;20309&quot; value=&quot;-1&quot;/&gt;&lt;/object&gt;&lt;object type=&quot;3&quot; unique_id=&quot;644836&quot;&gt;&lt;property id=&quot;20148&quot; value=&quot;5&quot;/&gt;&lt;property id=&quot;20300&quot; value=&quot;Slide 13 - &amp;quot;Weed Seed Production&amp;quot;&quot;/&gt;&lt;property id=&quot;20307&quot; value=&quot;317&quot;/&gt;&lt;property id=&quot;20309&quot; value=&quot;-1&quot;/&gt;&lt;/object&gt;&lt;object type=&quot;3&quot; unique_id=&quot;646174&quot;&gt;&lt;property id=&quot;20148&quot; value=&quot;5&quot;/&gt;&lt;property id=&quot;20300&quot; value=&quot;Slide 2 - &amp;quot;Weed Biology&amp;quot;&quot;/&gt;&lt;property id=&quot;20307&quot; value=&quot;332&quot;/&gt;&lt;property id=&quot;20309&quot; value=&quot;-1&quot;/&gt;&lt;/object&gt;&lt;object type=&quot;3&quot; unique_id=&quot;648446&quot;&gt;&lt;property id=&quot;20148&quot; value=&quot;5&quot;/&gt;&lt;property id=&quot;20300&quot; value=&quot;Slide 7 - &amp;quot;Weed Life Cycles&amp;quot;&quot;/&gt;&lt;property id=&quot;20307&quot; value=&quot;348&quot;/&gt;&lt;property id=&quot;20309&quot; value=&quot;-1&quot;/&gt;&lt;/object&gt;&lt;object type=&quot;3&quot; unique_id=&quot;657173&quot;&gt;&lt;property id=&quot;20148&quot; value=&quot;5&quot;/&gt;&lt;property id=&quot;20300&quot; value=&quot;Slide 19 - &amp;quot;Weed Emergence – General&amp;quot;&quot;/&gt;&lt;property id=&quot;20307&quot; value=&quot;373&quot;/&gt;&lt;property id=&quot;20309&quot; value=&quot;-1&quot;/&gt;&lt;/object&gt;&lt;object type=&quot;3&quot; unique_id=&quot;657174&quot;&gt;&lt;property id=&quot;20148&quot; value=&quot;5&quot;/&gt;&lt;property id=&quot;20300&quot; value=&quot;Slide 21 - &amp;quot;Duration of Emergence&amp;quot;&quot;/&gt;&lt;property id=&quot;20307&quot; value=&quot;375&quot;/&gt;&lt;property id=&quot;20309&quot; value=&quot;-1&quot;/&gt;&lt;/object&gt;&lt;object type=&quot;3&quot; unique_id=&quot;658774&quot;&gt;&lt;property id=&quot;20148&quot; value=&quot;5&quot;/&gt;&lt;property id=&quot;20300&quot; value=&quot;Slide 6 - &amp;quot;Weed Biology&amp;quot;&quot;/&gt;&lt;property id=&quot;20307&quot; value=&quot;384&quot;/&gt;&lt;property id=&quot;20309&quot; value=&quot;-1&quot;/&gt;&lt;/object&gt;&lt;object type=&quot;3&quot; unique_id=&quot;658775&quot;&gt;&lt;property id=&quot;20148&quot; value=&quot;5&quot;/&gt;&lt;property id=&quot;20300&quot; value=&quot;Slide 12 - &amp;quot;Weed Biology&amp;quot;&quot;/&gt;&lt;property id=&quot;20307&quot; value=&quot;385&quot;/&gt;&lt;property id=&quot;20309&quot; value=&quot;-1&quot;/&gt;&lt;/object&gt;&lt;object type=&quot;3&quot; unique_id=&quot;658776&quot;&gt;&lt;property id=&quot;20148&quot; value=&quot;5&quot;/&gt;&lt;property id=&quot;20300&quot; value=&quot;Slide 18 - &amp;quot;Weed Biology&amp;quot;&quot;/&gt;&lt;property id=&quot;20307&quot; value=&quot;386&quot;/&gt;&lt;property id=&quot;20309&quot; value=&quot;-1&quot;/&gt;&lt;/object&gt;&lt;object type=&quot;3&quot; unique_id=&quot;658777&quot;&gt;&lt;property id=&quot;20148&quot; value=&quot;5&quot;/&gt;&lt;property id=&quot;20300&quot; value=&quot;Slide 23 - &amp;quot;Weed Biology&amp;quot;&quot;/&gt;&lt;property id=&quot;20307&quot; value=&quot;387&quot;/&gt;&lt;property id=&quot;20309&quot; value=&quot;-1&quot;/&gt;&lt;/object&gt;&lt;object type=&quot;3&quot; unique_id=&quot;658779&quot;&gt;&lt;property id=&quot;20148&quot; value=&quot;5&quot;/&gt;&lt;property id=&quot;20300&quot; value=&quot;Slide 22 - &amp;quot;Resources&amp;quot;&quot;/&gt;&lt;property id=&quot;20307&quot; value=&quot;389&quot;/&gt;&lt;property id=&quot;20309&quot; value=&quot;-1&quot;/&gt;&lt;/object&gt;&lt;object type=&quot;3&quot; unique_id=&quot;659068&quot;&gt;&lt;property id=&quot;20148&quot; value=&quot;5&quot;/&gt;&lt;property id=&quot;20300&quot; value=&quot;Slide 9 - &amp;quot;Winter Annuals&amp;quot;&quot;/&gt;&lt;property id=&quot;20307&quot; value=&quot;390&quot;/&gt;&lt;property id=&quot;20309&quot; value=&quot;-1&quot;/&gt;&lt;/object&gt;&lt;object type=&quot;3&quot; unique_id=&quot;659199&quot;&gt;&lt;property id=&quot;20148&quot; value=&quot;5&quot;/&gt;&lt;property id=&quot;20300&quot; value=&quot;Slide 14&quot;/&gt;&lt;property id=&quot;20307&quot; value=&quot;391&quot;/&gt;&lt;property id=&quot;20309&quot; value=&quot;-1&quot;/&gt;&lt;/object&gt;&lt;object type=&quot;3&quot; unique_id=&quot;670116&quot;&gt;&lt;property id=&quot;20148&quot; value=&quot;5&quot;/&gt;&lt;property id=&quot;20300&quot; value=&quot;Slide 24 - &amp;quot;© 2017 Regents of the University of Minnesota. All rights reserved.  The University of Minnesota is an equal oppor&quot;/&gt;&lt;property id=&quot;20307&quot; value=&quot;392&quot;/&gt;&lt;property id=&quot;20309&quot; value=&quot;-1&quot;/&gt;&lt;/object&gt;&lt;object type=&quot;3&quot; unique_id=&quot;670204&quot;&gt;&lt;property id=&quot;20148&quot; value=&quot;5&quot;/&gt;&lt;property id=&quot;20300&quot; value=&quot;Slide 4 - &amp;quot;Other Negative Effects&amp;quot;&quot;/&gt;&lt;property id=&quot;20307&quot; value=&quot;394&quot;/&gt;&lt;property id=&quot;20309&quot; value=&quot;-1&quot;/&gt;&lt;/object&gt;&lt;object type=&quot;3&quot; unique_id=&quot;670650&quot;&gt;&lt;property id=&quot;20148&quot; value=&quot;5&quot;/&gt;&lt;property id=&quot;20300&quot; value=&quot;Slide 15&quot;/&gt;&lt;property id=&quot;20307&quot; value=&quot;395&quot;/&gt;&lt;property id=&quot;20309&quot; value=&quot;-1&quot;/&gt;&lt;/object&gt;&lt;object type=&quot;3&quot; unique_id=&quot;670742&quot;&gt;&lt;property id=&quot;20148&quot; value=&quot;5&quot;/&gt;&lt;property id=&quot;20300&quot; value=&quot;Slide 25 - &amp;quot;References&amp;quot;&quot;/&gt;&lt;property id=&quot;20307&quot; value=&quot;396&quot;/&gt;&lt;property id=&quot;20309&quot; value=&quot;-1&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AppData\Local\Temp\~Ca6FBC\data\asimages\{061C26D8-0227-4707-BC46-18EB00DD9BEC}_21.png&quot;/&gt;&lt;left val=&quot;35&quot;/&gt;&lt;top val=&quot;21&quot;/&gt;&lt;width val=&quot;648&quot;/&gt;&lt;height val=&quot;98&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5&quot;/&gt;&lt;lineCharCount val=&quot;11&quot;/&gt;&lt;lineCharCount val=&quot;8&quot;/&gt;&lt;lineCharCount val=&quot;10&quot;/&gt;&lt;lineCharCount val=&quot;11&quot;/&gt;&lt;lineCharCount val=&quot;7&quot;/&gt;&lt;lineCharCount val=&quot;7&quot;/&gt;&lt;lineCharCount val=&quot;7&quot;/&gt;&lt;lineCharCount val=&quot;12&quot;/&gt;&lt;lineCharCount val=&quot;5&quot;/&gt;&lt;/TableIndex&gt;&lt;/ShapeTextInfo&gt;"/>
  <p:tag name="HTML_SHAPEINFO" val="&lt;ThreeDShapeInfo&gt;&lt;uuid val=&quot;&quot;/&gt;&lt;isInvalidForFieldText val=&quot;0&quot;/&gt;&lt;Image&gt;&lt;filename val=&quot;C:\Users\monc0003\AppData\Local\Temp\~Ca6FBC\data\asimages\{033D9026-D799-4DAC-BD91-1382BF5C6857}_21.png&quot;/&gt;&lt;left val=&quot;2&quot;/&gt;&lt;top val=&quot;104&quot;/&gt;&lt;width val=&quot;205&quot;/&gt;&lt;height val=&quot;363&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B70BD1C-C929-4573-BCA1-6BC281750B59}&quot;/&gt;&lt;isInvalidForFieldText val=&quot;0&quot;/&gt;&lt;Image&gt;&lt;filename val=&quot;C:\Users\monc0003\AppData\Local\Temp\~Ca6FBC\data\asimages\{5B70BD1C-C929-4573-BCA1-6BC281750B59}_21.png&quot;/&gt;&lt;left val=&quot;191&quot;/&gt;&lt;top val=&quot;110&quot;/&gt;&lt;width val=&quot;523&quot;/&gt;&lt;height val=&quot;358&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1&quot;/&gt;&lt;lineCharCount val=&quot;14&quot;/&gt;&lt;lineCharCount val=&quot;9&quot;/&gt;&lt;/TableIndex&gt;&lt;/ShapeTextInfo&gt;"/>
  <p:tag name="HTML_SHAPEINFO" val="&lt;ThreeDShapeInfo&gt;&lt;uuid val=&quot;&quot;/&gt;&lt;isInvalidForFieldText val=&quot;0&quot;/&gt;&lt;Image&gt;&lt;filename val=&quot;C:\Users\monc0003\AppData\Local\Temp\~Ca6FBC\data\asimages\{572BADE9-5F8B-4671-98B4-12E17A9E0E93}_21.png&quot;/&gt;&lt;left val=&quot;575&quot;/&gt;&lt;top val=&quot;387&quot;/&gt;&lt;width val=&quot;120&quot;/&gt;&lt;height val=&quot;82&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183FFFA6-BDFA-4B10-9088-5B538F151D71}&quot;/&gt;&lt;isInvalidForFieldText val=&quot;0&quot;/&gt;&lt;Image&gt;&lt;filename val=&quot;C:\Users\monc0003\AppData\Local\Temp\~Ca6FBC\data\asimages\{183FFFA6-BDFA-4B10-9088-5B538F151D71}_21.png&quot;/&gt;&lt;left val=&quot;284&quot;/&gt;&lt;top val=&quot;109&quot;/&gt;&lt;width val=&quot;43&quot;/&gt;&lt;height val=&quot;71&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AppData\Local\Temp\~Ca6FBC\data\asimages\{13E6AD60-2C46-4478-925D-A6B69058A4B4}_22.png&quot;/&gt;&lt;left val=&quot;35&quot;/&gt;&lt;top val=&quot;21&quot;/&gt;&lt;width val=&quot;648&quot;/&gt;&lt;height val=&quot;98&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40&quot;/&gt;&lt;lineCharCount val=&quot;13&quot;/&gt;&lt;lineCharCount val=&quot;40&quot;/&gt;&lt;lineCharCount val=&quot;14&quot;/&gt;&lt;lineCharCount val=&quot;41&quot;/&gt;&lt;lineCharCount val=&quot;17&quot;/&gt;&lt;lineCharCount val=&quot;35&quot;/&gt;&lt;lineCharCount val=&quot;14&quot;/&gt;&lt;/TableIndex&gt;&lt;/ShapeTextInfo&gt;"/>
  <p:tag name="HTML_SHAPEINFO" val="&lt;ThreeDShapeInfo&gt;&lt;uuid val=&quot;&quot;/&gt;&lt;isInvalidForFieldText val=&quot;0&quot;/&gt;&lt;Image&gt;&lt;filename val=&quot;C:\Users\monc0003\AppData\Local\Temp\~Ca6FBC\data\asimages\{0D01241B-5C03-4B80-A2B7-EBC7DD72E58B}_22.png&quot;/&gt;&lt;left val=&quot;24&quot;/&gt;&lt;top val=&quot;119&quot;/&gt;&lt;width val=&quot;673&quot;/&gt;&lt;height val=&quot;363&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6FBC\data\asimages\{B579A489-DA23-444E-A582-F5AFBEBA2D74}_23.png&quot;/&gt;&lt;left val=&quot;35&quot;/&gt;&lt;top val=&quot;21&quot;/&gt;&lt;width val=&quot;648&quot;/&gt;&lt;height val=&quot;98&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6&quot;/&gt;&lt;lineCharCount val=&quot;6&quot;/&gt;&lt;lineCharCount val=&quot;17&quot;/&gt;&lt;lineCharCount val=&quot;5&quot;/&gt;&lt;lineCharCount val=&quot;13&quot;/&gt;&lt;lineCharCount val=&quot;5&quot;/&gt;&lt;lineCharCount val=&quot;10&quot;/&gt;&lt;/TableIndex&gt;&lt;/ShapeTextInfo&gt;"/>
  <p:tag name="HTML_SHAPEINFO" val="&lt;ThreeDShapeInfo&gt;&lt;uuid val=&quot;&quot;/&gt;&lt;isInvalidForFieldText val=&quot;0&quot;/&gt;&lt;Image&gt;&lt;filename val=&quot;C:\Users\monc0003\AppData\Local\Temp\~Ca6FBC\data\asimages\{82E0CC86-E307-4B82-B4EB-0EC727051F22}_23.png&quot;/&gt;&lt;left val=&quot;4&quot;/&gt;&lt;top val=&quot;121&quot;/&gt;&lt;width val=&quot;367&quot;/&gt;&lt;height val=&quot;361&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 name="HTML_SHAPEINFO" val="&lt;ThreeDShapeInfo&gt;&lt;uuid val=&quot;&quot;/&gt;&lt;isInvalidForFieldText val=&quot;0&quot;/&gt;&lt;Image&gt;&lt;filename val=&quot;C:\Users\monc0003\AppData\Local\Temp\~Ca6FBC\data\asimages\{89F9F667-D62A-4A62-A485-0565BA201617}_24.png&quot;/&gt;&lt;left val=&quot;17&quot;/&gt;&lt;top val=&quot;65&quot;/&gt;&lt;width val=&quot;690&quot;/&gt;&lt;height val=&quot;21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 name="HTML_SHAPEINFO" val="&lt;TextEffect&gt;&lt;Image&gt;&lt;filename val=&quot;C:\Users\monc0003\AppData\Local\Temp\~Ca6FBC\data\asimages\{DD74900C-898E-47D6-AA6C-33EBD29D7BC1}_1.png_crop.png&quot;/&gt;&lt;left val=&quot;44&quot;/&gt;&lt;top val=&quot;71&quot;/&gt;&lt;width val=&quot;630&quot;/&gt;&lt;height val=&quot;199&quot;/&gt;&lt;hasText val=&quot;1&quot;/&gt;&lt;paraId val=&quot;1&quot;/&gt;&lt;/Image&gt;&lt;/TextEffect&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AppData\Local\Temp\~Ca6FBC\data\asimages\{F31DBC41-B40E-4B1C-BE16-EDCE7B176157}_25.png&quot;/&gt;&lt;left val=&quot;35&quot;/&gt;&lt;top val=&quot;-2&quot;/&gt;&lt;width val=&quot;648&quot;/&gt;&lt;height val=&quot;84&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3&quot;/&gt;&lt;lineCharCount val=&quot;77&quot;/&gt;&lt;lineCharCount val=&quot;73&quot;/&gt;&lt;lineCharCount val=&quot;17&quot;/&gt;&lt;lineCharCount val=&quot;75&quot;/&gt;&lt;lineCharCount val=&quot;77&quot;/&gt;&lt;lineCharCount val=&quot;9&quot;/&gt;&lt;lineCharCount val=&quot;67&quot;/&gt;&lt;lineCharCount val=&quot;74&quot;/&gt;&lt;lineCharCount val=&quot;39&quot;/&gt;&lt;lineCharCount val=&quot;68&quot;/&gt;&lt;lineCharCount val=&quot;61&quot;/&gt;&lt;lineCharCount val=&quot;51&quot;/&gt;&lt;lineCharCount val=&quot;71&quot;/&gt;&lt;lineCharCount val=&quot;73&quot;/&gt;&lt;lineCharCount val=&quot;70&quot;/&gt;&lt;lineCharCount val=&quot;70&quot;/&gt;&lt;lineCharCount val=&quot;31&quot;/&gt;&lt;lineCharCount val=&quot;77&quot;/&gt;&lt;lineCharCount val=&quot;77&quot;/&gt;&lt;lineCharCount val=&quot;5&quot;/&gt;&lt;lineCharCount val=&quot;74&quot;/&gt;&lt;lineCharCount val=&quot;33&quot;/&gt;&lt;lineCharCount val=&quot;1&quot;/&gt;&lt;/TableIndex&gt;&lt;/ShapeTextInfo&gt;"/>
  <p:tag name="HTML_SHAPEINFO" val="&lt;ThreeDShapeInfo&gt;&lt;uuid val=&quot;&quot;/&gt;&lt;isInvalidForFieldText val=&quot;0&quot;/&gt;&lt;Image&gt;&lt;filename val=&quot;C:\Users\monc0003\AppData\Local\Temp\~Ca6FBC\data\asimages\{0657B873-1023-408B-8D05-A11EAA01D089}_25.png&quot;/&gt;&lt;left val=&quot;31&quot;/&gt;&lt;top val=&quot;65&quot;/&gt;&lt;width val=&quot;660&quot;/&gt;&lt;height val=&quot;439&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 name="HTML_SHAPEINFO" val="&lt;ThreeDShapeInfo&gt;&lt;uuid val=&quot;&quot;/&gt;&lt;isInvalidForFieldText val=&quot;0&quot;/&gt;&lt;Image&gt;&lt;filename val=&quot;C:\Users\monc0003\AppData\Local\Temp\~Ca6FBC\data\asimages\{42C2F4A9-93C4-4103-A184-C53C4D752501}_1.png&quot;/&gt;&lt;left val=&quot;203&quot;/&gt;&lt;top val=&quot;161&quot;/&gt;&lt;width val=&quot;313&quot;/&gt;&lt;height val=&quot;249&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 name="HTML_SHAPEINFO" val="&lt;ThreeDShapeInfo&gt;&lt;uuid val=&quot;&quot;/&gt;&lt;isInvalidForFieldText val=&quot;0&quot;/&gt;&lt;Image&gt;&lt;filename val=&quot;C:\Users\monc0003\AppData\Local\Temp\~Ca6FBC\data\asimages\{2915DCBD-6C7A-45C5-A6F0-A4BF706877CC}_1.png&quot;/&gt;&lt;left val=&quot;162&quot;/&gt;&lt;top val=&quot;135&quot;/&gt;&lt;width val=&quot;401&quot;/&gt;&lt;height val=&quot;298&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6FBC\data\asimages\{F2E70CE1-9CCB-4068-87F9-A94B435C0373}_1.png&quot;/&gt;&lt;left val=&quot;41&quot;/&gt;&lt;top val=&quot;5&quot;/&gt;&lt;width val=&quot;612&quot;/&gt;&lt;height val=&quot;114&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6FBC\data\asimages\{AC274ECE-F8F5-4CA9-95EC-7ED6195EB38F}_2.png&quot;/&gt;&lt;left val=&quot;35&quot;/&gt;&lt;top val=&quot;21&quot;/&gt;&lt;width val=&quot;648&quot;/&gt;&lt;height val=&quot;98&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6&quot;/&gt;&lt;lineCharCount val=&quot;6&quot;/&gt;&lt;lineCharCount val=&quot;17&quot;/&gt;&lt;lineCharCount val=&quot;5&quot;/&gt;&lt;lineCharCount val=&quot;13&quot;/&gt;&lt;lineCharCount val=&quot;5&quot;/&gt;&lt;lineCharCount val=&quot;10&quot;/&gt;&lt;/TableIndex&gt;&lt;/ShapeTextInfo&gt;"/>
  <p:tag name="HTML_SHAPEINFO" val="&lt;TextEffect&gt;&lt;Image&gt;&lt;filename val=&quot;C:\Users\monc0003\AppData\Local\Temp\~Ca6FBC\data\asimages\{6ECE10A2-9313-4926-9A7C-28337EB96A8C}_1.png_crop.png&quot;/&gt;&lt;left val=&quot;28&quot;/&gt;&lt;top val=&quot;141&quot;/&gt;&lt;width val=&quot;275&quot;/&gt;&lt;height val=&quot;76&quot;/&gt;&lt;hasText val=&quot;1&quot;/&gt;&lt;paraId val=&quot;1&quot;/&gt;&lt;/Image&gt;&lt;Image&gt;&lt;filename val=&quot;C:\Users\monc0003\AppData\Local\Temp\~Ca6FBC\data\asimages\{37DBA64C-826C-4849-83B7-33ACC5FB9A15}_1.png_crop.png&quot;/&gt;&lt;left val=&quot;28&quot;/&gt;&lt;top val=&quot;237&quot;/&gt;&lt;width val=&quot;224&quot;/&gt;&lt;height val=&quot;77&quot;/&gt;&lt;hasText val=&quot;1&quot;/&gt;&lt;paraId val=&quot;2&quot;/&gt;&lt;/Image&gt;&lt;Image&gt;&lt;filename val=&quot;C:\Users\monc0003\AppData\Local\Temp\~Ca6FBC\data\asimages\{CCC47EFF-21B8-4ED3-9A80-1899A562261C}_1.png_crop.png&quot;/&gt;&lt;left val=&quot;28&quot;/&gt;&lt;top val=&quot;289&quot;/&gt;&lt;width val=&quot;276&quot;/&gt;&lt;height val=&quot;76&quot;/&gt;&lt;hasText val=&quot;1&quot;/&gt;&lt;paraId val=&quot;3&quot;/&gt;&lt;/Image&gt;&lt;Image&gt;&lt;filename val=&quot;C:\Users\monc0003\AppData\Local\Temp\~Ca6FBC\data\asimages\{72CED3FB-36C9-48DD-836A-358E9C80FB0D}_1.png_crop.png&quot;/&gt;&lt;left val=&quot;28&quot;/&gt;&lt;top val=&quot;384&quot;/&gt;&lt;width val=&quot;247&quot;/&gt;&lt;height val=&quot;76&quot;/&gt;&lt;hasText val=&quot;1&quot;/&gt;&lt;paraId val=&quot;4&quot;/&gt;&lt;/Image&gt;&lt;/TextEffect&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AppData\Local\Temp\~Ca6FBC\data\asimages\{98AEFE94-FD62-4AFC-9F66-FE4ED8338F7B}_3.png&quot;/&gt;&lt;left val=&quot;35&quot;/&gt;&lt;top val=&quot;21&quot;/&gt;&lt;width val=&quot;648&quot;/&gt;&lt;height val=&quot;98&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3&quot;/&gt;&lt;lineCharCount val=&quot;6&quot;/&gt;&lt;lineCharCount val=&quot;10&quot;/&gt;&lt;lineCharCount val=&quot;6&quot;/&gt;&lt;lineCharCount val=&quot;8&quot;/&gt;&lt;/TableIndex&gt;&lt;/ShapeTextInfo&gt;"/>
  <p:tag name="HTML_SHAPEINFO" val="&lt;TextEffect&gt;&lt;Image&gt;&lt;filename val=&quot;C:\Users\monc0003\AppData\Local\Temp\~Ca6FBC\data\asimages\{F6648938-C300-428A-8AFA-464C87622437}_1.png_crop.png&quot;/&gt;&lt;left val=&quot;44&quot;/&gt;&lt;top val=&quot;191&quot;/&gt;&lt;width val=&quot;218&quot;/&gt;&lt;height val=&quot;67&quot;/&gt;&lt;hasText val=&quot;1&quot;/&gt;&lt;paraId val=&quot;1&quot;/&gt;&lt;/Image&gt;&lt;Image&gt;&lt;filename val=&quot;C:\Users\monc0003\AppData\Local\Temp\~Ca6FBC\data\asimages\{60AB73A8-D917-49B3-B6F5-2768868AB5FF}_1.png_crop.png&quot;/&gt;&lt;left val=&quot;78&quot;/&gt;&lt;top val=&quot;273&quot;/&gt;&lt;width val=&quot;133&quot;/&gt;&lt;height val=&quot;20&quot;/&gt;&lt;hasText val=&quot;1&quot;/&gt;&lt;paraId val=&quot;2&quot;/&gt;&lt;/Image&gt;&lt;Image&gt;&lt;filename val=&quot;C:\Users\monc0003\AppData\Local\Temp\~Ca6FBC\data\asimages\{F99DA617-0C5D-4430-8DBC-58D554EF9CE1}_1.png_crop.png&quot;/&gt;&lt;left val=&quot;78&quot;/&gt;&lt;top val=&quot;314&quot;/&gt;&lt;width val=&quot;83&quot;/&gt;&lt;height val=&quot;25&quot;/&gt;&lt;hasText val=&quot;1&quot;/&gt;&lt;paraId val=&quot;3&quot;/&gt;&lt;/Image&gt;&lt;Image&gt;&lt;filename val=&quot;C:\Users\monc0003\AppData\Local\Temp\~Ca6FBC\data\asimages\{0CC09EED-032E-4106-8A2F-52A86D562D43}_1.png_crop.png&quot;/&gt;&lt;left val=&quot;78&quot;/&gt;&lt;top val=&quot;354&quot;/&gt;&lt;width val=&quot;128&quot;/&gt;&lt;height val=&quot;20&quot;/&gt;&lt;hasText val=&quot;1&quot;/&gt;&lt;paraId val=&quot;4&quot;/&gt;&lt;/Image&gt;&lt;/TextEffect&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6FBC\data\asimages\{D435D977-4CD2-4E84-B3E0-5038E170311B}_4.png&quot;/&gt;&lt;left val=&quot;35&quot;/&gt;&lt;top val=&quot;21&quot;/&gt;&lt;width val=&quot;648&quot;/&gt;&lt;height val=&quot;98&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5&quot;/&gt;&lt;lineCharCount val=&quot;8&quot;/&gt;&lt;lineCharCount val=&quot;12&quot;/&gt;&lt;lineCharCount val=&quot;8&quot;/&gt;&lt;/TableIndex&gt;&lt;/ShapeTextInfo&gt;"/>
  <p:tag name="HTML_SHAPEINFO" val="&lt;TextEffect&gt;&lt;Image&gt;&lt;filename val=&quot;C:\Users\monc0003\AppData\Local\Temp\~Ca6FBC\data\asimages\{2170D29F-3FF8-46BD-9BD4-ACE25EE56D6F}_1.png_crop.png&quot;/&gt;&lt;left val=&quot;62&quot;/&gt;&lt;top val=&quot;179&quot;/&gt;&lt;width val=&quot;207&quot;/&gt;&lt;height val=&quot;61&quot;/&gt;&lt;hasText val=&quot;1&quot;/&gt;&lt;paraId val=&quot;1&quot;/&gt;&lt;/Image&gt;&lt;Image&gt;&lt;filename val=&quot;C:\Users\monc0003\AppData\Local\Temp\~Ca6FBC\data\asimages\{C0727801-70C1-4494-8C03-FFD5C2EC5DD7}_1.png_crop.png&quot;/&gt;&lt;left val=&quot;62&quot;/&gt;&lt;top val=&quot;263&quot;/&gt;&lt;width val=&quot;205&quot;/&gt;&lt;height val=&quot;67&quot;/&gt;&lt;hasText val=&quot;1&quot;/&gt;&lt;paraId val=&quot;2&quot;/&gt;&lt;/Image&gt;&lt;/TextEffect&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AppData\Local\Temp\~Ca6FBC\data\asimages\{46252607-8A9B-4938-8521-6FC060BB5397}_5.png&quot;/&gt;&lt;left val=&quot;35&quot;/&gt;&lt;top val=&quot;21&quot;/&gt;&lt;width val=&quot;648&quot;/&gt;&lt;height val=&quot;98&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monc0003\AppData\Local\Temp\~Ca6FBC\data\asimages\{C27EB369-463C-460F-8DB6-3542AE8B99C5}_5.png&quot;/&gt;&lt;left val=&quot;10&quot;/&gt;&lt;top val=&quot;464&quot;/&gt;&lt;width val=&quot;346&quot;/&gt;&lt;height val=&quot;51&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TableIndex row=&quot;1&quot; col=&quot;2&quot;&gt;&lt;linesCount val=&quot;1&quot;/&gt;&lt;lineCharCount val=&quot;12&quot;/&gt;&lt;/TableIndex&gt;&lt;TableIndex row=&quot;1&quot; col=&quot;3&quot;&gt;&lt;linesCount val=&quot;1&quot;/&gt;&lt;lineCharCount val=&quot;14&quot;/&gt;&lt;/TableIndex&gt;&lt;TableIndex row=&quot;2&quot; col=&quot;1&quot;&gt;&lt;linesCount val=&quot;0&quot;/&gt;&lt;/TableIndex&gt;&lt;TableIndex row=&quot;2&quot; col=&quot;2&quot;&gt;&lt;linesCount val=&quot;0&quot;/&gt;&lt;/TableIndex&gt;&lt;TableIndex row=&quot;2&quot; col=&quot;3&quot;&gt;&lt;linesCount val=&quot;1&quot;/&gt;&lt;lineCharCount val=&quot;14&quot;/&gt;&lt;/TableIndex&gt;&lt;TableIndex row=&quot;3&quot; col=&quot;1&quot;&gt;&lt;linesCount val=&quot;1&quot;/&gt;&lt;lineCharCount val=&quot;4&quot;/&gt;&lt;/TableIndex&gt;&lt;TableIndex row=&quot;3&quot; col=&quot;2&quot;&gt;&lt;linesCount val=&quot;1&quot;/&gt;&lt;lineCharCount val=&quot;14&quot;/&gt;&lt;/TableIndex&gt;&lt;TableIndex row=&quot;3&quot; col=&quot;3&quot;&gt;&lt;linesCount val=&quot;1&quot;/&gt;&lt;lineCharCount val=&quot;2&quot;/&gt;&lt;/TableIndex&gt;&lt;TableIndex row=&quot;4&quot; col=&quot;1&quot;&gt;&lt;linesCount val=&quot;1&quot;/&gt;&lt;lineCharCount val=&quot;4&quot;/&gt;&lt;/TableIndex&gt;&lt;TableIndex row=&quot;4&quot; col=&quot;2&quot;&gt;&lt;linesCount val=&quot;1&quot;/&gt;&lt;lineCharCount val=&quot;12&quot;/&gt;&lt;/TableIndex&gt;&lt;TableIndex row=&quot;4&quot; col=&quot;3&quot;&gt;&lt;linesCount val=&quot;1&quot;/&gt;&lt;lineCharCount val=&quot;2&quot;/&gt;&lt;/TableIndex&gt;&lt;TableIndex row=&quot;5&quot; col=&quot;1&quot;&gt;&lt;linesCount val=&quot;1&quot;/&gt;&lt;lineCharCount val=&quot;4&quot;/&gt;&lt;/TableIndex&gt;&lt;TableIndex row=&quot;5&quot; col=&quot;2&quot;&gt;&lt;linesCount val=&quot;1&quot;/&gt;&lt;lineCharCount val=&quot;14&quot;/&gt;&lt;/TableIndex&gt;&lt;TableIndex row=&quot;5&quot; col=&quot;3&quot;&gt;&lt;linesCount val=&quot;1&quot;/&gt;&lt;lineCharCount val=&quot;2&quot;/&gt;&lt;/TableIndex&gt;&lt;TableIndex row=&quot;6&quot; col=&quot;1&quot;&gt;&lt;linesCount val=&quot;1&quot;/&gt;&lt;lineCharCount val=&quot;7&quot;/&gt;&lt;/TableIndex&gt;&lt;TableIndex row=&quot;6&quot; col=&quot;2&quot;&gt;&lt;linesCount val=&quot;1&quot;/&gt;&lt;lineCharCount val=&quot;13&quot;/&gt;&lt;/TableIndex&gt;&lt;TableIndex row=&quot;6&quot; col=&quot;3&quot;&gt;&lt;linesCount val=&quot;1&quot;/&gt;&lt;lineCharCount val=&quot;1&quot;/&gt;&lt;/TableIndex&gt;&lt;TableIndex row=&quot;7&quot; col=&quot;1&quot;&gt;&lt;linesCount val=&quot;1&quot;/&gt;&lt;lineCharCount val=&quot;7&quot;/&gt;&lt;/TableIndex&gt;&lt;TableIndex row=&quot;7&quot; col=&quot;2&quot;&gt;&lt;linesCount val=&quot;1&quot;/&gt;&lt;lineCharCount val=&quot;13&quot;/&gt;&lt;/TableIndex&gt;&lt;TableIndex row=&quot;7&quot; col=&quot;3&quot;&gt;&lt;linesCount val=&quot;1&quot;/&gt;&lt;lineCharCount val=&quot;2&quot;/&gt;&lt;/TableIndex&gt;&lt;TableIndex row=&quot;8&quot; col=&quot;1&quot;&gt;&lt;linesCount val=&quot;1&quot;/&gt;&lt;lineCharCount val=&quot;7&quot;/&gt;&lt;/TableIndex&gt;&lt;TableIndex row=&quot;8&quot; col=&quot;2&quot;&gt;&lt;linesCount val=&quot;1&quot;/&gt;&lt;lineCharCount val=&quot;24&quot;/&gt;&lt;/TableIndex&gt;&lt;TableIndex row=&quot;8&quot; col=&quot;3&quot;&gt;&lt;linesCount val=&quot;1&quot;/&gt;&lt;lineCharCount val=&quot;2&quot;/&gt;&lt;/TableIndex&gt;&lt;/ShapeTextInfo&gt;"/>
  <p:tag name="HTML_SHAPEINFO" val="&lt;ThreeDShapeInfo&gt;&lt;uuid val=&quot;&quot;/&gt;&lt;isInvalidForFieldText val=&quot;0&quot;/&gt;&lt;Image&gt;&lt;filename val=&quot;C:\Users\monc0003\AppData\Local\Temp\~Ca6FBC\data\asimages\{A900FB40-55FD-4CFC-AE0D-E05D33D730A8}_5.png&quot;/&gt;&lt;left val=&quot;23&quot;/&gt;&lt;top val=&quot;122&quot;/&gt;&lt;width val=&quot;674&quot;/&gt;&lt;height val=&quot;342&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6FBC\data\asimages\{A3C4D86A-E235-4D13-9C46-D17AE6CF5353}_6.png&quot;/&gt;&lt;left val=&quot;35&quot;/&gt;&lt;top val=&quot;21&quot;/&gt;&lt;width val=&quot;648&quot;/&gt;&lt;height val=&quot;98&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6&quot;/&gt;&lt;lineCharCount val=&quot;6&quot;/&gt;&lt;lineCharCount val=&quot;17&quot;/&gt;&lt;lineCharCount val=&quot;5&quot;/&gt;&lt;lineCharCount val=&quot;13&quot;/&gt;&lt;lineCharCount val=&quot;5&quot;/&gt;&lt;lineCharCount val=&quot;10&quot;/&gt;&lt;/TableIndex&gt;&lt;/ShapeTextInfo&gt;"/>
  <p:tag name="HTML_SHAPEINFO" val="&lt;TextEffect&gt;&lt;Image&gt;&lt;filename val=&quot;C:\Users\monc0003\AppData\Local\Temp\~Ca6FBC\data\asimages\{CDFD6D12-0394-46E4-ABED-DD9E9B759180}_1.png_crop.png&quot;/&gt;&lt;left val=&quot;28&quot;/&gt;&lt;top val=&quot;141&quot;/&gt;&lt;width val=&quot;275&quot;/&gt;&lt;height val=&quot;76&quot;/&gt;&lt;hasText val=&quot;1&quot;/&gt;&lt;paraId val=&quot;1&quot;/&gt;&lt;/Image&gt;&lt;Image&gt;&lt;filename val=&quot;C:\Users\monc0003\AppData\Local\Temp\~Ca6FBC\data\asimages\{85BAC27E-035F-4945-9B94-A468CF7A5290}_1.png_crop.png&quot;/&gt;&lt;left val=&quot;28&quot;/&gt;&lt;top val=&quot;237&quot;/&gt;&lt;width val=&quot;224&quot;/&gt;&lt;height val=&quot;77&quot;/&gt;&lt;hasText val=&quot;1&quot;/&gt;&lt;paraId val=&quot;2&quot;/&gt;&lt;/Image&gt;&lt;Image&gt;&lt;filename val=&quot;C:\Users\monc0003\AppData\Local\Temp\~Ca6FBC\data\asimages\{941527A9-995A-40C2-B825-D8E4AA07B2BD}_1.png_crop.png&quot;/&gt;&lt;left val=&quot;28&quot;/&gt;&lt;top val=&quot;289&quot;/&gt;&lt;width val=&quot;276&quot;/&gt;&lt;height val=&quot;76&quot;/&gt;&lt;hasText val=&quot;1&quot;/&gt;&lt;paraId val=&quot;3&quot;/&gt;&lt;/Image&gt;&lt;Image&gt;&lt;filename val=&quot;C:\Users\monc0003\AppData\Local\Temp\~Ca6FBC\data\asimages\{3B872972-D531-4184-B7F3-9DD7F257B8A5}_1.png_crop.png&quot;/&gt;&lt;left val=&quot;28&quot;/&gt;&lt;top val=&quot;384&quot;/&gt;&lt;width val=&quot;247&quot;/&gt;&lt;height val=&quot;76&quot;/&gt;&lt;hasText val=&quot;1&quot;/&gt;&lt;paraId val=&quot;4&quot;/&gt;&lt;/Image&gt;&lt;/TextEffect&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AppData\Local\Temp\~Ca6FBC\data\asimages\{FA76331B-CC8C-4ADE-B780-1D69BD711371}_7.png&quot;/&gt;&lt;left val=&quot;35&quot;/&gt;&lt;top val=&quot;0&quot;/&gt;&lt;width val=&quot;648&quot;/&gt;&lt;height val=&quot;98&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6&quot;/&gt;&lt;/TableIndex&gt;&lt;/ShapeTextInfo&gt;"/>
  <p:tag name="HTML_SHAPEINFO" val="&lt;ThreeDShapeInfo&gt;&lt;uuid val=&quot;&quot;/&gt;&lt;isInvalidForFieldText val=&quot;0&quot;/&gt;&lt;Image&gt;&lt;filename val=&quot;C:\Users\monc0003\AppData\Local\Temp\~Ca6FBC\data\asimages\{4FA3431A-B18A-4660-9C04-FCC260F9E454}_7.png&quot;/&gt;&lt;left val=&quot;0&quot;/&gt;&lt;top val=&quot;110&quot;/&gt;&lt;width val=&quot;128&quot;/&gt;&lt;height val=&quot;83&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26CA7B6-B933-4F58-9248-5C24258156D0}&quot;/&gt;&lt;isInvalidForFieldText val=&quot;0&quot;/&gt;&lt;Image&gt;&lt;filename val=&quot;C:\Users\monc0003\AppData\Local\Temp\~Ca6FBC\data\asimages\{326CA7B6-B933-4F58-9248-5C24258156D0}_7.png&quot;/&gt;&lt;left val=&quot;122&quot;/&gt;&lt;top val=&quot;91&quot;/&gt;&lt;width val=&quot;583&quot;/&gt;&lt;height val=&quot;103&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9718D69-F978-4E4F-96E7-757905541CA4}&quot;/&gt;&lt;isInvalidForFieldText val=&quot;0&quot;/&gt;&lt;Image&gt;&lt;filename val=&quot;C:\Users\monc0003\AppData\Local\Temp\~Ca6FBC\data\asimages\{89718D69-F978-4E4F-96E7-757905541CA4}_7.png&quot;/&gt;&lt;left val=&quot;122&quot;/&gt;&lt;top val=&quot;220&quot;/&gt;&lt;width val=&quot;589&quot;/&gt;&lt;height val=&quot;103&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7&quot;/&gt;&lt;/TableIndex&gt;&lt;/ShapeTextInfo&gt;"/>
  <p:tag name="HTML_SHAPEINFO" val="&lt;ThreeDShapeInfo&gt;&lt;uuid val=&quot;&quot;/&gt;&lt;isInvalidForFieldText val=&quot;0&quot;/&gt;&lt;Image&gt;&lt;filename val=&quot;C:\Users\monc0003\AppData\Local\Temp\~Ca6FBC\data\asimages\{67FA7C05-FA4E-4670-86DA-0AFA2204D1BF}_7.png&quot;/&gt;&lt;left val=&quot;2&quot;/&gt;&lt;top val=&quot;247&quot;/&gt;&lt;width val=&quot;122&quot;/&gt;&lt;height val=&quot;83&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AppData\Local\Temp\~Ca6FBC\data\asimages\{E48FD16F-DAE6-4EDC-AD70-8E372FF6C3FB}_7.png&quot;/&gt;&lt;left val=&quot;328&quot;/&gt;&lt;top val=&quot;177&quot;/&gt;&lt;width val=&quot;168&quot;/&gt;&lt;height val=&quot;51&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quot;/&gt;&lt;isInvalidForFieldText val=&quot;0&quot;/&gt;&lt;Image&gt;&lt;filename val=&quot;C:\Users\monc0003\AppData\Local\Temp\~Ca6FBC\data\asimages\{3B11D21A-FF41-45F7-9CFA-17AB90CD4FF0}_7.png&quot;/&gt;&lt;left val=&quot;214&quot;/&gt;&lt;top val=&quot;304&quot;/&gt;&lt;width val=&quot;89&quot;/&gt;&lt;height val=&quot;51&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quot;/&gt;&lt;isInvalidForFieldText val=&quot;0&quot;/&gt;&lt;Image&gt;&lt;filename val=&quot;C:\Users\monc0003\AppData\Local\Temp\~Ca6FBC\data\asimages\{BCE161B0-E23B-41D9-8DE6-FBA580179ACC}_7.png&quot;/&gt;&lt;left val=&quot;514&quot;/&gt;&lt;top val=&quot;306&quot;/&gt;&lt;width val=&quot;89&quot;/&gt;&lt;height val=&quot;51&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1&quot;/&gt;&lt;lineCharCount val=&quot;9&quot;/&gt;&lt;/TableIndex&gt;&lt;/ShapeTextInfo&gt;"/>
  <p:tag name="HTML_SHAPEINFO" val="&lt;ThreeDShapeInfo&gt;&lt;uuid val=&quot;&quot;/&gt;&lt;isInvalidForFieldText val=&quot;0&quot;/&gt;&lt;Image&gt;&lt;filename val=&quot;C:\Users\monc0003\AppData\Local\Temp\~Ca6FBC\data\asimages\{E65DB56F-4CD8-48DC-99B2-059275D360E3}_7.png&quot;/&gt;&lt;left val=&quot;-2&quot;/&gt;&lt;top val=&quot;372&quot;/&gt;&lt;width val=&quot;136&quot;/&gt;&lt;height val=&quot;7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AB8D6863-5077-4683-93AF-0A5F51C93AFC}&quot;/&gt;&lt;isInvalidForFieldText val=&quot;0&quot;/&gt;&lt;Image&gt;&lt;filename val=&quot;C:\Users\monc0003\AppData\Local\Temp\~Ca6FBC\data\asimages\{AB8D6863-5077-4683-93AF-0A5F51C93AFC}_7.png&quot;/&gt;&lt;left val=&quot;122&quot;/&gt;&lt;top val=&quot;339&quot;/&gt;&lt;width val=&quot;589&quot;/&gt;&lt;height val=&quot;132&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AUTOSHAPE_INFO" val="&lt;ThreeDShapeInfo&gt;&lt;uuid val=&quot;{24CC1F02-3B72-4800-AF62-9204AC28674F}&quot;/&gt;&lt;isInvalidForFieldText val=&quot;1&quot;/&gt;&lt;Image&gt;&lt;filename val=&quot;C:\Users\monc0003\AppData\Local\Temp\~Ca6FBC\data\asimages\{24CC1F02-3B72-4800-AF62-9204AC28674F}_7_S.png&quot;/&gt;&lt;left val=&quot;345&quot;/&gt;&lt;top val=&quot;446&quot;/&gt;&lt;width val=&quot;291&quot;/&gt;&lt;height val=&quot;51&quot;/&gt;&lt;hasText val=&quot;0&quot;/&gt;&lt;/Image&gt;&lt;Image&gt;&lt;filename val=&quot;C:\Users\monc0003\AppData\Local\Temp\~Ca6FBC\data\asimages\{24CC1F02-3B72-4800-AF62-9204AC28674F}_7_T.png&quot;/&gt;&lt;left val=&quot;346&quot;/&gt;&lt;top val=&quot;447&quot;/&gt;&lt;width val=&quot;288&quot;/&gt;&lt;height val=&quot;48&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12&quot;/&gt;&lt;/TableIndex&gt;&lt;/ShapeTextInfo&gt;"/>
  <p:tag name="HTML_SHAPEINFO" val="&lt;ThreeDShapeInfo&gt;&lt;uuid val=&quot;&quot;/&gt;&lt;isInvalidForFieldText val=&quot;0&quot;/&gt;&lt;Image&gt;&lt;filename val=&quot;C:\Users\monc0003\AppData\Local\Temp\~Ca6FBC\data\asimages\{C593F5AE-0CEA-49D4-9E3C-5052781A0CCA}_7.png&quot;/&gt;&lt;left val=&quot;120&quot;/&gt;&lt;top val=&quot;443&quot;/&gt;&lt;width val=&quot;211&quot;/&gt;&lt;height val=&quot;80&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AppData\Local\Temp\~Ca6FBC\data\asimages\{2E300FD8-D338-4F40-A1B6-46935242CAAB}_8.png&quot;/&gt;&lt;left val=&quot;126&quot;/&gt;&lt;top val=&quot;427&quot;/&gt;&lt;width val=&quot;222&quot;/&gt;&lt;height val=&quot;76&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AppData\Local\Temp\~Ca6FBC\data\asimages\{8EFF32C0-0618-4B96-994F-A11CD7BA31D5}_8.png&quot;/&gt;&lt;left val=&quot;45&quot;/&gt;&lt;top val=&quot;154&quot;/&gt;&lt;width val=&quot;193&quot;/&gt;&lt;height val=&quot;76&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6FBC\data\asimages\{F84D36A3-9571-4BC0-B9C0-37FE16B6E4FE}_8.png&quot;/&gt;&lt;left val=&quot;196&quot;/&gt;&lt;top val=&quot;133&quot;/&gt;&lt;width val=&quot;143&quot;/&gt;&lt;height val=&quot;76&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6FBC\data\asimages\{C63941E2-DFFF-4196-B0CA-83FB75165B2E}_8.png&quot;/&gt;&lt;left val=&quot;35&quot;/&gt;&lt;top val=&quot;21&quot;/&gt;&lt;width val=&quot;648&quot;/&gt;&lt;height val=&quot;98&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9&quot;/&gt;&lt;lineCharCount val=&quot;18&quot;/&gt;&lt;lineCharCount val=&quot;15&quot;/&gt;&lt;lineCharCount val=&quot;8&quot;/&gt;&lt;lineCharCount val=&quot;19&quot;/&gt;&lt;lineCharCount val=&quot;13&quot;/&gt;&lt;lineCharCount val=&quot;22&quot;/&gt;&lt;lineCharCount val=&quot;11&quot;/&gt;&lt;lineCharCount val=&quot;19&quot;/&gt;&lt;lineCharCount val=&quot;8&quot;/&gt;&lt;/TableIndex&gt;&lt;/ShapeTextInfo&gt;"/>
  <p:tag name="HTML_SHAPEINFO" val="&lt;TextEffect&gt;&lt;Image&gt;&lt;filename val=&quot;C:\Users\monc0003\AppData\Local\Temp\~Ca6FBC\data\asimages\{F19F1FEE-BE39-4AB6-AFDC-96DC98C6B3B9}_1.png_crop.png&quot;/&gt;&lt;left val=&quot;398&quot;/&gt;&lt;top val=&quot;122&quot;/&gt;&lt;width val=&quot;252&quot;/&gt;&lt;height val=&quot;64&quot;/&gt;&lt;hasText val=&quot;1&quot;/&gt;&lt;paraId val=&quot;1&quot;/&gt;&lt;/Image&gt;&lt;Image&gt;&lt;filename val=&quot;C:\Users\monc0003\AppData\Local\Temp\~Ca6FBC\data\asimages\{E98143A9-81DA-404C-AA8C-1E3CF215BF28}_1.png_crop.png&quot;/&gt;&lt;left val=&quot;398&quot;/&gt;&lt;top val=&quot;202&quot;/&gt;&lt;width val=&quot;223&quot;/&gt;&lt;height val=&quot;58&quot;/&gt;&lt;hasText val=&quot;1&quot;/&gt;&lt;paraId val=&quot;2&quot;/&gt;&lt;/Image&gt;&lt;Image&gt;&lt;filename val=&quot;C:\Users\monc0003\AppData\Local\Temp\~Ca6FBC\data\asimages\{27FA905D-8B73-4D79-B0D9-C7D289B0092B}_1.png_crop.png&quot;/&gt;&lt;left val=&quot;398&quot;/&gt;&lt;top val=&quot;281&quot;/&gt;&lt;width val=&quot;306&quot;/&gt;&lt;height val=&quot;27&quot;/&gt;&lt;hasText val=&quot;1&quot;/&gt;&lt;paraId val=&quot;3&quot;/&gt;&lt;/Image&gt;&lt;Image&gt;&lt;filename val=&quot;C:\Users\monc0003\AppData\Local\Temp\~Ca6FBC\data\asimages\{7F116196-CCE1-4F59-81B7-092D102E0840}_1.png_crop.png&quot;/&gt;&lt;left val=&quot;398&quot;/&gt;&lt;top val=&quot;324&quot;/&gt;&lt;width val=&quot;301&quot;/&gt;&lt;height val=&quot;166&quot;/&gt;&lt;hasText val=&quot;1&quot;/&gt;&lt;paraId val=&quot;4&quot;/&gt;&lt;/Image&gt;&lt;/TextEffect&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6FBC\data\asimages\{F923DF3B-7CBA-4921-A98C-F509624069DC}_9.png&quot;/&gt;&lt;left val=&quot;35&quot;/&gt;&lt;top val=&quot;21&quot;/&gt;&lt;width val=&quot;648&quot;/&gt;&lt;height val=&quot;98&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3&quot;/&gt;&lt;lineCharCount val=&quot;18&quot;/&gt;&lt;lineCharCount val=&quot;7&quot;/&gt;&lt;lineCharCount val=&quot;22&quot;/&gt;&lt;lineCharCount val=&quot;20&quot;/&gt;&lt;lineCharCount val=&quot;14&quot;/&gt;&lt;lineCharCount val=&quot;13&quot;/&gt;&lt;lineCharCount val=&quot;20&quot;/&gt;&lt;lineCharCount val=&quot;8&quot;/&gt;&lt;/TableIndex&gt;&lt;/ShapeTextInfo&gt;"/>
  <p:tag name="HTML_SHAPEINFO" val="&lt;TextEffect&gt;&lt;Image&gt;&lt;filename val=&quot;C:\Users\monc0003\AppData\Local\Temp\~Ca6FBC\data\asimages\{0C62240D-29D7-4B88-9C82-AA66C360A14D}_1.png_crop.png&quot;/&gt;&lt;left val=&quot;374&quot;/&gt;&lt;top val=&quot;136&quot;/&gt;&lt;width val=&quot;297&quot;/&gt;&lt;height val=&quot;93&quot;/&gt;&lt;hasText val=&quot;1&quot;/&gt;&lt;paraId val=&quot;1&quot;/&gt;&lt;/Image&gt;&lt;Image&gt;&lt;filename val=&quot;C:\Users\monc0003\AppData\Local\Temp\~Ca6FBC\data\asimages\{443DA87A-968B-4562-9AA3-0486EA2AACA6}_1.png_crop.png&quot;/&gt;&lt;left val=&quot;374&quot;/&gt;&lt;top val=&quot;243&quot;/&gt;&lt;width val=&quot;297&quot;/&gt;&lt;height val=&quot;93&quot;/&gt;&lt;hasText val=&quot;1&quot;/&gt;&lt;paraId val=&quot;2&quot;/&gt;&lt;/Image&gt;&lt;Image&gt;&lt;filename val=&quot;C:\Users\monc0003\AppData\Local\Temp\~Ca6FBC\data\asimages\{8C04FDC7-0D2B-4685-B58A-40F6965CB83A}_1.png_crop.png&quot;/&gt;&lt;left val=&quot;374&quot;/&gt;&lt;top val=&quot;351&quot;/&gt;&lt;width val=&quot;254&quot;/&gt;&lt;height val=&quot;87&quot;/&gt;&lt;hasText val=&quot;1&quot;/&gt;&lt;paraId val=&quot;3&quot;/&gt;&lt;/Image&gt;&lt;/TextEffect&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AppData\Local\Temp\~Ca6FBC\data\asimages\{15B98FD0-4F09-4B55-9828-B72130B55187}_10.png&quot;/&gt;&lt;left val=&quot;357&quot;/&gt;&lt;top val=&quot;305&quot;/&gt;&lt;width val=&quot;310&quot;/&gt;&lt;height val=&quot;76&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AppData\Local\Temp\~Ca6FBC\data\asimages\{6BDDD3E8-0632-4D10-8323-BAED4CBE555B}_10.png&quot;/&gt;&lt;left val=&quot;401&quot;/&gt;&lt;top val=&quot;353&quot;/&gt;&lt;width val=&quot;300&quot;/&gt;&lt;height val=&quot;76&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6FBC\data\asimages\{521E6521-A5C4-44AC-86DF-400C9E1F33DC}_10.png&quot;/&gt;&lt;left val=&quot;326&quot;/&gt;&lt;top val=&quot;353&quot;/&gt;&lt;width val=&quot;362&quot;/&gt;&lt;height val=&quot;76&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6FBC\data\asimages\{412DD953-C238-4111-808D-EB8B16917A1C}_10.png&quot;/&gt;&lt;left val=&quot;344&quot;/&gt;&lt;top val=&quot;404&quot;/&gt;&lt;width val=&quot;367&quot;/&gt;&lt;height val=&quot;76&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6FBC\data\asimages\{FB9EB7EE-9EFD-47AA-B8E8-E7091708E359}_10.png&quot;/&gt;&lt;left val=&quot;35&quot;/&gt;&lt;top val=&quot;21&quot;/&gt;&lt;width val=&quot;648&quot;/&gt;&lt;height val=&quot;98&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5&quot;/&gt;&lt;lineCharCount val=&quot;15&quot;/&gt;&lt;lineCharCount val=&quot;16&quot;/&gt;&lt;lineCharCount val=&quot;21&quot;/&gt;&lt;lineCharCount val=&quot;19&quot;/&gt;&lt;lineCharCount val=&quot;13&quot;/&gt;&lt;lineCharCount val=&quot;17&quot;/&gt;&lt;lineCharCount val=&quot;14&quot;/&gt;&lt;/TableIndex&gt;&lt;/ShapeTextInfo&gt;"/>
  <p:tag name="HTML_SHAPEINFO" val="&lt;TextEffect&gt;&lt;Image&gt;&lt;filename val=&quot;C:\Users\monc0003\AppData\Local\Temp\~Ca6FBC\data\asimages\{6BAF71E3-034D-4745-B71F-CFEBB2BC8207}_1.png_crop.png&quot;/&gt;&lt;left val=&quot;20&quot;/&gt;&lt;top val=&quot;138&quot;/&gt;&lt;width val=&quot;235&quot;/&gt;&lt;height val=&quot;93&quot;/&gt;&lt;hasText val=&quot;1&quot;/&gt;&lt;paraId val=&quot;1&quot;/&gt;&lt;/Image&gt;&lt;Image&gt;&lt;filename val=&quot;C:\Users\monc0003\AppData\Local\Temp\~Ca6FBC\data\asimages\{302EE0F6-BB82-4DE5-9ACE-6B268FB09AB4}_1.png_crop.png&quot;/&gt;&lt;left val=&quot;20&quot;/&gt;&lt;top val=&quot;243&quot;/&gt;&lt;width val=&quot;254&quot;/&gt;&lt;height val=&quot;61&quot;/&gt;&lt;hasText val=&quot;1&quot;/&gt;&lt;paraId val=&quot;2&quot;/&gt;&lt;/Image&gt;&lt;Image&gt;&lt;filename val=&quot;C:\Users\monc0003\AppData\Local\Temp\~Ca6FBC\data\asimages\{185D2BEA-8E33-42FA-8D6C-7E3B94E98E63}_1.png_crop.png&quot;/&gt;&lt;left val=&quot;20&quot;/&gt;&lt;top val=&quot;319&quot;/&gt;&lt;width val=&quot;227&quot;/&gt;&lt;height val=&quot;87&quot;/&gt;&lt;hasText val=&quot;1&quot;/&gt;&lt;paraId val=&quot;3&quot;/&gt;&lt;/Image&gt;&lt;/TextEffect&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AppData\Local\Temp\~Ca6FBC\data\asimages\{2E01D9CD-93CF-4483-99A1-3C0B6306C45C}_11.png&quot;/&gt;&lt;left val=&quot;158&quot;/&gt;&lt;top val=&quot;153&quot;/&gt;&lt;width val=&quot;214&quot;/&gt;&lt;height val=&quot;76&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AppData\Local\Temp\~Ca6FBC\data\asimages\{26F3ABCF-59E6-4EAD-880C-795E135E9EF2}_11.png&quot;/&gt;&lt;left val=&quot;187&quot;/&gt;&lt;top val=&quot;322&quot;/&gt;&lt;width val=&quot;187&quot;/&gt;&lt;height val=&quot;76&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AppData\Local\Temp\~Ca6FBC\data\asimages\{76E9851E-ED3C-4565-9F0D-91F10798B2BE}_11.png&quot;/&gt;&lt;left val=&quot;78&quot;/&gt;&lt;top val=&quot;423&quot;/&gt;&lt;width val=&quot;214&quot;/&gt;&lt;height val=&quot;76&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7&quot;/&gt;&lt;/TableIndex&gt;&lt;/ShapeTextInfo&gt;"/>
  <p:tag name="HTML_SHAPEINFO" val="&lt;ThreeDShapeInfo&gt;&lt;uuid val=&quot;&quot;/&gt;&lt;isInvalidForFieldText val=&quot;0&quot;/&gt;&lt;Image&gt;&lt;filename val=&quot;C:\Users\monc0003\AppData\Local\Temp\~Ca6FBC\data\asimages\{B605EC25-A083-4704-BDB6-D5B443BFB87F}_11.png&quot;/&gt;&lt;left val=&quot;7&quot;/&gt;&lt;top val=&quot;347&quot;/&gt;&lt;width val=&quot;201&quot;/&gt;&lt;height val=&quot;119&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8&quot;/&gt;&lt;lineCharCount val=&quot;12&quot;/&gt;&lt;/TableIndex&gt;&lt;/ShapeTextInfo&gt;"/>
  <p:tag name="HTML_SHAPEINFO" val="&lt;ThreeDShapeInfo&gt;&lt;uuid val=&quot;&quot;/&gt;&lt;isInvalidForFieldText val=&quot;0&quot;/&gt;&lt;Image&gt;&lt;filename val=&quot;C:\Users\monc0003\AppData\Local\Temp\~Ca6FBC\data\asimages\{12D8D607-D01F-4A61-BA15-D0F26B4DA46C}_11.png&quot;/&gt;&lt;left val=&quot;-3&quot;/&gt;&lt;top val=&quot;109&quot;/&gt;&lt;width val=&quot;313&quot;/&gt;&lt;height val=&quot;119&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AppData\Local\Temp\~Ca6FBC\data\asimages\{4E15961A-42AC-425D-B8CA-74636218AD18}_11.png&quot;/&gt;&lt;left val=&quot;12&quot;/&gt;&lt;top val=&quot;166&quot;/&gt;&lt;width val=&quot;198&quot;/&gt;&lt;height val=&quot;76&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AppData\Local\Temp\~Ca6FBC\data\asimages\{606CCCA1-AF15-4DEC-8BE2-2BD43D4CE61F}_11.png&quot;/&gt;&lt;left val=&quot;35&quot;/&gt;&lt;top val=&quot;21&quot;/&gt;&lt;width val=&quot;648&quot;/&gt;&lt;height val=&quot;98&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0&quot;/&gt;&lt;lineCharCount val=&quot;19&quot;/&gt;&lt;lineCharCount val=&quot;10&quot;/&gt;&lt;lineCharCount val=&quot;21&quot;/&gt;&lt;lineCharCount val=&quot;19&quot;/&gt;&lt;lineCharCount val=&quot;12&quot;/&gt;&lt;lineCharCount val=&quot;11&quot;/&gt;&lt;lineCharCount val=&quot;17&quot;/&gt;&lt;lineCharCount val=&quot;21&quot;/&gt;&lt;lineCharCount val=&quot;9&quot;/&gt;&lt;/TableIndex&gt;&lt;/ShapeTextInfo&gt;"/>
  <p:tag name="HTML_SHAPEINFO" val="&lt;TextEffect&gt;&lt;Image&gt;&lt;filename val=&quot;C:\Users\monc0003\AppData\Local\Temp\~Ca6FBC\data\asimages\{16D0479A-DEE6-4817-82C5-475624E762A8}_1.png_crop.png&quot;/&gt;&lt;left val=&quot;368&quot;/&gt;&lt;top val=&quot;133&quot;/&gt;&lt;width val=&quot;257&quot;/&gt;&lt;height val=&quot;28&quot;/&gt;&lt;hasText val=&quot;1&quot;/&gt;&lt;paraId val=&quot;1&quot;/&gt;&lt;/Image&gt;&lt;Image&gt;&lt;filename val=&quot;C:\Users\monc0003\AppData\Local\Temp\~Ca6FBC\data\asimages\{0F06A3A5-8B31-4FA7-9C60-11253CF2BC55}_1.png_crop.png&quot;/&gt;&lt;left val=&quot;368&quot;/&gt;&lt;top val=&quot;172&quot;/&gt;&lt;width val=&quot;292&quot;/&gt;&lt;height val=&quot;184&quot;/&gt;&lt;hasText val=&quot;1&quot;/&gt;&lt;paraId val=&quot;2&quot;/&gt;&lt;/Image&gt;&lt;Image&gt;&lt;filename val=&quot;C:\Users\monc0003\AppData\Local\Temp\~Ca6FBC\data\asimages\{273494DF-7468-4A8B-AE70-97623DB553A0}_1.png_crop.png&quot;/&gt;&lt;left val=&quot;368&quot;/&gt;&lt;top val=&quot;374&quot;/&gt;&lt;width val=&quot;279&quot;/&gt;&lt;height val=&quot;86&quot;/&gt;&lt;hasText val=&quot;1&quot;/&gt;&lt;paraId val=&quot;3&quot;/&gt;&lt;/Image&gt;&lt;/TextEffect&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6FBC\data\asimages\{F8AF99F8-9646-472A-A210-BFD92C4C579B}_12.png&quot;/&gt;&lt;left val=&quot;35&quot;/&gt;&lt;top val=&quot;21&quot;/&gt;&lt;width val=&quot;648&quot;/&gt;&lt;height val=&quot;98&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6&quot;/&gt;&lt;lineCharCount val=&quot;6&quot;/&gt;&lt;lineCharCount val=&quot;17&quot;/&gt;&lt;lineCharCount val=&quot;5&quot;/&gt;&lt;lineCharCount val=&quot;13&quot;/&gt;&lt;lineCharCount val=&quot;5&quot;/&gt;&lt;lineCharCount val=&quot;10&quot;/&gt;&lt;/TableIndex&gt;&lt;/ShapeTextInfo&gt;"/>
  <p:tag name="HTML_SHAPEINFO" val="&lt;TextEffect&gt;&lt;Image&gt;&lt;filename val=&quot;C:\Users\monc0003\AppData\Local\Temp\~Ca6FBC\data\asimages\{A0E606F0-67C6-4438-A991-86731C79F05E}_1.png_crop.png&quot;/&gt;&lt;left val=&quot;28&quot;/&gt;&lt;top val=&quot;141&quot;/&gt;&lt;width val=&quot;275&quot;/&gt;&lt;height val=&quot;76&quot;/&gt;&lt;hasText val=&quot;1&quot;/&gt;&lt;paraId val=&quot;1&quot;/&gt;&lt;/Image&gt;&lt;Image&gt;&lt;filename val=&quot;C:\Users\monc0003\AppData\Local\Temp\~Ca6FBC\data\asimages\{94D3F1B2-5B6D-4CAF-982D-3084B2A47003}_1.png_crop.png&quot;/&gt;&lt;left val=&quot;28&quot;/&gt;&lt;top val=&quot;237&quot;/&gt;&lt;width val=&quot;224&quot;/&gt;&lt;height val=&quot;77&quot;/&gt;&lt;hasText val=&quot;1&quot;/&gt;&lt;paraId val=&quot;2&quot;/&gt;&lt;/Image&gt;&lt;Image&gt;&lt;filename val=&quot;C:\Users\monc0003\AppData\Local\Temp\~Ca6FBC\data\asimages\{B531E622-09C8-44A5-A423-66B6E909BF5C}_1.png_crop.png&quot;/&gt;&lt;left val=&quot;28&quot;/&gt;&lt;top val=&quot;289&quot;/&gt;&lt;width val=&quot;276&quot;/&gt;&lt;height val=&quot;76&quot;/&gt;&lt;hasText val=&quot;1&quot;/&gt;&lt;paraId val=&quot;3&quot;/&gt;&lt;/Image&gt;&lt;Image&gt;&lt;filename val=&quot;C:\Users\monc0003\AppData\Local\Temp\~Ca6FBC\data\asimages\{F061B110-C49D-4D9E-ABA7-415B48156070}_1.png_crop.png&quot;/&gt;&lt;left val=&quot;28&quot;/&gt;&lt;top val=&quot;384&quot;/&gt;&lt;width val=&quot;247&quot;/&gt;&lt;height val=&quot;76&quot;/&gt;&lt;hasText val=&quot;1&quot;/&gt;&lt;paraId val=&quot;4&quot;/&gt;&lt;/Image&gt;&lt;/TextEffect&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6FBC\data\asimages\{73A06E9D-16D4-4147-B3F8-D875E1F5B92A}_13.png&quot;/&gt;&lt;left val=&quot;35&quot;/&gt;&lt;top val=&quot;23&quot;/&gt;&lt;width val=&quot;648&quot;/&gt;&lt;height val=&quot;98&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TableIndex row=&quot;1&quot; col=&quot;2&quot;&gt;&lt;linesCount val=&quot;1&quot;/&gt;&lt;lineCharCount val=&quot;11&quot;/&gt;&lt;/TableIndex&gt;&lt;TableIndex row=&quot;2&quot; col=&quot;1&quot;&gt;&lt;linesCount val=&quot;1&quot;/&gt;&lt;lineCharCount val=&quot;15&quot;/&gt;&lt;/TableIndex&gt;&lt;TableIndex row=&quot;2&quot; col=&quot;2&quot;&gt;&lt;linesCount val=&quot;1&quot;/&gt;&lt;lineCharCount val=&quot;7&quot;/&gt;&lt;/TableIndex&gt;&lt;TableIndex row=&quot;3&quot; col=&quot;1&quot;&gt;&lt;linesCount val=&quot;1&quot;/&gt;&lt;lineCharCount val=&quot;13&quot;/&gt;&lt;/TableIndex&gt;&lt;TableIndex row=&quot;3&quot; col=&quot;2&quot;&gt;&lt;linesCount val=&quot;1&quot;/&gt;&lt;lineCharCount val=&quot;6&quot;/&gt;&lt;/TableIndex&gt;&lt;TableIndex row=&quot;4&quot; col=&quot;1&quot;&gt;&lt;linesCount val=&quot;1&quot;/&gt;&lt;lineCharCount val=&quot;13&quot;/&gt;&lt;/TableIndex&gt;&lt;TableIndex row=&quot;4&quot; col=&quot;2&quot;&gt;&lt;linesCount val=&quot;1&quot;/&gt;&lt;lineCharCount val=&quot;6&quot;/&gt;&lt;/TableIndex&gt;&lt;TableIndex row=&quot;5&quot; col=&quot;1&quot;&gt;&lt;linesCount val=&quot;1&quot;/&gt;&lt;lineCharCount val=&quot;10&quot;/&gt;&lt;/TableIndex&gt;&lt;TableIndex row=&quot;5&quot; col=&quot;2&quot;&gt;&lt;linesCount val=&quot;1&quot;/&gt;&lt;lineCharCount val=&quot;5&quot;/&gt;&lt;/TableIndex&gt;&lt;TableIndex row=&quot;6&quot; col=&quot;1&quot;&gt;&lt;linesCount val=&quot;1&quot;/&gt;&lt;lineCharCount val=&quot;14&quot;/&gt;&lt;/TableIndex&gt;&lt;TableIndex row=&quot;6&quot; col=&quot;2&quot;&gt;&lt;linesCount val=&quot;1&quot;/&gt;&lt;lineCharCount val=&quot;5&quot;/&gt;&lt;/TableIndex&gt;&lt;/ShapeTextInfo&gt;"/>
  <p:tag name="HTML_SHAPEINFO" val="&lt;ThreeDShapeInfo&gt;&lt;uuid val=&quot;&quot;/&gt;&lt;isInvalidForFieldText val=&quot;0&quot;/&gt;&lt;Image&gt;&lt;filename val=&quot;C:\Users\monc0003\AppData\Local\Temp\~Ca6FBC\data\asimages\{46EA17C6-8ECC-44CE-9307-C1A930348746}_13.png&quot;/&gt;&lt;left val=&quot;65&quot;/&gt;&lt;top val=&quot;131&quot;/&gt;&lt;width val=&quot;601&quot;/&gt;&lt;height val=&quot;338&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6FBC\data\asimages\{CFD438A9-5E9C-410D-93BF-BB8A5894408F}_13.png&quot;/&gt;&lt;left val=&quot;58&quot;/&gt;&lt;top val=&quot;446&quot;/&gt;&lt;width val=&quot;275&quot;/&gt;&lt;height val=&quot;59&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31&quot;/&gt;&lt;/TableIndex&gt;&lt;/ShapeTextInfo&gt;"/>
  <p:tag name="HTML_SHAPEINFO" val="&lt;TextEffect&gt;&lt;Image&gt;&lt;filename val=&quot;C:\Users\monc0003\AppData\Local\Temp\~Ca6FBC\data\asimages\{060DF189-C688-48C6-8BCF-FE16EF32A3FE}_1.png_crop.png&quot;/&gt;&lt;left val=&quot;61&quot;/&gt;&lt;top val=&quot;200&quot;/&gt;&lt;width val=&quot;621&quot;/&gt;&lt;height val=&quot;82&quot;/&gt;&lt;hasText val=&quot;1&quot;/&gt;&lt;paraId val=&quot;1&quot;/&gt;&lt;/Image&gt;&lt;/TextEffect&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quot;/&gt;&lt;isInvalidForFieldText val=&quot;0&quot;/&gt;&lt;Image&gt;&lt;filename val=&quot;C:\Users\monc0003\AppData\Local\Temp\~Ca6FBC\data\asimages\{9A5B9BCE-66B5-47C3-8623-8297200E9841}_14.png&quot;/&gt;&lt;left val=&quot;25&quot;/&gt;&lt;top val=&quot;513&quot;/&gt;&lt;width val=&quot;41&quot;/&gt;&lt;height val=&quot;39&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TableIndex row=&quot;1&quot; col=&quot;2&quot;&gt;&lt;linesCount val=&quot;1&quot;/&gt;&lt;lineCharCount val=&quot;6&quot;/&gt;&lt;/TableIndex&gt;&lt;TableIndex row=&quot;1&quot; col=&quot;3&quot;&gt;&lt;linesCount val=&quot;1&quot;/&gt;&lt;lineCharCount val=&quot;9&quot;/&gt;&lt;/TableIndex&gt;&lt;TableIndex row=&quot;2&quot; col=&quot;1&quot;&gt;&lt;linesCount val=&quot;1&quot;/&gt;&lt;lineCharCount val=&quot;12&quot;/&gt;&lt;/TableIndex&gt;&lt;TableIndex row=&quot;2&quot; col=&quot;2&quot;&gt;&lt;linesCount val=&quot;1&quot;/&gt;&lt;lineCharCount val=&quot;8&quot;/&gt;&lt;/TableIndex&gt;&lt;TableIndex row=&quot;2&quot; col=&quot;3&quot;&gt;&lt;linesCount val=&quot;1&quot;/&gt;&lt;lineCharCount val=&quot;9&quot;/&gt;&lt;/TableIndex&gt;&lt;TableIndex row=&quot;3&quot; col=&quot;1&quot;&gt;&lt;linesCount val=&quot;1&quot;/&gt;&lt;lineCharCount val=&quot;6&quot;/&gt;&lt;/TableIndex&gt;&lt;TableIndex row=&quot;3&quot; col=&quot;2&quot;&gt;&lt;linesCount val=&quot;1&quot;/&gt;&lt;lineCharCount val=&quot;8&quot;/&gt;&lt;/TableIndex&gt;&lt;TableIndex row=&quot;3&quot; col=&quot;3&quot;&gt;&lt;linesCount val=&quot;1&quot;/&gt;&lt;lineCharCount val=&quot;9&quot;/&gt;&lt;/TableIndex&gt;&lt;TableIndex row=&quot;4&quot; col=&quot;1&quot;&gt;&lt;linesCount val=&quot;1&quot;/&gt;&lt;lineCharCount val=&quot;6&quot;/&gt;&lt;/TableIndex&gt;&lt;TableIndex row=&quot;4&quot; col=&quot;2&quot;&gt;&lt;linesCount val=&quot;1&quot;/&gt;&lt;lineCharCount val=&quot;7&quot;/&gt;&lt;/TableIndex&gt;&lt;TableIndex row=&quot;4&quot; col=&quot;3&quot;&gt;&lt;linesCount val=&quot;1&quot;/&gt;&lt;lineCharCount val=&quot;10&quot;/&gt;&lt;/TableIndex&gt;&lt;TableIndex row=&quot;5&quot; col=&quot;1&quot;&gt;&lt;linesCount val=&quot;1&quot;/&gt;&lt;lineCharCount val=&quot;6&quot;/&gt;&lt;/TableIndex&gt;&lt;TableIndex row=&quot;5&quot; col=&quot;2&quot;&gt;&lt;linesCount val=&quot;1&quot;/&gt;&lt;lineCharCount val=&quot;6&quot;/&gt;&lt;/TableIndex&gt;&lt;TableIndex row=&quot;5&quot; col=&quot;3&quot;&gt;&lt;linesCount val=&quot;1&quot;/&gt;&lt;lineCharCount val=&quot;11&quot;/&gt;&lt;/TableIndex&gt;&lt;/ShapeTextInfo&gt;"/>
  <p:tag name="HTML_SHAPEINFO" val="&lt;ThreeDShapeInfo&gt;&lt;uuid val=&quot;&quot;/&gt;&lt;isInvalidForFieldText val=&quot;0&quot;/&gt;&lt;Image&gt;&lt;filename val=&quot;C:\Users\monc0003\AppData\Local\Temp\~Ca6FBC\data\asimages\{0253CD8C-086A-4DC8-8CDD-AA33582ADEA6}_15.png&quot;/&gt;&lt;left val=&quot;20&quot;/&gt;&lt;top val=&quot;144&quot;/&gt;&lt;width val=&quot;683&quot;/&gt;&lt;height val=&quot;295&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0&quot;/&gt;&lt;lineCharCount val=&quot;40&quot;/&gt;&lt;lineCharCount val=&quot;28&quot;/&gt;&lt;/TableIndex&gt;&lt;/ShapeTextInfo&gt;"/>
  <p:tag name="HTML_SHAPEINFO" val="&lt;ThreeDShapeInfo&gt;&lt;uuid val=&quot;&quot;/&gt;&lt;isInvalidForFieldText val=&quot;0&quot;/&gt;&lt;Image&gt;&lt;filename val=&quot;C:\Users\monc0003\AppData\Local\Temp\~Ca6FBC\data\asimages\{CE774D30-6D85-4001-A715-DC2FD0B2A510}_15.png&quot;/&gt;&lt;left val=&quot;17&quot;/&gt;&lt;top val=&quot;-9&quot;/&gt;&lt;width val=&quot;696&quot;/&gt;&lt;height val=&quot;181&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 name="HTML_SHAPEINFO" val="&lt;ThreeDShapeInfo&gt;&lt;uuid val=&quot;&quot;/&gt;&lt;isInvalidForFieldText val=&quot;0&quot;/&gt;&lt;Image&gt;&lt;filename val=&quot;C:\Users\monc0003\AppData\Local\Temp\~Ca6FBC\data\asimages\{79AB51EF-1864-4DFE-AFC5-1E0713499758}_15.png&quot;/&gt;&lt;left val=&quot;26&quot;/&gt;&lt;top val=&quot;441&quot;/&gt;&lt;width val=&quot;675&quot;/&gt;&lt;height val=&quot;85&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AppData\Local\Temp\~Ca6FBC\data\asimages\{659EF5EA-06D4-4137-B6EE-58D9B05EBB65}_16.png&quot;/&gt;&lt;left val=&quot;35&quot;/&gt;&lt;top val=&quot;21&quot;/&gt;&lt;width val=&quot;648&quot;/&gt;&lt;height val=&quot;98&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3&quot;/&gt;&lt;lineCharCount val=&quot;17&quot;/&gt;&lt;lineCharCount val=&quot;14&quot;/&gt;&lt;lineCharCount val=&quot;12&quot;/&gt;&lt;lineCharCount val=&quot;16&quot;/&gt;&lt;lineCharCount val=&quot;16&quot;/&gt;&lt;lineCharCount val=&quot;16&quot;/&gt;&lt;lineCharCount val=&quot;13&quot;/&gt;&lt;lineCharCount val=&quot;13&quot;/&gt;&lt;lineCharCount val=&quot;4&quot;/&gt;&lt;/TableIndex&gt;&lt;/ShapeTextInfo&gt;"/>
  <p:tag name="HTML_SHAPEINFO" val="&lt;TextEffect&gt;&lt;Image&gt;&lt;filename val=&quot;C:\Users\monc0003\AppData\Local\Temp\~Ca6FBC\data\asimages\{BC0ACE38-B065-410C-9CC9-DA5C305CD1CB}_1.png_crop.png&quot;/&gt;&lt;left val=&quot;422&quot;/&gt;&lt;top val=&quot;139&quot;/&gt;&lt;width val=&quot;235&quot;/&gt;&lt;height val=&quot;133&quot;/&gt;&lt;hasText val=&quot;1&quot;/&gt;&lt;paraId val=&quot;1&quot;/&gt;&lt;/Image&gt;&lt;Image&gt;&lt;filename val=&quot;C:\Users\monc0003\AppData\Local\Temp\~Ca6FBC\data\asimages\{A1E30F0D-AD8F-4143-A4AA-995DD1284955}_1.png_crop.png&quot;/&gt;&lt;left val=&quot;422&quot;/&gt;&lt;top val=&quot;285&quot;/&gt;&lt;width val=&quot;259&quot;/&gt;&lt;height val=&quot;196&quot;/&gt;&lt;hasText val=&quot;1&quot;/&gt;&lt;paraId val=&quot;2&quot;/&gt;&lt;/Image&gt;&lt;/TextEffect&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TableIndex row=&quot;1&quot; col=&quot;2&quot;&gt;&lt;linesCount val=&quot;1&quot;/&gt;&lt;lineCharCount val=&quot;10&quot;/&gt;&lt;/TableIndex&gt;&lt;TableIndex row=&quot;2&quot; col=&quot;1&quot;&gt;&lt;linesCount val=&quot;1&quot;/&gt;&lt;lineCharCount val=&quot;10&quot;/&gt;&lt;/TableIndex&gt;&lt;TableIndex row=&quot;2&quot; col=&quot;2&quot;&gt;&lt;linesCount val=&quot;1&quot;/&gt;&lt;lineCharCount val=&quot;3&quot;/&gt;&lt;/TableIndex&gt;&lt;TableIndex row=&quot;3&quot; col=&quot;1&quot;&gt;&lt;linesCount val=&quot;1&quot;/&gt;&lt;lineCharCount val=&quot;8&quot;/&gt;&lt;/TableIndex&gt;&lt;TableIndex row=&quot;3&quot; col=&quot;2&quot;&gt;&lt;linesCount val=&quot;1&quot;/&gt;&lt;lineCharCount val=&quot;3&quot;/&gt;&lt;/TableIndex&gt;&lt;TableIndex row=&quot;4&quot; col=&quot;1&quot;&gt;&lt;linesCount val=&quot;1&quot;/&gt;&lt;lineCharCount val=&quot;9&quot;/&gt;&lt;/TableIndex&gt;&lt;TableIndex row=&quot;4&quot; col=&quot;2&quot;&gt;&lt;linesCount val=&quot;1&quot;/&gt;&lt;lineCharCount val=&quot;2&quot;/&gt;&lt;/TableIndex&gt;&lt;TableIndex row=&quot;5&quot; col=&quot;1&quot;&gt;&lt;linesCount val=&quot;1&quot;/&gt;&lt;lineCharCount val=&quot;7&quot;/&gt;&lt;/TableIndex&gt;&lt;TableIndex row=&quot;5&quot; col=&quot;2&quot;&gt;&lt;linesCount val=&quot;1&quot;/&gt;&lt;lineCharCount val=&quot;2&quot;/&gt;&lt;/TableIndex&gt;&lt;TableIndex row=&quot;6&quot; col=&quot;1&quot;&gt;&lt;linesCount val=&quot;1&quot;/&gt;&lt;lineCharCount val=&quot;14&quot;/&gt;&lt;/TableIndex&gt;&lt;TableIndex row=&quot;6&quot; col=&quot;2&quot;&gt;&lt;linesCount val=&quot;1&quot;/&gt;&lt;lineCharCount val=&quot;2&quot;/&gt;&lt;/TableIndex&gt;&lt;TableIndex row=&quot;7&quot; col=&quot;1&quot;&gt;&lt;linesCount val=&quot;1&quot;/&gt;&lt;lineCharCount val=&quot;13&quot;/&gt;&lt;/TableIndex&gt;&lt;TableIndex row=&quot;7&quot; col=&quot;2&quot;&gt;&lt;linesCount val=&quot;1&quot;/&gt;&lt;lineCharCount val=&quot;2&quot;/&gt;&lt;/TableIndex&gt;&lt;TableIndex row=&quot;8&quot; col=&quot;1&quot;&gt;&lt;linesCount val=&quot;1&quot;/&gt;&lt;lineCharCount val=&quot;15&quot;/&gt;&lt;/TableIndex&gt;&lt;TableIndex row=&quot;8&quot; col=&quot;2&quot;&gt;&lt;linesCount val=&quot;1&quot;/&gt;&lt;lineCharCount val=&quot;2&quot;/&gt;&lt;/TableIndex&gt;&lt;TableIndex row=&quot;9&quot; col=&quot;1&quot;&gt;&lt;linesCount val=&quot;1&quot;/&gt;&lt;lineCharCount val=&quot;10&quot;/&gt;&lt;/TableIndex&gt;&lt;TableIndex row=&quot;9&quot; col=&quot;2&quot;&gt;&lt;linesCount val=&quot;1&quot;/&gt;&lt;lineCharCount val=&quot;2&quot;/&gt;&lt;/TableIndex&gt;&lt;/ShapeTextInfo&gt;"/>
  <p:tag name="HTML_SHAPEINFO" val="&lt;ThreeDShapeInfo&gt;&lt;uuid val=&quot;&quot;/&gt;&lt;isInvalidForFieldText val=&quot;0&quot;/&gt;&lt;Image&gt;&lt;filename val=&quot;C:\Users\monc0003\AppData\Local\Temp\~Ca6FBC\data\asimages\{FBD7BEF8-7D70-4CF9-ADB3-407E0D429B41}_16.png&quot;/&gt;&lt;left val=&quot;11&quot;/&gt;&lt;top val=&quot;122&quot;/&gt;&lt;width val=&quot;370&quot;/&gt;&lt;height val=&quot;381&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AppData\Local\Temp\~Ca6FBC\data\asimages\{9248E46F-0856-4DBA-9DD1-B77245BB7A87}_16.png&quot;/&gt;&lt;left val=&quot;1&quot;/&gt;&lt;top val=&quot;479&quot;/&gt;&lt;width val=&quot;372&quot;/&gt;&lt;height val=&quot;60&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AppData\Local\Temp\~Ca6FBC\data\asimages\{1BA2B80D-AD8A-4D2D-9858-E6D63D3565CA}_17.png&quot;/&gt;&lt;left val=&quot;35&quot;/&gt;&lt;top val=&quot;21&quot;/&gt;&lt;width val=&quot;264&quot;/&gt;&lt;height val=&quot;98&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1&quot;/&gt;&lt;lineCharCount val=&quot;13&quot;/&gt;&lt;lineCharCount val=&quot;12&quot;/&gt;&lt;lineCharCount val=&quot;10&quot;/&gt;&lt;lineCharCount val=&quot;15&quot;/&gt;&lt;lineCharCount val=&quot;11&quot;/&gt;&lt;lineCharCount val=&quot;13&quot;/&gt;&lt;lineCharCount val=&quot;11&quot;/&gt;&lt;lineCharCount val=&quot;18&quot;/&gt;&lt;lineCharCount val=&quot;8&quot;/&gt;&lt;/TableIndex&gt;&lt;/ShapeTextInfo&gt;"/>
  <p:tag name="HTML_SHAPEINFO" val="&lt;TextEffect&gt;&lt;Image&gt;&lt;filename val=&quot;C:\Users\monc0003\AppData\Local\Temp\~Ca6FBC\data\asimages\{FEBCF2B5-3810-41D0-88B9-60E034660408}_1.png_crop.png&quot;/&gt;&lt;left val=&quot;26&quot;/&gt;&lt;top val=&quot;125&quot;/&gt;&lt;width val=&quot;200&quot;/&gt;&lt;height val=&quot;64&quot;/&gt;&lt;hasText val=&quot;1&quot;/&gt;&lt;paraId val=&quot;1&quot;/&gt;&lt;/Image&gt;&lt;Image&gt;&lt;filename val=&quot;C:\Users\monc0003\AppData\Local\Temp\~Ca6FBC\data\asimages\{AC86A9CA-CD1F-4E71-AC1A-A15286F74D9A}_1.png_crop.png&quot;/&gt;&lt;left val=&quot;26&quot;/&gt;&lt;top val=&quot;202&quot;/&gt;&lt;width val=&quot;235&quot;/&gt;&lt;height val=&quot;127&quot;/&gt;&lt;hasText val=&quot;1&quot;/&gt;&lt;paraId val=&quot;2&quot;/&gt;&lt;/Image&gt;&lt;Image&gt;&lt;filename val=&quot;C:\Users\monc0003\AppData\Local\Temp\~Ca6FBC\data\asimages\{81EF85FC-0658-4265-9ADA-E02F7AE36679}_1.png_crop.png&quot;/&gt;&lt;left val=&quot;26&quot;/&gt;&lt;top val=&quot;348&quot;/&gt;&lt;width val=&quot;217&quot;/&gt;&lt;height val=&quot;64&quot;/&gt;&lt;hasText val=&quot;1&quot;/&gt;&lt;paraId val=&quot;3&quot;/&gt;&lt;/Image&gt;&lt;Image&gt;&lt;filename val=&quot;C:\Users\monc0003\AppData\Local\Temp\~Ca6FBC\data\asimages\{83CD9F24-6701-4C0A-9953-9D0A83C75BBE}_1.png_crop.png&quot;/&gt;&lt;left val=&quot;26&quot;/&gt;&lt;top val=&quot;425&quot;/&gt;&lt;width val=&quot;279&quot;/&gt;&lt;height val=&quot;58&quot;/&gt;&lt;hasText val=&quot;1&quot;/&gt;&lt;paraId val=&quot;4&quot;/&gt;&lt;/Image&gt;&lt;/TextEffect&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6FBC\data\asimages\{61A5003A-364F-4DB2-ACE5-FFE322D6FAEB}_17.png&quot;/&gt;&lt;left val=&quot;319&quot;/&gt;&lt;top val=&quot;462&quot;/&gt;&lt;width val=&quot;301&quot;/&gt;&lt;height val=&quot;60&quot;/&gt;&lt;hasText val=&quot;1&quot;/&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6FBC\data\asimages\{D91AB920-3DA7-4340-B14B-995AF40C40D1}_18.png&quot;/&gt;&lt;left val=&quot;35&quot;/&gt;&lt;top val=&quot;21&quot;/&gt;&lt;width val=&quot;648&quot;/&gt;&lt;height val=&quot;98&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6&quot;/&gt;&lt;lineCharCount val=&quot;6&quot;/&gt;&lt;lineCharCount val=&quot;17&quot;/&gt;&lt;lineCharCount val=&quot;5&quot;/&gt;&lt;lineCharCount val=&quot;13&quot;/&gt;&lt;lineCharCount val=&quot;5&quot;/&gt;&lt;lineCharCount val=&quot;10&quot;/&gt;&lt;/TableIndex&gt;&lt;/ShapeTextInfo&gt;"/>
  <p:tag name="HTML_SHAPEINFO" val="&lt;TextEffect&gt;&lt;Image&gt;&lt;filename val=&quot;C:\Users\monc0003\AppData\Local\Temp\~Ca6FBC\data\asimages\{05018AA5-E207-4268-9F6C-A2F9E384C708}_1.png_crop.png&quot;/&gt;&lt;left val=&quot;28&quot;/&gt;&lt;top val=&quot;141&quot;/&gt;&lt;width val=&quot;275&quot;/&gt;&lt;height val=&quot;76&quot;/&gt;&lt;hasText val=&quot;1&quot;/&gt;&lt;paraId val=&quot;1&quot;/&gt;&lt;/Image&gt;&lt;Image&gt;&lt;filename val=&quot;C:\Users\monc0003\AppData\Local\Temp\~Ca6FBC\data\asimages\{50164143-27C8-4F36-A813-84CC151B1798}_1.png_crop.png&quot;/&gt;&lt;left val=&quot;28&quot;/&gt;&lt;top val=&quot;237&quot;/&gt;&lt;width val=&quot;224&quot;/&gt;&lt;height val=&quot;77&quot;/&gt;&lt;hasText val=&quot;1&quot;/&gt;&lt;paraId val=&quot;2&quot;/&gt;&lt;/Image&gt;&lt;Image&gt;&lt;filename val=&quot;C:\Users\monc0003\AppData\Local\Temp\~Ca6FBC\data\asimages\{70EABDB3-6292-4906-9E34-6D5219756092}_1.png_crop.png&quot;/&gt;&lt;left val=&quot;28&quot;/&gt;&lt;top val=&quot;289&quot;/&gt;&lt;width val=&quot;276&quot;/&gt;&lt;height val=&quot;76&quot;/&gt;&lt;hasText val=&quot;1&quot;/&gt;&lt;paraId val=&quot;3&quot;/&gt;&lt;/Image&gt;&lt;Image&gt;&lt;filename val=&quot;C:\Users\monc0003\AppData\Local\Temp\~Ca6FBC\data\asimages\{25D0E409-FBB7-4507-8B5A-82216E47893B}_1.png_crop.png&quot;/&gt;&lt;left val=&quot;28&quot;/&gt;&lt;top val=&quot;384&quot;/&gt;&lt;width val=&quot;247&quot;/&gt;&lt;height val=&quot;76&quot;/&gt;&lt;hasText val=&quot;1&quot;/&gt;&lt;paraId val=&quot;4&quot;/&gt;&lt;/Image&gt;&lt;/TextEffect&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AppData\Local\Temp\~Ca6FBC\data\asimages\{808BFDF1-BFCF-426C-8789-56084C6D678C}_19.png&quot;/&gt;&lt;left val=&quot;35&quot;/&gt;&lt;top val=&quot;21&quot;/&gt;&lt;width val=&quot;648&quot;/&gt;&lt;height val=&quot;98&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6&quot;/&gt;&lt;lineCharCount val=&quot;11&quot;/&gt;&lt;lineCharCount val=&quot;12&quot;/&gt;&lt;lineCharCount val=&quot;9&quot;/&gt;&lt;lineCharCount val=&quot;17&quot;/&gt;&lt;lineCharCount val=&quot;15&quot;/&gt;&lt;lineCharCount val=&quot;8&quot;/&gt;&lt;/TableIndex&gt;&lt;/ShapeTextInfo&gt;"/>
  <p:tag name="HTML_SHAPEINFO" val="&lt;TextEffect&gt;&lt;Image&gt;&lt;filename val=&quot;C:\Users\monc0003\AppData\Local\Temp\~Ca6FBC\data\asimages\{122891D0-8E36-49D3-A90D-8BD1966CA2D8}_1.png_crop.png&quot;/&gt;&lt;left val=&quot;368&quot;/&gt;&lt;top val=&quot;138&quot;/&gt;&lt;width val=&quot;280&quot;/&gt;&lt;height val=&quot;69&quot;/&gt;&lt;hasText val=&quot;1&quot;/&gt;&lt;paraId val=&quot;1&quot;/&gt;&lt;/Image&gt;&lt;Image&gt;&lt;filename val=&quot;C:\Users\monc0003\AppData\Local\Temp\~Ca6FBC\data\asimages\{7D7788B2-2052-4D4F-9A24-5034C427CB8E}_1.png_crop.png&quot;/&gt;&lt;left val=&quot;402&quot;/&gt;&lt;top val=&quot;231&quot;/&gt;&lt;width val=&quot;200&quot;/&gt;&lt;height val=&quot;29&quot;/&gt;&lt;hasText val=&quot;1&quot;/&gt;&lt;paraId val=&quot;2&quot;/&gt;&lt;/Image&gt;&lt;Image&gt;&lt;filename val=&quot;C:\Users\monc0003\AppData\Local\Temp\~Ca6FBC\data\asimages\{A4B1E52F-4CD5-4EC0-83F8-96084574C0A7}_1.png_crop.png&quot;/&gt;&lt;left val=&quot;402&quot;/&gt;&lt;top val=&quot;277&quot;/&gt;&lt;width val=&quot;143&quot;/&gt;&lt;height val=&quot;23&quot;/&gt;&lt;hasText val=&quot;1&quot;/&gt;&lt;paraId val=&quot;3&quot;/&gt;&lt;/Image&gt;&lt;Image&gt;&lt;filename val=&quot;C:\Users\monc0003\AppData\Local\Temp\~Ca6FBC\data\asimages\{F599E7BF-FC6A-408D-8250-5D0B2A187482}_1.png_crop.png&quot;/&gt;&lt;left val=&quot;402&quot;/&gt;&lt;top val=&quot;323&quot;/&gt;&lt;width val=&quot;248&quot;/&gt;&lt;height val=&quot;29&quot;/&gt;&lt;hasText val=&quot;1&quot;/&gt;&lt;paraId val=&quot;4&quot;/&gt;&lt;/Image&gt;&lt;Image&gt;&lt;filename val=&quot;C:\Users\monc0003\AppData\Local\Temp\~Ca6FBC\data\asimages\{4AA5F631-B821-4EDA-91B0-EE2A9E35FC6D}_1.png_crop.png&quot;/&gt;&lt;left val=&quot;368&quot;/&gt;&lt;top val=&quot;372&quot;/&gt;&lt;width val=&quot;265&quot;/&gt;&lt;height val=&quot;76&quot;/&gt;&lt;hasText val=&quot;1&quot;/&gt;&lt;paraId val=&quot;5&quot;/&gt;&lt;/Image&gt;&lt;/TextEffect&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AppData\Local\Temp\~Ca6FBC\data\asimages\{895CD696-0E50-4C85-9731-ABDCEF677594}_20.png&quot;/&gt;&lt;left val=&quot;35&quot;/&gt;&lt;top val=&quot;21&quot;/&gt;&lt;width val=&quot;648&quot;/&gt;&lt;height val=&quot;98&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TableIndex row=&quot;1&quot; col=&quot;2&quot;&gt;&lt;linesCount val=&quot;1&quot;/&gt;&lt;lineCharCount val=&quot;5&quot;/&gt;&lt;/TableIndex&gt;&lt;TableIndex row=&quot;1&quot; col=&quot;3&quot;&gt;&lt;linesCount val=&quot;1&quot;/&gt;&lt;lineCharCount val=&quot;3&quot;/&gt;&lt;/TableIndex&gt;&lt;TableIndex row=&quot;1&quot; col=&quot;4&quot;&gt;&lt;linesCount val=&quot;1&quot;/&gt;&lt;lineCharCount val=&quot;3&quot;/&gt;&lt;/TableIndex&gt;&lt;TableIndex row=&quot;1&quot; col=&quot;5&quot;&gt;&lt;linesCount val=&quot;1&quot;/&gt;&lt;lineCharCount val=&quot;4&quot;/&gt;&lt;/TableIndex&gt;&lt;TableIndex row=&quot;1&quot; col=&quot;6&quot;&gt;&lt;linesCount val=&quot;1&quot;/&gt;&lt;lineCharCount val=&quot;4&quot;/&gt;&lt;/TableIndex&gt;&lt;TableIndex row=&quot;2&quot; col=&quot;1&quot;&gt;&lt;linesCount val=&quot;2&quot;/&gt;&lt;lineCharCount val=&quot;9&quot;/&gt;&lt;lineCharCount val=&quot;3&quot;/&gt;&lt;/TableIndex&gt;&lt;TableIndex row=&quot;2&quot; col=&quot;2&quot;&gt;&lt;linesCount val=&quot;2&quot;/&gt;&lt;lineCharCount val=&quot;8&quot;/&gt;&lt;lineCharCount val=&quot;4&quot;/&gt;&lt;/TableIndex&gt;&lt;TableIndex row=&quot;2&quot; col=&quot;3&quot;&gt;&lt;linesCount val=&quot;2&quot;/&gt;&lt;lineCharCount val=&quot;9&quot;/&gt;&lt;lineCharCount val=&quot;3&quot;/&gt;&lt;/TableIndex&gt;&lt;TableIndex row=&quot;2&quot; col=&quot;4&quot;&gt;&lt;linesCount val=&quot;2&quot;/&gt;&lt;lineCharCount val=&quot;8&quot;/&gt;&lt;lineCharCount val=&quot;4&quot;/&gt;&lt;/TableIndex&gt;&lt;TableIndex row=&quot;2&quot; col=&quot;5&quot;&gt;&lt;linesCount val=&quot;2&quot;/&gt;&lt;lineCharCount val=&quot;9&quot;/&gt;&lt;lineCharCount val=&quot;3&quot;/&gt;&lt;/TableIndex&gt;&lt;TableIndex row=&quot;2&quot; col=&quot;6&quot;&gt;&lt;linesCount val=&quot;2&quot;/&gt;&lt;lineCharCount val=&quot;8&quot;/&gt;&lt;lineCharCount val=&quot;4&quot;/&gt;&lt;/TableIndex&gt;&lt;TableIndex row=&quot;3&quot; col=&quot;1&quot;&gt;&lt;linesCount val=&quot;2&quot;/&gt;&lt;lineCharCount val=&quot;6&quot;/&gt;&lt;lineCharCount val=&quot;7&quot;/&gt;&lt;/TableIndex&gt;&lt;TableIndex row=&quot;3&quot; col=&quot;2&quot;&gt;&lt;linesCount val=&quot;2&quot;/&gt;&lt;lineCharCount val=&quot;7&quot;/&gt;&lt;lineCharCount val=&quot;8&quot;/&gt;&lt;/TableIndex&gt;&lt;TableIndex row=&quot;3&quot; col=&quot;3&quot;&gt;&lt;linesCount val=&quot;2&quot;/&gt;&lt;lineCharCount val=&quot;7&quot;/&gt;&lt;lineCharCount val=&quot;7&quot;/&gt;&lt;/TableIndex&gt;&lt;TableIndex row=&quot;3&quot; col=&quot;4&quot;&gt;&lt;linesCount val=&quot;1&quot;/&gt;&lt;lineCharCount val=&quot;8&quot;/&gt;&lt;/TableIndex&gt;&lt;TableIndex row=&quot;3&quot; col=&quot;5&quot;&gt;&lt;linesCount val=&quot;2&quot;/&gt;&lt;lineCharCount val=&quot;6&quot;/&gt;&lt;lineCharCount val=&quot;10&quot;/&gt;&lt;/TableIndex&gt;&lt;TableIndex row=&quot;3&quot; col=&quot;6&quot;&gt;&lt;linesCount val=&quot;1&quot;/&gt;&lt;lineCharCount val=&quot;9&quot;/&gt;&lt;/TableIndex&gt;&lt;TableIndex row=&quot;4&quot; col=&quot;1&quot;&gt;&lt;linesCount val=&quot;1&quot;/&gt;&lt;lineCharCount val=&quot;6&quot;/&gt;&lt;/TableIndex&gt;&lt;TableIndex row=&quot;4&quot; col=&quot;2&quot;&gt;&lt;linesCount val=&quot;2&quot;/&gt;&lt;lineCharCount val=&quot;7&quot;/&gt;&lt;lineCharCount val=&quot;7&quot;/&gt;&lt;/TableIndex&gt;&lt;TableIndex row=&quot;4&quot; col=&quot;3&quot;&gt;&lt;linesCount val=&quot;2&quot;/&gt;&lt;lineCharCount val=&quot;7&quot;/&gt;&lt;lineCharCount val=&quot;8&quot;/&gt;&lt;/TableIndex&gt;&lt;TableIndex row=&quot;4&quot; col=&quot;4&quot;&gt;&lt;linesCount val=&quot;2&quot;/&gt;&lt;lineCharCount val=&quot;8&quot;/&gt;&lt;lineCharCount val=&quot;7&quot;/&gt;&lt;/TableIndex&gt;&lt;TableIndex row=&quot;4&quot; col=&quot;5&quot;&gt;&lt;linesCount val=&quot;2&quot;/&gt;&lt;lineCharCount val=&quot;6&quot;/&gt;&lt;lineCharCount val=&quot;4&quot;/&gt;&lt;/TableIndex&gt;&lt;TableIndex row=&quot;4&quot; col=&quot;6&quot;&gt;&lt;linesCount val=&quot;2&quot;/&gt;&lt;lineCharCount val=&quot;8&quot;/&gt;&lt;lineCharCount val=&quot;4&quot;/&gt;&lt;/TableIndex&gt;&lt;TableIndex row=&quot;5&quot; col=&quot;1&quot;&gt;&lt;linesCount val=&quot;0&quot;/&gt;&lt;/TableIndex&gt;&lt;TableIndex row=&quot;5&quot; col=&quot;2&quot;&gt;&lt;linesCount val=&quot;0&quot;/&gt;&lt;/TableIndex&gt;&lt;TableIndex row=&quot;5&quot; col=&quot;3&quot;&gt;&lt;linesCount val=&quot;1&quot;/&gt;&lt;lineCharCount val=&quot;10&quot;/&gt;&lt;/TableIndex&gt;&lt;TableIndex row=&quot;5&quot; col=&quot;4&quot;&gt;&lt;linesCount val=&quot;1&quot;/&gt;&lt;lineCharCount val=&quot;9&quot;/&gt;&lt;/TableIndex&gt;&lt;TableIndex row=&quot;5&quot; col=&quot;5&quot;&gt;&lt;linesCount val=&quot;0&quot;/&gt;&lt;/TableIndex&gt;&lt;TableIndex row=&quot;5&quot; col=&quot;6&quot;&gt;&lt;linesCount val=&quot;0&quot;/&gt;&lt;/TableIndex&gt;&lt;/ShapeTextInfo&gt;"/>
  <p:tag name="HTML_SHAPEINFO" val="&lt;ThreeDShapeInfo&gt;&lt;uuid val=&quot;&quot;/&gt;&lt;isInvalidForFieldText val=&quot;0&quot;/&gt;&lt;Image&gt;&lt;filename val=&quot;C:\Users\monc0003\AppData\Local\Temp\~Ca6FBC\data\asimages\{9B85651F-A9F2-4AA2-8B5C-B47555F33BCD}_20.png&quot;/&gt;&lt;left val=&quot;5&quot;/&gt;&lt;top val=&quot;119&quot;/&gt;&lt;width val=&quot;710&quot;/&gt;&lt;height val=&quot;332&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23325</TotalTime>
  <Words>2446</Words>
  <Application>Microsoft Office PowerPoint</Application>
  <PresentationFormat>On-screen Show (4:3)</PresentationFormat>
  <Paragraphs>327</Paragraphs>
  <Slides>25</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Weed Biology</vt:lpstr>
      <vt:lpstr>Weed Biology</vt:lpstr>
      <vt:lpstr>Weeds Reduce Yields</vt:lpstr>
      <vt:lpstr>Other Negative Effects</vt:lpstr>
      <vt:lpstr>Weed Effects on Yield</vt:lpstr>
      <vt:lpstr>Weed Biology</vt:lpstr>
      <vt:lpstr>Weed Life Cycles</vt:lpstr>
      <vt:lpstr>Annual Weeds</vt:lpstr>
      <vt:lpstr>Winter Annuals</vt:lpstr>
      <vt:lpstr>Biennial Weeds</vt:lpstr>
      <vt:lpstr>Perennial Weeds</vt:lpstr>
      <vt:lpstr>Weed Biology</vt:lpstr>
      <vt:lpstr>Weed Seed Production</vt:lpstr>
      <vt:lpstr>PowerPoint Presentation</vt:lpstr>
      <vt:lpstr>PowerPoint Presentation</vt:lpstr>
      <vt:lpstr>Weed Seed Viability</vt:lpstr>
      <vt:lpstr>Rhizomes</vt:lpstr>
      <vt:lpstr>Weed Biology</vt:lpstr>
      <vt:lpstr>Weed Emergence – General</vt:lpstr>
      <vt:lpstr>Time of Emergence – Species</vt:lpstr>
      <vt:lpstr>Duration of Emergence</vt:lpstr>
      <vt:lpstr>Resources</vt:lpstr>
      <vt:lpstr>Weed Biology</vt:lpstr>
      <vt:lpstr>© 2017 Regents of the University of Minnesota. All rights reserved.  The University of Minnesota is an equal opportunity educator and employer.</vt:lpstr>
      <vt:lpstr>References</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1022</cp:revision>
  <cp:lastPrinted>2017-06-09T15:50:31Z</cp:lastPrinted>
  <dcterms:created xsi:type="dcterms:W3CDTF">2015-03-12T19:27:19Z</dcterms:created>
  <dcterms:modified xsi:type="dcterms:W3CDTF">2018-06-26T18:00:51Z</dcterms:modified>
</cp:coreProperties>
</file>