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heme/theme2.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3.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4.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5.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6.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7.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8.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9.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0.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11.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3.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15.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6.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17.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8.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19.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20.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21.xml" ContentType="application/vnd.openxmlformats-officedocument.presentationml.notesSlide+xml"/>
  <Override PartName="/ppt/tags/tag108.xml" ContentType="application/vnd.openxmlformats-officedocument.presentationml.tags+xml"/>
  <Override PartName="/ppt/notesSlides/notesSlide22.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23.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24.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25.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26.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27.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8.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notesSlides/notesSlide29.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30.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31.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32.xml" ContentType="application/vnd.openxmlformats-officedocument.presentationml.notesSlide+xml"/>
  <Override PartName="/ppt/tags/tag139.xml" ContentType="application/vnd.openxmlformats-officedocument.presentationml.tags+xml"/>
  <Override PartName="/ppt/notesSlides/notesSlide33.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34.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35.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36.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37.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38.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39.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40.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41.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notesSlides/notesSlide42.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notesSlides/notesSlide43.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notesSlides/notesSlide44.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45.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46.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47.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48.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49.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50.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notesSlides/notesSlide51.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52.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53.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notesSlides/notesSlide54.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55.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56.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57.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58.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notesSlides/notesSlide59.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60.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61.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62.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63.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64.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65.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notesSlides/notesSlide66.xml" ContentType="application/vnd.openxmlformats-officedocument.presentationml.notesSlid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67.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68.xml" ContentType="application/vnd.openxmlformats-officedocument.presentationml.notesSlid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69.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70.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notesSlides/notesSlide71.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72.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notesSlides/notesSlide73.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501" r:id="rId2"/>
    <p:sldId id="405" r:id="rId3"/>
    <p:sldId id="502" r:id="rId4"/>
    <p:sldId id="522" r:id="rId5"/>
    <p:sldId id="509" r:id="rId6"/>
    <p:sldId id="465" r:id="rId7"/>
    <p:sldId id="407" r:id="rId8"/>
    <p:sldId id="432" r:id="rId9"/>
    <p:sldId id="505" r:id="rId10"/>
    <p:sldId id="476" r:id="rId11"/>
    <p:sldId id="445" r:id="rId12"/>
    <p:sldId id="451" r:id="rId13"/>
    <p:sldId id="516" r:id="rId14"/>
    <p:sldId id="408" r:id="rId15"/>
    <p:sldId id="479" r:id="rId16"/>
    <p:sldId id="517" r:id="rId17"/>
    <p:sldId id="480" r:id="rId18"/>
    <p:sldId id="406" r:id="rId19"/>
    <p:sldId id="411" r:id="rId20"/>
    <p:sldId id="467" r:id="rId21"/>
    <p:sldId id="409" r:id="rId22"/>
    <p:sldId id="507" r:id="rId23"/>
    <p:sldId id="446" r:id="rId24"/>
    <p:sldId id="518" r:id="rId25"/>
    <p:sldId id="452" r:id="rId26"/>
    <p:sldId id="454" r:id="rId27"/>
    <p:sldId id="415" r:id="rId28"/>
    <p:sldId id="456" r:id="rId29"/>
    <p:sldId id="506" r:id="rId30"/>
    <p:sldId id="496" r:id="rId31"/>
    <p:sldId id="481" r:id="rId32"/>
    <p:sldId id="468" r:id="rId33"/>
    <p:sldId id="500" r:id="rId34"/>
    <p:sldId id="469" r:id="rId35"/>
    <p:sldId id="498" r:id="rId36"/>
    <p:sldId id="417" r:id="rId37"/>
    <p:sldId id="470" r:id="rId38"/>
    <p:sldId id="422" r:id="rId39"/>
    <p:sldId id="510" r:id="rId40"/>
    <p:sldId id="508" r:id="rId41"/>
    <p:sldId id="439" r:id="rId42"/>
    <p:sldId id="483" r:id="rId43"/>
    <p:sldId id="485" r:id="rId44"/>
    <p:sldId id="429" r:id="rId45"/>
    <p:sldId id="437" r:id="rId46"/>
    <p:sldId id="523" r:id="rId47"/>
    <p:sldId id="493" r:id="rId48"/>
    <p:sldId id="519" r:id="rId49"/>
    <p:sldId id="486" r:id="rId50"/>
    <p:sldId id="487" r:id="rId51"/>
    <p:sldId id="524" r:id="rId52"/>
    <p:sldId id="520" r:id="rId53"/>
    <p:sldId id="488" r:id="rId54"/>
    <p:sldId id="489" r:id="rId55"/>
    <p:sldId id="490" r:id="rId56"/>
    <p:sldId id="525" r:id="rId57"/>
    <p:sldId id="492" r:id="rId58"/>
    <p:sldId id="472" r:id="rId59"/>
    <p:sldId id="464" r:id="rId60"/>
    <p:sldId id="504" r:id="rId61"/>
    <p:sldId id="471" r:id="rId62"/>
    <p:sldId id="491" r:id="rId63"/>
    <p:sldId id="478" r:id="rId64"/>
    <p:sldId id="443" r:id="rId65"/>
    <p:sldId id="511" r:id="rId66"/>
    <p:sldId id="416" r:id="rId67"/>
    <p:sldId id="475" r:id="rId68"/>
    <p:sldId id="474" r:id="rId69"/>
    <p:sldId id="473" r:id="rId70"/>
    <p:sldId id="423" r:id="rId71"/>
    <p:sldId id="477" r:id="rId72"/>
    <p:sldId id="513" r:id="rId73"/>
    <p:sldId id="526" r:id="rId74"/>
    <p:sldId id="514" r:id="rId75"/>
  </p:sldIdLst>
  <p:sldSz cx="9144000" cy="6858000" type="screen4x3"/>
  <p:notesSz cx="6858000" cy="9144000"/>
  <p:custDataLst>
    <p:tags r:id="rId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e M Moncada" initials="KMM" lastIdx="5" clrIdx="0">
    <p:extLst/>
  </p:cmAuthor>
  <p:cmAuthor id="2" name="Family" initials="F" lastIdx="1" clrIdx="1"/>
  <p:cmAuthor id="3" name="Craig C Sheaffer" initials="CC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E6D7D6"/>
    <a:srgbClr val="C5D5A4"/>
    <a:srgbClr val="A1B5C3"/>
    <a:srgbClr val="BBC9D2"/>
    <a:srgbClr val="B5CAE1"/>
    <a:srgbClr val="AB9177"/>
    <a:srgbClr val="E2EEEF"/>
    <a:srgbClr val="F8EF7C"/>
    <a:srgbClr val="A28C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8912" autoAdjust="0"/>
    <p:restoredTop sz="69179" autoAdjust="0"/>
  </p:normalViewPr>
  <p:slideViewPr>
    <p:cSldViewPr>
      <p:cViewPr varScale="1">
        <p:scale>
          <a:sx n="51" d="100"/>
          <a:sy n="51" d="100"/>
        </p:scale>
        <p:origin x="802" y="43"/>
      </p:cViewPr>
      <p:guideLst>
        <p:guide orient="horz" pos="2160"/>
        <p:guide pos="2880"/>
      </p:guideLst>
    </p:cSldViewPr>
  </p:slideViewPr>
  <p:notesTextViewPr>
    <p:cViewPr>
      <p:scale>
        <a:sx n="1" d="1"/>
        <a:sy n="1" d="1"/>
      </p:scale>
      <p:origin x="0" y="0"/>
    </p:cViewPr>
  </p:notesTextViewPr>
  <p:sorterViewPr>
    <p:cViewPr>
      <p:scale>
        <a:sx n="100" d="100"/>
        <a:sy n="100" d="100"/>
      </p:scale>
      <p:origin x="0" y="23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AE66BE-791C-41E0-B860-D0765BCA0DFE}" type="datetimeFigureOut">
              <a:rPr lang="en-US" smtClean="0"/>
              <a:t>6/26/2018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08847-16BB-4EEE-A0D2-583A44F23D8A}" type="slidenum">
              <a:rPr lang="en-US" smtClean="0"/>
              <a:t>‹#›</a:t>
            </a:fld>
            <a:endParaRPr lang="en-US"/>
          </a:p>
        </p:txBody>
      </p:sp>
    </p:spTree>
    <p:extLst>
      <p:ext uri="{BB962C8B-B14F-4D97-AF65-F5344CB8AC3E}">
        <p14:creationId xmlns:p14="http://schemas.microsoft.com/office/powerpoint/2010/main" val="173910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Welcome to our Introduction to Organic Forages module. 
</a:t>
            </a:r>
            <a:r>
              <a:rPr lang="en-US" b="1" dirty="0" smtClean="0"/>
              <a:t>Image</a:t>
            </a:r>
            <a:r>
              <a:rPr lang="en-US" dirty="0" smtClean="0"/>
              <a:t>: NRCSOK07044.tif Cattle grazing on CRP grass Scott Bauer </a:t>
            </a:r>
            <a:r>
              <a:rPr lang="en-US" dirty="0" smtClean="0"/>
              <a:t>USDA-NRCS</a:t>
            </a:r>
            <a:endParaRPr lang="en-US"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1</a:t>
            </a:fld>
            <a:endParaRPr lang="en-US"/>
          </a:p>
        </p:txBody>
      </p:sp>
    </p:spTree>
    <p:extLst>
      <p:ext uri="{BB962C8B-B14F-4D97-AF65-F5344CB8AC3E}">
        <p14:creationId xmlns:p14="http://schemas.microsoft.com/office/powerpoint/2010/main" val="1606909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final morphological feature of grasses that we will discuss is their root system.  Grasses have fibrous root systems that are mostly located within the top foot of soils.  These fibrous roots explore the soil for water and nutrients and can add a lot of carbon.   </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10</a:t>
            </a:fld>
            <a:endParaRPr lang="en-US"/>
          </a:p>
        </p:txBody>
      </p:sp>
    </p:spTree>
    <p:extLst>
      <p:ext uri="{BB962C8B-B14F-4D97-AF65-F5344CB8AC3E}">
        <p14:creationId xmlns:p14="http://schemas.microsoft.com/office/powerpoint/2010/main" val="984871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Some grasses like Kentucky bluegrass, smooth </a:t>
            </a:r>
            <a:r>
              <a:rPr lang="en-US" dirty="0" err="1" smtClean="0"/>
              <a:t>bromegrass</a:t>
            </a:r>
            <a:r>
              <a:rPr lang="en-US" dirty="0" smtClean="0"/>
              <a:t>,, reed </a:t>
            </a:r>
            <a:r>
              <a:rPr lang="en-US" dirty="0" err="1" smtClean="0"/>
              <a:t>canarygrass</a:t>
            </a:r>
            <a:r>
              <a:rPr lang="en-US" dirty="0" smtClean="0"/>
              <a:t> and </a:t>
            </a:r>
            <a:r>
              <a:rPr lang="en-US" dirty="0" err="1" smtClean="0"/>
              <a:t>quackgrass</a:t>
            </a:r>
            <a:r>
              <a:rPr lang="en-US" dirty="0" smtClean="0"/>
              <a:t> spread by underground stems called rhizomes.   This is called asexual reproduction and allows grasses to spread and create a sod.  Sod forming grasses provide soil coverage and soil stability.  Grasses that do not spread are called bunch grasses.   Examples are </a:t>
            </a:r>
            <a:r>
              <a:rPr lang="en-US" dirty="0" err="1" smtClean="0"/>
              <a:t>orchardgrass</a:t>
            </a:r>
            <a:r>
              <a:rPr lang="en-US" dirty="0" smtClean="0"/>
              <a:t> and perennial ryegrass.</a:t>
            </a:r>
          </a:p>
          <a:p>
            <a:endParaRPr lang="en-US" b="1"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11</a:t>
            </a:fld>
            <a:endParaRPr lang="en-US"/>
          </a:p>
        </p:txBody>
      </p:sp>
    </p:spTree>
    <p:extLst>
      <p:ext uri="{BB962C8B-B14F-4D97-AF65-F5344CB8AC3E}">
        <p14:creationId xmlns:p14="http://schemas.microsoft.com/office/powerpoint/2010/main" val="3618210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t>
            </a:r>
            <a:r>
              <a:rPr lang="en-US" dirty="0" err="1" smtClean="0"/>
              <a:t>Orchardgrass</a:t>
            </a:r>
            <a:r>
              <a:rPr lang="en-US" dirty="0" smtClean="0"/>
              <a:t> is an example of a bunch grass that only spreads by expansion of the original plant.  Kentucky </a:t>
            </a:r>
            <a:r>
              <a:rPr lang="en-US" dirty="0" err="1" smtClean="0"/>
              <a:t>bluesgrass</a:t>
            </a:r>
            <a:r>
              <a:rPr lang="en-US" dirty="0" smtClean="0"/>
              <a:t> is a spreading grass that forms a dense sod.  Because of its growth habit, Kentucky bluegrass is used in pastures as well as home lawns.  Here an </a:t>
            </a:r>
            <a:r>
              <a:rPr lang="en-US" dirty="0" err="1" smtClean="0"/>
              <a:t>orchardgrass</a:t>
            </a:r>
            <a:r>
              <a:rPr lang="en-US" dirty="0" smtClean="0"/>
              <a:t> plant is surrounded by Kentucky bluegrass.  </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12</a:t>
            </a:fld>
            <a:endParaRPr lang="en-US"/>
          </a:p>
        </p:txBody>
      </p:sp>
    </p:spTree>
    <p:extLst>
      <p:ext uri="{BB962C8B-B14F-4D97-AF65-F5344CB8AC3E}">
        <p14:creationId xmlns:p14="http://schemas.microsoft.com/office/powerpoint/2010/main" val="132236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Grasses also differ in terms of their conditions for optimum growth.  Two broad categories are cool and warm season grasses.</a:t>
            </a:r>
          </a:p>
          <a:p>
            <a:endParaRPr lang="en-US" dirty="0" smtClean="0"/>
          </a:p>
          <a:p>
            <a:r>
              <a:rPr lang="en-US" b="1" dirty="0" smtClean="0"/>
              <a:t>Image</a:t>
            </a:r>
            <a:r>
              <a:rPr lang="en-US" dirty="0" smtClean="0"/>
              <a:t>: Craig </a:t>
            </a:r>
            <a:r>
              <a:rPr lang="en-US" dirty="0" err="1" smtClean="0"/>
              <a:t>Sheaffer</a:t>
            </a:r>
            <a:r>
              <a:rPr lang="en-US" dirty="0" smtClean="0"/>
              <a:t>, University of Minnesota</a:t>
            </a:r>
          </a:p>
        </p:txBody>
      </p:sp>
      <p:sp>
        <p:nvSpPr>
          <p:cNvPr id="4" name="Slide Number Placeholder 3"/>
          <p:cNvSpPr>
            <a:spLocks noGrp="1"/>
          </p:cNvSpPr>
          <p:nvPr>
            <p:ph type="sldNum" sz="quarter" idx="10"/>
          </p:nvPr>
        </p:nvSpPr>
        <p:spPr/>
        <p:txBody>
          <a:bodyPr/>
          <a:lstStyle/>
          <a:p>
            <a:fld id="{C1608847-16BB-4EEE-A0D2-583A44F23D8A}" type="slidenum">
              <a:rPr lang="en-US" smtClean="0"/>
              <a:t>13</a:t>
            </a:fld>
            <a:endParaRPr lang="en-US"/>
          </a:p>
        </p:txBody>
      </p:sp>
    </p:spTree>
    <p:extLst>
      <p:ext uri="{BB962C8B-B14F-4D97-AF65-F5344CB8AC3E}">
        <p14:creationId xmlns:p14="http://schemas.microsoft.com/office/powerpoint/2010/main" val="1760874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Cool season grasses make their best growth in spring and fall when air temperatures are low.  Warm season make their best growth in summer when air temperatures are high.  Cool season grasses also have less drought tolerance than warm season grasses.
</a:t>
            </a:r>
          </a:p>
        </p:txBody>
      </p:sp>
      <p:sp>
        <p:nvSpPr>
          <p:cNvPr id="4" name="Slide Number Placeholder 3"/>
          <p:cNvSpPr>
            <a:spLocks noGrp="1"/>
          </p:cNvSpPr>
          <p:nvPr>
            <p:ph type="sldNum" sz="quarter" idx="10"/>
          </p:nvPr>
        </p:nvSpPr>
        <p:spPr/>
        <p:txBody>
          <a:bodyPr/>
          <a:lstStyle/>
          <a:p>
            <a:fld id="{C1608847-16BB-4EEE-A0D2-583A44F23D8A}" type="slidenum">
              <a:rPr lang="en-US" smtClean="0"/>
              <a:t>14</a:t>
            </a:fld>
            <a:endParaRPr lang="en-US"/>
          </a:p>
        </p:txBody>
      </p:sp>
    </p:spTree>
    <p:extLst>
      <p:ext uri="{BB962C8B-B14F-4D97-AF65-F5344CB8AC3E}">
        <p14:creationId xmlns:p14="http://schemas.microsoft.com/office/powerpoint/2010/main" val="3938608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is a pasture of Kentucky bluegrass in the spring and summer.  Kentucky bluegrass is a cool-season grass that grows best in spring and fall when temperatures are cool and soil moisture is adequate.  During the summer months it often becomes dormant and undergoes a “summer slump” in production.</a:t>
            </a:r>
          </a:p>
          <a:p>
            <a:endParaRPr lang="en-US" dirty="0" smtClean="0"/>
          </a:p>
          <a:p>
            <a:r>
              <a:rPr lang="en-US" b="1" dirty="0" smtClean="0"/>
              <a:t>Images</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15</a:t>
            </a:fld>
            <a:endParaRPr lang="en-US"/>
          </a:p>
        </p:txBody>
      </p:sp>
    </p:spTree>
    <p:extLst>
      <p:ext uri="{BB962C8B-B14F-4D97-AF65-F5344CB8AC3E}">
        <p14:creationId xmlns:p14="http://schemas.microsoft.com/office/powerpoint/2010/main" val="3786271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Both annual and perennial forage grasses are used by producers.  Perennial grasses are the backbone of many grazing systems with annual grasses strategically inserted into cropping systems to supply forage needs during certain times of the year</a:t>
            </a:r>
          </a:p>
          <a:p>
            <a:endParaRPr lang="en-US" dirty="0" smtClean="0"/>
          </a:p>
          <a:p>
            <a:r>
              <a:rPr lang="en-US" b="1" dirty="0" smtClean="0"/>
              <a:t>Image</a:t>
            </a:r>
            <a:r>
              <a:rPr lang="en-US" dirty="0" smtClean="0"/>
              <a:t>:  Craig </a:t>
            </a:r>
            <a:r>
              <a:rPr lang="en-US" dirty="0" err="1" smtClean="0"/>
              <a:t>Sheaffer</a:t>
            </a:r>
            <a:r>
              <a:rPr lang="en-US" dirty="0" smtClean="0"/>
              <a:t>, University of Minnesota</a:t>
            </a:r>
          </a:p>
        </p:txBody>
      </p:sp>
      <p:sp>
        <p:nvSpPr>
          <p:cNvPr id="4" name="Slide Number Placeholder 3"/>
          <p:cNvSpPr>
            <a:spLocks noGrp="1"/>
          </p:cNvSpPr>
          <p:nvPr>
            <p:ph type="sldNum" sz="quarter" idx="10"/>
          </p:nvPr>
        </p:nvSpPr>
        <p:spPr/>
        <p:txBody>
          <a:bodyPr/>
          <a:lstStyle/>
          <a:p>
            <a:fld id="{C1608847-16BB-4EEE-A0D2-583A44F23D8A}" type="slidenum">
              <a:rPr lang="en-US" smtClean="0"/>
              <a:t>16</a:t>
            </a:fld>
            <a:endParaRPr lang="en-US"/>
          </a:p>
        </p:txBody>
      </p:sp>
    </p:spTree>
    <p:extLst>
      <p:ext uri="{BB962C8B-B14F-4D97-AF65-F5344CB8AC3E}">
        <p14:creationId xmlns:p14="http://schemas.microsoft.com/office/powerpoint/2010/main" val="2940752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Most forage plants are either annual or perennials.  Annuals complete their life cycle (from seed to flowering and death) in one growing season, while perennials grow for 3 or more years. </a:t>
            </a:r>
          </a:p>
        </p:txBody>
      </p:sp>
      <p:sp>
        <p:nvSpPr>
          <p:cNvPr id="4" name="Slide Number Placeholder 3"/>
          <p:cNvSpPr>
            <a:spLocks noGrp="1"/>
          </p:cNvSpPr>
          <p:nvPr>
            <p:ph type="sldNum" sz="quarter" idx="10"/>
          </p:nvPr>
        </p:nvSpPr>
        <p:spPr/>
        <p:txBody>
          <a:bodyPr/>
          <a:lstStyle/>
          <a:p>
            <a:fld id="{C1608847-16BB-4EEE-A0D2-583A44F23D8A}" type="slidenum">
              <a:rPr lang="en-US" smtClean="0"/>
              <a:t>17</a:t>
            </a:fld>
            <a:endParaRPr lang="en-US"/>
          </a:p>
        </p:txBody>
      </p:sp>
    </p:spTree>
    <p:extLst>
      <p:ext uri="{BB962C8B-B14F-4D97-AF65-F5344CB8AC3E}">
        <p14:creationId xmlns:p14="http://schemas.microsoft.com/office/powerpoint/2010/main" val="2512260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both annual and perennial grasses within the cool and warm season grass category.   Cool season annuals include small grains and annual ryegrass, while warm season annuals include </a:t>
            </a:r>
            <a:r>
              <a:rPr lang="en-US" dirty="0" err="1" smtClean="0"/>
              <a:t>sudangrass</a:t>
            </a:r>
            <a:r>
              <a:rPr lang="en-US" dirty="0" smtClean="0"/>
              <a:t>, </a:t>
            </a:r>
            <a:r>
              <a:rPr lang="en-US" dirty="0" err="1" smtClean="0"/>
              <a:t>teff</a:t>
            </a:r>
            <a:r>
              <a:rPr lang="en-US" dirty="0" smtClean="0"/>
              <a:t>, millets, and even corn.   Annual grasses will be killed by frost in the winter.  Spring-seeded small grains typically will provide only one harvest during the early summer, while ryegrasses will provide multiple harvests.  </a:t>
            </a:r>
            <a:r>
              <a:rPr lang="en-US" dirty="0" err="1" smtClean="0"/>
              <a:t>Sudangrass</a:t>
            </a:r>
            <a:r>
              <a:rPr lang="en-US" dirty="0" smtClean="0"/>
              <a:t> and </a:t>
            </a:r>
            <a:r>
              <a:rPr lang="en-US" dirty="0" err="1" smtClean="0"/>
              <a:t>teff</a:t>
            </a:r>
            <a:r>
              <a:rPr lang="en-US" dirty="0" smtClean="0"/>
              <a:t> are harvested multiple times during the summer months.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18</a:t>
            </a:fld>
            <a:endParaRPr lang="en-US"/>
          </a:p>
        </p:txBody>
      </p:sp>
    </p:spTree>
    <p:extLst>
      <p:ext uri="{BB962C8B-B14F-4D97-AF65-F5344CB8AC3E}">
        <p14:creationId xmlns:p14="http://schemas.microsoft.com/office/powerpoint/2010/main" val="2313670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Spring oats and annual ryegrass are examples of cool season annual grasses.  If oats is used for grazing, it should be grazed while vegetative and harvested before flowering</a:t>
            </a:r>
          </a:p>
          <a:p>
            <a:endParaRPr lang="en-US" b="1" dirty="0" smtClean="0"/>
          </a:p>
          <a:p>
            <a:r>
              <a:rPr lang="en-US" b="1" dirty="0" smtClean="0"/>
              <a:t>Image</a:t>
            </a:r>
            <a:r>
              <a:rPr lang="en-US" dirty="0" smtClean="0"/>
              <a:t>: Craig </a:t>
            </a:r>
            <a:r>
              <a:rPr lang="en-US" dirty="0" err="1" smtClean="0"/>
              <a:t>Sheaffer</a:t>
            </a:r>
            <a:r>
              <a:rPr lang="en-US" dirty="0" smtClean="0"/>
              <a:t>, University of Minnesota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19</a:t>
            </a:fld>
            <a:endParaRPr lang="en-US"/>
          </a:p>
        </p:txBody>
      </p:sp>
    </p:spTree>
    <p:extLst>
      <p:ext uri="{BB962C8B-B14F-4D97-AF65-F5344CB8AC3E}">
        <p14:creationId xmlns:p14="http://schemas.microsoft.com/office/powerpoint/2010/main" val="2929466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Forages are grasses and legumes that are used for livestock feed.  They are naturally suited for diets of ruminants like cattle and sheep that can digest the complex fiber in their stems and leaves.   Forages are harvested by grazing livestock, or mechanically harvested as hay or silage.  
</a:t>
            </a:r>
            <a:r>
              <a:rPr lang="en-US" b="1" dirty="0" smtClean="0"/>
              <a:t>Images</a:t>
            </a:r>
            <a:r>
              <a:rPr lang="en-US" dirty="0" smtClean="0"/>
              <a:t>: David L. Hansen, University of Minnesota (cattle) and Devan Catalano,</a:t>
            </a:r>
            <a:r>
              <a:rPr lang="en-US" baseline="0" dirty="0" smtClean="0"/>
              <a:t> </a:t>
            </a:r>
            <a:r>
              <a:rPr lang="en-US" dirty="0" smtClean="0"/>
              <a:t>University of Minnesota (harvesting)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a:t>
            </a:fld>
            <a:endParaRPr lang="en-US"/>
          </a:p>
        </p:txBody>
      </p:sp>
    </p:spTree>
    <p:extLst>
      <p:ext uri="{BB962C8B-B14F-4D97-AF65-F5344CB8AC3E}">
        <p14:creationId xmlns:p14="http://schemas.microsoft.com/office/powerpoint/2010/main" val="4214435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table shows the yield potential of annual forages seeded in the early spring and harvested in June and July; and for annual forages seeded in late summer and harvested in October.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20</a:t>
            </a:fld>
            <a:endParaRPr lang="en-US"/>
          </a:p>
        </p:txBody>
      </p:sp>
    </p:spTree>
    <p:extLst>
      <p:ext uri="{BB962C8B-B14F-4D97-AF65-F5344CB8AC3E}">
        <p14:creationId xmlns:p14="http://schemas.microsoft.com/office/powerpoint/2010/main" val="2316088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t>
            </a:r>
            <a:r>
              <a:rPr lang="en-US" dirty="0" err="1" smtClean="0"/>
              <a:t>Teff</a:t>
            </a:r>
            <a:r>
              <a:rPr lang="en-US" dirty="0" smtClean="0"/>
              <a:t> (center) and </a:t>
            </a:r>
            <a:r>
              <a:rPr lang="en-US" dirty="0" err="1" smtClean="0"/>
              <a:t>sudangrass</a:t>
            </a:r>
            <a:r>
              <a:rPr lang="en-US" dirty="0" smtClean="0"/>
              <a:t> (right) are examples of warm season grasses that can be used to supply forage in mid-summer.  They can be grazed or harvested for hay.  Annual ryegrass is growing on the left side of the image.  </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21</a:t>
            </a:fld>
            <a:endParaRPr lang="en-US"/>
          </a:p>
        </p:txBody>
      </p:sp>
    </p:spTree>
    <p:extLst>
      <p:ext uri="{BB962C8B-B14F-4D97-AF65-F5344CB8AC3E}">
        <p14:creationId xmlns:p14="http://schemas.microsoft.com/office/powerpoint/2010/main" val="3365454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horse is grazing </a:t>
            </a:r>
            <a:r>
              <a:rPr lang="en-US" dirty="0" err="1" smtClean="0"/>
              <a:t>sudangrass</a:t>
            </a:r>
            <a:r>
              <a:rPr lang="en-US" dirty="0" smtClean="0"/>
              <a:t>, a tall-growing warm season grass.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22</a:t>
            </a:fld>
            <a:endParaRPr lang="en-US"/>
          </a:p>
        </p:txBody>
      </p:sp>
    </p:spTree>
    <p:extLst>
      <p:ext uri="{BB962C8B-B14F-4D97-AF65-F5344CB8AC3E}">
        <p14:creationId xmlns:p14="http://schemas.microsoft.com/office/powerpoint/2010/main" val="1307621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When subject to multiple </a:t>
            </a:r>
            <a:r>
              <a:rPr lang="en-US" dirty="0" err="1" smtClean="0"/>
              <a:t>grazings</a:t>
            </a:r>
            <a:r>
              <a:rPr lang="en-US" dirty="0" smtClean="0"/>
              <a:t>, </a:t>
            </a:r>
            <a:r>
              <a:rPr lang="en-US" dirty="0" err="1" smtClean="0"/>
              <a:t>sudangrass</a:t>
            </a:r>
            <a:r>
              <a:rPr lang="en-US" dirty="0" smtClean="0"/>
              <a:t> and </a:t>
            </a:r>
            <a:r>
              <a:rPr lang="en-US" dirty="0" err="1" smtClean="0"/>
              <a:t>teff</a:t>
            </a:r>
            <a:r>
              <a:rPr lang="en-US" dirty="0" smtClean="0"/>
              <a:t> are among the highest yielding annual grasses.  The millets are also warm season grasses, but provide less forage than the other grasses.  All these grasses require manure application to supply 50 to 100 of N per acre.  </a:t>
            </a:r>
          </a:p>
        </p:txBody>
      </p:sp>
      <p:sp>
        <p:nvSpPr>
          <p:cNvPr id="4" name="Slide Number Placeholder 3"/>
          <p:cNvSpPr>
            <a:spLocks noGrp="1"/>
          </p:cNvSpPr>
          <p:nvPr>
            <p:ph type="sldNum" sz="quarter" idx="10"/>
          </p:nvPr>
        </p:nvSpPr>
        <p:spPr/>
        <p:txBody>
          <a:bodyPr/>
          <a:lstStyle/>
          <a:p>
            <a:fld id="{C1608847-16BB-4EEE-A0D2-583A44F23D8A}" type="slidenum">
              <a:rPr lang="en-US" smtClean="0"/>
              <a:t>23</a:t>
            </a:fld>
            <a:endParaRPr lang="en-US"/>
          </a:p>
        </p:txBody>
      </p:sp>
    </p:spTree>
    <p:extLst>
      <p:ext uri="{BB962C8B-B14F-4D97-AF65-F5344CB8AC3E}">
        <p14:creationId xmlns:p14="http://schemas.microsoft.com/office/powerpoint/2010/main" val="3906900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 will next review some of the perennial grasses that are used in organic production systems.  There are many that we consider traditional while others are newer in terms of use.</a:t>
            </a:r>
          </a:p>
          <a:p>
            <a:endParaRPr lang="en-US" dirty="0" smtClean="0"/>
          </a:p>
          <a:p>
            <a:r>
              <a:rPr lang="en-US" b="1" dirty="0" smtClean="0"/>
              <a:t>Image</a:t>
            </a:r>
            <a:r>
              <a:rPr lang="en-US" dirty="0" smtClean="0"/>
              <a:t>: Craig </a:t>
            </a:r>
            <a:r>
              <a:rPr lang="en-US" dirty="0" err="1" smtClean="0"/>
              <a:t>Sheaffer</a:t>
            </a:r>
            <a:r>
              <a:rPr lang="en-US" dirty="0" smtClean="0"/>
              <a:t>, University of Minnesota</a:t>
            </a:r>
          </a:p>
        </p:txBody>
      </p:sp>
      <p:sp>
        <p:nvSpPr>
          <p:cNvPr id="4" name="Slide Number Placeholder 3"/>
          <p:cNvSpPr>
            <a:spLocks noGrp="1"/>
          </p:cNvSpPr>
          <p:nvPr>
            <p:ph type="sldNum" sz="quarter" idx="10"/>
          </p:nvPr>
        </p:nvSpPr>
        <p:spPr/>
        <p:txBody>
          <a:bodyPr/>
          <a:lstStyle/>
          <a:p>
            <a:fld id="{C1608847-16BB-4EEE-A0D2-583A44F23D8A}" type="slidenum">
              <a:rPr lang="en-US" smtClean="0"/>
              <a:t>24</a:t>
            </a:fld>
            <a:endParaRPr lang="en-US"/>
          </a:p>
        </p:txBody>
      </p:sp>
    </p:spTree>
    <p:extLst>
      <p:ext uri="{BB962C8B-B14F-4D97-AF65-F5344CB8AC3E}">
        <p14:creationId xmlns:p14="http://schemas.microsoft.com/office/powerpoint/2010/main" val="2736845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many perennial grasses that have been used for forage.  Perennials have the advantage of providing continuous ground cover and thus have greater potential to enhance soil health than annuals.  Some perennial stands like those of Kentucky bluegrass persist for 10 years of more, while those of </a:t>
            </a:r>
            <a:r>
              <a:rPr lang="en-US" dirty="0" err="1" smtClean="0"/>
              <a:t>orchardgrass</a:t>
            </a:r>
            <a:r>
              <a:rPr lang="en-US" dirty="0" smtClean="0"/>
              <a:t> may be shorter lived due to winter injury. A list of commonly used perennials includes Kentucky bluegrass, smooth </a:t>
            </a:r>
            <a:r>
              <a:rPr lang="en-US" dirty="0" err="1" smtClean="0"/>
              <a:t>bromegrass</a:t>
            </a:r>
            <a:r>
              <a:rPr lang="en-US" dirty="0" smtClean="0"/>
              <a:t>, timothy, </a:t>
            </a:r>
            <a:r>
              <a:rPr lang="en-US" dirty="0" err="1" smtClean="0"/>
              <a:t>orchardgrass</a:t>
            </a:r>
            <a:r>
              <a:rPr lang="en-US" dirty="0" smtClean="0"/>
              <a:t>, tall fescue and reed </a:t>
            </a:r>
            <a:r>
              <a:rPr lang="en-US" dirty="0" err="1" smtClean="0"/>
              <a:t>canarygrass</a:t>
            </a:r>
            <a:r>
              <a:rPr lang="en-US" dirty="0" smtClean="0"/>
              <a:t>.  The importance of each perennial grass varies with environment and region.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25</a:t>
            </a:fld>
            <a:endParaRPr lang="en-US"/>
          </a:p>
        </p:txBody>
      </p:sp>
    </p:spTree>
    <p:extLst>
      <p:ext uri="{BB962C8B-B14F-4D97-AF65-F5344CB8AC3E}">
        <p14:creationId xmlns:p14="http://schemas.microsoft.com/office/powerpoint/2010/main" val="1861862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also relatively newer grasses that are being used by producers. They may be less adapted to diverse environments than the previously listed grasses but may have unique traits of value to producers.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26</a:t>
            </a:fld>
            <a:endParaRPr lang="en-US"/>
          </a:p>
        </p:txBody>
      </p:sp>
    </p:spTree>
    <p:extLst>
      <p:ext uri="{BB962C8B-B14F-4D97-AF65-F5344CB8AC3E}">
        <p14:creationId xmlns:p14="http://schemas.microsoft.com/office/powerpoint/2010/main" val="101231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Perennial grasses should be selected based on adaptability to climate and environmental stress.  Most cool season grasses have reduced growth and become dormant during summer months.  Some cool season grasses like smooth </a:t>
            </a:r>
            <a:r>
              <a:rPr lang="en-US" dirty="0" err="1" smtClean="0"/>
              <a:t>bromegrass</a:t>
            </a:r>
            <a:r>
              <a:rPr lang="en-US" dirty="0" smtClean="0"/>
              <a:t> and reed </a:t>
            </a:r>
            <a:r>
              <a:rPr lang="en-US" dirty="0" err="1" smtClean="0"/>
              <a:t>canarygrass</a:t>
            </a:r>
            <a:r>
              <a:rPr lang="en-US" dirty="0" smtClean="0"/>
              <a:t> have good stand persistence under long term drought while timothy and ryegrass stands may be diminished.  In contrast, only reed </a:t>
            </a:r>
            <a:r>
              <a:rPr lang="en-US" dirty="0" err="1" smtClean="0"/>
              <a:t>canarygrass</a:t>
            </a:r>
            <a:r>
              <a:rPr lang="en-US" dirty="0" smtClean="0"/>
              <a:t> will tolerate multiple days of flooding.  Winter injury can significantly impact persistence of grass stands.  Perennial ryegrass, </a:t>
            </a:r>
            <a:r>
              <a:rPr lang="en-US" dirty="0" err="1" smtClean="0"/>
              <a:t>orchardgrass</a:t>
            </a:r>
            <a:r>
              <a:rPr lang="en-US" dirty="0" smtClean="0"/>
              <a:t>, and tall fescue have a greater frequency of winter injury than other grasses.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27</a:t>
            </a:fld>
            <a:endParaRPr lang="en-US"/>
          </a:p>
        </p:txBody>
      </p:sp>
    </p:spTree>
    <p:extLst>
      <p:ext uri="{BB962C8B-B14F-4D97-AF65-F5344CB8AC3E}">
        <p14:creationId xmlns:p14="http://schemas.microsoft.com/office/powerpoint/2010/main" val="2683569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Cool season grasses do not differ greatly in hay yields under ideal growing conditions and with nitrogen fertilization.  Kentucky bluegrass is a low growing grass that is typically harvested by livestock grazing rather than for hay; yields are typically 2-4 ton/acre.</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28</a:t>
            </a:fld>
            <a:endParaRPr lang="en-US"/>
          </a:p>
        </p:txBody>
      </p:sp>
    </p:spTree>
    <p:extLst>
      <p:ext uri="{BB962C8B-B14F-4D97-AF65-F5344CB8AC3E}">
        <p14:creationId xmlns:p14="http://schemas.microsoft.com/office/powerpoint/2010/main" val="878577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Reed </a:t>
            </a:r>
            <a:r>
              <a:rPr lang="en-US" dirty="0" err="1" smtClean="0"/>
              <a:t>canarygrass</a:t>
            </a:r>
            <a:r>
              <a:rPr lang="en-US" dirty="0" smtClean="0"/>
              <a:t> is an example of a grass that is well adapted to wet conditions.  However, it can also be grown under upland condition because it has high yield potential.  </a:t>
            </a:r>
          </a:p>
          <a:p>
            <a:endParaRPr lang="en-US" dirty="0" smtClean="0"/>
          </a:p>
          <a:p>
            <a:r>
              <a:rPr lang="en-US" b="1" dirty="0" smtClean="0"/>
              <a:t>Image</a:t>
            </a:r>
            <a:r>
              <a:rPr lang="en-US" dirty="0" smtClean="0"/>
              <a:t>: Craig </a:t>
            </a:r>
            <a:r>
              <a:rPr lang="en-US" dirty="0" err="1" smtClean="0"/>
              <a:t>Sheaffer</a:t>
            </a:r>
            <a:r>
              <a:rPr lang="en-US" dirty="0" smtClean="0"/>
              <a:t>, University</a:t>
            </a:r>
            <a:r>
              <a:rPr lang="en-US" baseline="0" dirty="0" smtClean="0"/>
              <a:t>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29</a:t>
            </a:fld>
            <a:endParaRPr lang="en-US"/>
          </a:p>
        </p:txBody>
      </p:sp>
    </p:spTree>
    <p:extLst>
      <p:ext uri="{BB962C8B-B14F-4D97-AF65-F5344CB8AC3E}">
        <p14:creationId xmlns:p14="http://schemas.microsoft.com/office/powerpoint/2010/main" val="3067780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We will introduce the use of forages in organic cropping systems and discuss characteristics of grasses, legumes, and grass-legume mixtures that can fit into these systems.</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a:t>
            </a:fld>
            <a:endParaRPr lang="en-US"/>
          </a:p>
        </p:txBody>
      </p:sp>
    </p:spTree>
    <p:extLst>
      <p:ext uri="{BB962C8B-B14F-4D97-AF65-F5344CB8AC3E}">
        <p14:creationId xmlns:p14="http://schemas.microsoft.com/office/powerpoint/2010/main" val="1961191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Narration: For comparison of yield potential between perennial grasses, note the tall growing reed canarygrass surrounded by shorter stature Kentucky bluegrass.  Forage yield is a function of sward density and height; therefore, reed canarygrass has greater yield potential than Kentucky bluegrass. </a:t>
            </a:r>
          </a:p>
          <a:p>
            <a:endParaRPr lang="en-US" smtClean="0"/>
          </a:p>
          <a:p>
            <a:r>
              <a:rPr lang="en-US" smtClean="0"/>
              <a:t>Image: Craig Sheaffer,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30</a:t>
            </a:fld>
            <a:endParaRPr lang="en-US"/>
          </a:p>
        </p:txBody>
      </p:sp>
    </p:spTree>
    <p:extLst>
      <p:ext uri="{BB962C8B-B14F-4D97-AF65-F5344CB8AC3E}">
        <p14:creationId xmlns:p14="http://schemas.microsoft.com/office/powerpoint/2010/main" val="5088362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Now, we will take a closer look at three important perennial grasses (Kentucky bluegrass, </a:t>
            </a:r>
            <a:r>
              <a:rPr lang="en-US" dirty="0" err="1" smtClean="0"/>
              <a:t>orchardgrass</a:t>
            </a:r>
            <a:r>
              <a:rPr lang="en-US" dirty="0" smtClean="0"/>
              <a:t>, and perennial ryegrass) to illustrate their differences.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31</a:t>
            </a:fld>
            <a:endParaRPr lang="en-US"/>
          </a:p>
        </p:txBody>
      </p:sp>
    </p:spTree>
    <p:extLst>
      <p:ext uri="{BB962C8B-B14F-4D97-AF65-F5344CB8AC3E}">
        <p14:creationId xmlns:p14="http://schemas.microsoft.com/office/powerpoint/2010/main" val="21479473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 origin of the name Kentucky bluegrass is obscure but is thought to have been related to its early use in Kentucky in the 1700s and because fields at flowering appear blue.  It is widespread throughout the northern U.S. in lawns and in permanent pastures.  It is very tolerant of close grazing and will persist in closely grazed pastures while tall growing grasses die.  Kentucky bluegrass spreads through seed and through rhizomes.  It flowers only once in spring and afterwards is vegetative and only leaves grow.  </a:t>
            </a:r>
          </a:p>
          <a:p>
            <a:endParaRPr lang="en-US" b="1"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32</a:t>
            </a:fld>
            <a:endParaRPr lang="en-US"/>
          </a:p>
        </p:txBody>
      </p:sp>
    </p:spTree>
    <p:extLst>
      <p:ext uri="{BB962C8B-B14F-4D97-AF65-F5344CB8AC3E}">
        <p14:creationId xmlns:p14="http://schemas.microsoft.com/office/powerpoint/2010/main" val="2780930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is an overgrazed horse pasture, in the closely grazed area, only Kentucky bluegrass persists because it tolerates close grazing.  </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33</a:t>
            </a:fld>
            <a:endParaRPr lang="en-US"/>
          </a:p>
        </p:txBody>
      </p:sp>
    </p:spTree>
    <p:extLst>
      <p:ext uri="{BB962C8B-B14F-4D97-AF65-F5344CB8AC3E}">
        <p14:creationId xmlns:p14="http://schemas.microsoft.com/office/powerpoint/2010/main" val="3918815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t>
            </a:r>
            <a:r>
              <a:rPr lang="en-US" dirty="0" err="1" smtClean="0"/>
              <a:t>Orchardgrass</a:t>
            </a:r>
            <a:r>
              <a:rPr lang="en-US" dirty="0" smtClean="0"/>
              <a:t> is a popular grass for use in mixtures with legumes like alfalfa or it can be grown in pure stands for grazing.  It has only moderate winter hardiness and is susceptible to winter injury.  Its name is derived from its ability to tolerate shading such is found under trees in orchards.         </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34</a:t>
            </a:fld>
            <a:endParaRPr lang="en-US"/>
          </a:p>
        </p:txBody>
      </p:sp>
    </p:spTree>
    <p:extLst>
      <p:ext uri="{BB962C8B-B14F-4D97-AF65-F5344CB8AC3E}">
        <p14:creationId xmlns:p14="http://schemas.microsoft.com/office/powerpoint/2010/main" val="4230261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is a clump of </a:t>
            </a:r>
            <a:r>
              <a:rPr lang="en-US" dirty="0" err="1" smtClean="0"/>
              <a:t>orchardgrass</a:t>
            </a:r>
            <a:r>
              <a:rPr lang="en-US" dirty="0" smtClean="0"/>
              <a:t> in an old pasture in the spring.  It is surrounded by a mixture of white clover and Kentucky bluegrass. </a:t>
            </a:r>
            <a:r>
              <a:rPr lang="en-US" dirty="0" err="1" smtClean="0"/>
              <a:t>Orchardgrass</a:t>
            </a:r>
            <a:r>
              <a:rPr lang="en-US" dirty="0" smtClean="0"/>
              <a:t> is a bunch type grass that tends to remain in a clump after establishment and does not spread much.   </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35</a:t>
            </a:fld>
            <a:endParaRPr lang="en-US"/>
          </a:p>
        </p:txBody>
      </p:sp>
    </p:spTree>
    <p:extLst>
      <p:ext uri="{BB962C8B-B14F-4D97-AF65-F5344CB8AC3E}">
        <p14:creationId xmlns:p14="http://schemas.microsoft.com/office/powerpoint/2010/main" val="2008878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But during some winters, </a:t>
            </a:r>
            <a:r>
              <a:rPr lang="en-US" dirty="0" err="1" smtClean="0"/>
              <a:t>orchardgrass</a:t>
            </a:r>
            <a:r>
              <a:rPr lang="en-US" dirty="0" smtClean="0"/>
              <a:t> can suffer winter injury.  Winter-injured </a:t>
            </a:r>
            <a:r>
              <a:rPr lang="en-US" dirty="0" err="1" smtClean="0"/>
              <a:t>orchardgrass</a:t>
            </a:r>
            <a:r>
              <a:rPr lang="en-US" dirty="0" smtClean="0"/>
              <a:t> is on the right side of the photograph compared to tall fescue on the left.  Winter injured plants often have only a portion of the plant damaged, the surviving part can regrow with limited yield potential.   </a:t>
            </a:r>
          </a:p>
          <a:p>
            <a:endParaRPr lang="en-US" b="1"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36</a:t>
            </a:fld>
            <a:endParaRPr lang="en-US"/>
          </a:p>
        </p:txBody>
      </p:sp>
    </p:spTree>
    <p:extLst>
      <p:ext uri="{BB962C8B-B14F-4D97-AF65-F5344CB8AC3E}">
        <p14:creationId xmlns:p14="http://schemas.microsoft.com/office/powerpoint/2010/main" val="9550124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is a mature perennial ryegrass plant.  Perennial ryegrass is a bunch type grass that can be used for grazing or haying.  It has a higher forage quality than most cool season grasses. Perennial ryegrass lacks winter hardiness and will suffer winter kill in the Midwest during cold winters without snow cover.  It is a good grass to use in mixture with legumes like alfalfa and white clover.   It is recognized by its shiny leaves.  </a:t>
            </a:r>
          </a:p>
          <a:p>
            <a:endParaRPr lang="en-US" dirty="0" smtClean="0"/>
          </a:p>
          <a:p>
            <a:r>
              <a:rPr lang="en-US" b="1" dirty="0" smtClean="0"/>
              <a:t>Image</a:t>
            </a:r>
            <a:r>
              <a:rPr lang="en-US" dirty="0" smtClean="0"/>
              <a:t>: Craig</a:t>
            </a:r>
            <a:r>
              <a:rPr lang="en-US" baseline="0" dirty="0" smtClean="0"/>
              <a:t> </a:t>
            </a:r>
            <a:r>
              <a:rPr lang="en-US" baseline="0" dirty="0" err="1" smtClean="0"/>
              <a:t>Sheaffer</a:t>
            </a:r>
            <a:r>
              <a:rPr lang="en-US" baseline="0"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37</a:t>
            </a:fld>
            <a:endParaRPr lang="en-US"/>
          </a:p>
        </p:txBody>
      </p:sp>
    </p:spTree>
    <p:extLst>
      <p:ext uri="{BB962C8B-B14F-4D97-AF65-F5344CB8AC3E}">
        <p14:creationId xmlns:p14="http://schemas.microsoft.com/office/powerpoint/2010/main" val="32434159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 perennial ryegrass stand damaged by winter injury.  It is surrounded by stands of tall fescue and meadow fescue.</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38</a:t>
            </a:fld>
            <a:endParaRPr lang="en-US"/>
          </a:p>
        </p:txBody>
      </p:sp>
    </p:spTree>
    <p:extLst>
      <p:ext uri="{BB962C8B-B14F-4D97-AF65-F5344CB8AC3E}">
        <p14:creationId xmlns:p14="http://schemas.microsoft.com/office/powerpoint/2010/main" val="33394999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Now let’s switch our discussion to forage legumes.   On the right is alfalfa, an important perennial legume. 
</a:t>
            </a:r>
            <a:r>
              <a:rPr lang="en-US" b="1" dirty="0" smtClean="0"/>
              <a:t>
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39</a:t>
            </a:fld>
            <a:endParaRPr lang="en-US"/>
          </a:p>
        </p:txBody>
      </p:sp>
    </p:spTree>
    <p:extLst>
      <p:ext uri="{BB962C8B-B14F-4D97-AF65-F5344CB8AC3E}">
        <p14:creationId xmlns:p14="http://schemas.microsoft.com/office/powerpoint/2010/main" val="1976119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Forages are essential to provide nutrients and fiber to diets of livestock.  In addition, they provide some unique advantages for organic systems compared to annual small grain and row crops that require tillage.  These advantages are most pronounced with perennial forages that after seeding maintain stands for several years.  Perennial forages provide almost year-round ground cover and protect the soil from erosion, forages suppress annual and perennial weeds and can deplete the weed seed bank, and legume forages require no nitrogen fertilization and can add nitrogen to the soil for use by subsequent crops.   </a:t>
            </a:r>
          </a:p>
          <a:p>
            <a:endParaRPr lang="en-US" dirty="0" smtClean="0"/>
          </a:p>
          <a:p>
            <a:r>
              <a:rPr lang="en-US" b="1" dirty="0" smtClean="0"/>
              <a:t>Image</a:t>
            </a:r>
            <a:r>
              <a:rPr lang="en-US" dirty="0" smtClean="0"/>
              <a:t>: Kristine </a:t>
            </a:r>
            <a:r>
              <a:rPr lang="en-US" dirty="0" err="1" smtClean="0"/>
              <a:t>Moncada</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a:t>
            </a:fld>
            <a:endParaRPr lang="en-US"/>
          </a:p>
        </p:txBody>
      </p:sp>
    </p:spTree>
    <p:extLst>
      <p:ext uri="{BB962C8B-B14F-4D97-AF65-F5344CB8AC3E}">
        <p14:creationId xmlns:p14="http://schemas.microsoft.com/office/powerpoint/2010/main" val="21766366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Forage legumes belong to the legume family of plants that are called the </a:t>
            </a:r>
            <a:r>
              <a:rPr lang="en-US" dirty="0" err="1" smtClean="0"/>
              <a:t>Fabaceae</a:t>
            </a:r>
            <a:r>
              <a:rPr lang="en-US" dirty="0" smtClean="0"/>
              <a:t>. This family includes grain legumes like soybean and dried beans, vegetable legumes like green beans and peas, as well as forage legumes like alfalfa and white clover.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David L. Hansen, University of Minnesota</a:t>
            </a:r>
          </a:p>
        </p:txBody>
      </p:sp>
      <p:sp>
        <p:nvSpPr>
          <p:cNvPr id="4" name="Slide Number Placeholder 3"/>
          <p:cNvSpPr>
            <a:spLocks noGrp="1"/>
          </p:cNvSpPr>
          <p:nvPr>
            <p:ph type="sldNum" sz="quarter" idx="10"/>
          </p:nvPr>
        </p:nvSpPr>
        <p:spPr/>
        <p:txBody>
          <a:bodyPr/>
          <a:lstStyle/>
          <a:p>
            <a:fld id="{C1608847-16BB-4EEE-A0D2-583A44F23D8A}" type="slidenum">
              <a:rPr lang="en-US" smtClean="0"/>
              <a:t>40</a:t>
            </a:fld>
            <a:endParaRPr lang="en-US"/>
          </a:p>
        </p:txBody>
      </p:sp>
    </p:spTree>
    <p:extLst>
      <p:ext uri="{BB962C8B-B14F-4D97-AF65-F5344CB8AC3E}">
        <p14:creationId xmlns:p14="http://schemas.microsoft.com/office/powerpoint/2010/main" val="24607636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Legumes have several unique characteristics.  These include seed borne in pods, showy flowers, compound leaves, biological nitrogen fixation, and seed and foliage rich in protein, and tap roots.   Here we see a mature plant of soybeans, a legume grown for grain production.  Note the seed borne in pods as well as the compound leaves.   </a:t>
            </a:r>
          </a:p>
          <a:p>
            <a:endParaRPr lang="en-US" dirty="0" smtClean="0"/>
          </a:p>
          <a:p>
            <a:r>
              <a:rPr lang="en-US" b="1" dirty="0" smtClean="0"/>
              <a:t>Image</a:t>
            </a:r>
            <a:r>
              <a:rPr lang="en-US" dirty="0" smtClean="0"/>
              <a:t>: Katrina Freund, University of Minnesota.</a:t>
            </a:r>
          </a:p>
        </p:txBody>
      </p:sp>
      <p:sp>
        <p:nvSpPr>
          <p:cNvPr id="4" name="Slide Number Placeholder 3"/>
          <p:cNvSpPr>
            <a:spLocks noGrp="1"/>
          </p:cNvSpPr>
          <p:nvPr>
            <p:ph type="sldNum" sz="quarter" idx="10"/>
          </p:nvPr>
        </p:nvSpPr>
        <p:spPr/>
        <p:txBody>
          <a:bodyPr/>
          <a:lstStyle/>
          <a:p>
            <a:fld id="{C1608847-16BB-4EEE-A0D2-583A44F23D8A}" type="slidenum">
              <a:rPr lang="en-US" smtClean="0"/>
              <a:t>41</a:t>
            </a:fld>
            <a:endParaRPr lang="en-US"/>
          </a:p>
        </p:txBody>
      </p:sp>
    </p:spTree>
    <p:extLst>
      <p:ext uri="{BB962C8B-B14F-4D97-AF65-F5344CB8AC3E}">
        <p14:creationId xmlns:p14="http://schemas.microsoft.com/office/powerpoint/2010/main" val="39386085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are the yellow flowers and seed pods of </a:t>
            </a:r>
            <a:r>
              <a:rPr lang="en-US" dirty="0" err="1" smtClean="0"/>
              <a:t>birdsfoot</a:t>
            </a:r>
            <a:r>
              <a:rPr lang="en-US" dirty="0" smtClean="0"/>
              <a:t> trefoil.  Note that the seed pods originate from a single point and actually do look like a bird’s foot.  Within the seed pods are small seeds.</a:t>
            </a:r>
          </a:p>
          <a:p>
            <a:endParaRPr lang="en-US" dirty="0" smtClean="0"/>
          </a:p>
          <a:p>
            <a:r>
              <a:rPr lang="en-US" b="1" dirty="0" smtClean="0"/>
              <a:t>Image</a:t>
            </a:r>
            <a:r>
              <a:rPr lang="en-US" dirty="0" smtClean="0"/>
              <a:t>: David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42</a:t>
            </a:fld>
            <a:endParaRPr lang="en-US"/>
          </a:p>
        </p:txBody>
      </p:sp>
    </p:spTree>
    <p:extLst>
      <p:ext uri="{BB962C8B-B14F-4D97-AF65-F5344CB8AC3E}">
        <p14:creationId xmlns:p14="http://schemas.microsoft.com/office/powerpoint/2010/main" val="23406042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are the flowers of red clover and alfalfa.  Individual flowers of red clover are grouped together in an inflorescence called a head, while the flowers of alfalfa are grouped together in a raceme. Alfalfa flowers are typically purple but can also be yellow and white.   </a:t>
            </a:r>
          </a:p>
          <a:p>
            <a:endParaRPr lang="en-US" b="1" dirty="0" smtClean="0"/>
          </a:p>
          <a:p>
            <a:r>
              <a:rPr lang="en-US" b="1" dirty="0" smtClean="0"/>
              <a:t>Images</a:t>
            </a:r>
            <a:r>
              <a:rPr lang="en-US" dirty="0" smtClean="0"/>
              <a:t>: David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43</a:t>
            </a:fld>
            <a:endParaRPr lang="en-US"/>
          </a:p>
        </p:txBody>
      </p:sp>
    </p:spTree>
    <p:extLst>
      <p:ext uri="{BB962C8B-B14F-4D97-AF65-F5344CB8AC3E}">
        <p14:creationId xmlns:p14="http://schemas.microsoft.com/office/powerpoint/2010/main" val="6783071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Legumes have compound leaves with variable numbers and arrangements of leaflets.  True clovers like Kura clover and white clover have </a:t>
            </a:r>
            <a:r>
              <a:rPr lang="en-US" dirty="0" err="1" smtClean="0"/>
              <a:t>palmately</a:t>
            </a:r>
            <a:r>
              <a:rPr lang="en-US" dirty="0" smtClean="0"/>
              <a:t> trifoliate whereas  Legumes like </a:t>
            </a:r>
            <a:r>
              <a:rPr lang="en-US" dirty="0" err="1" smtClean="0"/>
              <a:t>birdsfoot</a:t>
            </a:r>
            <a:r>
              <a:rPr lang="en-US" dirty="0" smtClean="0"/>
              <a:t> trefoil and </a:t>
            </a:r>
            <a:r>
              <a:rPr lang="en-US" dirty="0" err="1" smtClean="0"/>
              <a:t>crownvetch</a:t>
            </a:r>
            <a:r>
              <a:rPr lang="en-US" dirty="0" smtClean="0"/>
              <a:t> have five or more leaflets. </a:t>
            </a:r>
          </a:p>
          <a:p>
            <a:endParaRPr lang="en-US" dirty="0" smtClean="0"/>
          </a:p>
          <a:p>
            <a:r>
              <a:rPr lang="en-US" b="1" dirty="0" smtClean="0"/>
              <a:t>Image</a:t>
            </a:r>
            <a:r>
              <a:rPr lang="en-US" dirty="0" smtClean="0"/>
              <a:t>:  John </a:t>
            </a:r>
            <a:r>
              <a:rPr lang="en-US" dirty="0" err="1" smtClean="0"/>
              <a:t>Molstad</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44</a:t>
            </a:fld>
            <a:endParaRPr lang="en-US"/>
          </a:p>
        </p:txBody>
      </p:sp>
    </p:spTree>
    <p:extLst>
      <p:ext uri="{BB962C8B-B14F-4D97-AF65-F5344CB8AC3E}">
        <p14:creationId xmlns:p14="http://schemas.microsoft.com/office/powerpoint/2010/main" val="16673995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Legumes have a tap root system that contrast to the fibrous root system of grasses.   Here we see the tap root system of a mature alfalfa plant.  Also, alfalfa and other legumes form a branching crown which is the site of crown bud formation.</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45</a:t>
            </a:fld>
            <a:endParaRPr lang="en-US"/>
          </a:p>
        </p:txBody>
      </p:sp>
    </p:spTree>
    <p:extLst>
      <p:ext uri="{BB962C8B-B14F-4D97-AF65-F5344CB8AC3E}">
        <p14:creationId xmlns:p14="http://schemas.microsoft.com/office/powerpoint/2010/main" val="39386085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Narrative</a:t>
            </a:r>
            <a:r>
              <a:rPr lang="en-US" dirty="0" smtClean="0"/>
              <a:t>:  Legumes like alfalfa can conduct biological nitrogen fixation and in contrast to grasses require no nitrogen fertilizers.  Biological nitrogen fixation occurs in root nodules.  The nodules are attached to root hairs.  </a:t>
            </a:r>
          </a:p>
          <a:p>
            <a:endParaRPr lang="en-US" dirty="0" smtClean="0"/>
          </a:p>
          <a:p>
            <a:r>
              <a:rPr lang="en-US" b="1" dirty="0" smtClean="0"/>
              <a:t>Image</a:t>
            </a:r>
            <a:r>
              <a:rPr lang="en-US" dirty="0" smtClean="0"/>
              <a:t>: David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46</a:t>
            </a:fld>
            <a:endParaRPr lang="en-US"/>
          </a:p>
        </p:txBody>
      </p:sp>
    </p:spTree>
    <p:extLst>
      <p:ext uri="{BB962C8B-B14F-4D97-AF65-F5344CB8AC3E}">
        <p14:creationId xmlns:p14="http://schemas.microsoft.com/office/powerpoint/2010/main" val="41815595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Some legumes have specialized reproductive structures.  White clover spreads by horizontal above ground stems called </a:t>
            </a:r>
            <a:r>
              <a:rPr lang="en-US" dirty="0" err="1" smtClean="0"/>
              <a:t>stolons</a:t>
            </a:r>
            <a:r>
              <a:rPr lang="en-US" dirty="0" smtClean="0"/>
              <a:t>, while Kura clover spreads by underground stems called rhizomes.  Shown in this photo are rhizomes.</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47</a:t>
            </a:fld>
            <a:endParaRPr lang="en-US"/>
          </a:p>
        </p:txBody>
      </p:sp>
    </p:spTree>
    <p:extLst>
      <p:ext uri="{BB962C8B-B14F-4D97-AF65-F5344CB8AC3E}">
        <p14:creationId xmlns:p14="http://schemas.microsoft.com/office/powerpoint/2010/main" val="10221456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Narration:  When we discussed grasses, we focused on important annual and perennial forages.  There are also annual and perennial forage legumes that can be used in organic cropping systems.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David L. Hansen, University of Minnesota</a:t>
            </a:r>
          </a:p>
        </p:txBody>
      </p:sp>
      <p:sp>
        <p:nvSpPr>
          <p:cNvPr id="4" name="Slide Number Placeholder 3"/>
          <p:cNvSpPr>
            <a:spLocks noGrp="1"/>
          </p:cNvSpPr>
          <p:nvPr>
            <p:ph type="sldNum" sz="quarter" idx="10"/>
          </p:nvPr>
        </p:nvSpPr>
        <p:spPr/>
        <p:txBody>
          <a:bodyPr/>
          <a:lstStyle/>
          <a:p>
            <a:fld id="{C1608847-16BB-4EEE-A0D2-583A44F23D8A}" type="slidenum">
              <a:rPr lang="en-US" smtClean="0"/>
              <a:t>48</a:t>
            </a:fld>
            <a:endParaRPr lang="en-US"/>
          </a:p>
        </p:txBody>
      </p:sp>
    </p:spTree>
    <p:extLst>
      <p:ext uri="{BB962C8B-B14F-4D97-AF65-F5344CB8AC3E}">
        <p14:creationId xmlns:p14="http://schemas.microsoft.com/office/powerpoint/2010/main" val="4165927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Berseem and crimson clover are examples of annual clovers.  In southern regions they are used as winter annuals where they are planted in the fall and mature in the spring.  In northern regions, they can be planted in the early spring and harvested or used as green manure crop in summer.  </a:t>
            </a:r>
          </a:p>
          <a:p>
            <a:endParaRPr lang="en-US" b="1" dirty="0" smtClean="0"/>
          </a:p>
          <a:p>
            <a:r>
              <a:rPr lang="en-US" b="1" dirty="0" smtClean="0"/>
              <a:t>Images</a:t>
            </a:r>
            <a:r>
              <a:rPr lang="en-US" dirty="0" smtClean="0"/>
              <a:t>:  Craig </a:t>
            </a:r>
            <a:r>
              <a:rPr lang="en-US" dirty="0" err="1" smtClean="0"/>
              <a:t>Sheaffer</a:t>
            </a:r>
            <a:r>
              <a:rPr lang="en-US" dirty="0" smtClean="0"/>
              <a:t>, University of Minnesota</a:t>
            </a:r>
            <a:r>
              <a:rPr lang="en-US" baseline="0" dirty="0" smtClean="0"/>
              <a:t> (berseem clover); Harriet Behar, MOSES (crimson clover)</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49</a:t>
            </a:fld>
            <a:endParaRPr lang="en-US"/>
          </a:p>
        </p:txBody>
      </p:sp>
    </p:spTree>
    <p:extLst>
      <p:ext uri="{BB962C8B-B14F-4D97-AF65-F5344CB8AC3E}">
        <p14:creationId xmlns:p14="http://schemas.microsoft.com/office/powerpoint/2010/main" val="2719500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For forage systems, there are many widely-used grasses and legumes. Alfalfa, a legume, is shown on the right of this picture, while </a:t>
            </a:r>
            <a:r>
              <a:rPr lang="en-US" dirty="0" err="1" smtClean="0"/>
              <a:t>orchardgrass</a:t>
            </a:r>
            <a:r>
              <a:rPr lang="en-US" dirty="0" smtClean="0"/>
              <a:t>, a grass, is to the left. We will describe the characteristics of these and other species in this module. Let’s start with forage grasses.</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a:t>
            </a:fld>
            <a:endParaRPr lang="en-US"/>
          </a:p>
        </p:txBody>
      </p:sp>
    </p:spTree>
    <p:extLst>
      <p:ext uri="{BB962C8B-B14F-4D97-AF65-F5344CB8AC3E}">
        <p14:creationId xmlns:p14="http://schemas.microsoft.com/office/powerpoint/2010/main" val="13238222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Narration</a:t>
            </a:r>
            <a:r>
              <a:rPr lang="en-US" baseline="0" dirty="0" smtClean="0"/>
              <a:t>: There is also a biennial legume called sweet clover.  Biennials grow </a:t>
            </a:r>
            <a:r>
              <a:rPr lang="en-US" baseline="0" dirty="0" err="1" smtClean="0"/>
              <a:t>vegetatively</a:t>
            </a:r>
            <a:r>
              <a:rPr lang="en-US" baseline="0" dirty="0" smtClean="0"/>
              <a:t> in the seeding year and do not flower.  After overwintering, biennials regrow, flower and die in the second year.  Sweet clover is a tall growing legume that has both yellow and white forms.  Sweet clover is primarily used as a green manure crop and is plowed down to add nutrients to the soil.  
</a:t>
            </a:r>
            <a:r>
              <a:rPr lang="en-US" b="1" baseline="0" dirty="0" smtClean="0"/>
              <a:t>Images</a:t>
            </a:r>
            <a:r>
              <a:rPr lang="en-US" baseline="0" dirty="0" smtClean="0"/>
              <a:t>: Craig </a:t>
            </a:r>
            <a:r>
              <a:rPr lang="en-US" baseline="0" dirty="0" err="1" smtClean="0"/>
              <a:t>Sheaffer</a:t>
            </a:r>
            <a:r>
              <a:rPr lang="en-US" baseline="0" dirty="0" smtClean="0"/>
              <a:t>, University of Minnesota (field); David L. Hansen, University of Minnesota (sweet clover </a:t>
            </a:r>
            <a:r>
              <a:rPr lang="en-US" baseline="0" dirty="0" err="1" smtClean="0"/>
              <a:t>closeup</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50</a:t>
            </a:fld>
            <a:endParaRPr lang="en-US"/>
          </a:p>
        </p:txBody>
      </p:sp>
    </p:spTree>
    <p:extLst>
      <p:ext uri="{BB962C8B-B14F-4D97-AF65-F5344CB8AC3E}">
        <p14:creationId xmlns:p14="http://schemas.microsoft.com/office/powerpoint/2010/main" val="24090276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Red clover and alfalfa are both perennial forage legumes.  They are particularly important crops for organic systems in our region.  </a:t>
            </a:r>
          </a:p>
          <a:p>
            <a:endParaRPr lang="en-US" b="1" dirty="0" smtClean="0"/>
          </a:p>
          <a:p>
            <a:r>
              <a:rPr lang="en-US" b="1" dirty="0" smtClean="0"/>
              <a:t>Images</a:t>
            </a:r>
            <a:r>
              <a:rPr lang="en-US" dirty="0" smtClean="0"/>
              <a:t>: David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51</a:t>
            </a:fld>
            <a:endParaRPr lang="en-US"/>
          </a:p>
        </p:txBody>
      </p:sp>
    </p:spTree>
    <p:extLst>
      <p:ext uri="{BB962C8B-B14F-4D97-AF65-F5344CB8AC3E}">
        <p14:creationId xmlns:p14="http://schemas.microsoft.com/office/powerpoint/2010/main" val="2601418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Next we will review legumes that can be used in organic cropping systems and provide detailed profiles of some important legumes.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Image</a:t>
            </a:r>
            <a:r>
              <a:rPr lang="en-US" dirty="0" smtClean="0"/>
              <a:t>: David L. Hansen, University of Minnesota</a:t>
            </a:r>
          </a:p>
        </p:txBody>
      </p:sp>
      <p:sp>
        <p:nvSpPr>
          <p:cNvPr id="4" name="Slide Number Placeholder 3"/>
          <p:cNvSpPr>
            <a:spLocks noGrp="1"/>
          </p:cNvSpPr>
          <p:nvPr>
            <p:ph type="sldNum" sz="quarter" idx="10"/>
          </p:nvPr>
        </p:nvSpPr>
        <p:spPr/>
        <p:txBody>
          <a:bodyPr/>
          <a:lstStyle/>
          <a:p>
            <a:fld id="{C1608847-16BB-4EEE-A0D2-583A44F23D8A}" type="slidenum">
              <a:rPr lang="en-US" smtClean="0"/>
              <a:t>52</a:t>
            </a:fld>
            <a:endParaRPr lang="en-US"/>
          </a:p>
        </p:txBody>
      </p:sp>
    </p:spTree>
    <p:extLst>
      <p:ext uri="{BB962C8B-B14F-4D97-AF65-F5344CB8AC3E}">
        <p14:creationId xmlns:p14="http://schemas.microsoft.com/office/powerpoint/2010/main" val="27981338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the northern region of the United States, perennial legumes are used to a greater extent than annual legumes. There are several perennial legumes that have or are currently used for forage.  Of these, alfalfa, white clover, and red clover are the most frequently grown. While others are grown in special circumstances or as components of mixtures that we will discuss later.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53</a:t>
            </a:fld>
            <a:endParaRPr lang="en-US"/>
          </a:p>
        </p:txBody>
      </p:sp>
    </p:spTree>
    <p:extLst>
      <p:ext uri="{BB962C8B-B14F-4D97-AF65-F5344CB8AC3E}">
        <p14:creationId xmlns:p14="http://schemas.microsoft.com/office/powerpoint/2010/main" val="15602579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Legumes vary in their tolerance to environmental conditions and tolerance to frequent cutting/grazing.  Typically legumes are first selected on their intended use.</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54</a:t>
            </a:fld>
            <a:endParaRPr lang="en-US"/>
          </a:p>
        </p:txBody>
      </p:sp>
    </p:spTree>
    <p:extLst>
      <p:ext uri="{BB962C8B-B14F-4D97-AF65-F5344CB8AC3E}">
        <p14:creationId xmlns:p14="http://schemas.microsoft.com/office/powerpoint/2010/main" val="17372216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Legumes vary greatly in their grazing tolerance and forage yield potential.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55</a:t>
            </a:fld>
            <a:endParaRPr lang="en-US"/>
          </a:p>
        </p:txBody>
      </p:sp>
    </p:spTree>
    <p:extLst>
      <p:ext uri="{BB962C8B-B14F-4D97-AF65-F5344CB8AC3E}">
        <p14:creationId xmlns:p14="http://schemas.microsoft.com/office/powerpoint/2010/main" val="8785776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In this trial conducted at </a:t>
            </a:r>
            <a:r>
              <a:rPr lang="en-US" dirty="0" err="1" smtClean="0"/>
              <a:t>Lamberton</a:t>
            </a:r>
            <a:r>
              <a:rPr lang="en-US" dirty="0" smtClean="0"/>
              <a:t>, MN, we can see that alfalfa is the highest yielding legume, but that yields decline over time. Yields of other legumes are affected by lack of stand persistence.  </a:t>
            </a:r>
          </a:p>
        </p:txBody>
      </p:sp>
      <p:sp>
        <p:nvSpPr>
          <p:cNvPr id="4" name="Slide Number Placeholder 3"/>
          <p:cNvSpPr>
            <a:spLocks noGrp="1"/>
          </p:cNvSpPr>
          <p:nvPr>
            <p:ph type="sldNum" sz="quarter" idx="10"/>
          </p:nvPr>
        </p:nvSpPr>
        <p:spPr/>
        <p:txBody>
          <a:bodyPr/>
          <a:lstStyle/>
          <a:p>
            <a:fld id="{C1608847-16BB-4EEE-A0D2-583A44F23D8A}" type="slidenum">
              <a:rPr lang="en-US" smtClean="0"/>
              <a:t>56</a:t>
            </a:fld>
            <a:endParaRPr lang="en-US"/>
          </a:p>
        </p:txBody>
      </p:sp>
    </p:spTree>
    <p:extLst>
      <p:ext uri="{BB962C8B-B14F-4D97-AF65-F5344CB8AC3E}">
        <p14:creationId xmlns:p14="http://schemas.microsoft.com/office/powerpoint/2010/main" val="39836377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Details of all the legumes are provided in other publications; here we focus on three widely used perennial legumes and a relatively new legume with unique properties, Kura clover.</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57</a:t>
            </a:fld>
            <a:endParaRPr lang="en-US"/>
          </a:p>
        </p:txBody>
      </p:sp>
    </p:spTree>
    <p:extLst>
      <p:ext uri="{BB962C8B-B14F-4D97-AF65-F5344CB8AC3E}">
        <p14:creationId xmlns:p14="http://schemas.microsoft.com/office/powerpoint/2010/main" val="40939620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Alfalfa is the most widely grown forage legume in the Midwest.  It is a crown forming plant that grows 2-3 foot tall.  It is harvested as hay or silage and sometimes grazed.  During a growing season alfalfa will have 3-4 regrowth cycles that each culminate in flowering and harvest.  Alfalfa is used as a rotation crop to supply N to subsequent crops in rotation.  Stands typically last from 3 to 4 years.  
</a:t>
            </a:r>
            <a:r>
              <a:rPr lang="en-US" b="1" dirty="0" smtClean="0"/>
              <a:t>Image</a:t>
            </a:r>
            <a:r>
              <a:rPr lang="en-US" dirty="0" smtClean="0"/>
              <a:t>: David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58</a:t>
            </a:fld>
            <a:endParaRPr lang="en-US"/>
          </a:p>
        </p:txBody>
      </p:sp>
    </p:spTree>
    <p:extLst>
      <p:ext uri="{BB962C8B-B14F-4D97-AF65-F5344CB8AC3E}">
        <p14:creationId xmlns:p14="http://schemas.microsoft.com/office/powerpoint/2010/main" val="24236263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As noted previously, alfalfa is the primary hay legume used by farmers.  Here is a field of alfalfa being cut and placed in windrows by a farmer.  When hay in windrows dries to less than 20% moisture, it will be harvested by a baler.  </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59</a:t>
            </a:fld>
            <a:endParaRPr lang="en-US"/>
          </a:p>
        </p:txBody>
      </p:sp>
    </p:spTree>
    <p:extLst>
      <p:ext uri="{BB962C8B-B14F-4D97-AF65-F5344CB8AC3E}">
        <p14:creationId xmlns:p14="http://schemas.microsoft.com/office/powerpoint/2010/main" val="679701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several areas we will cover in this section.  We will first discuss the morphology of grasses.  Forage grasses are members of a large family of plants called </a:t>
            </a:r>
            <a:r>
              <a:rPr lang="en-US" dirty="0" err="1" smtClean="0"/>
              <a:t>Poaceae</a:t>
            </a:r>
            <a:r>
              <a:rPr lang="en-US" dirty="0" smtClean="0"/>
              <a:t>. This is a mature stand of a perennial grass. 
</a:t>
            </a:r>
            <a:r>
              <a:rPr lang="en-US" b="1" dirty="0" smtClean="0"/>
              <a:t>
Image</a:t>
            </a:r>
            <a:r>
              <a:rPr lang="en-US" dirty="0" smtClean="0"/>
              <a:t>:  Craig </a:t>
            </a:r>
            <a:r>
              <a:rPr lang="en-US" dirty="0" err="1" smtClean="0"/>
              <a:t>Sheaffer</a:t>
            </a:r>
            <a:r>
              <a:rPr lang="en-US" dirty="0" smtClean="0"/>
              <a:t>, University of Minnesota</a:t>
            </a:r>
          </a:p>
        </p:txBody>
      </p:sp>
      <p:sp>
        <p:nvSpPr>
          <p:cNvPr id="4" name="Slide Number Placeholder 3"/>
          <p:cNvSpPr>
            <a:spLocks noGrp="1"/>
          </p:cNvSpPr>
          <p:nvPr>
            <p:ph type="sldNum" sz="quarter" idx="10"/>
          </p:nvPr>
        </p:nvSpPr>
        <p:spPr/>
        <p:txBody>
          <a:bodyPr/>
          <a:lstStyle/>
          <a:p>
            <a:fld id="{C1608847-16BB-4EEE-A0D2-583A44F23D8A}" type="slidenum">
              <a:rPr lang="en-US" smtClean="0"/>
              <a:t>6</a:t>
            </a:fld>
            <a:endParaRPr lang="en-US"/>
          </a:p>
        </p:txBody>
      </p:sp>
    </p:spTree>
    <p:extLst>
      <p:ext uri="{BB962C8B-B14F-4D97-AF65-F5344CB8AC3E}">
        <p14:creationId xmlns:p14="http://schemas.microsoft.com/office/powerpoint/2010/main" val="24607636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numerous varieties of alfalfa marketed.  Producers should select varieties with sufficient winter hardiness to survive in their farming environments.  On the left is a variety that lacked sufficient winter hardiness to survive in Minnesota during a winter with minimum snow cover.  </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60</a:t>
            </a:fld>
            <a:endParaRPr lang="en-US"/>
          </a:p>
        </p:txBody>
      </p:sp>
    </p:spTree>
    <p:extLst>
      <p:ext uri="{BB962C8B-B14F-4D97-AF65-F5344CB8AC3E}">
        <p14:creationId xmlns:p14="http://schemas.microsoft.com/office/powerpoint/2010/main" val="1399621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Red clover is a crown forming legume that has been traditionally used as a hay crop when harvested 2 or 3 times per growing season.  Its advantage relative to alfalfa is its tolerance to soils of low soil pH or high acidity and its high seedling vigor.  However, it is subject to diseases and winter injury and stands typically last only 2-3 years. </a:t>
            </a:r>
          </a:p>
          <a:p>
            <a:endParaRPr lang="en-US" dirty="0" smtClean="0"/>
          </a:p>
          <a:p>
            <a:r>
              <a:rPr lang="en-US" b="1" dirty="0" smtClean="0"/>
              <a:t>Image</a:t>
            </a:r>
            <a:r>
              <a:rPr lang="en-US" dirty="0" smtClean="0"/>
              <a:t>: David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61</a:t>
            </a:fld>
            <a:endParaRPr lang="en-US"/>
          </a:p>
        </p:txBody>
      </p:sp>
    </p:spTree>
    <p:extLst>
      <p:ext uri="{BB962C8B-B14F-4D97-AF65-F5344CB8AC3E}">
        <p14:creationId xmlns:p14="http://schemas.microsoft.com/office/powerpoint/2010/main" val="30944834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Red clover is more prone to winter injury that alfalfa.  On the left, we see a very damaged red clover stand while on the right, alfalfa has little damage. The picture was taken in the spring from a two-year-old stand harvested 3 times the previous year and without a fall cutting.  </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62</a:t>
            </a:fld>
            <a:endParaRPr lang="en-US"/>
          </a:p>
        </p:txBody>
      </p:sp>
    </p:spTree>
    <p:extLst>
      <p:ext uri="{BB962C8B-B14F-4D97-AF65-F5344CB8AC3E}">
        <p14:creationId xmlns:p14="http://schemas.microsoft.com/office/powerpoint/2010/main" val="4718818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White clover is an ideal legume to use in pasture grazing situations.  It is unique in that plants spread by seed and also by aboveground stems called </a:t>
            </a:r>
            <a:r>
              <a:rPr lang="en-US" dirty="0" err="1" smtClean="0"/>
              <a:t>stolons</a:t>
            </a:r>
            <a:r>
              <a:rPr lang="en-US" dirty="0" smtClean="0"/>
              <a:t>.  Plants usually persist for 1 to 2 years but stands can be sustained through reseeding.  </a:t>
            </a:r>
          </a:p>
          <a:p>
            <a:endParaRPr lang="en-US" dirty="0" smtClean="0"/>
          </a:p>
          <a:p>
            <a:r>
              <a:rPr lang="en-US" b="1" dirty="0" smtClean="0"/>
              <a:t>Image</a:t>
            </a:r>
            <a:r>
              <a:rPr lang="en-US" dirty="0" smtClean="0"/>
              <a:t>: David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63</a:t>
            </a:fld>
            <a:endParaRPr lang="en-US"/>
          </a:p>
        </p:txBody>
      </p:sp>
    </p:spTree>
    <p:extLst>
      <p:ext uri="{BB962C8B-B14F-4D97-AF65-F5344CB8AC3E}">
        <p14:creationId xmlns:p14="http://schemas.microsoft.com/office/powerpoint/2010/main" val="20884971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Kura clover is a relatively new forage legume for northern regions.  It is the most persistent forage legume because it has a large crown and spreads through underground stems called rhizomes.  Kura is an ideal grazing legume because it tolerates a diversity of grazing pressures.  However, it can be challenging to establish.  
</a:t>
            </a:r>
            <a:r>
              <a:rPr lang="en-US" b="1" dirty="0" smtClean="0"/>
              <a:t>Image</a:t>
            </a:r>
            <a:r>
              <a:rPr lang="en-US" dirty="0" smtClean="0"/>
              <a:t>: David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64</a:t>
            </a:fld>
            <a:endParaRPr lang="en-US"/>
          </a:p>
        </p:txBody>
      </p:sp>
    </p:spTree>
    <p:extLst>
      <p:ext uri="{BB962C8B-B14F-4D97-AF65-F5344CB8AC3E}">
        <p14:creationId xmlns:p14="http://schemas.microsoft.com/office/powerpoint/2010/main" val="41279893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For many hay and grazing situations, grasses are grown together in mixture with legumes and not alone in monocultures as shown here. </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65</a:t>
            </a:fld>
            <a:endParaRPr lang="en-US"/>
          </a:p>
        </p:txBody>
      </p:sp>
    </p:spTree>
    <p:extLst>
      <p:ext uri="{BB962C8B-B14F-4D97-AF65-F5344CB8AC3E}">
        <p14:creationId xmlns:p14="http://schemas.microsoft.com/office/powerpoint/2010/main" val="34455338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is a complex mixture containing red clover, white clover, </a:t>
            </a:r>
            <a:r>
              <a:rPr lang="en-US" dirty="0" err="1" smtClean="0"/>
              <a:t>birdsfoot</a:t>
            </a:r>
            <a:r>
              <a:rPr lang="en-US" dirty="0" smtClean="0"/>
              <a:t> trefoil and several perennial grasses.  </a:t>
            </a:r>
          </a:p>
          <a:p>
            <a:endParaRPr lang="en-US" dirty="0" smtClean="0"/>
          </a:p>
          <a:p>
            <a:r>
              <a:rPr lang="en-US" b="1" dirty="0" smtClean="0"/>
              <a:t>Image</a:t>
            </a:r>
            <a:r>
              <a:rPr lang="en-US" dirty="0" smtClean="0"/>
              <a:t>: David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66</a:t>
            </a:fld>
            <a:endParaRPr lang="en-US"/>
          </a:p>
        </p:txBody>
      </p:sp>
    </p:spTree>
    <p:extLst>
      <p:ext uri="{BB962C8B-B14F-4D97-AF65-F5344CB8AC3E}">
        <p14:creationId xmlns:p14="http://schemas.microsoft.com/office/powerpoint/2010/main" val="15825680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Narration</a:t>
            </a:r>
            <a:r>
              <a:rPr lang="en-US" baseline="0" dirty="0" smtClean="0"/>
              <a:t>: There are several advantages of mixtures including enhanced resource use because of differing root structure and plant architecture,  and greater ground cover resulting in resistance to weed invasion, protection of legume crowns from hoof and machinery traffic, as well as protection of plants from winter injury.   Additional benefits are that legumes can replace the need to supply N fertilizer to grasses because legumes can transfer biologically fixed N,  while grasses in mixtures can reduce the incidence of legume bloat caused by clovers.   Finally, mixing of grasses with legumes will increase the rate of hay drying because cut grasses dry faster than more succulent legumes.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67</a:t>
            </a:fld>
            <a:endParaRPr lang="en-US"/>
          </a:p>
        </p:txBody>
      </p:sp>
    </p:spTree>
    <p:extLst>
      <p:ext uri="{BB962C8B-B14F-4D97-AF65-F5344CB8AC3E}">
        <p14:creationId xmlns:p14="http://schemas.microsoft.com/office/powerpoint/2010/main" val="6177365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There are several theories about the composition of forage mixtures. Some marketed mixtures contain 10 or more species that will likely not compete well with other plant types in the mixture.  Consequently that seed is wasted in the field.  However, with good knowledge of fields, climate, and forage management, growers can be more selective in what to seed and ultimately maximize their yield potentials.  Mixtures provide many advantages but mixture formulation should start with a foundational legume and grass that bests fits the farm; then add other grasses, legumes, or forbs that complement the foundational species.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68</a:t>
            </a:fld>
            <a:endParaRPr lang="en-US"/>
          </a:p>
        </p:txBody>
      </p:sp>
    </p:spTree>
    <p:extLst>
      <p:ext uri="{BB962C8B-B14F-4D97-AF65-F5344CB8AC3E}">
        <p14:creationId xmlns:p14="http://schemas.microsoft.com/office/powerpoint/2010/main" val="10033046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are some example mixtures for haymaking with recommended seeding rates per acre.</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69</a:t>
            </a:fld>
            <a:endParaRPr lang="en-US"/>
          </a:p>
        </p:txBody>
      </p:sp>
    </p:spTree>
    <p:extLst>
      <p:ext uri="{BB962C8B-B14F-4D97-AF65-F5344CB8AC3E}">
        <p14:creationId xmlns:p14="http://schemas.microsoft.com/office/powerpoint/2010/main" val="605498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Grasses are a widely-distributed plant family.  Within the family are included forage grasses, but also important grains like corn, wheat, and oat.   Some general characteristics of grasses include upright stems during flowering, non-showy vegetative flowers, and a fibrous root system.  Many of the forage grasses only flower in the spring and growth later in the growing season is vegetative and consists only of leaves. The grass stem originates from a crown and supports leaves and the collective flowers are called an inflorescence.  Stems contain nodes and internodes.  Grass leaves consist of a blade that is attached to the sheath that surrounds the stem.   Some grasses also have horizontal stems called </a:t>
            </a:r>
            <a:r>
              <a:rPr lang="en-US" dirty="0" err="1" smtClean="0"/>
              <a:t>stolons</a:t>
            </a:r>
            <a:r>
              <a:rPr lang="en-US" dirty="0" smtClean="0"/>
              <a:t> and rhizomes.   
</a:t>
            </a:r>
            <a:r>
              <a:rPr lang="en-US" b="1" dirty="0" smtClean="0"/>
              <a:t>Image</a:t>
            </a:r>
            <a:r>
              <a:rPr lang="en-US" dirty="0" smtClean="0"/>
              <a:t>: Katrina Freund, University of Minnesota</a:t>
            </a:r>
          </a:p>
        </p:txBody>
      </p:sp>
      <p:sp>
        <p:nvSpPr>
          <p:cNvPr id="4" name="Slide Number Placeholder 3"/>
          <p:cNvSpPr>
            <a:spLocks noGrp="1"/>
          </p:cNvSpPr>
          <p:nvPr>
            <p:ph type="sldNum" sz="quarter" idx="10"/>
          </p:nvPr>
        </p:nvSpPr>
        <p:spPr/>
        <p:txBody>
          <a:bodyPr/>
          <a:lstStyle/>
          <a:p>
            <a:fld id="{C1608847-16BB-4EEE-A0D2-583A44F23D8A}" type="slidenum">
              <a:rPr lang="en-US" smtClean="0"/>
              <a:t>7</a:t>
            </a:fld>
            <a:endParaRPr lang="en-US"/>
          </a:p>
        </p:txBody>
      </p:sp>
    </p:spTree>
    <p:extLst>
      <p:ext uri="{BB962C8B-B14F-4D97-AF65-F5344CB8AC3E}">
        <p14:creationId xmlns:p14="http://schemas.microsoft.com/office/powerpoint/2010/main" val="39386085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Of course, mixtures can be diversified by adding a small amount of other grasses or legumes.  Shown here are several examples.</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70</a:t>
            </a:fld>
            <a:endParaRPr lang="en-US"/>
          </a:p>
        </p:txBody>
      </p:sp>
    </p:spTree>
    <p:extLst>
      <p:ext uri="{BB962C8B-B14F-4D97-AF65-F5344CB8AC3E}">
        <p14:creationId xmlns:p14="http://schemas.microsoft.com/office/powerpoint/2010/main" val="28094289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For pastures, mixtures recommendations include plant species that have tolerance to grazing.  Here is an example mixture for a pasture. </a:t>
            </a:r>
          </a:p>
          <a:p>
            <a:endParaRPr lang="en-US" dirty="0" smtClean="0"/>
          </a:p>
          <a:p>
            <a:r>
              <a:rPr lang="en-US" b="1" dirty="0" smtClean="0"/>
              <a:t>Image</a:t>
            </a:r>
            <a:r>
              <a:rPr lang="en-US" dirty="0" smtClean="0"/>
              <a:t>:  David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71</a:t>
            </a:fld>
            <a:endParaRPr lang="en-US"/>
          </a:p>
        </p:txBody>
      </p:sp>
    </p:spTree>
    <p:extLst>
      <p:ext uri="{BB962C8B-B14F-4D97-AF65-F5344CB8AC3E}">
        <p14:creationId xmlns:p14="http://schemas.microsoft.com/office/powerpoint/2010/main" val="37930821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module has been a general introduction to forage plants, their identification, and their use in organic systems.  In the next forages module, we will discuss harvesting and storage. </a:t>
            </a:r>
          </a:p>
          <a:p>
            <a:endParaRPr lang="en-US" dirty="0" smtClean="0"/>
          </a:p>
          <a:p>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72</a:t>
            </a:fld>
            <a:endParaRPr lang="en-US"/>
          </a:p>
        </p:txBody>
      </p:sp>
    </p:spTree>
    <p:extLst>
      <p:ext uri="{BB962C8B-B14F-4D97-AF65-F5344CB8AC3E}">
        <p14:creationId xmlns:p14="http://schemas.microsoft.com/office/powerpoint/2010/main" val="24789734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You have now completed the first module of the forages series.  Here are some resources we recommend for more information on the forage topics we have covered so far.  </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73</a:t>
            </a:fld>
            <a:endParaRPr lang="en-US"/>
          </a:p>
        </p:txBody>
      </p:sp>
    </p:spTree>
    <p:extLst>
      <p:ext uri="{BB962C8B-B14F-4D97-AF65-F5344CB8AC3E}">
        <p14:creationId xmlns:p14="http://schemas.microsoft.com/office/powerpoint/2010/main" val="22798465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This material is based upon work that is supported by the National Institute of Food and Agriculture.</a:t>
            </a:r>
          </a:p>
          <a:p>
            <a:endParaRPr lang="en-US" dirty="0" smtClean="0"/>
          </a:p>
          <a:p>
            <a:r>
              <a:rPr lang="en-US" b="1" dirty="0" smtClean="0"/>
              <a:t>Image</a:t>
            </a:r>
            <a:r>
              <a:rPr lang="en-US" dirty="0" smtClean="0"/>
              <a:t>: Constance</a:t>
            </a:r>
            <a:r>
              <a:rPr lang="en-US" baseline="0" dirty="0" smtClean="0"/>
              <a:t> Carlson, University of </a:t>
            </a:r>
            <a:r>
              <a:rPr lang="en-US" baseline="0" dirty="0" smtClean="0"/>
              <a:t>Minnesota</a:t>
            </a:r>
            <a:endParaRPr lang="en-US" baseline="0" dirty="0" smtClean="0"/>
          </a:p>
        </p:txBody>
      </p:sp>
      <p:sp>
        <p:nvSpPr>
          <p:cNvPr id="4" name="Slide Number Placeholder 3"/>
          <p:cNvSpPr>
            <a:spLocks noGrp="1"/>
          </p:cNvSpPr>
          <p:nvPr>
            <p:ph type="sldNum" sz="quarter" idx="10"/>
          </p:nvPr>
        </p:nvSpPr>
        <p:spPr/>
        <p:txBody>
          <a:bodyPr/>
          <a:lstStyle/>
          <a:p>
            <a:fld id="{C1608847-16BB-4EEE-A0D2-583A44F23D8A}" type="slidenum">
              <a:rPr lang="en-US" smtClean="0"/>
              <a:t>74</a:t>
            </a:fld>
            <a:endParaRPr lang="en-US"/>
          </a:p>
        </p:txBody>
      </p:sp>
    </p:spTree>
    <p:extLst>
      <p:ext uri="{BB962C8B-B14F-4D97-AF65-F5344CB8AC3E}">
        <p14:creationId xmlns:p14="http://schemas.microsoft.com/office/powerpoint/2010/main" val="2474919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Narration</a:t>
            </a:r>
            <a:r>
              <a:rPr lang="en-US" dirty="0" smtClean="0"/>
              <a:t>: The sexual parts of grasses are not showy like legumes but are enclosed in green, leaf-like structures that are clustered together in inflorescences. Here are the upright stems of reed </a:t>
            </a:r>
            <a:r>
              <a:rPr lang="en-US" dirty="0" err="1" smtClean="0"/>
              <a:t>canarygrass</a:t>
            </a:r>
            <a:r>
              <a:rPr lang="en-US" dirty="0" smtClean="0"/>
              <a:t> and timothy with  matured inflorescences.  When grasses have stems and associated inflorescences, their forage quality is lower than when they have only leaves and are vegetative.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Images</a:t>
            </a:r>
            <a:r>
              <a:rPr lang="en-US" dirty="0" smtClean="0"/>
              <a:t>: David L. Hansen,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8</a:t>
            </a:fld>
            <a:endParaRPr lang="en-US"/>
          </a:p>
        </p:txBody>
      </p:sp>
    </p:spTree>
    <p:extLst>
      <p:ext uri="{BB962C8B-B14F-4D97-AF65-F5344CB8AC3E}">
        <p14:creationId xmlns:p14="http://schemas.microsoft.com/office/powerpoint/2010/main" val="2247865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Narration</a:t>
            </a:r>
            <a:r>
              <a:rPr lang="en-US" dirty="0" smtClean="0"/>
              <a:t>: Here is a close up of the leaf blade and collar region of a perennial grass.  Note how leaf blades are attached at the collar.    The arrow points to a ligule at the collar region of the grass leaf.  
</a:t>
            </a:r>
            <a:r>
              <a:rPr lang="en-US" b="1" dirty="0" smtClean="0"/>
              <a:t>Image</a:t>
            </a:r>
            <a:r>
              <a:rPr lang="en-US" dirty="0" smtClean="0"/>
              <a:t>: Craig </a:t>
            </a:r>
            <a:r>
              <a:rPr lang="en-US" dirty="0" err="1" smtClean="0"/>
              <a:t>Sheaffer</a:t>
            </a:r>
            <a:r>
              <a:rPr lang="en-US" dirty="0" smtClean="0"/>
              <a:t>, University of Minnesota</a:t>
            </a:r>
            <a:endParaRPr lang="en-US" dirty="0"/>
          </a:p>
        </p:txBody>
      </p:sp>
      <p:sp>
        <p:nvSpPr>
          <p:cNvPr id="4" name="Slide Number Placeholder 3"/>
          <p:cNvSpPr>
            <a:spLocks noGrp="1"/>
          </p:cNvSpPr>
          <p:nvPr>
            <p:ph type="sldNum" sz="quarter" idx="10"/>
          </p:nvPr>
        </p:nvSpPr>
        <p:spPr/>
        <p:txBody>
          <a:bodyPr/>
          <a:lstStyle/>
          <a:p>
            <a:fld id="{C1608847-16BB-4EEE-A0D2-583A44F23D8A}" type="slidenum">
              <a:rPr lang="en-US" smtClean="0"/>
              <a:t>9</a:t>
            </a:fld>
            <a:endParaRPr lang="en-US"/>
          </a:p>
        </p:txBody>
      </p:sp>
    </p:spTree>
    <p:extLst>
      <p:ext uri="{BB962C8B-B14F-4D97-AF65-F5344CB8AC3E}">
        <p14:creationId xmlns:p14="http://schemas.microsoft.com/office/powerpoint/2010/main" val="25285796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rgbClr val="8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9937961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2880711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19575731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092752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5D7A4A43-55BD-44EB-9729-49601AE8D0BD}" type="datetimeFigureOut">
              <a:rPr lang="en-US" smtClean="0"/>
              <a:t>6/26/2018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9526499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4"/>
            </p:custDataLst>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2157340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6"/>
            </p:custDataLst>
          </p:nvPr>
        </p:nvSpPr>
        <p:spPr/>
        <p:txBody>
          <a:bodyPr/>
          <a:lstStyle/>
          <a:p>
            <a:fld id="{5D7A4A43-55BD-44EB-9729-49601AE8D0BD}" type="datetimeFigureOut">
              <a:rPr lang="en-US" smtClean="0"/>
              <a:t>6/26/2018</a:t>
            </a:fld>
            <a:endParaRPr lang="en-US"/>
          </a:p>
        </p:txBody>
      </p:sp>
      <p:sp>
        <p:nvSpPr>
          <p:cNvPr id="8" name="Footer Placeholder 7"/>
          <p:cNvSpPr>
            <a:spLocks noGrp="1"/>
          </p:cNvSpPr>
          <p:nvPr>
            <p:ph type="ftr" sz="quarter" idx="11"/>
            <p:custDataLst>
              <p:tags r:id="rId7"/>
            </p:custDataLst>
          </p:nvPr>
        </p:nvSpPr>
        <p:spPr/>
        <p:txBody>
          <a:bodyPr/>
          <a:lstStyle/>
          <a:p>
            <a:endParaRPr lang="en-US"/>
          </a:p>
        </p:txBody>
      </p:sp>
      <p:sp>
        <p:nvSpPr>
          <p:cNvPr id="9" name="Slide Number Placeholder 8"/>
          <p:cNvSpPr>
            <a:spLocks noGrp="1"/>
          </p:cNvSpPr>
          <p:nvPr>
            <p:ph type="sldNum" sz="quarter" idx="12"/>
            <p:custDataLst>
              <p:tags r:id="rId8"/>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6476718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2"/>
            </p:custDataLst>
          </p:nvPr>
        </p:nvSpPr>
        <p:spPr/>
        <p:txBody>
          <a:bodyPr/>
          <a:lstStyle/>
          <a:p>
            <a:fld id="{5D7A4A43-55BD-44EB-9729-49601AE8D0BD}" type="datetimeFigureOut">
              <a:rPr lang="en-US" smtClean="0"/>
              <a:t>6/26/2018</a:t>
            </a:fld>
            <a:endParaRPr lang="en-US"/>
          </a:p>
        </p:txBody>
      </p:sp>
      <p:sp>
        <p:nvSpPr>
          <p:cNvPr id="4" name="Footer Placeholder 3"/>
          <p:cNvSpPr>
            <a:spLocks noGrp="1"/>
          </p:cNvSpPr>
          <p:nvPr>
            <p:ph type="ftr" sz="quarter" idx="11"/>
            <p:custDataLst>
              <p:tags r:id="rId3"/>
            </p:custDataLst>
          </p:nvPr>
        </p:nvSpPr>
        <p:spPr/>
        <p:txBody>
          <a:bodyPr/>
          <a:lstStyle/>
          <a:p>
            <a:endParaRPr lang="en-US"/>
          </a:p>
        </p:txBody>
      </p:sp>
      <p:sp>
        <p:nvSpPr>
          <p:cNvPr id="5" name="Slide Number Placeholder 4"/>
          <p:cNvSpPr>
            <a:spLocks noGrp="1"/>
          </p:cNvSpPr>
          <p:nvPr>
            <p:ph type="sldNum" sz="quarter" idx="12"/>
            <p:custDataLst>
              <p:tags r:id="rId4"/>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412604837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5D7A4A43-55BD-44EB-9729-49601AE8D0BD}" type="datetimeFigureOut">
              <a:rPr lang="en-US" smtClean="0"/>
              <a:t>6/26/2018</a:t>
            </a:fld>
            <a:endParaRPr lang="en-US"/>
          </a:p>
        </p:txBody>
      </p:sp>
      <p:sp>
        <p:nvSpPr>
          <p:cNvPr id="3" name="Footer Placeholder 2"/>
          <p:cNvSpPr>
            <a:spLocks noGrp="1"/>
          </p:cNvSpPr>
          <p:nvPr>
            <p:ph type="ftr" sz="quarter" idx="11"/>
            <p:custDataLst>
              <p:tags r:id="rId2"/>
            </p:custDataLst>
          </p:nvPr>
        </p:nvSpPr>
        <p:spPr/>
        <p:txBody>
          <a:bodyPr/>
          <a:lstStyle/>
          <a:p>
            <a:endParaRPr lang="en-US"/>
          </a:p>
        </p:txBody>
      </p:sp>
      <p:sp>
        <p:nvSpPr>
          <p:cNvPr id="4" name="Slide Number Placeholder 3"/>
          <p:cNvSpPr>
            <a:spLocks noGrp="1"/>
          </p:cNvSpPr>
          <p:nvPr>
            <p:ph type="sldNum" sz="quarter" idx="12"/>
            <p:custDataLst>
              <p:tags r:id="rId3"/>
            </p:custDataLst>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21466951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547150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7A4A43-55BD-44EB-9729-49601AE8D0BD}" type="datetimeFigureOut">
              <a:rPr lang="en-US" smtClean="0"/>
              <a:t>6/26/2018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B21DD-04FE-4E03-8962-3AD9D6A28477}" type="slidenum">
              <a:rPr lang="en-US" smtClean="0"/>
              <a:t>‹#›</a:t>
            </a:fld>
            <a:endParaRPr lang="en-US"/>
          </a:p>
        </p:txBody>
      </p:sp>
    </p:spTree>
    <p:extLst>
      <p:ext uri="{BB962C8B-B14F-4D97-AF65-F5344CB8AC3E}">
        <p14:creationId xmlns:p14="http://schemas.microsoft.com/office/powerpoint/2010/main" val="39450624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custDataLst>
              <p:tags r:id="rId14"/>
            </p:custDataLst>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A4A43-55BD-44EB-9729-49601AE8D0BD}" type="datetimeFigureOut">
              <a:rPr lang="en-US" smtClean="0"/>
              <a:t>6/26/2018</a:t>
            </a:fld>
            <a:endParaRPr lang="en-US" dirty="0"/>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B21DD-04FE-4E03-8962-3AD9D6A28477}" type="slidenum">
              <a:rPr lang="en-US" smtClean="0"/>
              <a:t>‹#›</a:t>
            </a:fld>
            <a:endParaRPr lang="en-US"/>
          </a:p>
        </p:txBody>
      </p:sp>
    </p:spTree>
    <p:extLst>
      <p:ext uri="{BB962C8B-B14F-4D97-AF65-F5344CB8AC3E}">
        <p14:creationId xmlns:p14="http://schemas.microsoft.com/office/powerpoint/2010/main" val="407582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8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b="0" i="0" u="none" kern="1200">
          <a:solidFill>
            <a:srgbClr val="8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8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8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2.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41.xml"/></Relationships>
</file>

<file path=ppt/slides/_rels/slide10.xml.rels><?xml version="1.0" encoding="UTF-8" standalone="yes"?>
<Relationships xmlns="http://schemas.openxmlformats.org/package/2006/relationships"><Relationship Id="rId3" Type="http://schemas.openxmlformats.org/officeDocument/2006/relationships/tags" Target="../tags/tag73.xml"/><Relationship Id="rId7" Type="http://schemas.openxmlformats.org/officeDocument/2006/relationships/image" Target="../media/image12.jpe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tags" Target="../tags/tag74.xml"/></Relationships>
</file>

<file path=ppt/slides/_rels/slide11.xml.rels><?xml version="1.0" encoding="UTF-8" standalone="yes"?>
<Relationships xmlns="http://schemas.openxmlformats.org/package/2006/relationships"><Relationship Id="rId3" Type="http://schemas.openxmlformats.org/officeDocument/2006/relationships/tags" Target="../tags/tag77.xml"/><Relationship Id="rId7" Type="http://schemas.openxmlformats.org/officeDocument/2006/relationships/image" Target="../media/image13.jpe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tags" Target="../tags/tag7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0.xml"/><Relationship Id="rId1" Type="http://schemas.openxmlformats.org/officeDocument/2006/relationships/tags" Target="../tags/tag79.xml"/><Relationship Id="rId6" Type="http://schemas.microsoft.com/office/2007/relationships/hdphoto" Target="../media/hdphoto1.wdp"/><Relationship Id="rId5" Type="http://schemas.openxmlformats.org/officeDocument/2006/relationships/image" Target="../media/image1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image" Target="../media/image7.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notesSlide" Target="../notesSlides/notesSlide13.xml"/><Relationship Id="rId5" Type="http://schemas.openxmlformats.org/officeDocument/2006/relationships/slideLayout" Target="../slideLayouts/slideLayout4.xml"/><Relationship Id="rId4" Type="http://schemas.openxmlformats.org/officeDocument/2006/relationships/tags" Target="../tags/tag84.xml"/></Relationships>
</file>

<file path=ppt/slides/_rels/slide14.xml.rels><?xml version="1.0" encoding="UTF-8" standalone="yes"?>
<Relationships xmlns="http://schemas.openxmlformats.org/package/2006/relationships"><Relationship Id="rId3" Type="http://schemas.openxmlformats.org/officeDocument/2006/relationships/tags" Target="../tags/tag87.xml"/><Relationship Id="rId7" Type="http://schemas.microsoft.com/office/2007/relationships/hdphoto" Target="../media/hdphoto2.wdp"/><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15.png"/><Relationship Id="rId5" Type="http://schemas.openxmlformats.org/officeDocument/2006/relationships/notesSlide" Target="../notesSlides/notesSlide14.xml"/><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17.tiff"/><Relationship Id="rId5" Type="http://schemas.openxmlformats.org/officeDocument/2006/relationships/image" Target="../media/image16.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7.png"/><Relationship Id="rId5" Type="http://schemas.openxmlformats.org/officeDocument/2006/relationships/notesSlide" Target="../notesSlides/notesSlide16.xml"/><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20.jpeg"/><Relationship Id="rId5" Type="http://schemas.openxmlformats.org/officeDocument/2006/relationships/notesSlide" Target="../notesSlides/notesSlide19.xml"/><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44.xml"/><Relationship Id="rId7" Type="http://schemas.openxmlformats.org/officeDocument/2006/relationships/notesSlide" Target="../notesSlides/notesSlide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Layout" Target="../slideLayouts/slideLayout2.xml"/><Relationship Id="rId5" Type="http://schemas.openxmlformats.org/officeDocument/2006/relationships/tags" Target="../tags/tag46.xml"/><Relationship Id="rId4" Type="http://schemas.openxmlformats.org/officeDocument/2006/relationships/tags" Target="../tags/tag45.xml"/><Relationship Id="rId9"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tags" Target="../tags/tag104.xml"/></Relationships>
</file>

<file path=ppt/slides/_rels/slide21.xml.rels><?xml version="1.0" encoding="UTF-8" standalone="yes"?>
<Relationships xmlns="http://schemas.openxmlformats.org/package/2006/relationships"><Relationship Id="rId3" Type="http://schemas.openxmlformats.org/officeDocument/2006/relationships/tags" Target="../tags/tag107.xml"/><Relationship Id="rId7" Type="http://schemas.microsoft.com/office/2007/relationships/hdphoto" Target="../media/hdphoto3.wdp"/><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21.jpeg"/><Relationship Id="rId5" Type="http://schemas.openxmlformats.org/officeDocument/2006/relationships/notesSlide" Target="../notesSlides/notesSlide21.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08.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2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tags" Target="../tags/tag113.xml"/><Relationship Id="rId7" Type="http://schemas.openxmlformats.org/officeDocument/2006/relationships/image" Target="../media/image7.pn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notesSlide" Target="../notesSlides/notesSlide24.xml"/><Relationship Id="rId5" Type="http://schemas.openxmlformats.org/officeDocument/2006/relationships/slideLayout" Target="../slideLayouts/slideLayout4.xml"/><Relationship Id="rId4" Type="http://schemas.openxmlformats.org/officeDocument/2006/relationships/tags" Target="../tags/tag114.xml"/></Relationships>
</file>

<file path=ppt/slides/_rels/slide25.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tags" Target="../tags/tag124.xml"/></Relationships>
</file>

<file path=ppt/slides/_rels/slide28.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notesSlide" Target="../notesSlides/notesSlide28.xml"/><Relationship Id="rId5" Type="http://schemas.openxmlformats.org/officeDocument/2006/relationships/slideLayout" Target="../slideLayouts/slideLayout6.xml"/><Relationship Id="rId4" Type="http://schemas.openxmlformats.org/officeDocument/2006/relationships/tags" Target="../tags/tag1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image" Target="../media/image24.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5.jpe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image" Target="../media/image25.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26.png"/><Relationship Id="rId5" Type="http://schemas.openxmlformats.org/officeDocument/2006/relationships/notesSlide" Target="../notesSlides/notesSlide32.xml"/><Relationship Id="rId4"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139.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tags" Target="../tags/tag142.xml"/><Relationship Id="rId7" Type="http://schemas.openxmlformats.org/officeDocument/2006/relationships/image" Target="../media/image28.jpeg"/><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notesSlide" Target="../notesSlides/notesSlide34.xml"/><Relationship Id="rId5" Type="http://schemas.openxmlformats.org/officeDocument/2006/relationships/slideLayout" Target="../slideLayouts/slideLayout4.xml"/><Relationship Id="rId4" Type="http://schemas.openxmlformats.org/officeDocument/2006/relationships/tags" Target="../tags/tag14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45.xml"/><Relationship Id="rId1" Type="http://schemas.openxmlformats.org/officeDocument/2006/relationships/tags" Target="../tags/tag144.xml"/><Relationship Id="rId5" Type="http://schemas.openxmlformats.org/officeDocument/2006/relationships/image" Target="../media/image29.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148.xml"/><Relationship Id="rId7" Type="http://schemas.openxmlformats.org/officeDocument/2006/relationships/tags" Target="../tags/tag152.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tags" Target="../tags/tag151.xml"/><Relationship Id="rId5" Type="http://schemas.openxmlformats.org/officeDocument/2006/relationships/tags" Target="../tags/tag150.xml"/><Relationship Id="rId10" Type="http://schemas.openxmlformats.org/officeDocument/2006/relationships/image" Target="../media/image30.png"/><Relationship Id="rId4" Type="http://schemas.openxmlformats.org/officeDocument/2006/relationships/tags" Target="../tags/tag149.xml"/><Relationship Id="rId9"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tags" Target="../tags/tag155.xml"/><Relationship Id="rId7" Type="http://schemas.openxmlformats.org/officeDocument/2006/relationships/image" Target="../media/image31.jpeg"/><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notesSlide" Target="../notesSlides/notesSlide37.xml"/><Relationship Id="rId5" Type="http://schemas.openxmlformats.org/officeDocument/2006/relationships/slideLayout" Target="../slideLayouts/slideLayout4.xml"/><Relationship Id="rId4" Type="http://schemas.openxmlformats.org/officeDocument/2006/relationships/tags" Target="../tags/tag15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image" Target="../media/image3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image" Target="../media/image5.jpeg"/><Relationship Id="rId5" Type="http://schemas.openxmlformats.org/officeDocument/2006/relationships/notesSlide" Target="../notesSlides/notesSlide39.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image" Target="../media/image6.jpe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53.xml"/></Relationships>
</file>

<file path=ppt/slides/_rels/slide40.xml.rels><?xml version="1.0" encoding="UTF-8" standalone="yes"?>
<Relationships xmlns="http://schemas.openxmlformats.org/package/2006/relationships"><Relationship Id="rId3" Type="http://schemas.openxmlformats.org/officeDocument/2006/relationships/tags" Target="../tags/tag164.xml"/><Relationship Id="rId7" Type="http://schemas.openxmlformats.org/officeDocument/2006/relationships/image" Target="../media/image33.jpe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notesSlide" Target="../notesSlides/notesSlide40.xml"/><Relationship Id="rId5" Type="http://schemas.openxmlformats.org/officeDocument/2006/relationships/slideLayout" Target="../slideLayouts/slideLayout4.xml"/><Relationship Id="rId4" Type="http://schemas.openxmlformats.org/officeDocument/2006/relationships/tags" Target="../tags/tag165.xml"/></Relationships>
</file>

<file path=ppt/slides/_rels/slide41.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34.png"/><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70.xml"/><Relationship Id="rId1" Type="http://schemas.openxmlformats.org/officeDocument/2006/relationships/tags" Target="../tags/tag169.xml"/><Relationship Id="rId5" Type="http://schemas.openxmlformats.org/officeDocument/2006/relationships/image" Target="../media/image35.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8.png"/><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4.xml"/><Relationship Id="rId1" Type="http://schemas.openxmlformats.org/officeDocument/2006/relationships/tags" Target="../tags/tag173.xml"/><Relationship Id="rId5" Type="http://schemas.openxmlformats.org/officeDocument/2006/relationships/image" Target="../media/image39.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image" Target="../media/image40.jpeg"/><Relationship Id="rId5" Type="http://schemas.openxmlformats.org/officeDocument/2006/relationships/notesSlide" Target="../notesSlides/notesSlide45.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tags" Target="../tags/tag180.xml"/><Relationship Id="rId7" Type="http://schemas.openxmlformats.org/officeDocument/2006/relationships/image" Target="../media/image41.jpeg"/><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notesSlide" Target="../notesSlides/notesSlide46.xml"/><Relationship Id="rId5" Type="http://schemas.openxmlformats.org/officeDocument/2006/relationships/slideLayout" Target="../slideLayouts/slideLayout4.xml"/><Relationship Id="rId4" Type="http://schemas.openxmlformats.org/officeDocument/2006/relationships/tags" Target="../tags/tag181.xml"/></Relationships>
</file>

<file path=ppt/slides/_rels/slide47.xml.rels><?xml version="1.0" encoding="UTF-8" standalone="yes"?>
<Relationships xmlns="http://schemas.openxmlformats.org/package/2006/relationships"><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image" Target="../media/image42.png"/><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tags" Target="../tags/tag187.xml"/><Relationship Id="rId7" Type="http://schemas.openxmlformats.org/officeDocument/2006/relationships/image" Target="../media/image33.jpeg"/><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notesSlide" Target="../notesSlides/notesSlide48.xml"/><Relationship Id="rId5" Type="http://schemas.openxmlformats.org/officeDocument/2006/relationships/slideLayout" Target="../slideLayouts/slideLayout4.xml"/><Relationship Id="rId4" Type="http://schemas.openxmlformats.org/officeDocument/2006/relationships/tags" Target="../tags/tag188.xml"/></Relationships>
</file>

<file path=ppt/slides/_rels/slide4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tags" Target="../tags/tag191.xml"/><Relationship Id="rId7" Type="http://schemas.openxmlformats.org/officeDocument/2006/relationships/image" Target="../media/image43.tiff"/><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notesSlide" Target="../notesSlides/notesSlide49.xml"/><Relationship Id="rId5" Type="http://schemas.openxmlformats.org/officeDocument/2006/relationships/slideLayout" Target="../slideLayouts/slideLayout5.xml"/><Relationship Id="rId4" Type="http://schemas.openxmlformats.org/officeDocument/2006/relationships/tags" Target="../tags/tag192.xml"/></Relationships>
</file>

<file path=ppt/slides/_rels/slide5.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5.jpe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tags" Target="../tags/tag195.xml"/><Relationship Id="rId7" Type="http://schemas.openxmlformats.org/officeDocument/2006/relationships/image" Target="../media/image46.jpeg"/><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image" Target="../media/image45.tiff"/><Relationship Id="rId5" Type="http://schemas.openxmlformats.org/officeDocument/2006/relationships/notesSlide" Target="../notesSlides/notesSlide50.xml"/><Relationship Id="rId4"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image" Target="../media/image33.jpeg"/><Relationship Id="rId5" Type="http://schemas.openxmlformats.org/officeDocument/2006/relationships/notesSlide" Target="../notesSlides/notesSlide52.xml"/><Relationship Id="rId4"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tags" Target="../tags/tag201.xml"/><Relationship Id="rId5" Type="http://schemas.openxmlformats.org/officeDocument/2006/relationships/notesSlide" Target="../notesSlides/notesSlide53.xml"/><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5.xml"/><Relationship Id="rId1" Type="http://schemas.openxmlformats.org/officeDocument/2006/relationships/tags" Target="../tags/tag204.xml"/><Relationship Id="rId5" Type="http://schemas.openxmlformats.org/officeDocument/2006/relationships/image" Target="../media/image47.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notesSlide" Target="../notesSlides/notesSlide55.xml"/><Relationship Id="rId5" Type="http://schemas.openxmlformats.org/officeDocument/2006/relationships/slideLayout" Target="../slideLayouts/slideLayout6.xml"/><Relationship Id="rId4" Type="http://schemas.openxmlformats.org/officeDocument/2006/relationships/tags" Target="../tags/tag209.xml"/></Relationships>
</file>

<file path=ppt/slides/_rels/slide56.xml.rels><?xml version="1.0" encoding="UTF-8" standalone="yes"?>
<Relationships xmlns="http://schemas.openxmlformats.org/package/2006/relationships"><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tags" Target="../tags/tag210.xml"/><Relationship Id="rId5" Type="http://schemas.openxmlformats.org/officeDocument/2006/relationships/notesSlide" Target="../notesSlides/notesSlide56.xml"/><Relationship Id="rId4"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 Id="rId5" Type="http://schemas.openxmlformats.org/officeDocument/2006/relationships/notesSlide" Target="../notesSlides/notesSlide57.xml"/><Relationship Id="rId4"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tags" Target="../tags/tag218.xml"/><Relationship Id="rId7" Type="http://schemas.openxmlformats.org/officeDocument/2006/relationships/image" Target="../media/image48.jpeg"/><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notesSlide" Target="../notesSlides/notesSlide58.xml"/><Relationship Id="rId5" Type="http://schemas.openxmlformats.org/officeDocument/2006/relationships/slideLayout" Target="../slideLayouts/slideLayout4.xml"/><Relationship Id="rId4" Type="http://schemas.openxmlformats.org/officeDocument/2006/relationships/tags" Target="../tags/tag219.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21.xml"/><Relationship Id="rId1" Type="http://schemas.openxmlformats.org/officeDocument/2006/relationships/tags" Target="../tags/tag220.xml"/><Relationship Id="rId5" Type="http://schemas.openxmlformats.org/officeDocument/2006/relationships/image" Target="../media/image49.jpe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7.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tags" Target="../tags/tag60.xml"/></Relationships>
</file>

<file path=ppt/slides/_rels/slide60.xml.rels><?xml version="1.0" encoding="UTF-8" standalone="yes"?>
<Relationships xmlns="http://schemas.openxmlformats.org/package/2006/relationships"><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image" Target="../media/image50.jpeg"/><Relationship Id="rId5" Type="http://schemas.openxmlformats.org/officeDocument/2006/relationships/notesSlide" Target="../notesSlides/notesSlide60.xml"/><Relationship Id="rId4"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tags" Target="../tags/tag227.xml"/><Relationship Id="rId7" Type="http://schemas.openxmlformats.org/officeDocument/2006/relationships/image" Target="../media/image51.tiff"/><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notesSlide" Target="../notesSlides/notesSlide61.xml"/><Relationship Id="rId5" Type="http://schemas.openxmlformats.org/officeDocument/2006/relationships/slideLayout" Target="../slideLayouts/slideLayout4.xml"/><Relationship Id="rId4" Type="http://schemas.openxmlformats.org/officeDocument/2006/relationships/tags" Target="../tags/tag228.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30.xml"/><Relationship Id="rId1" Type="http://schemas.openxmlformats.org/officeDocument/2006/relationships/tags" Target="../tags/tag229.xml"/><Relationship Id="rId5" Type="http://schemas.openxmlformats.org/officeDocument/2006/relationships/image" Target="../media/image52.jpe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tags" Target="../tags/tag233.xml"/><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image" Target="../media/image53.jpeg"/><Relationship Id="rId5" Type="http://schemas.openxmlformats.org/officeDocument/2006/relationships/notesSlide" Target="../notesSlides/notesSlide63.xml"/><Relationship Id="rId4"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image" Target="../media/image54.jpeg"/><Relationship Id="rId5" Type="http://schemas.openxmlformats.org/officeDocument/2006/relationships/notesSlide" Target="../notesSlides/notesSlide64.xml"/><Relationship Id="rId4"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tags" Target="../tags/tag239.xml"/><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image" Target="../media/image5.jpeg"/><Relationship Id="rId5" Type="http://schemas.openxmlformats.org/officeDocument/2006/relationships/notesSlide" Target="../notesSlides/notesSlide65.xml"/><Relationship Id="rId4"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1.xml"/><Relationship Id="rId1" Type="http://schemas.openxmlformats.org/officeDocument/2006/relationships/tags" Target="../tags/tag240.xml"/><Relationship Id="rId5" Type="http://schemas.openxmlformats.org/officeDocument/2006/relationships/image" Target="../media/image55.jpe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tags" Target="../tags/tag242.xml"/><Relationship Id="rId5" Type="http://schemas.openxmlformats.org/officeDocument/2006/relationships/notesSlide" Target="../notesSlides/notesSlide67.xml"/><Relationship Id="rId4"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tags" Target="../tags/tag247.xml"/><Relationship Id="rId2" Type="http://schemas.openxmlformats.org/officeDocument/2006/relationships/tags" Target="../tags/tag246.xml"/><Relationship Id="rId1" Type="http://schemas.openxmlformats.org/officeDocument/2006/relationships/tags" Target="../tags/tag245.xml"/><Relationship Id="rId5" Type="http://schemas.openxmlformats.org/officeDocument/2006/relationships/notesSlide" Target="../notesSlides/notesSlide68.xml"/><Relationship Id="rId4"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tags" Target="../tags/tag250.xml"/><Relationship Id="rId2" Type="http://schemas.openxmlformats.org/officeDocument/2006/relationships/tags" Target="../tags/tag249.xml"/><Relationship Id="rId1" Type="http://schemas.openxmlformats.org/officeDocument/2006/relationships/tags" Target="../tags/tag248.xml"/><Relationship Id="rId5" Type="http://schemas.openxmlformats.org/officeDocument/2006/relationships/notesSlide" Target="../notesSlides/notesSlide69.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8.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tags" Target="../tags/tag253.xml"/><Relationship Id="rId2" Type="http://schemas.openxmlformats.org/officeDocument/2006/relationships/tags" Target="../tags/tag252.xml"/><Relationship Id="rId1" Type="http://schemas.openxmlformats.org/officeDocument/2006/relationships/tags" Target="../tags/tag251.xml"/><Relationship Id="rId5" Type="http://schemas.openxmlformats.org/officeDocument/2006/relationships/notesSlide" Target="../notesSlides/notesSlide70.xml"/><Relationship Id="rId4"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image" Target="../media/image56.tiff"/><Relationship Id="rId5" Type="http://schemas.openxmlformats.org/officeDocument/2006/relationships/notesSlide" Target="../notesSlides/notesSlide71.xml"/><Relationship Id="rId4"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image" Target="../media/image5.jpeg"/><Relationship Id="rId5" Type="http://schemas.openxmlformats.org/officeDocument/2006/relationships/notesSlide" Target="../notesSlides/notesSlide72.xml"/><Relationship Id="rId4"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tags" Target="../tags/tag262.xml"/><Relationship Id="rId7" Type="http://schemas.openxmlformats.org/officeDocument/2006/relationships/hyperlink" Target="https://www.agronomy.org/files/publications/alfalfa-management-guide.pdf" TargetMode="Externa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hyperlink" Target="https://organicriskmanagement.umn.edu/sites/organicriskmanagement.umn.edu/files/forages.pdf" TargetMode="External"/><Relationship Id="rId5" Type="http://schemas.openxmlformats.org/officeDocument/2006/relationships/notesSlide" Target="../notesSlides/notesSlide73.xml"/><Relationship Id="rId4"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tags" Target="../tags/tag265.xml"/><Relationship Id="rId7" Type="http://schemas.openxmlformats.org/officeDocument/2006/relationships/image" Target="../media/image58.jpeg"/><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image" Target="../media/image57.jpeg"/><Relationship Id="rId5" Type="http://schemas.openxmlformats.org/officeDocument/2006/relationships/notesSlide" Target="../notesSlides/notesSlide74.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66.xml"/><Relationship Id="rId7" Type="http://schemas.openxmlformats.org/officeDocument/2006/relationships/notesSlide" Target="../notesSlides/notesSlide8.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7.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7"/>
          <a:srcRect l="5833"/>
          <a:stretch/>
        </p:blipFill>
        <p:spPr>
          <a:xfrm>
            <a:off x="-1" y="-1"/>
            <a:ext cx="9184673" cy="6504432"/>
          </a:xfrm>
          <a:prstGeom prst="rect">
            <a:avLst/>
          </a:prstGeom>
        </p:spPr>
      </p:pic>
      <p:sp>
        <p:nvSpPr>
          <p:cNvPr id="5" name="Rectangle 4"/>
          <p:cNvSpPr/>
          <p:nvPr>
            <p:custDataLst>
              <p:tags r:id="rId2"/>
            </p:custDataLst>
          </p:nvPr>
        </p:nvSpPr>
        <p:spPr>
          <a:xfrm>
            <a:off x="96535" y="4762500"/>
            <a:ext cx="8991600" cy="1143000"/>
          </a:xfrm>
          <a:prstGeom prst="rect">
            <a:avLst/>
          </a:prstGeom>
          <a:solidFill>
            <a:srgbClr val="A1B5C3">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800000"/>
                </a:solidFill>
              </a:rPr>
              <a:t>Introduction to Organic Forages</a:t>
            </a:r>
            <a:endParaRPr lang="en-US" sz="5400" dirty="0">
              <a:solidFill>
                <a:srgbClr val="800000"/>
              </a:solidFill>
            </a:endParaRPr>
          </a:p>
        </p:txBody>
      </p:sp>
      <p:sp>
        <p:nvSpPr>
          <p:cNvPr id="6" name="TextBox 5"/>
          <p:cNvSpPr txBox="1"/>
          <p:nvPr>
            <p:custDataLst>
              <p:tags r:id="rId3"/>
            </p:custDataLst>
          </p:nvPr>
        </p:nvSpPr>
        <p:spPr>
          <a:xfrm>
            <a:off x="4124214" y="925801"/>
            <a:ext cx="4876800" cy="3539430"/>
          </a:xfrm>
          <a:prstGeom prst="rect">
            <a:avLst/>
          </a:prstGeom>
          <a:solidFill>
            <a:srgbClr val="A1B5C3">
              <a:alpha val="88000"/>
            </a:srgbClr>
          </a:solidFill>
        </p:spPr>
        <p:txBody>
          <a:bodyPr wrap="square" rtlCol="0">
            <a:spAutoFit/>
          </a:bodyPr>
          <a:lstStyle/>
          <a:p>
            <a:pPr algn="ctr"/>
            <a:r>
              <a:rPr lang="en-US" sz="3200" dirty="0">
                <a:solidFill>
                  <a:srgbClr val="800000"/>
                </a:solidFill>
              </a:rPr>
              <a:t>This material is based upon work that is supported by the National Institute of Food and Agriculture, U.S. Department of Agriculture, under grant number 2013-51106-21005.</a:t>
            </a:r>
          </a:p>
        </p:txBody>
      </p:sp>
      <p:sp>
        <p:nvSpPr>
          <p:cNvPr id="7" name="TextBox 6"/>
          <p:cNvSpPr txBox="1"/>
          <p:nvPr>
            <p:custDataLst>
              <p:tags r:id="rId4"/>
            </p:custDataLst>
          </p:nvPr>
        </p:nvSpPr>
        <p:spPr>
          <a:xfrm>
            <a:off x="325830" y="1541354"/>
            <a:ext cx="3634713" cy="2308324"/>
          </a:xfrm>
          <a:prstGeom prst="rect">
            <a:avLst/>
          </a:prstGeom>
          <a:solidFill>
            <a:srgbClr val="A1B5C3">
              <a:alpha val="88000"/>
            </a:srgbClr>
          </a:solidFill>
        </p:spPr>
        <p:txBody>
          <a:bodyPr wrap="none" rtlCol="0">
            <a:spAutoFit/>
          </a:bodyPr>
          <a:lstStyle/>
          <a:p>
            <a:pPr algn="ctr"/>
            <a:r>
              <a:rPr lang="en-US" sz="3600" u="sng" dirty="0" smtClean="0">
                <a:solidFill>
                  <a:srgbClr val="800000"/>
                </a:solidFill>
              </a:rPr>
              <a:t>Authors</a:t>
            </a:r>
          </a:p>
          <a:p>
            <a:pPr algn="ctr"/>
            <a:r>
              <a:rPr lang="en-US" sz="3600" dirty="0">
                <a:solidFill>
                  <a:srgbClr val="800000"/>
                </a:solidFill>
              </a:rPr>
              <a:t>Craig </a:t>
            </a:r>
            <a:r>
              <a:rPr lang="en-US" sz="3600" dirty="0" err="1">
                <a:solidFill>
                  <a:srgbClr val="800000"/>
                </a:solidFill>
              </a:rPr>
              <a:t>Sheaffer</a:t>
            </a:r>
            <a:endParaRPr lang="en-US" sz="3600" dirty="0">
              <a:solidFill>
                <a:srgbClr val="800000"/>
              </a:solidFill>
            </a:endParaRPr>
          </a:p>
          <a:p>
            <a:pPr algn="ctr"/>
            <a:r>
              <a:rPr lang="en-US" sz="3600" dirty="0" smtClean="0">
                <a:solidFill>
                  <a:srgbClr val="800000"/>
                </a:solidFill>
              </a:rPr>
              <a:t>Kristine </a:t>
            </a:r>
            <a:r>
              <a:rPr lang="en-US" sz="3600" dirty="0" err="1" smtClean="0">
                <a:solidFill>
                  <a:srgbClr val="800000"/>
                </a:solidFill>
              </a:rPr>
              <a:t>Moncada</a:t>
            </a:r>
            <a:endParaRPr lang="en-US" sz="3600" dirty="0" smtClean="0">
              <a:solidFill>
                <a:srgbClr val="800000"/>
              </a:solidFill>
            </a:endParaRPr>
          </a:p>
          <a:p>
            <a:pPr algn="ctr"/>
            <a:r>
              <a:rPr lang="en-US" sz="3600" dirty="0" smtClean="0">
                <a:solidFill>
                  <a:srgbClr val="800000"/>
                </a:solidFill>
              </a:rPr>
              <a:t>Constance Carlson</a:t>
            </a:r>
            <a:endParaRPr lang="en-US" sz="3600" dirty="0">
              <a:solidFill>
                <a:srgbClr val="800000"/>
              </a:solidFill>
            </a:endParaRPr>
          </a:p>
        </p:txBody>
      </p:sp>
    </p:spTree>
    <p:custDataLst>
      <p:tags r:id="rId1"/>
    </p:custDataLst>
    <p:extLst>
      <p:ext uri="{BB962C8B-B14F-4D97-AF65-F5344CB8AC3E}">
        <p14:creationId xmlns:p14="http://schemas.microsoft.com/office/powerpoint/2010/main" val="1443739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2"/>
            </p:custDataLst>
          </p:nvPr>
        </p:nvSpPr>
        <p:spPr>
          <a:xfrm>
            <a:off x="457200" y="274638"/>
            <a:ext cx="8229600" cy="1143000"/>
          </a:xfrm>
        </p:spPr>
        <p:txBody>
          <a:bodyPr>
            <a:normAutofit/>
          </a:bodyPr>
          <a:lstStyle/>
          <a:p>
            <a:r>
              <a:rPr lang="en-US" dirty="0" smtClean="0"/>
              <a:t>Grass Root </a:t>
            </a:r>
            <a:r>
              <a:rPr lang="en-US" dirty="0"/>
              <a:t>S</a:t>
            </a:r>
            <a:r>
              <a:rPr lang="en-US" dirty="0" smtClean="0"/>
              <a:t>ystems</a:t>
            </a:r>
            <a:endParaRPr lang="en-US" dirty="0"/>
          </a:p>
        </p:txBody>
      </p:sp>
      <p:sp>
        <p:nvSpPr>
          <p:cNvPr id="4" name="Content Placeholder 3"/>
          <p:cNvSpPr>
            <a:spLocks noGrp="1"/>
          </p:cNvSpPr>
          <p:nvPr>
            <p:ph sz="half" idx="1"/>
            <p:custDataLst>
              <p:tags r:id="rId3"/>
            </p:custDataLst>
          </p:nvPr>
        </p:nvSpPr>
        <p:spPr>
          <a:xfrm>
            <a:off x="457200" y="1600200"/>
            <a:ext cx="4038600" cy="4525963"/>
          </a:xfrm>
        </p:spPr>
        <p:txBody>
          <a:bodyPr/>
          <a:lstStyle/>
          <a:p>
            <a:r>
              <a:rPr lang="en-US" sz="3200" dirty="0" smtClean="0"/>
              <a:t>Fibrous root system</a:t>
            </a:r>
          </a:p>
          <a:p>
            <a:r>
              <a:rPr lang="en-US" sz="3200" dirty="0" smtClean="0"/>
              <a:t>Root system stabilizes soil and adds carbon.</a:t>
            </a:r>
          </a:p>
          <a:p>
            <a:endParaRPr lang="en-US" dirty="0"/>
          </a:p>
        </p:txBody>
      </p:sp>
      <p:pic>
        <p:nvPicPr>
          <p:cNvPr id="1026" name="Picture 2" descr="C:\Users\sheaf001\AppData\Local\Temp\IMG_4073.JPG"/>
          <p:cNvPicPr>
            <a:picLocks noChangeAspect="1" noChangeArrowheads="1"/>
          </p:cNvPicPr>
          <p:nvPr>
            <p:custDataLst>
              <p:tags r:id="rId4"/>
            </p:custDataLst>
          </p:nvPr>
        </p:nvPicPr>
        <p:blipFill rotWithShape="1">
          <a:blip r:embed="rId7" cstate="print">
            <a:extLst>
              <a:ext uri="{28A0092B-C50C-407E-A947-70E740481C1C}">
                <a14:useLocalDpi xmlns:a14="http://schemas.microsoft.com/office/drawing/2010/main" val="0"/>
              </a:ext>
            </a:extLst>
          </a:blip>
          <a:srcRect t="7425"/>
          <a:stretch/>
        </p:blipFill>
        <p:spPr bwMode="auto">
          <a:xfrm rot="5460000">
            <a:off x="4183637" y="1882415"/>
            <a:ext cx="4847234" cy="3986518"/>
          </a:xfrm>
          <a:prstGeom prst="rect">
            <a:avLst/>
          </a:prstGeom>
          <a:ln>
            <a:noFill/>
          </a:ln>
          <a:effectLst>
            <a:outerShdw blurRad="292100" dist="139700" dir="2700000" algn="tl" rotWithShape="0">
              <a:srgbClr val="333333">
                <a:alpha val="65000"/>
              </a:srgbClr>
            </a:outerShdw>
          </a:effectLst>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86141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Family\Downloads\IMG_408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666"/>
          <a:stretch/>
        </p:blipFill>
        <p:spPr bwMode="auto">
          <a:xfrm>
            <a:off x="0" y="152400"/>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custDataLst>
              <p:tags r:id="rId2"/>
            </p:custDataLst>
          </p:nvPr>
        </p:nvSpPr>
        <p:spPr>
          <a:xfrm>
            <a:off x="2743200" y="4419600"/>
            <a:ext cx="1654043" cy="584775"/>
          </a:xfrm>
          <a:prstGeom prst="rect">
            <a:avLst/>
          </a:prstGeom>
          <a:noFill/>
        </p:spPr>
        <p:txBody>
          <a:bodyPr wrap="none" rtlCol="0">
            <a:spAutoFit/>
          </a:bodyPr>
          <a:lstStyle/>
          <a:p>
            <a:r>
              <a:rPr lang="en-US" sz="3200" b="1" dirty="0" smtClean="0"/>
              <a:t>Rhizome</a:t>
            </a:r>
            <a:endParaRPr lang="en-US" sz="3200" b="1" dirty="0"/>
          </a:p>
        </p:txBody>
      </p:sp>
      <p:cxnSp>
        <p:nvCxnSpPr>
          <p:cNvPr id="4" name="Straight Arrow Connector 3"/>
          <p:cNvCxnSpPr/>
          <p:nvPr/>
        </p:nvCxnSpPr>
        <p:spPr>
          <a:xfrm flipH="1">
            <a:off x="2514600" y="5004375"/>
            <a:ext cx="838200" cy="558225"/>
          </a:xfrm>
          <a:prstGeom prst="straightConnector1">
            <a:avLst/>
          </a:prstGeom>
          <a:ln w="476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custDataLst>
              <p:tags r:id="rId3"/>
            </p:custDataLst>
          </p:nvPr>
        </p:nvSpPr>
        <p:spPr>
          <a:xfrm>
            <a:off x="1386840" y="3342382"/>
            <a:ext cx="2575560" cy="584775"/>
          </a:xfrm>
          <a:prstGeom prst="rect">
            <a:avLst/>
          </a:prstGeom>
          <a:noFill/>
        </p:spPr>
        <p:txBody>
          <a:bodyPr wrap="square" rtlCol="0">
            <a:spAutoFit/>
          </a:bodyPr>
          <a:lstStyle/>
          <a:p>
            <a:r>
              <a:rPr lang="en-US" sz="3200" b="1" dirty="0" smtClean="0"/>
              <a:t>New plant</a:t>
            </a:r>
            <a:endParaRPr lang="en-US" sz="3200" b="1" dirty="0"/>
          </a:p>
        </p:txBody>
      </p:sp>
      <p:sp>
        <p:nvSpPr>
          <p:cNvPr id="6" name="TextBox 5"/>
          <p:cNvSpPr txBox="1"/>
          <p:nvPr>
            <p:custDataLst>
              <p:tags r:id="rId4"/>
            </p:custDataLst>
          </p:nvPr>
        </p:nvSpPr>
        <p:spPr>
          <a:xfrm>
            <a:off x="5334000" y="3886200"/>
            <a:ext cx="2450664" cy="523220"/>
          </a:xfrm>
          <a:prstGeom prst="rect">
            <a:avLst/>
          </a:prstGeom>
          <a:noFill/>
        </p:spPr>
        <p:txBody>
          <a:bodyPr wrap="square" rtlCol="0">
            <a:spAutoFit/>
          </a:bodyPr>
          <a:lstStyle/>
          <a:p>
            <a:r>
              <a:rPr lang="en-US" sz="2800" b="1" dirty="0" smtClean="0"/>
              <a:t>Parent Plants</a:t>
            </a:r>
            <a:endParaRPr lang="en-US" sz="2800" b="1" dirty="0"/>
          </a:p>
        </p:txBody>
      </p:sp>
    </p:spTree>
    <p:custDataLst>
      <p:tags r:id="rId1"/>
    </p:custDataLst>
    <p:extLst>
      <p:ext uri="{BB962C8B-B14F-4D97-AF65-F5344CB8AC3E}">
        <p14:creationId xmlns:p14="http://schemas.microsoft.com/office/powerpoint/2010/main" val="3015306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E:\DCIM\102NIKON\DSCN3113.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9000"/>
                    </a14:imgEffect>
                  </a14:imgLayer>
                </a14:imgProps>
              </a:ext>
              <a:ext uri="{28A0092B-C50C-407E-A947-70E740481C1C}">
                <a14:useLocalDpi xmlns:a14="http://schemas.microsoft.com/office/drawing/2010/main" val="0"/>
              </a:ext>
            </a:extLst>
          </a:blip>
          <a:srcRect b="6309"/>
          <a:stretch/>
        </p:blipFill>
        <p:spPr bwMode="auto">
          <a:xfrm>
            <a:off x="0" y="119270"/>
            <a:ext cx="9144083" cy="64232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a:xfrm>
            <a:off x="457199" y="152400"/>
            <a:ext cx="8229600" cy="1143000"/>
          </a:xfrm>
        </p:spPr>
        <p:txBody>
          <a:bodyPr>
            <a:normAutofit fontScale="90000"/>
          </a:bodyPr>
          <a:lstStyle/>
          <a:p>
            <a:r>
              <a:rPr lang="en-US" dirty="0" err="1" smtClean="0">
                <a:solidFill>
                  <a:srgbClr val="F8EF7C"/>
                </a:solidFill>
              </a:rPr>
              <a:t>Orchardgrass</a:t>
            </a:r>
            <a:r>
              <a:rPr lang="en-US" dirty="0" smtClean="0">
                <a:solidFill>
                  <a:srgbClr val="F8EF7C"/>
                </a:solidFill>
              </a:rPr>
              <a:t> and Kentucky Bluegrass</a:t>
            </a:r>
            <a:endParaRPr lang="en-US" dirty="0">
              <a:solidFill>
                <a:srgbClr val="F8EF7C"/>
              </a:solidFill>
            </a:endParaRPr>
          </a:p>
        </p:txBody>
      </p:sp>
    </p:spTree>
    <p:custDataLst>
      <p:tags r:id="rId1"/>
    </p:custDataLst>
    <p:extLst>
      <p:ext uri="{BB962C8B-B14F-4D97-AF65-F5344CB8AC3E}">
        <p14:creationId xmlns:p14="http://schemas.microsoft.com/office/powerpoint/2010/main" val="30693750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Forage Grasses</a:t>
            </a:r>
            <a:endParaRPr lang="en-US" dirty="0"/>
          </a:p>
        </p:txBody>
      </p:sp>
      <p:sp>
        <p:nvSpPr>
          <p:cNvPr id="4" name="Content Placeholder 3"/>
          <p:cNvSpPr>
            <a:spLocks noGrp="1"/>
          </p:cNvSpPr>
          <p:nvPr>
            <p:ph sz="half" idx="2"/>
            <p:custDataLst>
              <p:tags r:id="rId3"/>
            </p:custDataLst>
          </p:nvPr>
        </p:nvSpPr>
        <p:spPr>
          <a:xfrm>
            <a:off x="4537679" y="1600200"/>
            <a:ext cx="4149121" cy="4525963"/>
          </a:xfrm>
          <a:solidFill>
            <a:srgbClr val="8DA455">
              <a:alpha val="79000"/>
            </a:srgbClr>
          </a:solidFill>
        </p:spPr>
        <p:txBody>
          <a:bodyPr>
            <a:normAutofit/>
          </a:bodyPr>
          <a:lstStyle/>
          <a:p>
            <a:pPr marL="514350" indent="-514350">
              <a:buFont typeface="+mj-lt"/>
              <a:buAutoNum type="alphaUcPeriod"/>
            </a:pPr>
            <a:endParaRPr lang="en-US" sz="1200" dirty="0" smtClean="0"/>
          </a:p>
          <a:p>
            <a:pPr marL="514350" indent="-514350">
              <a:buFont typeface="+mj-lt"/>
              <a:buAutoNum type="alphaUcPeriod"/>
            </a:pPr>
            <a:r>
              <a:rPr lang="en-US" sz="3200" dirty="0" smtClean="0">
                <a:solidFill>
                  <a:schemeClr val="tx1">
                    <a:lumMod val="65000"/>
                    <a:lumOff val="35000"/>
                  </a:schemeClr>
                </a:solidFill>
              </a:rPr>
              <a:t>Grass </a:t>
            </a:r>
            <a:r>
              <a:rPr lang="en-US" sz="3200" dirty="0">
                <a:solidFill>
                  <a:schemeClr val="tx1">
                    <a:lumMod val="65000"/>
                    <a:lumOff val="35000"/>
                  </a:schemeClr>
                </a:solidFill>
              </a:rPr>
              <a:t>morphology</a:t>
            </a:r>
          </a:p>
          <a:p>
            <a:pPr marL="514350" indent="-514350">
              <a:buFont typeface="+mj-lt"/>
              <a:buAutoNum type="alphaUcPeriod"/>
            </a:pPr>
            <a:r>
              <a:rPr lang="en-US" sz="3200" b="1" dirty="0"/>
              <a:t>Cool and warm season grasses</a:t>
            </a:r>
          </a:p>
          <a:p>
            <a:pPr marL="514350" indent="-514350">
              <a:buFont typeface="+mj-lt"/>
              <a:buAutoNum type="alphaUcPeriod"/>
            </a:pPr>
            <a:r>
              <a:rPr lang="en-US" sz="3200" dirty="0" smtClean="0"/>
              <a:t>Annual </a:t>
            </a:r>
            <a:r>
              <a:rPr lang="en-US" sz="3200" dirty="0"/>
              <a:t>and perennial grasses</a:t>
            </a:r>
          </a:p>
          <a:p>
            <a:pPr marL="514350" indent="-514350">
              <a:buFont typeface="+mj-lt"/>
              <a:buAutoNum type="alphaUcPeriod"/>
            </a:pPr>
            <a:r>
              <a:rPr lang="en-US" sz="3200" dirty="0" smtClean="0"/>
              <a:t>Perennial </a:t>
            </a:r>
            <a:r>
              <a:rPr lang="en-US" sz="3200" dirty="0"/>
              <a:t>grass </a:t>
            </a:r>
            <a:r>
              <a:rPr lang="en-US" sz="3200" dirty="0" smtClean="0"/>
              <a:t>profiles</a:t>
            </a:r>
            <a:endParaRPr lang="en-US" sz="3200" dirty="0"/>
          </a:p>
        </p:txBody>
      </p:sp>
      <p:sp>
        <p:nvSpPr>
          <p:cNvPr id="6" name="Content Placeholder 5"/>
          <p:cNvSpPr>
            <a:spLocks noGrp="1"/>
          </p:cNvSpPr>
          <p:nvPr>
            <p:ph sz="half" idx="1"/>
            <p:custDataLst>
              <p:tags r:id="rId4"/>
            </p:custDataLst>
          </p:nvPr>
        </p:nvSpPr>
        <p:spPr/>
        <p:txBody>
          <a:bodyPr>
            <a:normAutofit/>
          </a:bodyPr>
          <a:lstStyle/>
          <a:p>
            <a:pPr marL="0" indent="0">
              <a:buNone/>
            </a:pPr>
            <a:endParaRPr lang="en-US" dirty="0">
              <a:solidFill>
                <a:srgbClr val="FF0000"/>
              </a:solidFill>
            </a:endParaRPr>
          </a:p>
        </p:txBody>
      </p:sp>
      <p:pic>
        <p:nvPicPr>
          <p:cNvPr id="2050" name="Picture 2" descr="C:\Users\Family\Downloads\IMG_347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87" t="-104" r="46284" b="10605"/>
          <a:stretch/>
        </p:blipFill>
        <p:spPr bwMode="auto">
          <a:xfrm>
            <a:off x="533400" y="1600200"/>
            <a:ext cx="4004279" cy="45460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22251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fontScale="90000"/>
          </a:bodyPr>
          <a:lstStyle/>
          <a:p>
            <a:r>
              <a:rPr lang="en-US" dirty="0" smtClean="0"/>
              <a:t>Cool and Warm </a:t>
            </a:r>
            <a:r>
              <a:rPr lang="en-US" dirty="0"/>
              <a:t>S</a:t>
            </a:r>
            <a:r>
              <a:rPr lang="en-US" dirty="0" smtClean="0"/>
              <a:t>eason </a:t>
            </a:r>
            <a:r>
              <a:rPr lang="en-US" dirty="0"/>
              <a:t>G</a:t>
            </a:r>
            <a:r>
              <a:rPr lang="en-US" dirty="0" smtClean="0"/>
              <a:t>rasses</a:t>
            </a:r>
            <a:endParaRPr lang="en-US" dirty="0"/>
          </a:p>
        </p:txBody>
      </p:sp>
      <p:sp>
        <p:nvSpPr>
          <p:cNvPr id="3" name="Content Placeholder 2"/>
          <p:cNvSpPr>
            <a:spLocks noGrp="1"/>
          </p:cNvSpPr>
          <p:nvPr>
            <p:ph sz="half" idx="1"/>
            <p:custDataLst>
              <p:tags r:id="rId3"/>
            </p:custDataLst>
          </p:nvPr>
        </p:nvSpPr>
        <p:spPr>
          <a:xfrm>
            <a:off x="228600" y="1417638"/>
            <a:ext cx="8686800" cy="4602163"/>
          </a:xfrm>
        </p:spPr>
        <p:txBody>
          <a:bodyPr>
            <a:normAutofit/>
          </a:bodyPr>
          <a:lstStyle/>
          <a:p>
            <a:r>
              <a:rPr lang="en-US" dirty="0" smtClean="0"/>
              <a:t>Cool season grasses: best growth in spring and fall</a:t>
            </a:r>
          </a:p>
          <a:p>
            <a:r>
              <a:rPr lang="en-US" dirty="0" smtClean="0"/>
              <a:t>Warm season grasses: best growth in summer   </a:t>
            </a:r>
          </a:p>
          <a:p>
            <a:pPr marL="0" indent="0">
              <a:buNone/>
            </a:pPr>
            <a:endParaRPr lang="en-US" dirty="0"/>
          </a:p>
        </p:txBody>
      </p:sp>
      <p:pic>
        <p:nvPicPr>
          <p:cNvPr id="8" name="Content Placeholder 7"/>
          <p:cNvPicPr>
            <a:picLocks noGrp="1" noChangeAspect="1" noChangeArrowheads="1"/>
          </p:cNvPicPr>
          <p:nvPr>
            <p:ph sz="half" idx="2"/>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b="4886"/>
          <a:stretch/>
        </p:blipFill>
        <p:spPr bwMode="auto">
          <a:xfrm>
            <a:off x="1529192" y="2744107"/>
            <a:ext cx="6301668" cy="350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6539955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AGRO\TEXTBOOK\Research pictures\Scanned slides\Grazing 1\CCS0058.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898" t="3003" r="2379" b="11024"/>
          <a:stretch/>
        </p:blipFill>
        <p:spPr bwMode="auto">
          <a:xfrm>
            <a:off x="245097" y="2441542"/>
            <a:ext cx="4238920" cy="353505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G:\AGRO\TEXTBOOK\Research pictures\Scanned slides\Grazing 1\CCS0039.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60" t="2126" r="1896" b="3197"/>
          <a:stretch/>
        </p:blipFill>
        <p:spPr bwMode="auto">
          <a:xfrm>
            <a:off x="4637988" y="2441542"/>
            <a:ext cx="4430598" cy="353505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custDataLst>
              <p:tags r:id="rId2"/>
            </p:custDataLst>
          </p:nvPr>
        </p:nvSpPr>
        <p:spPr>
          <a:xfrm>
            <a:off x="457200" y="274638"/>
            <a:ext cx="8229600" cy="1143000"/>
          </a:xfrm>
        </p:spPr>
        <p:txBody>
          <a:bodyPr>
            <a:normAutofit fontScale="90000"/>
          </a:bodyPr>
          <a:lstStyle/>
          <a:p>
            <a:r>
              <a:rPr lang="en-US" dirty="0" smtClean="0"/>
              <a:t>Cool Season </a:t>
            </a:r>
            <a:r>
              <a:rPr lang="en-US" dirty="0"/>
              <a:t>G</a:t>
            </a:r>
            <a:r>
              <a:rPr lang="en-US" dirty="0" smtClean="0"/>
              <a:t>rass </a:t>
            </a:r>
            <a:r>
              <a:rPr lang="en-US" dirty="0"/>
              <a:t>P</a:t>
            </a:r>
            <a:r>
              <a:rPr lang="en-US" dirty="0" smtClean="0"/>
              <a:t>asture in Spring and Summer</a:t>
            </a:r>
            <a:endParaRPr lang="en-US" dirty="0"/>
          </a:p>
        </p:txBody>
      </p:sp>
    </p:spTree>
    <p:custDataLst>
      <p:tags r:id="rId1"/>
    </p:custDataLst>
    <p:extLst>
      <p:ext uri="{BB962C8B-B14F-4D97-AF65-F5344CB8AC3E}">
        <p14:creationId xmlns:p14="http://schemas.microsoft.com/office/powerpoint/2010/main" val="35858936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Forage Grasses</a:t>
            </a:r>
            <a:endParaRPr lang="en-US" dirty="0"/>
          </a:p>
        </p:txBody>
      </p:sp>
      <p:sp>
        <p:nvSpPr>
          <p:cNvPr id="4" name="Content Placeholder 3"/>
          <p:cNvSpPr>
            <a:spLocks noGrp="1"/>
          </p:cNvSpPr>
          <p:nvPr>
            <p:ph sz="half" idx="2"/>
            <p:custDataLst>
              <p:tags r:id="rId3"/>
            </p:custDataLst>
          </p:nvPr>
        </p:nvSpPr>
        <p:spPr>
          <a:xfrm>
            <a:off x="4537679" y="1600200"/>
            <a:ext cx="4149121" cy="4525963"/>
          </a:xfrm>
          <a:solidFill>
            <a:srgbClr val="8DA455">
              <a:alpha val="79000"/>
            </a:srgbClr>
          </a:solidFill>
        </p:spPr>
        <p:txBody>
          <a:bodyPr>
            <a:normAutofit/>
          </a:bodyPr>
          <a:lstStyle/>
          <a:p>
            <a:pPr marL="514350" indent="-514350">
              <a:buFont typeface="+mj-lt"/>
              <a:buAutoNum type="alphaUcPeriod"/>
            </a:pPr>
            <a:endParaRPr lang="en-US" sz="1200" dirty="0" smtClean="0"/>
          </a:p>
          <a:p>
            <a:pPr marL="514350" indent="-514350">
              <a:buFont typeface="+mj-lt"/>
              <a:buAutoNum type="alphaUcPeriod"/>
            </a:pPr>
            <a:r>
              <a:rPr lang="en-US" sz="3200" dirty="0" smtClean="0">
                <a:solidFill>
                  <a:schemeClr val="tx1">
                    <a:lumMod val="65000"/>
                    <a:lumOff val="35000"/>
                  </a:schemeClr>
                </a:solidFill>
              </a:rPr>
              <a:t>Grass </a:t>
            </a:r>
            <a:r>
              <a:rPr lang="en-US" sz="3200" dirty="0">
                <a:solidFill>
                  <a:schemeClr val="tx1">
                    <a:lumMod val="65000"/>
                    <a:lumOff val="35000"/>
                  </a:schemeClr>
                </a:solidFill>
              </a:rPr>
              <a:t>morphology</a:t>
            </a:r>
          </a:p>
          <a:p>
            <a:pPr marL="514350" indent="-514350">
              <a:buFont typeface="+mj-lt"/>
              <a:buAutoNum type="alphaUcPeriod"/>
            </a:pPr>
            <a:r>
              <a:rPr lang="en-US" sz="3200" dirty="0">
                <a:solidFill>
                  <a:schemeClr val="tx1">
                    <a:lumMod val="65000"/>
                    <a:lumOff val="35000"/>
                  </a:schemeClr>
                </a:solidFill>
              </a:rPr>
              <a:t>Cool and warm season grasses</a:t>
            </a:r>
          </a:p>
          <a:p>
            <a:pPr marL="514350" indent="-514350">
              <a:buFont typeface="+mj-lt"/>
              <a:buAutoNum type="alphaUcPeriod"/>
            </a:pPr>
            <a:r>
              <a:rPr lang="en-US" sz="3200" b="1" dirty="0" smtClean="0"/>
              <a:t>Annual </a:t>
            </a:r>
            <a:r>
              <a:rPr lang="en-US" sz="3200" b="1" dirty="0"/>
              <a:t>and perennial grasses</a:t>
            </a:r>
          </a:p>
          <a:p>
            <a:pPr marL="514350" indent="-514350">
              <a:buFont typeface="+mj-lt"/>
              <a:buAutoNum type="alphaUcPeriod"/>
            </a:pPr>
            <a:r>
              <a:rPr lang="en-US" sz="3200" dirty="0" smtClean="0"/>
              <a:t>Perennial </a:t>
            </a:r>
            <a:r>
              <a:rPr lang="en-US" sz="3200" dirty="0"/>
              <a:t>grass </a:t>
            </a:r>
            <a:r>
              <a:rPr lang="en-US" sz="3200" dirty="0" smtClean="0"/>
              <a:t>profiles</a:t>
            </a:r>
            <a:endParaRPr lang="en-US" sz="3200" dirty="0"/>
          </a:p>
        </p:txBody>
      </p:sp>
      <p:pic>
        <p:nvPicPr>
          <p:cNvPr id="2050" name="Picture 2" descr="C:\Users\Family\Downloads\IMG_347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87" t="-104" r="46284" b="10605"/>
          <a:stretch/>
        </p:blipFill>
        <p:spPr bwMode="auto">
          <a:xfrm>
            <a:off x="533400" y="1600200"/>
            <a:ext cx="4004279" cy="45460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15597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Annual vs. </a:t>
            </a:r>
            <a:r>
              <a:rPr lang="en-US" dirty="0"/>
              <a:t>P</a:t>
            </a:r>
            <a:r>
              <a:rPr lang="en-US" dirty="0" smtClean="0"/>
              <a:t>erennial </a:t>
            </a:r>
            <a:r>
              <a:rPr lang="en-US" dirty="0"/>
              <a:t>G</a:t>
            </a:r>
            <a:r>
              <a:rPr lang="en-US" dirty="0" smtClean="0"/>
              <a:t>rasses</a:t>
            </a:r>
            <a:endParaRPr lang="en-US" dirty="0"/>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546" b="24620"/>
          <a:stretch/>
        </p:blipFill>
        <p:spPr bwMode="auto">
          <a:xfrm>
            <a:off x="0" y="2057400"/>
            <a:ext cx="4627319" cy="3494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4235" r="70" b="20617"/>
          <a:stretch/>
        </p:blipFill>
        <p:spPr bwMode="auto">
          <a:xfrm>
            <a:off x="4633945" y="2057400"/>
            <a:ext cx="4510055" cy="3494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8637343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Annual Grasses</a:t>
            </a:r>
            <a:endParaRPr lang="en-US" dirty="0"/>
          </a:p>
        </p:txBody>
      </p:sp>
      <p:sp>
        <p:nvSpPr>
          <p:cNvPr id="3" name="Content Placeholder 2"/>
          <p:cNvSpPr>
            <a:spLocks noGrp="1"/>
          </p:cNvSpPr>
          <p:nvPr>
            <p:ph idx="1"/>
            <p:custDataLst>
              <p:tags r:id="rId3"/>
            </p:custDataLst>
          </p:nvPr>
        </p:nvSpPr>
        <p:spPr>
          <a:xfrm>
            <a:off x="457200" y="1600200"/>
            <a:ext cx="8229600" cy="4525963"/>
          </a:xfrm>
        </p:spPr>
        <p:txBody>
          <a:bodyPr>
            <a:normAutofit lnSpcReduction="10000"/>
          </a:bodyPr>
          <a:lstStyle/>
          <a:p>
            <a:r>
              <a:rPr lang="en-US" sz="3600" dirty="0" smtClean="0"/>
              <a:t>Cool season</a:t>
            </a:r>
          </a:p>
          <a:p>
            <a:pPr lvl="1"/>
            <a:r>
              <a:rPr lang="en-US" dirty="0" smtClean="0"/>
              <a:t>Small grains: spring seeded </a:t>
            </a:r>
            <a:r>
              <a:rPr lang="en-US" dirty="0" err="1" smtClean="0"/>
              <a:t>wheat,oats</a:t>
            </a:r>
            <a:r>
              <a:rPr lang="en-US" dirty="0" smtClean="0"/>
              <a:t>, barley</a:t>
            </a:r>
          </a:p>
          <a:p>
            <a:pPr lvl="1"/>
            <a:r>
              <a:rPr lang="en-US" dirty="0" smtClean="0"/>
              <a:t>Annual and Italian ryegrass</a:t>
            </a:r>
          </a:p>
          <a:p>
            <a:r>
              <a:rPr lang="en-US" sz="3600" dirty="0" smtClean="0"/>
              <a:t>Warm season</a:t>
            </a:r>
          </a:p>
          <a:p>
            <a:pPr lvl="1"/>
            <a:r>
              <a:rPr lang="en-US" dirty="0" err="1" smtClean="0"/>
              <a:t>Sudangrass</a:t>
            </a:r>
            <a:endParaRPr lang="en-US" dirty="0"/>
          </a:p>
          <a:p>
            <a:pPr lvl="1"/>
            <a:r>
              <a:rPr lang="en-US" dirty="0" err="1" smtClean="0"/>
              <a:t>Teff</a:t>
            </a:r>
            <a:endParaRPr lang="en-US" dirty="0" smtClean="0"/>
          </a:p>
          <a:p>
            <a:pPr lvl="1"/>
            <a:r>
              <a:rPr lang="en-US" dirty="0" smtClean="0"/>
              <a:t>Millets</a:t>
            </a:r>
          </a:p>
          <a:p>
            <a:pPr lvl="1"/>
            <a:r>
              <a:rPr lang="en-US" dirty="0" smtClean="0"/>
              <a:t>Corn</a:t>
            </a:r>
            <a:endParaRPr lang="en-US" dirty="0"/>
          </a:p>
        </p:txBody>
      </p:sp>
    </p:spTree>
    <p:custDataLst>
      <p:tags r:id="rId1"/>
    </p:custDataLst>
    <p:extLst>
      <p:ext uri="{BB962C8B-B14F-4D97-AF65-F5344CB8AC3E}">
        <p14:creationId xmlns:p14="http://schemas.microsoft.com/office/powerpoint/2010/main" val="9324887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AGRO\TEXTBOOK\Research pictures\horses\amandas.small grians\DSCN246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783"/>
          <a:stretch/>
        </p:blipFill>
        <p:spPr bwMode="auto">
          <a:xfrm>
            <a:off x="-26504" y="0"/>
            <a:ext cx="9144000" cy="638980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custDataLst>
              <p:tags r:id="rId2"/>
            </p:custDataLst>
          </p:nvPr>
        </p:nvSpPr>
        <p:spPr>
          <a:xfrm>
            <a:off x="304800" y="5334000"/>
            <a:ext cx="2971800" cy="884238"/>
          </a:xfrm>
          <a:solidFill>
            <a:srgbClr val="C5D5A4">
              <a:alpha val="88000"/>
            </a:srgbClr>
          </a:solidFill>
        </p:spPr>
        <p:txBody>
          <a:bodyPr>
            <a:normAutofit/>
          </a:bodyPr>
          <a:lstStyle/>
          <a:p>
            <a:r>
              <a:rPr lang="en-US" sz="3200" dirty="0" smtClean="0">
                <a:solidFill>
                  <a:schemeClr val="tx1"/>
                </a:solidFill>
              </a:rPr>
              <a:t>Spring Oats</a:t>
            </a:r>
            <a:endParaRPr lang="en-US" sz="3200" dirty="0">
              <a:solidFill>
                <a:schemeClr val="tx1"/>
              </a:solidFill>
            </a:endParaRPr>
          </a:p>
        </p:txBody>
      </p:sp>
      <p:sp>
        <p:nvSpPr>
          <p:cNvPr id="7" name="Title 4"/>
          <p:cNvSpPr txBox="1">
            <a:spLocks/>
          </p:cNvSpPr>
          <p:nvPr>
            <p:custDataLst>
              <p:tags r:id="rId3"/>
            </p:custDataLst>
          </p:nvPr>
        </p:nvSpPr>
        <p:spPr>
          <a:xfrm>
            <a:off x="5638800" y="5334000"/>
            <a:ext cx="3124200" cy="884238"/>
          </a:xfrm>
          <a:prstGeom prst="rect">
            <a:avLst/>
          </a:prstGeom>
          <a:solidFill>
            <a:srgbClr val="C5D5A4">
              <a:alpha val="88000"/>
            </a:srgbClr>
          </a:solidFill>
        </p:spPr>
        <p:txBody>
          <a:bodyPr vert="horz" lIns="91440" tIns="45720" rIns="91440" bIns="45720" rtlCol="0" anchor="ctr">
            <a:normAutofit fontScale="92500"/>
          </a:bodyPr>
          <a:lst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a:lstStyle>
          <a:p>
            <a:r>
              <a:rPr lang="en-US" sz="3200" dirty="0" smtClean="0">
                <a:solidFill>
                  <a:schemeClr val="tx1"/>
                </a:solidFill>
              </a:rPr>
              <a:t>Annual Ryegrass</a:t>
            </a:r>
            <a:endParaRPr lang="en-US" sz="3200" dirty="0">
              <a:solidFill>
                <a:schemeClr val="tx1"/>
              </a:solidFill>
            </a:endParaRPr>
          </a:p>
        </p:txBody>
      </p:sp>
    </p:spTree>
    <p:custDataLst>
      <p:tags r:id="rId1"/>
    </p:custDataLst>
    <p:extLst>
      <p:ext uri="{BB962C8B-B14F-4D97-AF65-F5344CB8AC3E}">
        <p14:creationId xmlns:p14="http://schemas.microsoft.com/office/powerpoint/2010/main" val="10274153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76200"/>
            <a:ext cx="8229600" cy="1143000"/>
          </a:xfrm>
        </p:spPr>
        <p:txBody>
          <a:bodyPr/>
          <a:lstStyle/>
          <a:p>
            <a:r>
              <a:rPr lang="en-US" dirty="0" smtClean="0"/>
              <a:t>Forages</a:t>
            </a:r>
            <a:endParaRPr lang="en-US" dirty="0"/>
          </a:p>
        </p:txBody>
      </p:sp>
      <p:sp>
        <p:nvSpPr>
          <p:cNvPr id="8" name="Content Placeholder 7"/>
          <p:cNvSpPr>
            <a:spLocks noGrp="1"/>
          </p:cNvSpPr>
          <p:nvPr>
            <p:ph idx="1"/>
            <p:custDataLst>
              <p:tags r:id="rId3"/>
            </p:custDataLst>
          </p:nvPr>
        </p:nvSpPr>
        <p:spPr>
          <a:xfrm>
            <a:off x="190500" y="1219200"/>
            <a:ext cx="8763000" cy="1828800"/>
          </a:xfrm>
        </p:spPr>
        <p:txBody>
          <a:bodyPr>
            <a:normAutofit/>
          </a:bodyPr>
          <a:lstStyle/>
          <a:p>
            <a:r>
              <a:rPr lang="en-US" dirty="0"/>
              <a:t>G</a:t>
            </a:r>
            <a:r>
              <a:rPr lang="en-US" dirty="0" smtClean="0"/>
              <a:t>rasses and legumes used for livestock feed</a:t>
            </a:r>
          </a:p>
          <a:p>
            <a:r>
              <a:rPr lang="en-US" dirty="0"/>
              <a:t>H</a:t>
            </a:r>
            <a:r>
              <a:rPr lang="en-US" dirty="0" smtClean="0"/>
              <a:t>arvested by grazing livestock, or mechanically as hay or silage</a:t>
            </a:r>
          </a:p>
          <a:p>
            <a:endParaRPr lang="en-US" dirty="0"/>
          </a:p>
        </p:txBody>
      </p:sp>
      <p:pic>
        <p:nvPicPr>
          <p:cNvPr id="5" name="Picture 2" descr="C:\Users\sheaf001\Downloads\IMG_5941.JPG"/>
          <p:cNvPicPr>
            <a:picLocks noChangeAspect="1" noChangeArrowheads="1"/>
          </p:cNvPicPr>
          <p:nvPr>
            <p:custDataLst>
              <p:tags r:id="rId4"/>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980151" y="3200399"/>
            <a:ext cx="3794759" cy="25298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G:\AGRO\TEXTBOOK\Research pictures\Dave Hansen pics\animals\ES007202.JPG"/>
          <p:cNvPicPr>
            <a:picLocks noChangeAspect="1" noChangeArrowheads="1"/>
          </p:cNvPicPr>
          <p:nvPr>
            <p:custDataLst>
              <p:tags r:id="rId5"/>
            </p:custDataLst>
          </p:nvPr>
        </p:nvPicPr>
        <p:blipFill rotWithShape="1">
          <a:blip r:embed="rId9" cstate="print">
            <a:extLst>
              <a:ext uri="{28A0092B-C50C-407E-A947-70E740481C1C}">
                <a14:useLocalDpi xmlns:a14="http://schemas.microsoft.com/office/drawing/2010/main" val="0"/>
              </a:ext>
            </a:extLst>
          </a:blip>
          <a:srcRect l="4167" t="6020" r="3804" b="7548"/>
          <a:stretch/>
        </p:blipFill>
        <p:spPr bwMode="auto">
          <a:xfrm>
            <a:off x="518474" y="3271101"/>
            <a:ext cx="3996965" cy="25735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229812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custDataLst>
              <p:tags r:id="rId2"/>
            </p:custDataLst>
          </p:nvPr>
        </p:nvSpPr>
        <p:spPr>
          <a:xfrm>
            <a:off x="0" y="1333500"/>
            <a:ext cx="3124200" cy="4191000"/>
          </a:xfrm>
        </p:spPr>
        <p:txBody>
          <a:bodyPr>
            <a:normAutofit fontScale="90000"/>
          </a:bodyPr>
          <a:lstStyle/>
          <a:p>
            <a:pPr>
              <a:defRPr/>
            </a:pPr>
            <a:r>
              <a:rPr lang="en-US" altLang="en-US" dirty="0">
                <a:solidFill>
                  <a:srgbClr val="7A0019"/>
                </a:solidFill>
              </a:rPr>
              <a:t>Y</a:t>
            </a:r>
            <a:r>
              <a:rPr lang="en-US" altLang="en-US" dirty="0" smtClean="0">
                <a:solidFill>
                  <a:srgbClr val="7A0019"/>
                </a:solidFill>
              </a:rPr>
              <a:t>ields </a:t>
            </a:r>
            <a:r>
              <a:rPr lang="en-US" altLang="en-US" dirty="0">
                <a:solidFill>
                  <a:srgbClr val="7A0019"/>
                </a:solidFill>
              </a:rPr>
              <a:t>of </a:t>
            </a:r>
            <a:r>
              <a:rPr lang="en-US" altLang="en-US" dirty="0" smtClean="0">
                <a:solidFill>
                  <a:srgbClr val="7A0019"/>
                </a:solidFill>
              </a:rPr>
              <a:t>Cool Season Annual Forages Planted in Spring </a:t>
            </a:r>
            <a:r>
              <a:rPr lang="en-US" altLang="en-US" dirty="0">
                <a:solidFill>
                  <a:srgbClr val="7A0019"/>
                </a:solidFill>
              </a:rPr>
              <a:t>and </a:t>
            </a:r>
            <a:r>
              <a:rPr lang="en-US" altLang="en-US" dirty="0" smtClean="0">
                <a:solidFill>
                  <a:srgbClr val="7A0019"/>
                </a:solidFill>
              </a:rPr>
              <a:t>Fall</a:t>
            </a:r>
          </a:p>
        </p:txBody>
      </p:sp>
      <p:graphicFrame>
        <p:nvGraphicFramePr>
          <p:cNvPr id="4" name="Content Placeholder 3"/>
          <p:cNvGraphicFramePr>
            <a:graphicFrameLocks noGrp="1"/>
          </p:cNvGraphicFramePr>
          <p:nvPr>
            <p:ph idx="1"/>
            <p:custDataLst>
              <p:tags r:id="rId3"/>
            </p:custDataLst>
            <p:extLst>
              <p:ext uri="{D42A27DB-BD31-4B8C-83A1-F6EECF244321}">
                <p14:modId xmlns:p14="http://schemas.microsoft.com/office/powerpoint/2010/main" val="1192695053"/>
              </p:ext>
            </p:extLst>
          </p:nvPr>
        </p:nvGraphicFramePr>
        <p:xfrm>
          <a:off x="3200400" y="381000"/>
          <a:ext cx="5867401" cy="5665230"/>
        </p:xfrm>
        <a:graphic>
          <a:graphicData uri="http://schemas.openxmlformats.org/drawingml/2006/table">
            <a:tbl>
              <a:tblPr firstRow="1" bandRow="1">
                <a:tableStyleId>{8A107856-5554-42FB-B03E-39F5DBC370BA}</a:tableStyleId>
              </a:tblPr>
              <a:tblGrid>
                <a:gridCol w="3200399">
                  <a:extLst>
                    <a:ext uri="{9D8B030D-6E8A-4147-A177-3AD203B41FA5}">
                      <a16:colId xmlns="" xmlns:a16="http://schemas.microsoft.com/office/drawing/2014/main" val="20000"/>
                    </a:ext>
                  </a:extLst>
                </a:gridCol>
                <a:gridCol w="1371600">
                  <a:extLst>
                    <a:ext uri="{9D8B030D-6E8A-4147-A177-3AD203B41FA5}">
                      <a16:colId xmlns="" xmlns:a16="http://schemas.microsoft.com/office/drawing/2014/main" val="20001"/>
                    </a:ext>
                  </a:extLst>
                </a:gridCol>
                <a:gridCol w="1295402">
                  <a:extLst>
                    <a:ext uri="{9D8B030D-6E8A-4147-A177-3AD203B41FA5}">
                      <a16:colId xmlns="" xmlns:a16="http://schemas.microsoft.com/office/drawing/2014/main" val="20002"/>
                    </a:ext>
                  </a:extLst>
                </a:gridCol>
              </a:tblGrid>
              <a:tr h="566523">
                <a:tc rowSpan="2">
                  <a:txBody>
                    <a:bodyPr/>
                    <a:lstStyle/>
                    <a:p>
                      <a:pPr algn="ctr"/>
                      <a:r>
                        <a:rPr lang="en-US" sz="2800" dirty="0" smtClean="0"/>
                        <a:t>Species</a:t>
                      </a:r>
                      <a:endParaRPr lang="en-US" sz="2800" dirty="0">
                        <a:latin typeface="Calibri" panose="020F0502020204030204" pitchFamily="34" charset="0"/>
                      </a:endParaRPr>
                    </a:p>
                  </a:txBody>
                  <a:tcPr marL="91426" marR="91426" marT="45712" marB="45712" anchor="b"/>
                </a:tc>
                <a:tc>
                  <a:txBody>
                    <a:bodyPr/>
                    <a:lstStyle/>
                    <a:p>
                      <a:pPr algn="ctr"/>
                      <a:r>
                        <a:rPr lang="en-US" sz="2800" dirty="0" smtClean="0"/>
                        <a:t>Spring</a:t>
                      </a:r>
                      <a:endParaRPr lang="en-US" sz="2800" dirty="0">
                        <a:latin typeface="Calibri" panose="020F0502020204030204" pitchFamily="34" charset="0"/>
                      </a:endParaRPr>
                    </a:p>
                  </a:txBody>
                  <a:tcPr marL="91426" marR="91426" marT="45712" marB="45712" anchor="ctr"/>
                </a:tc>
                <a:tc>
                  <a:txBody>
                    <a:bodyPr/>
                    <a:lstStyle/>
                    <a:p>
                      <a:pPr algn="ctr"/>
                      <a:r>
                        <a:rPr lang="en-US" sz="2800" dirty="0" smtClean="0"/>
                        <a:t>Fall</a:t>
                      </a:r>
                      <a:endParaRPr lang="en-US" sz="2800" dirty="0">
                        <a:latin typeface="Calibri" panose="020F0502020204030204" pitchFamily="34" charset="0"/>
                      </a:endParaRPr>
                    </a:p>
                  </a:txBody>
                  <a:tcPr marL="91426" marR="91426" marT="45712" marB="45712" anchor="ctr"/>
                </a:tc>
                <a:extLst>
                  <a:ext uri="{0D108BD9-81ED-4DB2-BD59-A6C34878D82A}">
                    <a16:rowId xmlns="" xmlns:a16="http://schemas.microsoft.com/office/drawing/2014/main" val="10000"/>
                  </a:ext>
                </a:extLst>
              </a:tr>
              <a:tr h="566523">
                <a:tc vMerge="1">
                  <a:txBody>
                    <a:bodyPr/>
                    <a:lstStyle/>
                    <a:p>
                      <a:pPr algn="l"/>
                      <a:endParaRPr lang="en-US" sz="2800" baseline="30000" dirty="0">
                        <a:latin typeface="Calibri" panose="020F0502020204030204" pitchFamily="34" charset="0"/>
                      </a:endParaRPr>
                    </a:p>
                  </a:txBody>
                  <a:tcPr/>
                </a:tc>
                <a:tc gridSpan="2">
                  <a:txBody>
                    <a:bodyPr/>
                    <a:lstStyle/>
                    <a:p>
                      <a:pPr algn="ctr"/>
                      <a:r>
                        <a:rPr lang="en-US" sz="2800" dirty="0" smtClean="0"/>
                        <a:t>Yield (Tons/Acre)</a:t>
                      </a:r>
                      <a:endParaRPr lang="en-US" sz="2800" dirty="0">
                        <a:latin typeface="Calibri" panose="020F0502020204030204" pitchFamily="34" charset="0"/>
                      </a:endParaRPr>
                    </a:p>
                  </a:txBody>
                  <a:tcPr marL="91426" marR="91426" marT="45712" marB="45712"/>
                </a:tc>
                <a:tc hMerge="1">
                  <a:txBody>
                    <a:bodyPr/>
                    <a:lstStyle/>
                    <a:p>
                      <a:pPr algn="ctr"/>
                      <a:endParaRPr lang="en-US" sz="2800" dirty="0">
                        <a:latin typeface="Calibri" panose="020F0502020204030204" pitchFamily="34" charset="0"/>
                      </a:endParaRPr>
                    </a:p>
                  </a:txBody>
                  <a:tcPr/>
                </a:tc>
                <a:extLst>
                  <a:ext uri="{0D108BD9-81ED-4DB2-BD59-A6C34878D82A}">
                    <a16:rowId xmlns="" xmlns:a16="http://schemas.microsoft.com/office/drawing/2014/main" val="10001"/>
                  </a:ext>
                </a:extLst>
              </a:tr>
              <a:tr h="566523">
                <a:tc>
                  <a:txBody>
                    <a:bodyPr/>
                    <a:lstStyle/>
                    <a:p>
                      <a:pPr algn="l"/>
                      <a:r>
                        <a:rPr lang="en-US" sz="2800" dirty="0" smtClean="0"/>
                        <a:t>Annual</a:t>
                      </a:r>
                      <a:r>
                        <a:rPr lang="en-US" sz="2800" baseline="0" dirty="0" smtClean="0"/>
                        <a:t> Ryegrass</a:t>
                      </a:r>
                      <a:endParaRPr lang="en-US" sz="2800" baseline="30000" dirty="0">
                        <a:latin typeface="Calibri" panose="020F0502020204030204" pitchFamily="34" charset="0"/>
                      </a:endParaRPr>
                    </a:p>
                  </a:txBody>
                  <a:tcPr marL="91426" marR="91426" marT="45712" marB="45712"/>
                </a:tc>
                <a:tc>
                  <a:txBody>
                    <a:bodyPr/>
                    <a:lstStyle/>
                    <a:p>
                      <a:pPr algn="ctr"/>
                      <a:r>
                        <a:rPr lang="en-US" sz="2800" baseline="0" dirty="0" smtClean="0"/>
                        <a:t>1.9</a:t>
                      </a:r>
                      <a:endParaRPr lang="en-US" sz="2800" baseline="30000" dirty="0">
                        <a:solidFill>
                          <a:schemeClr val="tx1"/>
                        </a:solidFill>
                        <a:latin typeface="Calibri" panose="020F0502020204030204" pitchFamily="34" charset="0"/>
                      </a:endParaRPr>
                    </a:p>
                  </a:txBody>
                  <a:tcPr marL="91426" marR="91426" marT="45712" marB="45712"/>
                </a:tc>
                <a:tc>
                  <a:txBody>
                    <a:bodyPr/>
                    <a:lstStyle/>
                    <a:p>
                      <a:pPr algn="ctr"/>
                      <a:r>
                        <a:rPr lang="en-US" sz="2800" baseline="0" dirty="0" smtClean="0"/>
                        <a:t>1.9</a:t>
                      </a:r>
                      <a:endParaRPr lang="en-US" sz="2800" baseline="30000" dirty="0">
                        <a:solidFill>
                          <a:schemeClr val="tx1"/>
                        </a:solidFill>
                        <a:latin typeface="Calibri" panose="020F0502020204030204" pitchFamily="34" charset="0"/>
                      </a:endParaRPr>
                    </a:p>
                  </a:txBody>
                  <a:tcPr marL="91426" marR="91426" marT="45712" marB="45712"/>
                </a:tc>
                <a:extLst>
                  <a:ext uri="{0D108BD9-81ED-4DB2-BD59-A6C34878D82A}">
                    <a16:rowId xmlns="" xmlns:a16="http://schemas.microsoft.com/office/drawing/2014/main" val="10002"/>
                  </a:ext>
                </a:extLst>
              </a:tr>
              <a:tr h="566523">
                <a:tc>
                  <a:txBody>
                    <a:bodyPr/>
                    <a:lstStyle/>
                    <a:p>
                      <a:pPr algn="l"/>
                      <a:r>
                        <a:rPr lang="en-US" sz="2800" dirty="0" smtClean="0"/>
                        <a:t>Spring Oat</a:t>
                      </a:r>
                      <a:endParaRPr lang="en-US" sz="2800" baseline="30000" dirty="0">
                        <a:latin typeface="Calibri" panose="020F0502020204030204" pitchFamily="34" charset="0"/>
                      </a:endParaRPr>
                    </a:p>
                  </a:txBody>
                  <a:tcPr marL="91426" marR="91426" marT="45712" marB="45712"/>
                </a:tc>
                <a:tc>
                  <a:txBody>
                    <a:bodyPr/>
                    <a:lstStyle/>
                    <a:p>
                      <a:pPr algn="ctr"/>
                      <a:r>
                        <a:rPr lang="en-US" sz="2800" baseline="0" dirty="0" smtClean="0"/>
                        <a:t>1.7</a:t>
                      </a:r>
                      <a:endParaRPr lang="en-US" sz="2800" baseline="30000" dirty="0">
                        <a:solidFill>
                          <a:schemeClr val="tx1"/>
                        </a:solidFill>
                        <a:latin typeface="Calibri" panose="020F0502020204030204" pitchFamily="34" charset="0"/>
                      </a:endParaRPr>
                    </a:p>
                  </a:txBody>
                  <a:tcPr marL="91426" marR="91426" marT="45712" marB="45712"/>
                </a:tc>
                <a:tc>
                  <a:txBody>
                    <a:bodyPr/>
                    <a:lstStyle/>
                    <a:p>
                      <a:pPr algn="ctr"/>
                      <a:r>
                        <a:rPr lang="en-US" sz="2800" baseline="0" dirty="0" smtClean="0"/>
                        <a:t>1.6</a:t>
                      </a:r>
                      <a:endParaRPr lang="en-US" sz="2800" baseline="30000" dirty="0">
                        <a:solidFill>
                          <a:schemeClr val="tx1"/>
                        </a:solidFill>
                        <a:latin typeface="Calibri" panose="020F0502020204030204" pitchFamily="34" charset="0"/>
                      </a:endParaRPr>
                    </a:p>
                  </a:txBody>
                  <a:tcPr marL="91426" marR="91426" marT="45712" marB="45712"/>
                </a:tc>
                <a:extLst>
                  <a:ext uri="{0D108BD9-81ED-4DB2-BD59-A6C34878D82A}">
                    <a16:rowId xmlns="" xmlns:a16="http://schemas.microsoft.com/office/drawing/2014/main" val="10003"/>
                  </a:ext>
                </a:extLst>
              </a:tr>
              <a:tr h="566523">
                <a:tc>
                  <a:txBody>
                    <a:bodyPr/>
                    <a:lstStyle/>
                    <a:p>
                      <a:pPr algn="l"/>
                      <a:r>
                        <a:rPr lang="en-US" sz="2800" dirty="0" smtClean="0"/>
                        <a:t>Spring Barley</a:t>
                      </a:r>
                      <a:endParaRPr lang="en-US" sz="2800" baseline="30000" dirty="0">
                        <a:latin typeface="Calibri" panose="020F0502020204030204" pitchFamily="34" charset="0"/>
                      </a:endParaRPr>
                    </a:p>
                  </a:txBody>
                  <a:tcPr marL="91426" marR="91426" marT="45712" marB="45712"/>
                </a:tc>
                <a:tc>
                  <a:txBody>
                    <a:bodyPr/>
                    <a:lstStyle/>
                    <a:p>
                      <a:pPr algn="ctr"/>
                      <a:r>
                        <a:rPr lang="en-US" sz="2800" baseline="0" dirty="0" smtClean="0"/>
                        <a:t>1.4</a:t>
                      </a:r>
                      <a:endParaRPr lang="en-US" sz="2800" baseline="30000" dirty="0">
                        <a:solidFill>
                          <a:schemeClr val="tx1"/>
                        </a:solidFill>
                        <a:latin typeface="Calibri" panose="020F0502020204030204" pitchFamily="34" charset="0"/>
                      </a:endParaRPr>
                    </a:p>
                  </a:txBody>
                  <a:tcPr marL="91426" marR="91426" marT="45712" marB="45712"/>
                </a:tc>
                <a:tc>
                  <a:txBody>
                    <a:bodyPr/>
                    <a:lstStyle/>
                    <a:p>
                      <a:pPr algn="ctr"/>
                      <a:r>
                        <a:rPr lang="en-US" sz="2800" baseline="0" dirty="0" smtClean="0"/>
                        <a:t>1.4</a:t>
                      </a:r>
                      <a:endParaRPr lang="en-US" sz="2800" baseline="30000" dirty="0">
                        <a:solidFill>
                          <a:schemeClr val="tx1"/>
                        </a:solidFill>
                        <a:latin typeface="Calibri" panose="020F0502020204030204" pitchFamily="34" charset="0"/>
                      </a:endParaRPr>
                    </a:p>
                  </a:txBody>
                  <a:tcPr marL="91426" marR="91426" marT="45712" marB="45712"/>
                </a:tc>
                <a:extLst>
                  <a:ext uri="{0D108BD9-81ED-4DB2-BD59-A6C34878D82A}">
                    <a16:rowId xmlns="" xmlns:a16="http://schemas.microsoft.com/office/drawing/2014/main" val="10004"/>
                  </a:ext>
                </a:extLst>
              </a:tr>
              <a:tr h="566523">
                <a:tc>
                  <a:txBody>
                    <a:bodyPr/>
                    <a:lstStyle/>
                    <a:p>
                      <a:pPr algn="l"/>
                      <a:r>
                        <a:rPr lang="en-US" sz="2800" dirty="0" smtClean="0"/>
                        <a:t>Spring Wheat</a:t>
                      </a:r>
                      <a:endParaRPr lang="en-US" sz="2800" dirty="0">
                        <a:latin typeface="Calibri" panose="020F0502020204030204" pitchFamily="34" charset="0"/>
                      </a:endParaRPr>
                    </a:p>
                  </a:txBody>
                  <a:tcPr marL="91426" marR="91426" marT="45712" marB="45712"/>
                </a:tc>
                <a:tc>
                  <a:txBody>
                    <a:bodyPr/>
                    <a:lstStyle/>
                    <a:p>
                      <a:pPr algn="ctr"/>
                      <a:r>
                        <a:rPr lang="en-US" sz="2800" baseline="0" dirty="0" smtClean="0"/>
                        <a:t>1.4</a:t>
                      </a:r>
                      <a:endParaRPr lang="en-US" sz="2800" baseline="30000" dirty="0">
                        <a:solidFill>
                          <a:schemeClr val="tx1"/>
                        </a:solidFill>
                        <a:latin typeface="Calibri" panose="020F0502020204030204" pitchFamily="34" charset="0"/>
                      </a:endParaRPr>
                    </a:p>
                  </a:txBody>
                  <a:tcPr marL="91426" marR="91426" marT="45712" marB="45712"/>
                </a:tc>
                <a:tc>
                  <a:txBody>
                    <a:bodyPr/>
                    <a:lstStyle/>
                    <a:p>
                      <a:pPr algn="ctr"/>
                      <a:r>
                        <a:rPr lang="en-US" sz="2800" baseline="0" dirty="0" smtClean="0"/>
                        <a:t>1.4</a:t>
                      </a:r>
                      <a:endParaRPr lang="en-US" sz="2800" baseline="30000" dirty="0">
                        <a:solidFill>
                          <a:schemeClr val="tx1"/>
                        </a:solidFill>
                        <a:latin typeface="Calibri" panose="020F0502020204030204" pitchFamily="34" charset="0"/>
                      </a:endParaRPr>
                    </a:p>
                  </a:txBody>
                  <a:tcPr marL="91426" marR="91426" marT="45712" marB="45712"/>
                </a:tc>
                <a:extLst>
                  <a:ext uri="{0D108BD9-81ED-4DB2-BD59-A6C34878D82A}">
                    <a16:rowId xmlns="" xmlns:a16="http://schemas.microsoft.com/office/drawing/2014/main" val="10005"/>
                  </a:ext>
                </a:extLst>
              </a:tr>
              <a:tr h="566523">
                <a:tc>
                  <a:txBody>
                    <a:bodyPr/>
                    <a:lstStyle/>
                    <a:p>
                      <a:pPr algn="l"/>
                      <a:r>
                        <a:rPr lang="en-US" sz="2800" dirty="0" smtClean="0"/>
                        <a:t>Winter Wheat</a:t>
                      </a:r>
                      <a:endParaRPr lang="en-US" sz="2800" dirty="0">
                        <a:latin typeface="Calibri" panose="020F0502020204030204" pitchFamily="34" charset="0"/>
                      </a:endParaRPr>
                    </a:p>
                  </a:txBody>
                  <a:tcPr marL="91426" marR="91426" marT="45712" marB="45712"/>
                </a:tc>
                <a:tc>
                  <a:txBody>
                    <a:bodyPr/>
                    <a:lstStyle/>
                    <a:p>
                      <a:pPr algn="ctr"/>
                      <a:r>
                        <a:rPr lang="en-US" sz="2800" baseline="0" dirty="0" smtClean="0"/>
                        <a:t>1.4</a:t>
                      </a:r>
                      <a:endParaRPr lang="en-US" sz="2800" baseline="30000" dirty="0">
                        <a:solidFill>
                          <a:schemeClr val="tx1"/>
                        </a:solidFill>
                        <a:latin typeface="Calibri" panose="020F0502020204030204" pitchFamily="34" charset="0"/>
                      </a:endParaRPr>
                    </a:p>
                  </a:txBody>
                  <a:tcPr marL="91426" marR="91426" marT="45712" marB="45712"/>
                </a:tc>
                <a:tc>
                  <a:txBody>
                    <a:bodyPr/>
                    <a:lstStyle/>
                    <a:p>
                      <a:pPr algn="ctr"/>
                      <a:r>
                        <a:rPr lang="en-US" sz="2800" baseline="0" dirty="0" smtClean="0"/>
                        <a:t>1.5</a:t>
                      </a:r>
                      <a:endParaRPr lang="en-US" sz="2800" baseline="30000" dirty="0">
                        <a:solidFill>
                          <a:schemeClr val="tx1"/>
                        </a:solidFill>
                        <a:latin typeface="Calibri" panose="020F0502020204030204" pitchFamily="34" charset="0"/>
                      </a:endParaRPr>
                    </a:p>
                  </a:txBody>
                  <a:tcPr marL="91426" marR="91426" marT="45712" marB="45712"/>
                </a:tc>
                <a:extLst>
                  <a:ext uri="{0D108BD9-81ED-4DB2-BD59-A6C34878D82A}">
                    <a16:rowId xmlns="" xmlns:a16="http://schemas.microsoft.com/office/drawing/2014/main" val="10006"/>
                  </a:ext>
                </a:extLst>
              </a:tr>
              <a:tr h="566523">
                <a:tc>
                  <a:txBody>
                    <a:bodyPr/>
                    <a:lstStyle/>
                    <a:p>
                      <a:pPr algn="l"/>
                      <a:r>
                        <a:rPr lang="en-US" sz="2800" dirty="0" smtClean="0"/>
                        <a:t>Winter Barley</a:t>
                      </a:r>
                      <a:endParaRPr lang="en-US" sz="2800" dirty="0">
                        <a:latin typeface="Calibri" panose="020F0502020204030204" pitchFamily="34" charset="0"/>
                      </a:endParaRPr>
                    </a:p>
                  </a:txBody>
                  <a:tcPr marL="91426" marR="91426" marT="45712" marB="45712"/>
                </a:tc>
                <a:tc>
                  <a:txBody>
                    <a:bodyPr/>
                    <a:lstStyle/>
                    <a:p>
                      <a:pPr algn="ctr"/>
                      <a:endParaRPr lang="en-US" sz="2800" baseline="0" dirty="0">
                        <a:solidFill>
                          <a:schemeClr val="tx1"/>
                        </a:solidFill>
                        <a:latin typeface="Calibri" panose="020F0502020204030204" pitchFamily="34" charset="0"/>
                      </a:endParaRPr>
                    </a:p>
                  </a:txBody>
                  <a:tcPr marL="91426" marR="91426" marT="45712" marB="45712"/>
                </a:tc>
                <a:tc>
                  <a:txBody>
                    <a:bodyPr/>
                    <a:lstStyle/>
                    <a:p>
                      <a:pPr algn="ctr"/>
                      <a:r>
                        <a:rPr lang="en-US" sz="2800" baseline="0" dirty="0" smtClean="0"/>
                        <a:t>2.2</a:t>
                      </a:r>
                      <a:endParaRPr lang="en-US" sz="2800" baseline="30000" dirty="0">
                        <a:solidFill>
                          <a:schemeClr val="tx1"/>
                        </a:solidFill>
                        <a:latin typeface="Calibri" panose="020F0502020204030204" pitchFamily="34" charset="0"/>
                      </a:endParaRPr>
                    </a:p>
                  </a:txBody>
                  <a:tcPr marL="91426" marR="91426" marT="45712" marB="45712"/>
                </a:tc>
                <a:extLst>
                  <a:ext uri="{0D108BD9-81ED-4DB2-BD59-A6C34878D82A}">
                    <a16:rowId xmlns="" xmlns:a16="http://schemas.microsoft.com/office/drawing/2014/main" val="10007"/>
                  </a:ext>
                </a:extLst>
              </a:tr>
              <a:tr h="566523">
                <a:tc>
                  <a:txBody>
                    <a:bodyPr/>
                    <a:lstStyle/>
                    <a:p>
                      <a:pPr algn="l"/>
                      <a:r>
                        <a:rPr lang="en-US" sz="2800" dirty="0" smtClean="0"/>
                        <a:t>Spring </a:t>
                      </a:r>
                      <a:r>
                        <a:rPr lang="en-US" sz="2800" baseline="0" dirty="0" smtClean="0"/>
                        <a:t>Oat</a:t>
                      </a:r>
                      <a:endParaRPr lang="en-US" sz="2800" dirty="0">
                        <a:latin typeface="Calibri" panose="020F0502020204030204" pitchFamily="34" charset="0"/>
                      </a:endParaRPr>
                    </a:p>
                  </a:txBody>
                  <a:tcPr marL="91426" marR="91426" marT="45712" marB="45712"/>
                </a:tc>
                <a:tc>
                  <a:txBody>
                    <a:bodyPr/>
                    <a:lstStyle/>
                    <a:p>
                      <a:pPr algn="ctr"/>
                      <a:endParaRPr lang="en-US" sz="2800" baseline="0" dirty="0">
                        <a:solidFill>
                          <a:schemeClr val="tx1"/>
                        </a:solidFill>
                        <a:latin typeface="Calibri" panose="020F0502020204030204" pitchFamily="34" charset="0"/>
                      </a:endParaRPr>
                    </a:p>
                  </a:txBody>
                  <a:tcPr marL="91426" marR="91426" marT="45712" marB="45712"/>
                </a:tc>
                <a:tc>
                  <a:txBody>
                    <a:bodyPr/>
                    <a:lstStyle/>
                    <a:p>
                      <a:pPr algn="ctr"/>
                      <a:r>
                        <a:rPr lang="en-US" sz="2800" baseline="0" dirty="0" smtClean="0"/>
                        <a:t>1.9</a:t>
                      </a:r>
                      <a:endParaRPr lang="en-US" sz="2800" baseline="30000" dirty="0">
                        <a:solidFill>
                          <a:schemeClr val="tx1"/>
                        </a:solidFill>
                        <a:latin typeface="Calibri" panose="020F0502020204030204" pitchFamily="34" charset="0"/>
                      </a:endParaRPr>
                    </a:p>
                  </a:txBody>
                  <a:tcPr marL="91426" marR="91426" marT="45712" marB="45712"/>
                </a:tc>
                <a:extLst>
                  <a:ext uri="{0D108BD9-81ED-4DB2-BD59-A6C34878D82A}">
                    <a16:rowId xmlns="" xmlns:a16="http://schemas.microsoft.com/office/drawing/2014/main" val="10008"/>
                  </a:ext>
                </a:extLst>
              </a:tr>
              <a:tr h="566523">
                <a:tc>
                  <a:txBody>
                    <a:bodyPr/>
                    <a:lstStyle/>
                    <a:p>
                      <a:pPr algn="l"/>
                      <a:r>
                        <a:rPr lang="en-US" sz="2800" dirty="0" smtClean="0"/>
                        <a:t>Winter Rye</a:t>
                      </a:r>
                      <a:endParaRPr lang="en-US" sz="2800" dirty="0">
                        <a:latin typeface="Calibri" panose="020F0502020204030204" pitchFamily="34" charset="0"/>
                      </a:endParaRPr>
                    </a:p>
                  </a:txBody>
                  <a:tcPr marL="91426" marR="91426" marT="45712" marB="45712"/>
                </a:tc>
                <a:tc>
                  <a:txBody>
                    <a:bodyPr/>
                    <a:lstStyle/>
                    <a:p>
                      <a:pPr algn="ctr"/>
                      <a:endParaRPr lang="en-US" sz="2800" baseline="0" dirty="0">
                        <a:solidFill>
                          <a:schemeClr val="tx1"/>
                        </a:solidFill>
                        <a:latin typeface="Calibri" panose="020F0502020204030204" pitchFamily="34" charset="0"/>
                      </a:endParaRPr>
                    </a:p>
                  </a:txBody>
                  <a:tcPr marL="91426" marR="91426" marT="45712" marB="45712"/>
                </a:tc>
                <a:tc>
                  <a:txBody>
                    <a:bodyPr/>
                    <a:lstStyle/>
                    <a:p>
                      <a:pPr algn="ctr"/>
                      <a:r>
                        <a:rPr lang="en-US" sz="2800" baseline="0" dirty="0" smtClean="0"/>
                        <a:t>1.5</a:t>
                      </a:r>
                      <a:endParaRPr lang="en-US" sz="2800" baseline="30000" dirty="0">
                        <a:solidFill>
                          <a:schemeClr val="tx1"/>
                        </a:solidFill>
                        <a:latin typeface="Calibri" panose="020F0502020204030204" pitchFamily="34" charset="0"/>
                      </a:endParaRPr>
                    </a:p>
                  </a:txBody>
                  <a:tcPr marL="91426" marR="91426" marT="45712" marB="45712"/>
                </a:tc>
                <a:extLst>
                  <a:ext uri="{0D108BD9-81ED-4DB2-BD59-A6C34878D82A}">
                    <a16:rowId xmlns="" xmlns:a16="http://schemas.microsoft.com/office/drawing/2014/main" val="10009"/>
                  </a:ext>
                </a:extLst>
              </a:tr>
            </a:tbl>
          </a:graphicData>
        </a:graphic>
      </p:graphicFrame>
      <p:sp>
        <p:nvSpPr>
          <p:cNvPr id="5" name="TextBox 4"/>
          <p:cNvSpPr txBox="1"/>
          <p:nvPr>
            <p:custDataLst>
              <p:tags r:id="rId4"/>
            </p:custDataLst>
          </p:nvPr>
        </p:nvSpPr>
        <p:spPr>
          <a:xfrm>
            <a:off x="3124200" y="6046230"/>
            <a:ext cx="4995470" cy="461665"/>
          </a:xfrm>
          <a:prstGeom prst="rect">
            <a:avLst/>
          </a:prstGeom>
          <a:noFill/>
        </p:spPr>
        <p:txBody>
          <a:bodyPr wrap="none" rtlCol="0">
            <a:spAutoFit/>
          </a:bodyPr>
          <a:lstStyle/>
          <a:p>
            <a:r>
              <a:rPr lang="en-US" sz="2400" dirty="0" smtClean="0">
                <a:solidFill>
                  <a:srgbClr val="800000"/>
                </a:solidFill>
              </a:rPr>
              <a:t>Amanda </a:t>
            </a:r>
            <a:r>
              <a:rPr lang="en-US" sz="2400" dirty="0" err="1" smtClean="0">
                <a:solidFill>
                  <a:srgbClr val="800000"/>
                </a:solidFill>
              </a:rPr>
              <a:t>Grev</a:t>
            </a:r>
            <a:r>
              <a:rPr lang="en-US" sz="2400" dirty="0" smtClean="0">
                <a:solidFill>
                  <a:srgbClr val="800000"/>
                </a:solidFill>
              </a:rPr>
              <a:t>, University of Minnesota</a:t>
            </a:r>
            <a:endParaRPr lang="en-US" sz="2400" dirty="0">
              <a:solidFill>
                <a:srgbClr val="800000"/>
              </a:solidFill>
            </a:endParaRPr>
          </a:p>
        </p:txBody>
      </p:sp>
    </p:spTree>
    <p:custDataLst>
      <p:tags r:id="rId1"/>
    </p:custDataLst>
    <p:extLst>
      <p:ext uri="{BB962C8B-B14F-4D97-AF65-F5344CB8AC3E}">
        <p14:creationId xmlns:p14="http://schemas.microsoft.com/office/powerpoint/2010/main" val="41832585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4000"/>
                    </a14:imgEffect>
                  </a14:imgLayer>
                </a14:imgProps>
              </a:ext>
              <a:ext uri="{28A0092B-C50C-407E-A947-70E740481C1C}">
                <a14:useLocalDpi xmlns:a14="http://schemas.microsoft.com/office/drawing/2010/main"/>
              </a:ext>
            </a:extLst>
          </a:blip>
          <a:srcRect l="11115" t="4386" b="10178"/>
          <a:stretch/>
        </p:blipFill>
        <p:spPr>
          <a:xfrm>
            <a:off x="152400" y="33728"/>
            <a:ext cx="8785306" cy="6341608"/>
          </a:xfrm>
          <a:prstGeom prst="rect">
            <a:avLst/>
          </a:prstGeom>
          <a:ln w="28575">
            <a:solidFill>
              <a:schemeClr val="tx1"/>
            </a:solidFill>
          </a:ln>
        </p:spPr>
      </p:pic>
      <p:sp>
        <p:nvSpPr>
          <p:cNvPr id="3" name="Title 4"/>
          <p:cNvSpPr txBox="1">
            <a:spLocks/>
          </p:cNvSpPr>
          <p:nvPr>
            <p:custDataLst>
              <p:tags r:id="rId2"/>
            </p:custDataLst>
          </p:nvPr>
        </p:nvSpPr>
        <p:spPr>
          <a:xfrm>
            <a:off x="3200400" y="4953000"/>
            <a:ext cx="1828800" cy="533400"/>
          </a:xfrm>
          <a:prstGeom prst="rect">
            <a:avLst/>
          </a:prstGeom>
          <a:solidFill>
            <a:srgbClr val="C5D5A4">
              <a:alpha val="88000"/>
            </a:srgbClr>
          </a:solidFill>
        </p:spPr>
        <p:txBody>
          <a:bodyPr>
            <a:normAutofit lnSpcReduction="10000"/>
          </a:bodyPr>
          <a:lst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a:lstStyle>
          <a:p>
            <a:r>
              <a:rPr lang="en-US" sz="3200" dirty="0" err="1" smtClean="0">
                <a:solidFill>
                  <a:schemeClr val="tx1"/>
                </a:solidFill>
              </a:rPr>
              <a:t>Teff</a:t>
            </a:r>
            <a:endParaRPr lang="en-US" sz="3200" dirty="0">
              <a:solidFill>
                <a:schemeClr val="tx1"/>
              </a:solidFill>
            </a:endParaRPr>
          </a:p>
        </p:txBody>
      </p:sp>
      <p:sp>
        <p:nvSpPr>
          <p:cNvPr id="5" name="Title 4"/>
          <p:cNvSpPr txBox="1">
            <a:spLocks/>
          </p:cNvSpPr>
          <p:nvPr>
            <p:custDataLst>
              <p:tags r:id="rId3"/>
            </p:custDataLst>
          </p:nvPr>
        </p:nvSpPr>
        <p:spPr>
          <a:xfrm>
            <a:off x="5943600" y="990600"/>
            <a:ext cx="2590800" cy="609600"/>
          </a:xfrm>
          <a:prstGeom prst="rect">
            <a:avLst/>
          </a:prstGeom>
          <a:solidFill>
            <a:srgbClr val="C5D5A4">
              <a:alpha val="88000"/>
            </a:srgbClr>
          </a:solidFill>
        </p:spPr>
        <p:txBody>
          <a:bodyPr>
            <a:normAutofit/>
          </a:bodyPr>
          <a:lstStyle>
            <a:lvl1pPr algn="ctr" defTabSz="914400" rtl="0" eaLnBrk="1" latinLnBrk="0" hangingPunct="1">
              <a:spcBef>
                <a:spcPct val="0"/>
              </a:spcBef>
              <a:buNone/>
              <a:defRPr sz="4400" b="0" i="0" u="none" kern="1200">
                <a:solidFill>
                  <a:srgbClr val="800000"/>
                </a:solidFill>
                <a:latin typeface="Arial" panose="020B0604020202020204" pitchFamily="34" charset="0"/>
                <a:ea typeface="+mj-ea"/>
                <a:cs typeface="Arial" panose="020B0604020202020204" pitchFamily="34" charset="0"/>
              </a:defRPr>
            </a:lvl1pPr>
          </a:lstStyle>
          <a:p>
            <a:r>
              <a:rPr lang="en-US" sz="3200" dirty="0" err="1" smtClean="0">
                <a:solidFill>
                  <a:schemeClr val="tx1"/>
                </a:solidFill>
              </a:rPr>
              <a:t>Sudangrass</a:t>
            </a:r>
            <a:endParaRPr lang="en-US" sz="3200" dirty="0">
              <a:solidFill>
                <a:schemeClr val="tx1"/>
              </a:solidFill>
            </a:endParaRPr>
          </a:p>
        </p:txBody>
      </p:sp>
    </p:spTree>
    <p:custDataLst>
      <p:tags r:id="rId1"/>
    </p:custDataLst>
    <p:extLst>
      <p:ext uri="{BB962C8B-B14F-4D97-AF65-F5344CB8AC3E}">
        <p14:creationId xmlns:p14="http://schemas.microsoft.com/office/powerpoint/2010/main" val="16005952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DCIM\102NIKON\DSCN301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0" t="8548" r="13543"/>
          <a:stretch/>
        </p:blipFill>
        <p:spPr bwMode="auto">
          <a:xfrm>
            <a:off x="609600" y="29817"/>
            <a:ext cx="7947329" cy="63330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369313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p:cNvPicPr>
          <p:nvPr>
            <p:ph idx="4294967295"/>
          </p:nvPr>
        </p:nvPicPr>
        <p:blipFill>
          <a:blip r:embed="rId5">
            <a:extLst>
              <a:ext uri="{28A0092B-C50C-407E-A947-70E740481C1C}">
                <a14:useLocalDpi xmlns:a14="http://schemas.microsoft.com/office/drawing/2010/main" val="0"/>
              </a:ext>
            </a:extLst>
          </a:blip>
          <a:srcRect/>
          <a:stretch>
            <a:fillRect/>
          </a:stretch>
        </p:blipFill>
        <p:spPr bwMode="auto">
          <a:xfrm>
            <a:off x="231916" y="442293"/>
            <a:ext cx="8531084" cy="583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custDataLst>
              <p:tags r:id="rId2"/>
            </p:custDataLst>
          </p:nvPr>
        </p:nvSpPr>
        <p:spPr>
          <a:xfrm>
            <a:off x="229987" y="6280536"/>
            <a:ext cx="5644430" cy="461665"/>
          </a:xfrm>
          <a:prstGeom prst="rect">
            <a:avLst/>
          </a:prstGeom>
          <a:noFill/>
        </p:spPr>
        <p:txBody>
          <a:bodyPr wrap="none" rtlCol="0">
            <a:spAutoFit/>
          </a:bodyPr>
          <a:lstStyle/>
          <a:p>
            <a:r>
              <a:rPr lang="en-US" sz="2400" dirty="0" smtClean="0">
                <a:solidFill>
                  <a:srgbClr val="800000"/>
                </a:solidFill>
              </a:rPr>
              <a:t>Michelle L. </a:t>
            </a:r>
            <a:r>
              <a:rPr lang="en-US" sz="2400" dirty="0" err="1" smtClean="0">
                <a:solidFill>
                  <a:srgbClr val="800000"/>
                </a:solidFill>
              </a:rPr>
              <a:t>DeBoer</a:t>
            </a:r>
            <a:r>
              <a:rPr lang="en-US" sz="2400" dirty="0" smtClean="0">
                <a:solidFill>
                  <a:srgbClr val="800000"/>
                </a:solidFill>
              </a:rPr>
              <a:t>, University of Minnesota</a:t>
            </a:r>
            <a:endParaRPr lang="en-US" sz="2400" dirty="0">
              <a:solidFill>
                <a:srgbClr val="800000"/>
              </a:solidFill>
            </a:endParaRPr>
          </a:p>
        </p:txBody>
      </p:sp>
    </p:spTree>
    <p:custDataLst>
      <p:tags r:id="rId1"/>
    </p:custDataLst>
    <p:extLst>
      <p:ext uri="{BB962C8B-B14F-4D97-AF65-F5344CB8AC3E}">
        <p14:creationId xmlns:p14="http://schemas.microsoft.com/office/powerpoint/2010/main" val="13622663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Forage Grasses</a:t>
            </a:r>
            <a:endParaRPr lang="en-US" dirty="0"/>
          </a:p>
        </p:txBody>
      </p:sp>
      <p:sp>
        <p:nvSpPr>
          <p:cNvPr id="4" name="Content Placeholder 3"/>
          <p:cNvSpPr>
            <a:spLocks noGrp="1"/>
          </p:cNvSpPr>
          <p:nvPr>
            <p:ph sz="half" idx="2"/>
            <p:custDataLst>
              <p:tags r:id="rId3"/>
            </p:custDataLst>
          </p:nvPr>
        </p:nvSpPr>
        <p:spPr>
          <a:xfrm>
            <a:off x="4537679" y="1600200"/>
            <a:ext cx="4149121" cy="4525963"/>
          </a:xfrm>
          <a:solidFill>
            <a:srgbClr val="8DA455">
              <a:alpha val="79000"/>
            </a:srgbClr>
          </a:solidFill>
        </p:spPr>
        <p:txBody>
          <a:bodyPr>
            <a:normAutofit/>
          </a:bodyPr>
          <a:lstStyle/>
          <a:p>
            <a:pPr marL="514350" indent="-514350">
              <a:buFont typeface="+mj-lt"/>
              <a:buAutoNum type="alphaUcPeriod"/>
            </a:pPr>
            <a:endParaRPr lang="en-US" sz="1200" dirty="0" smtClean="0"/>
          </a:p>
          <a:p>
            <a:pPr marL="514350" indent="-514350">
              <a:buFont typeface="+mj-lt"/>
              <a:buAutoNum type="alphaUcPeriod"/>
            </a:pPr>
            <a:r>
              <a:rPr lang="en-US" sz="3200" dirty="0" smtClean="0">
                <a:solidFill>
                  <a:schemeClr val="tx1">
                    <a:lumMod val="65000"/>
                    <a:lumOff val="35000"/>
                  </a:schemeClr>
                </a:solidFill>
              </a:rPr>
              <a:t>Grass </a:t>
            </a:r>
            <a:r>
              <a:rPr lang="en-US" sz="3200" dirty="0">
                <a:solidFill>
                  <a:schemeClr val="tx1">
                    <a:lumMod val="65000"/>
                    <a:lumOff val="35000"/>
                  </a:schemeClr>
                </a:solidFill>
              </a:rPr>
              <a:t>morphology</a:t>
            </a:r>
          </a:p>
          <a:p>
            <a:pPr marL="514350" indent="-514350">
              <a:buFont typeface="+mj-lt"/>
              <a:buAutoNum type="alphaUcPeriod"/>
            </a:pPr>
            <a:r>
              <a:rPr lang="en-US" sz="3200" dirty="0">
                <a:solidFill>
                  <a:schemeClr val="tx1">
                    <a:lumMod val="65000"/>
                    <a:lumOff val="35000"/>
                  </a:schemeClr>
                </a:solidFill>
              </a:rPr>
              <a:t>Cool and warm season grasses</a:t>
            </a:r>
          </a:p>
          <a:p>
            <a:pPr marL="514350" indent="-514350">
              <a:buFont typeface="+mj-lt"/>
              <a:buAutoNum type="alphaUcPeriod"/>
            </a:pPr>
            <a:r>
              <a:rPr lang="en-US" sz="3200" dirty="0" smtClean="0">
                <a:solidFill>
                  <a:schemeClr val="tx1">
                    <a:lumMod val="65000"/>
                    <a:lumOff val="35000"/>
                  </a:schemeClr>
                </a:solidFill>
              </a:rPr>
              <a:t>Annual </a:t>
            </a:r>
            <a:r>
              <a:rPr lang="en-US" sz="3200" dirty="0">
                <a:solidFill>
                  <a:schemeClr val="tx1">
                    <a:lumMod val="65000"/>
                    <a:lumOff val="35000"/>
                  </a:schemeClr>
                </a:solidFill>
              </a:rPr>
              <a:t>and perennial grasses</a:t>
            </a:r>
          </a:p>
          <a:p>
            <a:pPr marL="514350" indent="-514350">
              <a:buFont typeface="+mj-lt"/>
              <a:buAutoNum type="alphaUcPeriod"/>
            </a:pPr>
            <a:r>
              <a:rPr lang="en-US" sz="3200" b="1" dirty="0" smtClean="0"/>
              <a:t>Perennial </a:t>
            </a:r>
            <a:r>
              <a:rPr lang="en-US" sz="3200" b="1" dirty="0"/>
              <a:t>grass </a:t>
            </a:r>
            <a:r>
              <a:rPr lang="en-US" sz="3200" b="1" dirty="0" smtClean="0"/>
              <a:t>profiles</a:t>
            </a:r>
            <a:endParaRPr lang="en-US" sz="3200" b="1" dirty="0"/>
          </a:p>
        </p:txBody>
      </p:sp>
      <p:sp>
        <p:nvSpPr>
          <p:cNvPr id="6" name="Content Placeholder 5"/>
          <p:cNvSpPr>
            <a:spLocks noGrp="1"/>
          </p:cNvSpPr>
          <p:nvPr>
            <p:ph sz="half" idx="1"/>
            <p:custDataLst>
              <p:tags r:id="rId4"/>
            </p:custDataLst>
          </p:nvPr>
        </p:nvSpPr>
        <p:spPr/>
        <p:txBody>
          <a:bodyPr>
            <a:normAutofit/>
          </a:bodyPr>
          <a:lstStyle/>
          <a:p>
            <a:pPr marL="0" indent="0">
              <a:buNone/>
            </a:pPr>
            <a:endParaRPr lang="en-US" dirty="0">
              <a:solidFill>
                <a:srgbClr val="FF0000"/>
              </a:solidFill>
            </a:endParaRPr>
          </a:p>
        </p:txBody>
      </p:sp>
      <p:pic>
        <p:nvPicPr>
          <p:cNvPr id="2050" name="Picture 2" descr="C:\Users\Family\Downloads\IMG_347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87" t="-104" r="46284" b="10605"/>
          <a:stretch/>
        </p:blipFill>
        <p:spPr bwMode="auto">
          <a:xfrm>
            <a:off x="533400" y="1600200"/>
            <a:ext cx="4004279" cy="45460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395744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Perennial Grass Profiles</a:t>
            </a:r>
            <a:endParaRPr lang="en-US" dirty="0"/>
          </a:p>
        </p:txBody>
      </p:sp>
      <p:sp>
        <p:nvSpPr>
          <p:cNvPr id="3" name="Content Placeholder 2"/>
          <p:cNvSpPr>
            <a:spLocks noGrp="1"/>
          </p:cNvSpPr>
          <p:nvPr>
            <p:ph idx="1"/>
            <p:custDataLst>
              <p:tags r:id="rId3"/>
            </p:custDataLst>
          </p:nvPr>
        </p:nvSpPr>
        <p:spPr>
          <a:xfrm>
            <a:off x="457200" y="1600200"/>
            <a:ext cx="8229600" cy="4525963"/>
          </a:xfrm>
        </p:spPr>
        <p:txBody>
          <a:bodyPr>
            <a:noAutofit/>
          </a:bodyPr>
          <a:lstStyle/>
          <a:p>
            <a:pPr marL="0" indent="0">
              <a:buNone/>
            </a:pPr>
            <a:r>
              <a:rPr lang="en-US" b="1" dirty="0" smtClean="0"/>
              <a:t>Most traditional</a:t>
            </a:r>
          </a:p>
          <a:p>
            <a:r>
              <a:rPr lang="en-US" dirty="0" smtClean="0"/>
              <a:t>Kentucky bluegrass</a:t>
            </a:r>
          </a:p>
          <a:p>
            <a:r>
              <a:rPr lang="en-US" dirty="0" smtClean="0"/>
              <a:t>Smooth </a:t>
            </a:r>
            <a:r>
              <a:rPr lang="en-US" dirty="0" err="1" smtClean="0"/>
              <a:t>bromegrass</a:t>
            </a:r>
            <a:endParaRPr lang="en-US" dirty="0" smtClean="0"/>
          </a:p>
          <a:p>
            <a:r>
              <a:rPr lang="en-US" dirty="0" smtClean="0"/>
              <a:t>Timothy</a:t>
            </a:r>
          </a:p>
          <a:p>
            <a:r>
              <a:rPr lang="en-US" dirty="0" err="1"/>
              <a:t>Orchardgrass</a:t>
            </a:r>
            <a:endParaRPr lang="en-US" dirty="0"/>
          </a:p>
          <a:p>
            <a:r>
              <a:rPr lang="en-US" dirty="0" smtClean="0"/>
              <a:t>Tall fescue</a:t>
            </a:r>
          </a:p>
          <a:p>
            <a:r>
              <a:rPr lang="en-US" dirty="0" smtClean="0"/>
              <a:t>Reed </a:t>
            </a:r>
            <a:r>
              <a:rPr lang="en-US" dirty="0" err="1" smtClean="0"/>
              <a:t>canarygrass</a:t>
            </a:r>
            <a:endParaRPr lang="en-US" dirty="0" smtClean="0"/>
          </a:p>
        </p:txBody>
      </p:sp>
    </p:spTree>
    <p:custDataLst>
      <p:tags r:id="rId1"/>
    </p:custDataLst>
    <p:extLst>
      <p:ext uri="{BB962C8B-B14F-4D97-AF65-F5344CB8AC3E}">
        <p14:creationId xmlns:p14="http://schemas.microsoft.com/office/powerpoint/2010/main" val="28223646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a:t>Grasses (</a:t>
            </a:r>
            <a:r>
              <a:rPr lang="en-US" i="1" dirty="0" err="1"/>
              <a:t>Poaceae</a:t>
            </a:r>
            <a:r>
              <a:rPr lang="en-US" dirty="0"/>
              <a:t> </a:t>
            </a:r>
            <a:r>
              <a:rPr lang="en-US" dirty="0" smtClean="0"/>
              <a:t>Family</a:t>
            </a:r>
            <a:r>
              <a:rPr lang="en-US" dirty="0"/>
              <a:t>)</a:t>
            </a:r>
          </a:p>
        </p:txBody>
      </p:sp>
      <p:sp>
        <p:nvSpPr>
          <p:cNvPr id="3" name="Content Placeholder 2"/>
          <p:cNvSpPr>
            <a:spLocks noGrp="1"/>
          </p:cNvSpPr>
          <p:nvPr>
            <p:ph idx="1"/>
            <p:custDataLst>
              <p:tags r:id="rId3"/>
            </p:custDataLst>
          </p:nvPr>
        </p:nvSpPr>
        <p:spPr>
          <a:xfrm>
            <a:off x="457200" y="1600200"/>
            <a:ext cx="8229600" cy="4525963"/>
          </a:xfrm>
        </p:spPr>
        <p:txBody>
          <a:bodyPr/>
          <a:lstStyle/>
          <a:p>
            <a:pPr marL="0" indent="0">
              <a:buNone/>
            </a:pPr>
            <a:r>
              <a:rPr lang="en-US" b="1" dirty="0" smtClean="0"/>
              <a:t>Newest</a:t>
            </a:r>
          </a:p>
          <a:p>
            <a:r>
              <a:rPr lang="en-US" dirty="0" smtClean="0"/>
              <a:t>Meadow Fescue</a:t>
            </a:r>
          </a:p>
          <a:p>
            <a:r>
              <a:rPr lang="en-US" dirty="0" smtClean="0"/>
              <a:t>Festulolium</a:t>
            </a:r>
          </a:p>
          <a:p>
            <a:r>
              <a:rPr lang="en-US" dirty="0" smtClean="0"/>
              <a:t>Perennial Ryegrass</a:t>
            </a:r>
          </a:p>
          <a:p>
            <a:r>
              <a:rPr lang="en-US" dirty="0" smtClean="0"/>
              <a:t>Meadow </a:t>
            </a:r>
            <a:r>
              <a:rPr lang="en-US" dirty="0" err="1" smtClean="0"/>
              <a:t>Bromegrass</a:t>
            </a:r>
            <a:endParaRPr lang="en-US" dirty="0"/>
          </a:p>
        </p:txBody>
      </p:sp>
    </p:spTree>
    <p:custDataLst>
      <p:tags r:id="rId1"/>
    </p:custDataLst>
    <p:extLst>
      <p:ext uri="{BB962C8B-B14F-4D97-AF65-F5344CB8AC3E}">
        <p14:creationId xmlns:p14="http://schemas.microsoft.com/office/powerpoint/2010/main" val="36095147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6849"/>
            <a:ext cx="8229600" cy="907551"/>
          </a:xfrm>
        </p:spPr>
        <p:txBody>
          <a:bodyPr>
            <a:normAutofit/>
          </a:bodyPr>
          <a:lstStyle/>
          <a:p>
            <a:r>
              <a:rPr lang="en-US" sz="4000" dirty="0" smtClean="0"/>
              <a:t>Grass Adaptation to </a:t>
            </a:r>
            <a:r>
              <a:rPr lang="en-US" sz="4000" dirty="0"/>
              <a:t>C</a:t>
            </a:r>
            <a:r>
              <a:rPr lang="en-US" sz="4000" dirty="0" smtClean="0"/>
              <a:t>limate </a:t>
            </a:r>
            <a:r>
              <a:rPr lang="en-US" sz="4000" dirty="0"/>
              <a:t>S</a:t>
            </a:r>
            <a:r>
              <a:rPr lang="en-US" sz="4000" dirty="0" smtClean="0"/>
              <a:t>tress</a:t>
            </a:r>
            <a:endParaRPr lang="en-US" sz="4000" dirty="0"/>
          </a:p>
        </p:txBody>
      </p:sp>
      <p:sp>
        <p:nvSpPr>
          <p:cNvPr id="3" name="Content Placeholder 2"/>
          <p:cNvSpPr>
            <a:spLocks noGrp="1"/>
          </p:cNvSpPr>
          <p:nvPr>
            <p:ph idx="1"/>
            <p:custDataLst>
              <p:tags r:id="rId3"/>
            </p:custDataLst>
          </p:nvPr>
        </p:nvSpPr>
        <p:spPr>
          <a:xfrm>
            <a:off x="457200" y="1600200"/>
            <a:ext cx="8229600" cy="4525963"/>
          </a:xfrm>
        </p:spPr>
        <p:txBody>
          <a:bodyPr>
            <a:normAutofit/>
          </a:bodyPr>
          <a:lstStyle/>
          <a:p>
            <a:pPr marL="457200" lvl="1" indent="0">
              <a:buNone/>
            </a:pPr>
            <a:endParaRPr lang="en-US" dirty="0" smtClean="0"/>
          </a:p>
          <a:p>
            <a:endParaRPr lang="en-US" dirty="0"/>
          </a:p>
        </p:txBody>
      </p:sp>
      <p:graphicFrame>
        <p:nvGraphicFramePr>
          <p:cNvPr id="5" name="Table 4"/>
          <p:cNvGraphicFramePr>
            <a:graphicFrameLocks noGrp="1"/>
          </p:cNvGraphicFramePr>
          <p:nvPr>
            <p:custDataLst>
              <p:tags r:id="rId4"/>
            </p:custDataLst>
            <p:extLst>
              <p:ext uri="{D42A27DB-BD31-4B8C-83A1-F6EECF244321}">
                <p14:modId xmlns:p14="http://schemas.microsoft.com/office/powerpoint/2010/main" val="3311188102"/>
              </p:ext>
            </p:extLst>
          </p:nvPr>
        </p:nvGraphicFramePr>
        <p:xfrm>
          <a:off x="147828" y="926123"/>
          <a:ext cx="8848344" cy="5486393"/>
        </p:xfrm>
        <a:graphic>
          <a:graphicData uri="http://schemas.openxmlformats.org/drawingml/2006/table">
            <a:tbl>
              <a:tblPr firstRow="1" bandRow="1">
                <a:tableStyleId>{5940675A-B579-460E-94D1-54222C63F5DA}</a:tableStyleId>
              </a:tblPr>
              <a:tblGrid>
                <a:gridCol w="2417318">
                  <a:extLst>
                    <a:ext uri="{9D8B030D-6E8A-4147-A177-3AD203B41FA5}">
                      <a16:colId xmlns="" xmlns:a16="http://schemas.microsoft.com/office/drawing/2014/main" val="20000"/>
                    </a:ext>
                  </a:extLst>
                </a:gridCol>
                <a:gridCol w="2172335">
                  <a:extLst>
                    <a:ext uri="{9D8B030D-6E8A-4147-A177-3AD203B41FA5}">
                      <a16:colId xmlns="" xmlns:a16="http://schemas.microsoft.com/office/drawing/2014/main" val="20001"/>
                    </a:ext>
                  </a:extLst>
                </a:gridCol>
                <a:gridCol w="2215896"/>
                <a:gridCol w="2042795">
                  <a:extLst>
                    <a:ext uri="{9D8B030D-6E8A-4147-A177-3AD203B41FA5}">
                      <a16:colId xmlns="" xmlns:a16="http://schemas.microsoft.com/office/drawing/2014/main" val="20002"/>
                    </a:ext>
                  </a:extLst>
                </a:gridCol>
              </a:tblGrid>
              <a:tr h="499755">
                <a:tc>
                  <a:txBody>
                    <a:bodyPr/>
                    <a:lstStyle/>
                    <a:p>
                      <a:pPr algn="ctr"/>
                      <a:r>
                        <a:rPr lang="en-US" sz="2000" b="1" dirty="0" smtClean="0"/>
                        <a:t>Grass</a:t>
                      </a:r>
                      <a:endParaRPr lang="en-US" sz="2000" b="1" dirty="0"/>
                    </a:p>
                  </a:txBody>
                  <a:tcPr anchor="ctr">
                    <a:lnB w="28575" cap="flat" cmpd="sng" algn="ctr">
                      <a:solidFill>
                        <a:schemeClr val="tx1"/>
                      </a:solidFill>
                      <a:prstDash val="solid"/>
                      <a:round/>
                      <a:headEnd type="none" w="med" len="med"/>
                      <a:tailEnd type="none" w="med" len="med"/>
                    </a:lnB>
                  </a:tcPr>
                </a:tc>
                <a:tc>
                  <a:txBody>
                    <a:bodyPr/>
                    <a:lstStyle/>
                    <a:p>
                      <a:pPr algn="ctr"/>
                      <a:r>
                        <a:rPr lang="en-US" sz="2000" b="1" dirty="0" smtClean="0"/>
                        <a:t>Drought Tolerance</a:t>
                      </a:r>
                      <a:endParaRPr lang="en-US" sz="2000" b="1" dirty="0"/>
                    </a:p>
                  </a:txBody>
                  <a:tcPr anchor="ctr">
                    <a:lnB w="28575" cap="flat" cmpd="sng" algn="ctr">
                      <a:solidFill>
                        <a:schemeClr val="tx1"/>
                      </a:solidFill>
                      <a:prstDash val="solid"/>
                      <a:round/>
                      <a:headEnd type="none" w="med" len="med"/>
                      <a:tailEnd type="none" w="med" len="med"/>
                    </a:lnB>
                  </a:tcPr>
                </a:tc>
                <a:tc>
                  <a:txBody>
                    <a:bodyPr/>
                    <a:lstStyle/>
                    <a:p>
                      <a:pPr algn="ctr"/>
                      <a:r>
                        <a:rPr lang="en-US" sz="2000" b="1" dirty="0" smtClean="0"/>
                        <a:t>Flooding Tolerance</a:t>
                      </a:r>
                      <a:endParaRPr lang="en-US" sz="2000" b="1" dirty="0"/>
                    </a:p>
                  </a:txBody>
                  <a:tcPr anchor="ctr">
                    <a:lnB w="28575" cap="flat" cmpd="sng" algn="ctr">
                      <a:solidFill>
                        <a:schemeClr val="tx1"/>
                      </a:solidFill>
                      <a:prstDash val="solid"/>
                      <a:round/>
                      <a:headEnd type="none" w="med" len="med"/>
                      <a:tailEnd type="none" w="med" len="med"/>
                    </a:lnB>
                  </a:tcPr>
                </a:tc>
                <a:tc>
                  <a:txBody>
                    <a:bodyPr/>
                    <a:lstStyle/>
                    <a:p>
                      <a:pPr algn="ctr"/>
                      <a:r>
                        <a:rPr lang="en-US" sz="2000" b="1" dirty="0" smtClean="0"/>
                        <a:t>Winter hardiness</a:t>
                      </a:r>
                      <a:endParaRPr lang="en-US" sz="2000" b="1" dirty="0"/>
                    </a:p>
                  </a:txBody>
                  <a:tcPr anchor="ctr">
                    <a:lnB w="285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499755">
                <a:tc>
                  <a:txBody>
                    <a:bodyPr/>
                    <a:lstStyle/>
                    <a:p>
                      <a:r>
                        <a:rPr lang="en-US" sz="2000" dirty="0" smtClean="0"/>
                        <a:t>Festulolium</a:t>
                      </a:r>
                      <a:endParaRPr lang="en-US" sz="2000" dirty="0"/>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a:r>
                        <a:rPr lang="en-US" sz="2000" dirty="0" smtClean="0"/>
                        <a:t>P</a:t>
                      </a:r>
                      <a:endParaRPr lang="en-US" sz="2000" dirty="0"/>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r>
                        <a:rPr lang="en-US" sz="2000" dirty="0" smtClean="0"/>
                        <a:t>P</a:t>
                      </a:r>
                      <a:endParaRPr lang="en-US" sz="2000" dirty="0"/>
                    </a:p>
                  </a:txBody>
                  <a:tcPr anchor="ctr">
                    <a:lnT w="28575" cap="flat" cmpd="sng" algn="ctr">
                      <a:solidFill>
                        <a:schemeClr val="tx1"/>
                      </a:solidFill>
                      <a:prstDash val="solid"/>
                      <a:round/>
                      <a:headEnd type="none" w="med" len="med"/>
                      <a:tailEnd type="none" w="med" len="med"/>
                    </a:lnT>
                  </a:tcPr>
                </a:tc>
                <a:tc>
                  <a:txBody>
                    <a:bodyPr/>
                    <a:lstStyle/>
                    <a:p>
                      <a:pPr algn="ctr"/>
                      <a:r>
                        <a:rPr lang="en-US" sz="2000" dirty="0" smtClean="0"/>
                        <a:t>P</a:t>
                      </a:r>
                      <a:endParaRPr lang="en-US" sz="2000" dirty="0"/>
                    </a:p>
                  </a:txBody>
                  <a:tcPr anchor="ctr">
                    <a:lnT w="28575"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1"/>
                  </a:ext>
                </a:extLst>
              </a:tr>
              <a:tr h="499755">
                <a:tc>
                  <a:txBody>
                    <a:bodyPr/>
                    <a:lstStyle/>
                    <a:p>
                      <a:r>
                        <a:rPr lang="en-US" sz="2000" dirty="0" smtClean="0"/>
                        <a:t>Kentucky bluegrass</a:t>
                      </a:r>
                      <a:endParaRPr lang="en-US" sz="20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smtClean="0"/>
                        <a:t>F</a:t>
                      </a:r>
                      <a:endParaRPr lang="en-US" sz="20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smtClean="0"/>
                        <a:t>G</a:t>
                      </a:r>
                      <a:endParaRPr lang="en-US" sz="2000" dirty="0"/>
                    </a:p>
                  </a:txBody>
                  <a:tcPr anchor="ctr"/>
                </a:tc>
                <a:tc>
                  <a:txBody>
                    <a:bodyPr/>
                    <a:lstStyle/>
                    <a:p>
                      <a:pPr algn="ctr"/>
                      <a:r>
                        <a:rPr lang="en-US" sz="2000" dirty="0" smtClean="0"/>
                        <a:t>VG</a:t>
                      </a:r>
                      <a:endParaRPr lang="en-US" sz="2000" dirty="0"/>
                    </a:p>
                  </a:txBody>
                  <a:tcPr anchor="ctr"/>
                </a:tc>
                <a:extLst>
                  <a:ext uri="{0D108BD9-81ED-4DB2-BD59-A6C34878D82A}">
                    <a16:rowId xmlns="" xmlns:a16="http://schemas.microsoft.com/office/drawing/2014/main" val="10002"/>
                  </a:ext>
                </a:extLst>
              </a:tr>
              <a:tr h="512097">
                <a:tc>
                  <a:txBody>
                    <a:bodyPr/>
                    <a:lstStyle/>
                    <a:p>
                      <a:r>
                        <a:rPr lang="en-US" sz="2000" dirty="0" smtClean="0"/>
                        <a:t>Meadow </a:t>
                      </a:r>
                      <a:r>
                        <a:rPr lang="en-US" sz="2000" dirty="0" err="1" smtClean="0"/>
                        <a:t>bromegrass</a:t>
                      </a:r>
                      <a:endParaRPr lang="en-US" sz="20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smtClean="0"/>
                        <a:t>P</a:t>
                      </a:r>
                      <a:endParaRPr lang="en-US" sz="20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smtClean="0"/>
                        <a:t>P</a:t>
                      </a:r>
                      <a:endParaRPr lang="en-US" sz="2000" dirty="0"/>
                    </a:p>
                  </a:txBody>
                  <a:tcPr anchor="ctr"/>
                </a:tc>
                <a:tc>
                  <a:txBody>
                    <a:bodyPr/>
                    <a:lstStyle/>
                    <a:p>
                      <a:pPr algn="ctr"/>
                      <a:r>
                        <a:rPr lang="en-US" sz="2000" dirty="0" smtClean="0"/>
                        <a:t>G</a:t>
                      </a:r>
                      <a:endParaRPr lang="en-US" sz="2000" dirty="0"/>
                    </a:p>
                  </a:txBody>
                  <a:tcPr anchor="ctr"/>
                </a:tc>
                <a:extLst>
                  <a:ext uri="{0D108BD9-81ED-4DB2-BD59-A6C34878D82A}">
                    <a16:rowId xmlns="" xmlns:a16="http://schemas.microsoft.com/office/drawing/2014/main" val="10003"/>
                  </a:ext>
                </a:extLst>
              </a:tr>
              <a:tr h="499755">
                <a:tc>
                  <a:txBody>
                    <a:bodyPr/>
                    <a:lstStyle/>
                    <a:p>
                      <a:r>
                        <a:rPr lang="en-US" sz="2000" dirty="0" smtClean="0"/>
                        <a:t>Meadow fescue</a:t>
                      </a:r>
                      <a:endParaRPr lang="en-US" sz="20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smtClean="0"/>
                        <a:t>VG</a:t>
                      </a:r>
                      <a:endParaRPr lang="en-US" sz="20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smtClean="0"/>
                        <a:t>G</a:t>
                      </a:r>
                      <a:endParaRPr lang="en-US" sz="2000" dirty="0"/>
                    </a:p>
                  </a:txBody>
                  <a:tcPr anchor="ctr"/>
                </a:tc>
                <a:tc>
                  <a:txBody>
                    <a:bodyPr/>
                    <a:lstStyle/>
                    <a:p>
                      <a:pPr algn="ctr"/>
                      <a:r>
                        <a:rPr lang="en-US" sz="2000" dirty="0" smtClean="0"/>
                        <a:t>F</a:t>
                      </a:r>
                      <a:endParaRPr lang="en-US" sz="2000" dirty="0"/>
                    </a:p>
                  </a:txBody>
                  <a:tcPr anchor="ctr"/>
                </a:tc>
                <a:extLst>
                  <a:ext uri="{0D108BD9-81ED-4DB2-BD59-A6C34878D82A}">
                    <a16:rowId xmlns="" xmlns:a16="http://schemas.microsoft.com/office/drawing/2014/main" val="10004"/>
                  </a:ext>
                </a:extLst>
              </a:tr>
              <a:tr h="499755">
                <a:tc>
                  <a:txBody>
                    <a:bodyPr/>
                    <a:lstStyle/>
                    <a:p>
                      <a:r>
                        <a:rPr lang="en-US" sz="2000" dirty="0" err="1" smtClean="0"/>
                        <a:t>Orchardgrass</a:t>
                      </a:r>
                      <a:endParaRPr lang="en-US" sz="20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smtClean="0"/>
                        <a:t>F</a:t>
                      </a:r>
                      <a:endParaRPr lang="en-US" sz="20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smtClean="0"/>
                        <a:t>F</a:t>
                      </a:r>
                      <a:endParaRPr lang="en-US" sz="2000" dirty="0"/>
                    </a:p>
                  </a:txBody>
                  <a:tcPr anchor="ctr"/>
                </a:tc>
                <a:tc>
                  <a:txBody>
                    <a:bodyPr/>
                    <a:lstStyle/>
                    <a:p>
                      <a:pPr algn="ctr"/>
                      <a:r>
                        <a:rPr lang="en-US" sz="2000" dirty="0" smtClean="0"/>
                        <a:t>F</a:t>
                      </a:r>
                      <a:endParaRPr lang="en-US" sz="2000" dirty="0"/>
                    </a:p>
                  </a:txBody>
                  <a:tcPr anchor="ctr"/>
                </a:tc>
                <a:extLst>
                  <a:ext uri="{0D108BD9-81ED-4DB2-BD59-A6C34878D82A}">
                    <a16:rowId xmlns="" xmlns:a16="http://schemas.microsoft.com/office/drawing/2014/main" val="10005"/>
                  </a:ext>
                </a:extLst>
              </a:tr>
              <a:tr h="499755">
                <a:tc>
                  <a:txBody>
                    <a:bodyPr/>
                    <a:lstStyle/>
                    <a:p>
                      <a:r>
                        <a:rPr lang="en-US" sz="2000" dirty="0" smtClean="0"/>
                        <a:t>Perennial ryegrass</a:t>
                      </a:r>
                      <a:endParaRPr lang="en-US" sz="20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smtClean="0"/>
                        <a:t>P</a:t>
                      </a:r>
                      <a:endParaRPr lang="en-US" sz="20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smtClean="0"/>
                        <a:t>P</a:t>
                      </a:r>
                      <a:endParaRPr lang="en-US" sz="2000" dirty="0"/>
                    </a:p>
                  </a:txBody>
                  <a:tcPr anchor="ctr"/>
                </a:tc>
                <a:tc>
                  <a:txBody>
                    <a:bodyPr/>
                    <a:lstStyle/>
                    <a:p>
                      <a:pPr algn="ctr"/>
                      <a:r>
                        <a:rPr lang="en-US" sz="2000" dirty="0" smtClean="0"/>
                        <a:t>P</a:t>
                      </a:r>
                      <a:endParaRPr lang="en-US" sz="2000" dirty="0"/>
                    </a:p>
                  </a:txBody>
                  <a:tcPr anchor="ctr"/>
                </a:tc>
                <a:extLst>
                  <a:ext uri="{0D108BD9-81ED-4DB2-BD59-A6C34878D82A}">
                    <a16:rowId xmlns="" xmlns:a16="http://schemas.microsoft.com/office/drawing/2014/main" val="10006"/>
                  </a:ext>
                </a:extLst>
              </a:tr>
              <a:tr h="499755">
                <a:tc>
                  <a:txBody>
                    <a:bodyPr/>
                    <a:lstStyle/>
                    <a:p>
                      <a:r>
                        <a:rPr lang="en-US" sz="2000" dirty="0" smtClean="0"/>
                        <a:t>Reed </a:t>
                      </a:r>
                      <a:r>
                        <a:rPr lang="en-US" sz="2000" dirty="0" err="1" smtClean="0"/>
                        <a:t>canarygrass</a:t>
                      </a:r>
                      <a:endParaRPr lang="en-US" sz="20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smtClean="0"/>
                        <a:t>VG</a:t>
                      </a:r>
                      <a:endParaRPr lang="en-US" sz="20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smtClean="0"/>
                        <a:t>VG</a:t>
                      </a:r>
                      <a:endParaRPr lang="en-US" sz="2000" dirty="0"/>
                    </a:p>
                  </a:txBody>
                  <a:tcPr anchor="ctr"/>
                </a:tc>
                <a:tc>
                  <a:txBody>
                    <a:bodyPr/>
                    <a:lstStyle/>
                    <a:p>
                      <a:pPr algn="ctr"/>
                      <a:r>
                        <a:rPr lang="en-US" sz="2000" dirty="0" smtClean="0"/>
                        <a:t>VG</a:t>
                      </a:r>
                      <a:endParaRPr lang="en-US" sz="2000" dirty="0"/>
                    </a:p>
                  </a:txBody>
                  <a:tcPr anchor="ctr"/>
                </a:tc>
                <a:extLst>
                  <a:ext uri="{0D108BD9-81ED-4DB2-BD59-A6C34878D82A}">
                    <a16:rowId xmlns="" xmlns:a16="http://schemas.microsoft.com/office/drawing/2014/main" val="10007"/>
                  </a:ext>
                </a:extLst>
              </a:tr>
              <a:tr h="476501">
                <a:tc>
                  <a:txBody>
                    <a:bodyPr/>
                    <a:lstStyle/>
                    <a:p>
                      <a:r>
                        <a:rPr lang="en-US" sz="2000" dirty="0" smtClean="0"/>
                        <a:t>Smooth</a:t>
                      </a:r>
                      <a:r>
                        <a:rPr lang="en-US" sz="2000" baseline="0" dirty="0" smtClean="0"/>
                        <a:t> </a:t>
                      </a:r>
                      <a:r>
                        <a:rPr lang="en-US" sz="2000" baseline="0" dirty="0" err="1" smtClean="0"/>
                        <a:t>bromegrass</a:t>
                      </a:r>
                      <a:endParaRPr lang="en-US" sz="20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smtClean="0"/>
                        <a:t>VG</a:t>
                      </a:r>
                      <a:endParaRPr lang="en-US" sz="20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smtClean="0"/>
                        <a:t>P</a:t>
                      </a:r>
                      <a:endParaRPr lang="en-US" sz="2000" dirty="0"/>
                    </a:p>
                  </a:txBody>
                  <a:tcPr anchor="ctr"/>
                </a:tc>
                <a:tc>
                  <a:txBody>
                    <a:bodyPr/>
                    <a:lstStyle/>
                    <a:p>
                      <a:pPr algn="ctr"/>
                      <a:r>
                        <a:rPr lang="en-US" sz="2000" dirty="0" smtClean="0"/>
                        <a:t>VG</a:t>
                      </a:r>
                      <a:endParaRPr lang="en-US" sz="2000" dirty="0"/>
                    </a:p>
                  </a:txBody>
                  <a:tcPr anchor="ctr"/>
                </a:tc>
                <a:extLst>
                  <a:ext uri="{0D108BD9-81ED-4DB2-BD59-A6C34878D82A}">
                    <a16:rowId xmlns="" xmlns:a16="http://schemas.microsoft.com/office/drawing/2014/main" val="10008"/>
                  </a:ext>
                </a:extLst>
              </a:tr>
              <a:tr h="499755">
                <a:tc>
                  <a:txBody>
                    <a:bodyPr/>
                    <a:lstStyle/>
                    <a:p>
                      <a:r>
                        <a:rPr lang="en-US" sz="2000" dirty="0" smtClean="0"/>
                        <a:t>Tall fescue</a:t>
                      </a:r>
                      <a:endParaRPr lang="en-US" sz="20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smtClean="0"/>
                        <a:t>VG</a:t>
                      </a:r>
                      <a:endParaRPr lang="en-US" sz="20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smtClean="0"/>
                        <a:t>F</a:t>
                      </a:r>
                      <a:endParaRPr lang="en-US" sz="2000" dirty="0"/>
                    </a:p>
                  </a:txBody>
                  <a:tcPr anchor="ctr"/>
                </a:tc>
                <a:tc>
                  <a:txBody>
                    <a:bodyPr/>
                    <a:lstStyle/>
                    <a:p>
                      <a:pPr algn="ctr"/>
                      <a:r>
                        <a:rPr lang="en-US" sz="2000" dirty="0" smtClean="0"/>
                        <a:t>F</a:t>
                      </a:r>
                      <a:endParaRPr lang="en-US" sz="2000" dirty="0"/>
                    </a:p>
                  </a:txBody>
                  <a:tcPr anchor="ctr"/>
                </a:tc>
                <a:extLst>
                  <a:ext uri="{0D108BD9-81ED-4DB2-BD59-A6C34878D82A}">
                    <a16:rowId xmlns="" xmlns:a16="http://schemas.microsoft.com/office/drawing/2014/main" val="10009"/>
                  </a:ext>
                </a:extLst>
              </a:tr>
              <a:tr h="499755">
                <a:tc>
                  <a:txBody>
                    <a:bodyPr/>
                    <a:lstStyle/>
                    <a:p>
                      <a:r>
                        <a:rPr lang="en-US" sz="2000" dirty="0" smtClean="0"/>
                        <a:t>Timothy</a:t>
                      </a:r>
                      <a:endParaRPr lang="en-US" sz="20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smtClean="0"/>
                        <a:t>P</a:t>
                      </a:r>
                      <a:endParaRPr lang="en-US" sz="20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smtClean="0"/>
                        <a:t>F</a:t>
                      </a:r>
                      <a:endParaRPr lang="en-US" sz="2000" dirty="0"/>
                    </a:p>
                  </a:txBody>
                  <a:tcPr anchor="ctr"/>
                </a:tc>
                <a:tc>
                  <a:txBody>
                    <a:bodyPr/>
                    <a:lstStyle/>
                    <a:p>
                      <a:pPr algn="ctr"/>
                      <a:r>
                        <a:rPr lang="en-US" sz="2000" dirty="0" smtClean="0"/>
                        <a:t>G</a:t>
                      </a:r>
                      <a:endParaRPr lang="en-US" sz="2000" dirty="0"/>
                    </a:p>
                  </a:txBody>
                  <a:tcPr anchor="ctr"/>
                </a:tc>
                <a:extLst>
                  <a:ext uri="{0D108BD9-81ED-4DB2-BD59-A6C34878D82A}">
                    <a16:rowId xmlns="" xmlns:a16="http://schemas.microsoft.com/office/drawing/2014/main" val="10010"/>
                  </a:ext>
                </a:extLst>
              </a:tr>
            </a:tbl>
          </a:graphicData>
        </a:graphic>
      </p:graphicFrame>
    </p:spTree>
    <p:custDataLst>
      <p:tags r:id="rId1"/>
    </p:custDataLst>
    <p:extLst>
      <p:ext uri="{BB962C8B-B14F-4D97-AF65-F5344CB8AC3E}">
        <p14:creationId xmlns:p14="http://schemas.microsoft.com/office/powerpoint/2010/main" val="28424213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custDataLst>
              <p:tags r:id="rId2"/>
            </p:custDataLst>
            <p:extLst>
              <p:ext uri="{D42A27DB-BD31-4B8C-83A1-F6EECF244321}">
                <p14:modId xmlns:p14="http://schemas.microsoft.com/office/powerpoint/2010/main" val="1167503579"/>
              </p:ext>
            </p:extLst>
          </p:nvPr>
        </p:nvGraphicFramePr>
        <p:xfrm>
          <a:off x="152400" y="914400"/>
          <a:ext cx="8686800" cy="5410200"/>
        </p:xfrm>
        <a:graphic>
          <a:graphicData uri="http://schemas.openxmlformats.org/drawingml/2006/table">
            <a:tbl>
              <a:tblPr firstRow="1" bandRow="1">
                <a:tableStyleId>{5940675A-B579-460E-94D1-54222C63F5DA}</a:tableStyleId>
              </a:tblPr>
              <a:tblGrid>
                <a:gridCol w="3599935">
                  <a:extLst>
                    <a:ext uri="{9D8B030D-6E8A-4147-A177-3AD203B41FA5}">
                      <a16:colId xmlns="" xmlns:a16="http://schemas.microsoft.com/office/drawing/2014/main" val="20000"/>
                    </a:ext>
                  </a:extLst>
                </a:gridCol>
                <a:gridCol w="2504303">
                  <a:extLst>
                    <a:ext uri="{9D8B030D-6E8A-4147-A177-3AD203B41FA5}">
                      <a16:colId xmlns="" xmlns:a16="http://schemas.microsoft.com/office/drawing/2014/main" val="20001"/>
                    </a:ext>
                  </a:extLst>
                </a:gridCol>
                <a:gridCol w="2582562">
                  <a:extLst>
                    <a:ext uri="{9D8B030D-6E8A-4147-A177-3AD203B41FA5}">
                      <a16:colId xmlns="" xmlns:a16="http://schemas.microsoft.com/office/drawing/2014/main" val="20002"/>
                    </a:ext>
                  </a:extLst>
                </a:gridCol>
              </a:tblGrid>
              <a:tr h="498764">
                <a:tc>
                  <a:txBody>
                    <a:bodyPr/>
                    <a:lstStyle/>
                    <a:p>
                      <a:pPr algn="ctr"/>
                      <a:r>
                        <a:rPr lang="en-US" sz="2000" b="1" dirty="0" smtClean="0"/>
                        <a:t>Grass</a:t>
                      </a:r>
                      <a:endParaRPr lang="en-US" sz="2000" b="1" dirty="0"/>
                    </a:p>
                  </a:txBody>
                  <a:tcPr anchor="ctr">
                    <a:lnB w="28575" cap="flat" cmpd="sng" algn="ctr">
                      <a:solidFill>
                        <a:schemeClr val="tx1"/>
                      </a:solidFill>
                      <a:prstDash val="solid"/>
                      <a:round/>
                      <a:headEnd type="none" w="med" len="med"/>
                      <a:tailEnd type="none" w="med" len="med"/>
                    </a:lnB>
                  </a:tcPr>
                </a:tc>
                <a:tc>
                  <a:txBody>
                    <a:bodyPr/>
                    <a:lstStyle/>
                    <a:p>
                      <a:pPr algn="ctr"/>
                      <a:r>
                        <a:rPr lang="en-US" sz="2000" b="1" dirty="0" smtClean="0"/>
                        <a:t>Grazing</a:t>
                      </a:r>
                      <a:r>
                        <a:rPr lang="en-US" sz="2000" b="1" baseline="0" dirty="0" smtClean="0"/>
                        <a:t> Tolerance</a:t>
                      </a:r>
                      <a:endParaRPr lang="en-US" sz="2000" b="1" dirty="0"/>
                    </a:p>
                  </a:txBody>
                  <a:tcPr anchor="ctr">
                    <a:lnB w="28575" cap="flat" cmpd="sng" algn="ctr">
                      <a:solidFill>
                        <a:schemeClr val="tx1"/>
                      </a:solidFill>
                      <a:prstDash val="solid"/>
                      <a:round/>
                      <a:headEnd type="none" w="med" len="med"/>
                      <a:tailEnd type="none" w="med" len="med"/>
                    </a:lnB>
                  </a:tcPr>
                </a:tc>
                <a:tc>
                  <a:txBody>
                    <a:bodyPr/>
                    <a:lstStyle/>
                    <a:p>
                      <a:pPr algn="ctr"/>
                      <a:r>
                        <a:rPr lang="en-US" sz="2000" b="1" dirty="0" smtClean="0"/>
                        <a:t>Hay Yields (ton/acre)</a:t>
                      </a:r>
                      <a:endParaRPr lang="en-US" sz="2000" b="1" dirty="0"/>
                    </a:p>
                  </a:txBody>
                  <a:tcPr anchor="ctr">
                    <a:lnB w="285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498764">
                <a:tc>
                  <a:txBody>
                    <a:bodyPr/>
                    <a:lstStyle/>
                    <a:p>
                      <a:r>
                        <a:rPr lang="en-US" sz="2000" dirty="0" smtClean="0"/>
                        <a:t>Festulolium</a:t>
                      </a:r>
                      <a:endParaRPr lang="en-US" sz="2000" dirty="0"/>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a:r>
                        <a:rPr lang="en-US" sz="2000" dirty="0" smtClean="0"/>
                        <a:t>G</a:t>
                      </a: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r>
                        <a:rPr lang="en-US" sz="2000" dirty="0" smtClean="0"/>
                        <a:t>5.3 (3.5-6.1)</a:t>
                      </a:r>
                      <a:endParaRPr lang="en-US" sz="2000" dirty="0"/>
                    </a:p>
                  </a:txBody>
                  <a:tcPr anchor="ctr">
                    <a:lnT w="28575"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1"/>
                  </a:ext>
                </a:extLst>
              </a:tr>
              <a:tr h="498764">
                <a:tc>
                  <a:txBody>
                    <a:bodyPr/>
                    <a:lstStyle/>
                    <a:p>
                      <a:r>
                        <a:rPr lang="en-US" sz="2000" dirty="0" smtClean="0"/>
                        <a:t>Kentucky bluegrass</a:t>
                      </a:r>
                      <a:endParaRPr lang="en-US" sz="20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smtClean="0"/>
                        <a:t>VG</a:t>
                      </a:r>
                      <a:endParaRPr lang="en-US" sz="20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smtClean="0"/>
                        <a:t>--</a:t>
                      </a:r>
                    </a:p>
                  </a:txBody>
                  <a:tcPr anchor="ctr"/>
                </a:tc>
                <a:extLst>
                  <a:ext uri="{0D108BD9-81ED-4DB2-BD59-A6C34878D82A}">
                    <a16:rowId xmlns="" xmlns:a16="http://schemas.microsoft.com/office/drawing/2014/main" val="10002"/>
                  </a:ext>
                </a:extLst>
              </a:tr>
              <a:tr h="498764">
                <a:tc>
                  <a:txBody>
                    <a:bodyPr/>
                    <a:lstStyle/>
                    <a:p>
                      <a:r>
                        <a:rPr lang="en-US" sz="2000" dirty="0" smtClean="0"/>
                        <a:t>Meadow </a:t>
                      </a:r>
                      <a:r>
                        <a:rPr lang="en-US" sz="2000" dirty="0" err="1" smtClean="0"/>
                        <a:t>bromegrass</a:t>
                      </a:r>
                      <a:endParaRPr lang="en-US" sz="20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smtClean="0"/>
                        <a:t>F</a:t>
                      </a:r>
                      <a:endParaRPr lang="en-US" sz="20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smtClean="0"/>
                        <a:t>4.5 (3.0-5.0)</a:t>
                      </a:r>
                      <a:endParaRPr lang="en-US" sz="2000" dirty="0"/>
                    </a:p>
                  </a:txBody>
                  <a:tcPr anchor="ctr"/>
                </a:tc>
                <a:extLst>
                  <a:ext uri="{0D108BD9-81ED-4DB2-BD59-A6C34878D82A}">
                    <a16:rowId xmlns="" xmlns:a16="http://schemas.microsoft.com/office/drawing/2014/main" val="10003"/>
                  </a:ext>
                </a:extLst>
              </a:tr>
              <a:tr h="498764">
                <a:tc>
                  <a:txBody>
                    <a:bodyPr/>
                    <a:lstStyle/>
                    <a:p>
                      <a:r>
                        <a:rPr lang="en-US" sz="2000" dirty="0" smtClean="0"/>
                        <a:t>Meadow fescue</a:t>
                      </a:r>
                      <a:endParaRPr lang="en-US" sz="20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smtClean="0"/>
                        <a:t>VG</a:t>
                      </a:r>
                      <a:endParaRPr lang="en-US" sz="20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smtClean="0"/>
                        <a:t>5.0 (3.8-5.7)</a:t>
                      </a:r>
                      <a:endParaRPr lang="en-US" sz="2000" dirty="0"/>
                    </a:p>
                  </a:txBody>
                  <a:tcPr anchor="ctr"/>
                </a:tc>
                <a:extLst>
                  <a:ext uri="{0D108BD9-81ED-4DB2-BD59-A6C34878D82A}">
                    <a16:rowId xmlns="" xmlns:a16="http://schemas.microsoft.com/office/drawing/2014/main" val="10004"/>
                  </a:ext>
                </a:extLst>
              </a:tr>
              <a:tr h="498764">
                <a:tc>
                  <a:txBody>
                    <a:bodyPr/>
                    <a:lstStyle/>
                    <a:p>
                      <a:r>
                        <a:rPr lang="en-US" sz="2000" dirty="0" err="1" smtClean="0"/>
                        <a:t>Orchardgrass</a:t>
                      </a:r>
                      <a:endParaRPr lang="en-US" sz="20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smtClean="0"/>
                        <a:t>VG</a:t>
                      </a:r>
                      <a:endParaRPr lang="en-US" sz="20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smtClean="0"/>
                        <a:t>6.4</a:t>
                      </a:r>
                      <a:r>
                        <a:rPr lang="en-US" sz="2000" baseline="0" dirty="0" smtClean="0"/>
                        <a:t> (4.6-8.0)</a:t>
                      </a:r>
                      <a:endParaRPr lang="en-US" sz="2000" dirty="0"/>
                    </a:p>
                  </a:txBody>
                  <a:tcPr anchor="ctr"/>
                </a:tc>
                <a:extLst>
                  <a:ext uri="{0D108BD9-81ED-4DB2-BD59-A6C34878D82A}">
                    <a16:rowId xmlns="" xmlns:a16="http://schemas.microsoft.com/office/drawing/2014/main" val="10005"/>
                  </a:ext>
                </a:extLst>
              </a:tr>
              <a:tr h="498764">
                <a:tc>
                  <a:txBody>
                    <a:bodyPr/>
                    <a:lstStyle/>
                    <a:p>
                      <a:r>
                        <a:rPr lang="en-US" sz="2000" dirty="0" smtClean="0"/>
                        <a:t>Perennial ryegrass</a:t>
                      </a:r>
                      <a:endParaRPr lang="en-US" sz="20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smtClean="0"/>
                        <a:t>G</a:t>
                      </a:r>
                      <a:endParaRPr lang="en-US" sz="20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smtClean="0"/>
                        <a:t>4.7</a:t>
                      </a:r>
                      <a:r>
                        <a:rPr lang="en-US" sz="2000" baseline="0" dirty="0" smtClean="0"/>
                        <a:t> (3.8-7.4)</a:t>
                      </a:r>
                      <a:endParaRPr lang="en-US" sz="2000" dirty="0"/>
                    </a:p>
                  </a:txBody>
                  <a:tcPr anchor="ctr"/>
                </a:tc>
                <a:extLst>
                  <a:ext uri="{0D108BD9-81ED-4DB2-BD59-A6C34878D82A}">
                    <a16:rowId xmlns="" xmlns:a16="http://schemas.microsoft.com/office/drawing/2014/main" val="10006"/>
                  </a:ext>
                </a:extLst>
              </a:tr>
              <a:tr h="498764">
                <a:tc>
                  <a:txBody>
                    <a:bodyPr/>
                    <a:lstStyle/>
                    <a:p>
                      <a:r>
                        <a:rPr lang="en-US" sz="2000" dirty="0" smtClean="0"/>
                        <a:t>Reed </a:t>
                      </a:r>
                      <a:r>
                        <a:rPr lang="en-US" sz="2000" dirty="0" err="1" smtClean="0"/>
                        <a:t>canarygrass</a:t>
                      </a:r>
                      <a:endParaRPr lang="en-US" sz="20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smtClean="0"/>
                        <a:t>G</a:t>
                      </a:r>
                      <a:endParaRPr lang="en-US" sz="20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smtClean="0"/>
                        <a:t>6.6 (6.3-6.9)</a:t>
                      </a:r>
                      <a:endParaRPr lang="en-US" sz="2000" dirty="0"/>
                    </a:p>
                  </a:txBody>
                  <a:tcPr anchor="ctr"/>
                </a:tc>
                <a:extLst>
                  <a:ext uri="{0D108BD9-81ED-4DB2-BD59-A6C34878D82A}">
                    <a16:rowId xmlns="" xmlns:a16="http://schemas.microsoft.com/office/drawing/2014/main" val="10007"/>
                  </a:ext>
                </a:extLst>
              </a:tr>
              <a:tr h="498764">
                <a:tc>
                  <a:txBody>
                    <a:bodyPr/>
                    <a:lstStyle/>
                    <a:p>
                      <a:r>
                        <a:rPr lang="en-US" sz="2000" dirty="0" smtClean="0"/>
                        <a:t>Smooth</a:t>
                      </a:r>
                      <a:r>
                        <a:rPr lang="en-US" sz="2000" baseline="0" dirty="0" smtClean="0"/>
                        <a:t> </a:t>
                      </a:r>
                      <a:r>
                        <a:rPr lang="en-US" sz="2000" baseline="0" dirty="0" err="1" smtClean="0"/>
                        <a:t>bromegrass</a:t>
                      </a:r>
                      <a:endParaRPr lang="en-US" sz="20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smtClean="0"/>
                        <a:t>F</a:t>
                      </a:r>
                      <a:endParaRPr lang="en-US" sz="20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smtClean="0"/>
                        <a:t>5.9</a:t>
                      </a:r>
                      <a:r>
                        <a:rPr lang="en-US" sz="2000" baseline="0" dirty="0" smtClean="0"/>
                        <a:t> (4.4-7.7)</a:t>
                      </a:r>
                      <a:endParaRPr lang="en-US" sz="2000" dirty="0"/>
                    </a:p>
                  </a:txBody>
                  <a:tcPr anchor="ctr"/>
                </a:tc>
                <a:extLst>
                  <a:ext uri="{0D108BD9-81ED-4DB2-BD59-A6C34878D82A}">
                    <a16:rowId xmlns="" xmlns:a16="http://schemas.microsoft.com/office/drawing/2014/main" val="10008"/>
                  </a:ext>
                </a:extLst>
              </a:tr>
              <a:tr h="498764">
                <a:tc>
                  <a:txBody>
                    <a:bodyPr/>
                    <a:lstStyle/>
                    <a:p>
                      <a:r>
                        <a:rPr lang="en-US" sz="2000" dirty="0" smtClean="0"/>
                        <a:t>Tall fescue</a:t>
                      </a:r>
                      <a:endParaRPr lang="en-US" sz="20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smtClean="0"/>
                        <a:t>VG</a:t>
                      </a:r>
                      <a:endParaRPr lang="en-US" sz="20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smtClean="0"/>
                        <a:t>6.6 (5.5-7.9)</a:t>
                      </a:r>
                      <a:endParaRPr lang="en-US" sz="2000" dirty="0"/>
                    </a:p>
                  </a:txBody>
                  <a:tcPr anchor="ctr"/>
                </a:tc>
                <a:extLst>
                  <a:ext uri="{0D108BD9-81ED-4DB2-BD59-A6C34878D82A}">
                    <a16:rowId xmlns="" xmlns:a16="http://schemas.microsoft.com/office/drawing/2014/main" val="10009"/>
                  </a:ext>
                </a:extLst>
              </a:tr>
              <a:tr h="422560">
                <a:tc>
                  <a:txBody>
                    <a:bodyPr/>
                    <a:lstStyle/>
                    <a:p>
                      <a:r>
                        <a:rPr lang="en-US" sz="2000" dirty="0" smtClean="0"/>
                        <a:t>Timothy</a:t>
                      </a:r>
                      <a:endParaRPr lang="en-US" sz="20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000" dirty="0" smtClean="0"/>
                        <a:t>F</a:t>
                      </a:r>
                      <a:endParaRPr lang="en-US" sz="20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000" dirty="0" smtClean="0"/>
                        <a:t>5.3 (3.8-6.7)</a:t>
                      </a:r>
                      <a:endParaRPr lang="en-US" sz="2000" dirty="0"/>
                    </a:p>
                  </a:txBody>
                  <a:tcPr anchor="ctr"/>
                </a:tc>
                <a:extLst>
                  <a:ext uri="{0D108BD9-81ED-4DB2-BD59-A6C34878D82A}">
                    <a16:rowId xmlns="" xmlns:a16="http://schemas.microsoft.com/office/drawing/2014/main" val="10010"/>
                  </a:ext>
                </a:extLst>
              </a:tr>
            </a:tbl>
          </a:graphicData>
        </a:graphic>
      </p:graphicFrame>
      <p:sp>
        <p:nvSpPr>
          <p:cNvPr id="2" name="Title 1"/>
          <p:cNvSpPr>
            <a:spLocks noGrp="1"/>
          </p:cNvSpPr>
          <p:nvPr>
            <p:ph type="title"/>
            <p:custDataLst>
              <p:tags r:id="rId3"/>
            </p:custDataLst>
          </p:nvPr>
        </p:nvSpPr>
        <p:spPr>
          <a:xfrm>
            <a:off x="228600" y="52521"/>
            <a:ext cx="8534400" cy="800528"/>
          </a:xfrm>
        </p:spPr>
        <p:txBody>
          <a:bodyPr>
            <a:normAutofit fontScale="90000"/>
          </a:bodyPr>
          <a:lstStyle/>
          <a:p>
            <a:r>
              <a:rPr lang="en-US" sz="4000" dirty="0" smtClean="0"/>
              <a:t>Grass </a:t>
            </a:r>
            <a:r>
              <a:rPr lang="en-US" sz="4000" dirty="0"/>
              <a:t>G</a:t>
            </a:r>
            <a:r>
              <a:rPr lang="en-US" sz="4000" dirty="0" smtClean="0"/>
              <a:t>razing </a:t>
            </a:r>
            <a:r>
              <a:rPr lang="en-US" sz="4000" dirty="0"/>
              <a:t>T</a:t>
            </a:r>
            <a:r>
              <a:rPr lang="en-US" sz="4000" dirty="0" smtClean="0"/>
              <a:t>olerance and Hay </a:t>
            </a:r>
            <a:r>
              <a:rPr lang="en-US" sz="4000" dirty="0"/>
              <a:t>Y</a:t>
            </a:r>
            <a:r>
              <a:rPr lang="en-US" sz="4000" dirty="0" smtClean="0"/>
              <a:t>ields</a:t>
            </a:r>
            <a:endParaRPr lang="en-US" sz="4000" dirty="0"/>
          </a:p>
        </p:txBody>
      </p:sp>
      <p:sp>
        <p:nvSpPr>
          <p:cNvPr id="5" name="TextBox 4"/>
          <p:cNvSpPr txBox="1"/>
          <p:nvPr>
            <p:custDataLst>
              <p:tags r:id="rId4"/>
            </p:custDataLst>
          </p:nvPr>
        </p:nvSpPr>
        <p:spPr>
          <a:xfrm>
            <a:off x="914400" y="6313025"/>
            <a:ext cx="6788782" cy="369332"/>
          </a:xfrm>
          <a:prstGeom prst="rect">
            <a:avLst/>
          </a:prstGeom>
          <a:noFill/>
        </p:spPr>
        <p:txBody>
          <a:bodyPr wrap="none" rtlCol="0">
            <a:spAutoFit/>
          </a:bodyPr>
          <a:lstStyle/>
          <a:p>
            <a:r>
              <a:rPr lang="en-US" dirty="0" smtClean="0"/>
              <a:t>Yield data source: University of Wisconsin and University of Minnesota</a:t>
            </a:r>
            <a:endParaRPr lang="en-US" dirty="0"/>
          </a:p>
        </p:txBody>
      </p:sp>
    </p:spTree>
    <p:custDataLst>
      <p:tags r:id="rId1"/>
    </p:custDataLst>
    <p:extLst>
      <p:ext uri="{BB962C8B-B14F-4D97-AF65-F5344CB8AC3E}">
        <p14:creationId xmlns:p14="http://schemas.microsoft.com/office/powerpoint/2010/main" val="41422011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DCIM\102NIKON\DSCN315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666"/>
          <a:stretch/>
        </p:blipFill>
        <p:spPr bwMode="auto">
          <a:xfrm>
            <a:off x="0" y="33728"/>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a:xfrm>
            <a:off x="457200" y="60736"/>
            <a:ext cx="8229600" cy="1143000"/>
          </a:xfrm>
        </p:spPr>
        <p:txBody>
          <a:bodyPr/>
          <a:lstStyle/>
          <a:p>
            <a:r>
              <a:rPr lang="en-US" dirty="0" smtClean="0"/>
              <a:t>Reed </a:t>
            </a:r>
            <a:r>
              <a:rPr lang="en-US" dirty="0" err="1" smtClean="0"/>
              <a:t>Canarygrass</a:t>
            </a:r>
            <a:endParaRPr lang="en-US" dirty="0"/>
          </a:p>
        </p:txBody>
      </p:sp>
    </p:spTree>
    <p:custDataLst>
      <p:tags r:id="rId1"/>
    </p:custDataLst>
    <p:extLst>
      <p:ext uri="{BB962C8B-B14F-4D97-AF65-F5344CB8AC3E}">
        <p14:creationId xmlns:p14="http://schemas.microsoft.com/office/powerpoint/2010/main" val="15853855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457200" y="228600"/>
            <a:ext cx="8229600" cy="1143000"/>
          </a:xfrm>
        </p:spPr>
        <p:txBody>
          <a:bodyPr/>
          <a:lstStyle/>
          <a:p>
            <a:r>
              <a:rPr lang="en-US" dirty="0" smtClean="0"/>
              <a:t>Introduction to Forages</a:t>
            </a:r>
            <a:endParaRPr lang="en-US" dirty="0"/>
          </a:p>
        </p:txBody>
      </p:sp>
      <p:sp>
        <p:nvSpPr>
          <p:cNvPr id="5" name="Content Placeholder 4"/>
          <p:cNvSpPr>
            <a:spLocks noGrp="1"/>
          </p:cNvSpPr>
          <p:nvPr>
            <p:ph sz="half" idx="1"/>
            <p:custDataLst>
              <p:tags r:id="rId3"/>
            </p:custDataLst>
          </p:nvPr>
        </p:nvSpPr>
        <p:spPr>
          <a:xfrm>
            <a:off x="238539" y="1600199"/>
            <a:ext cx="4143324" cy="4448099"/>
          </a:xfrm>
          <a:solidFill>
            <a:srgbClr val="6DB16F">
              <a:alpha val="91000"/>
            </a:srgbClr>
          </a:solidFill>
        </p:spPr>
        <p:txBody>
          <a:bodyPr>
            <a:normAutofit/>
          </a:bodyPr>
          <a:lstStyle/>
          <a:p>
            <a:pPr marL="571500" indent="-571500">
              <a:buFont typeface="+mj-lt"/>
              <a:buAutoNum type="romanUcPeriod"/>
            </a:pPr>
            <a:endParaRPr lang="en-US" sz="800" dirty="0" smtClean="0"/>
          </a:p>
          <a:p>
            <a:pPr marL="571500" indent="-571500">
              <a:buFont typeface="+mj-lt"/>
              <a:buAutoNum type="romanUcPeriod"/>
            </a:pPr>
            <a:endParaRPr lang="en-US" sz="1400" dirty="0" smtClean="0"/>
          </a:p>
          <a:p>
            <a:pPr marL="695325" indent="-571500">
              <a:buFont typeface="+mj-lt"/>
              <a:buAutoNum type="romanUcPeriod"/>
            </a:pPr>
            <a:r>
              <a:rPr lang="en-US" sz="3200" dirty="0" smtClean="0"/>
              <a:t>Organic Forage Systems</a:t>
            </a:r>
          </a:p>
          <a:p>
            <a:pPr marL="695325" indent="-571500">
              <a:buFont typeface="+mj-lt"/>
              <a:buAutoNum type="romanUcPeriod"/>
            </a:pPr>
            <a:r>
              <a:rPr lang="en-US" sz="3200" dirty="0" smtClean="0"/>
              <a:t>Forage Grasses</a:t>
            </a:r>
          </a:p>
          <a:p>
            <a:pPr marL="695325" indent="-571500">
              <a:buFont typeface="+mj-lt"/>
              <a:buAutoNum type="romanUcPeriod"/>
            </a:pPr>
            <a:r>
              <a:rPr lang="en-US" sz="3200" dirty="0" smtClean="0"/>
              <a:t>Forage Legumes</a:t>
            </a:r>
          </a:p>
          <a:p>
            <a:pPr marL="695325" indent="-571500">
              <a:buFont typeface="+mj-lt"/>
              <a:buAutoNum type="romanUcPeriod"/>
            </a:pPr>
            <a:r>
              <a:rPr lang="en-US" sz="3200" dirty="0" smtClean="0"/>
              <a:t>Grass-Legume Mixtures</a:t>
            </a:r>
          </a:p>
          <a:p>
            <a:pPr marL="571500" indent="-571500">
              <a:buFont typeface="+mj-lt"/>
              <a:buAutoNum type="romanUcPeriod"/>
            </a:pPr>
            <a:endParaRPr lang="en-US" sz="3200" dirty="0"/>
          </a:p>
        </p:txBody>
      </p:sp>
      <p:pic>
        <p:nvPicPr>
          <p:cNvPr id="8" name="Picture 3" descr="C:\Users\Family\Downloads\IMG_335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3400" y="1600200"/>
            <a:ext cx="4526280" cy="44480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121892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CIM\102NIKON\DSCN314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555"/>
          <a:stretch/>
        </p:blipFill>
        <p:spPr bwMode="auto">
          <a:xfrm>
            <a:off x="0" y="0"/>
            <a:ext cx="9144000" cy="6477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a:xfrm>
            <a:off x="1447800" y="0"/>
            <a:ext cx="5943600" cy="762000"/>
          </a:xfrm>
          <a:noFill/>
        </p:spPr>
        <p:txBody>
          <a:bodyPr>
            <a:normAutofit/>
          </a:bodyPr>
          <a:lstStyle/>
          <a:p>
            <a:r>
              <a:rPr lang="en-US" dirty="0" smtClean="0"/>
              <a:t>Yield Potential</a:t>
            </a:r>
            <a:endParaRPr lang="en-US" dirty="0"/>
          </a:p>
        </p:txBody>
      </p:sp>
    </p:spTree>
    <p:custDataLst>
      <p:tags r:id="rId1"/>
    </p:custDataLst>
    <p:extLst>
      <p:ext uri="{BB962C8B-B14F-4D97-AF65-F5344CB8AC3E}">
        <p14:creationId xmlns:p14="http://schemas.microsoft.com/office/powerpoint/2010/main" val="38182848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457200" y="304800"/>
            <a:ext cx="8229600" cy="1143000"/>
          </a:xfrm>
        </p:spPr>
        <p:txBody>
          <a:bodyPr/>
          <a:lstStyle/>
          <a:p>
            <a:r>
              <a:rPr lang="en-US" dirty="0" smtClean="0"/>
              <a:t>Perennial Grass </a:t>
            </a:r>
            <a:r>
              <a:rPr lang="en-US" dirty="0"/>
              <a:t>P</a:t>
            </a:r>
            <a:r>
              <a:rPr lang="en-US" dirty="0" smtClean="0"/>
              <a:t>rofiles</a:t>
            </a:r>
            <a:endParaRPr lang="en-US" dirty="0"/>
          </a:p>
        </p:txBody>
      </p:sp>
      <p:sp>
        <p:nvSpPr>
          <p:cNvPr id="5" name="Content Placeholder 4"/>
          <p:cNvSpPr>
            <a:spLocks noGrp="1"/>
          </p:cNvSpPr>
          <p:nvPr>
            <p:ph idx="1"/>
            <p:custDataLst>
              <p:tags r:id="rId3"/>
            </p:custDataLst>
          </p:nvPr>
        </p:nvSpPr>
        <p:spPr>
          <a:xfrm>
            <a:off x="457200" y="1600200"/>
            <a:ext cx="8229600" cy="4525963"/>
          </a:xfrm>
        </p:spPr>
        <p:txBody>
          <a:bodyPr>
            <a:normAutofit/>
          </a:bodyPr>
          <a:lstStyle/>
          <a:p>
            <a:r>
              <a:rPr lang="en-US" sz="3600" dirty="0" smtClean="0"/>
              <a:t>Kentucky bluegrass</a:t>
            </a:r>
          </a:p>
          <a:p>
            <a:r>
              <a:rPr lang="en-US" sz="3600" dirty="0" err="1" smtClean="0"/>
              <a:t>Orchardgrass</a:t>
            </a:r>
            <a:endParaRPr lang="en-US" sz="3600" dirty="0" smtClean="0"/>
          </a:p>
          <a:p>
            <a:r>
              <a:rPr lang="en-US" sz="3600" dirty="0" smtClean="0"/>
              <a:t>Perennial ryegrass</a:t>
            </a:r>
            <a:endParaRPr lang="en-US" sz="3600" dirty="0"/>
          </a:p>
        </p:txBody>
      </p:sp>
    </p:spTree>
    <p:custDataLst>
      <p:tags r:id="rId1"/>
    </p:custDataLst>
    <p:extLst>
      <p:ext uri="{BB962C8B-B14F-4D97-AF65-F5344CB8AC3E}">
        <p14:creationId xmlns:p14="http://schemas.microsoft.com/office/powerpoint/2010/main" val="20899257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457200" y="228600"/>
            <a:ext cx="8229600" cy="1143000"/>
          </a:xfrm>
        </p:spPr>
        <p:txBody>
          <a:bodyPr>
            <a:normAutofit/>
          </a:bodyPr>
          <a:lstStyle/>
          <a:p>
            <a:r>
              <a:rPr lang="en-US" dirty="0" smtClean="0"/>
              <a:t>Kentucky Bluegrass</a:t>
            </a:r>
            <a:endParaRPr lang="en-US" dirty="0"/>
          </a:p>
        </p:txBody>
      </p:sp>
      <p:sp>
        <p:nvSpPr>
          <p:cNvPr id="6" name="Content Placeholder 5"/>
          <p:cNvSpPr>
            <a:spLocks noGrp="1"/>
          </p:cNvSpPr>
          <p:nvPr>
            <p:ph sz="half" idx="2"/>
            <p:custDataLst>
              <p:tags r:id="rId3"/>
            </p:custDataLst>
          </p:nvPr>
        </p:nvSpPr>
        <p:spPr>
          <a:xfrm>
            <a:off x="152400" y="1752600"/>
            <a:ext cx="3962400" cy="4534910"/>
          </a:xfrm>
        </p:spPr>
        <p:txBody>
          <a:bodyPr>
            <a:normAutofit/>
          </a:bodyPr>
          <a:lstStyle/>
          <a:p>
            <a:r>
              <a:rPr lang="en-US" sz="2800" dirty="0" smtClean="0"/>
              <a:t>Forms sod; rhizomes; shallow root system</a:t>
            </a:r>
          </a:p>
          <a:p>
            <a:r>
              <a:rPr lang="en-US" sz="2800" dirty="0" smtClean="0"/>
              <a:t>8-12 in tall</a:t>
            </a:r>
          </a:p>
          <a:p>
            <a:r>
              <a:rPr lang="en-US" sz="2800" dirty="0" smtClean="0"/>
              <a:t>Spring flowering; regrowth vegetative</a:t>
            </a:r>
          </a:p>
          <a:p>
            <a:r>
              <a:rPr lang="en-US" sz="2800" dirty="0" smtClean="0"/>
              <a:t>Use: grazing</a:t>
            </a:r>
          </a:p>
          <a:p>
            <a:r>
              <a:rPr lang="en-US" sz="2800" dirty="0" smtClean="0"/>
              <a:t>Found in old pastures</a:t>
            </a:r>
          </a:p>
          <a:p>
            <a:r>
              <a:rPr lang="en-US" sz="2800" dirty="0" smtClean="0"/>
              <a:t>Common lawn grass</a:t>
            </a:r>
          </a:p>
          <a:p>
            <a:pPr marL="0" indent="0">
              <a:buNone/>
            </a:pPr>
            <a:r>
              <a:rPr lang="en-US" dirty="0" smtClean="0"/>
              <a:t> </a:t>
            </a:r>
          </a:p>
          <a:p>
            <a:endParaRPr lang="en-US" dirty="0"/>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3987" y="1752600"/>
            <a:ext cx="4740013" cy="423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8198532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SC00471"/>
          <p:cNvPicPr>
            <a:picLocks noChangeAspect="1" noChangeArrowheads="1"/>
          </p:cNvPicPr>
          <p:nvPr/>
        </p:nvPicPr>
        <p:blipFill rotWithShape="1">
          <a:blip r:embed="rId4">
            <a:extLst>
              <a:ext uri="{28A0092B-C50C-407E-A947-70E740481C1C}">
                <a14:useLocalDpi xmlns:a14="http://schemas.microsoft.com/office/drawing/2010/main" val="0"/>
              </a:ext>
            </a:extLst>
          </a:blip>
          <a:srcRect t="3448"/>
          <a:stretch/>
        </p:blipFill>
        <p:spPr bwMode="auto">
          <a:xfrm>
            <a:off x="0" y="23734"/>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721620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457200" y="274638"/>
            <a:ext cx="8229600" cy="1143000"/>
          </a:xfrm>
        </p:spPr>
        <p:txBody>
          <a:bodyPr/>
          <a:lstStyle/>
          <a:p>
            <a:r>
              <a:rPr lang="en-US" dirty="0" err="1" smtClean="0"/>
              <a:t>Orchardgrass</a:t>
            </a:r>
            <a:endParaRPr lang="en-US" dirty="0"/>
          </a:p>
        </p:txBody>
      </p:sp>
      <p:sp>
        <p:nvSpPr>
          <p:cNvPr id="5" name="Content Placeholder 4"/>
          <p:cNvSpPr>
            <a:spLocks noGrp="1"/>
          </p:cNvSpPr>
          <p:nvPr>
            <p:ph sz="half" idx="1"/>
            <p:custDataLst>
              <p:tags r:id="rId3"/>
            </p:custDataLst>
          </p:nvPr>
        </p:nvSpPr>
        <p:spPr>
          <a:xfrm>
            <a:off x="457200" y="1600200"/>
            <a:ext cx="3657600" cy="4876800"/>
          </a:xfrm>
        </p:spPr>
        <p:txBody>
          <a:bodyPr/>
          <a:lstStyle/>
          <a:p>
            <a:r>
              <a:rPr lang="en-US" dirty="0" smtClean="0"/>
              <a:t>Bunch grass; forms clumps</a:t>
            </a:r>
          </a:p>
          <a:p>
            <a:r>
              <a:rPr lang="en-US" dirty="0" smtClean="0"/>
              <a:t>3-4 feet tall</a:t>
            </a:r>
          </a:p>
          <a:p>
            <a:r>
              <a:rPr lang="en-US" dirty="0" smtClean="0"/>
              <a:t>Spring flowering; regrowth leafy</a:t>
            </a:r>
          </a:p>
          <a:p>
            <a:r>
              <a:rPr lang="en-US" dirty="0" smtClean="0"/>
              <a:t>Use: grazing or hays</a:t>
            </a:r>
          </a:p>
          <a:p>
            <a:r>
              <a:rPr lang="en-US" dirty="0" smtClean="0"/>
              <a:t>Winter hardiness issue</a:t>
            </a:r>
            <a:endParaRPr lang="en-US" dirty="0"/>
          </a:p>
        </p:txBody>
      </p:sp>
      <p:pic>
        <p:nvPicPr>
          <p:cNvPr id="4098" name="Picture 2" descr="G:\AGRO\TEXTBOOK\Research pictures\Barr.sprayfield\DSCN3114.JPG"/>
          <p:cNvPicPr>
            <a:picLocks noChangeAspect="1" noChangeArrowheads="1"/>
          </p:cNvPicPr>
          <p:nvPr>
            <p:custDataLst>
              <p:tags r:id="rId4"/>
            </p:custDataLst>
          </p:nvPr>
        </p:nvPicPr>
        <p:blipFill>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4114800" y="1600200"/>
            <a:ext cx="4930987" cy="4267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675976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AGRO\TEXTBOOK\Research pictures\Barr.sprayfield\DSCN307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557"/>
          <a:stretch/>
        </p:blipFill>
        <p:spPr bwMode="auto">
          <a:xfrm>
            <a:off x="0" y="0"/>
            <a:ext cx="9144000" cy="6477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a:xfrm>
            <a:off x="457200" y="0"/>
            <a:ext cx="8229600" cy="1143000"/>
          </a:xfrm>
        </p:spPr>
        <p:txBody>
          <a:bodyPr/>
          <a:lstStyle/>
          <a:p>
            <a:r>
              <a:rPr lang="en-US" dirty="0" err="1" smtClean="0"/>
              <a:t>Orchardgrass</a:t>
            </a:r>
            <a:endParaRPr lang="en-US" dirty="0"/>
          </a:p>
        </p:txBody>
      </p:sp>
    </p:spTree>
    <p:custDataLst>
      <p:tags r:id="rId1"/>
    </p:custDataLst>
    <p:extLst>
      <p:ext uri="{BB962C8B-B14F-4D97-AF65-F5344CB8AC3E}">
        <p14:creationId xmlns:p14="http://schemas.microsoft.com/office/powerpoint/2010/main" val="2001927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isplaying IMG_3205.JPG"/>
          <p:cNvSpPr>
            <a:spLocks noChangeAspect="1" noChangeArrowheads="1"/>
          </p:cNvSpPr>
          <p:nvPr>
            <p:custDataLst>
              <p:tags r:id="rId2"/>
            </p:custDataLst>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isplaying IMG_3205.JPG"/>
          <p:cNvSpPr>
            <a:spLocks noChangeAspect="1" noChangeArrowheads="1"/>
          </p:cNvSpPr>
          <p:nvPr>
            <p:custDataLst>
              <p:tags r:id="rId3"/>
            </p:custDataLst>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isplaying IMG_3205.JPG"/>
          <p:cNvSpPr>
            <a:spLocks noChangeAspect="1" noChangeArrowheads="1"/>
          </p:cNvSpPr>
          <p:nvPr>
            <p:custDataLst>
              <p:tags r:id="rId4"/>
            </p:custDataLst>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isplaying IMG_3205.JPG"/>
          <p:cNvSpPr>
            <a:spLocks noChangeAspect="1" noChangeArrowheads="1"/>
          </p:cNvSpPr>
          <p:nvPr>
            <p:custDataLst>
              <p:tags r:id="rId5"/>
            </p:custDataLst>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Displaying IMG_3205.JPG"/>
          <p:cNvSpPr>
            <a:spLocks noChangeAspect="1" noChangeArrowheads="1"/>
          </p:cNvSpPr>
          <p:nvPr>
            <p:custDataLst>
              <p:tags r:id="rId6"/>
            </p:custDataLst>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5" name="Picture 11"/>
          <p:cNvPicPr>
            <a:picLocks noChangeAspect="1" noChangeArrowheads="1"/>
          </p:cNvPicPr>
          <p:nvPr/>
        </p:nvPicPr>
        <p:blipFill rotWithShape="1">
          <a:blip r:embed="rId10">
            <a:extLst>
              <a:ext uri="{28A0092B-C50C-407E-A947-70E740481C1C}">
                <a14:useLocalDpi xmlns:a14="http://schemas.microsoft.com/office/drawing/2010/main" val="0"/>
              </a:ext>
            </a:extLst>
          </a:blip>
          <a:srcRect l="8930" r="2512" b="15633"/>
          <a:stretch/>
        </p:blipFill>
        <p:spPr bwMode="auto">
          <a:xfrm>
            <a:off x="47468" y="7937"/>
            <a:ext cx="9067801"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custDataLst>
              <p:tags r:id="rId7"/>
            </p:custDataLst>
          </p:nvPr>
        </p:nvSpPr>
        <p:spPr>
          <a:xfrm>
            <a:off x="457200" y="274638"/>
            <a:ext cx="8229600" cy="1143000"/>
          </a:xfrm>
        </p:spPr>
        <p:txBody>
          <a:bodyPr/>
          <a:lstStyle/>
          <a:p>
            <a:r>
              <a:rPr lang="en-US" dirty="0" err="1" smtClean="0"/>
              <a:t>Orchardgrass</a:t>
            </a:r>
            <a:r>
              <a:rPr lang="en-US" dirty="0" smtClean="0"/>
              <a:t> Winter Injury</a:t>
            </a:r>
            <a:endParaRPr lang="en-US" dirty="0"/>
          </a:p>
        </p:txBody>
      </p:sp>
    </p:spTree>
    <p:custDataLst>
      <p:tags r:id="rId1"/>
    </p:custDataLst>
    <p:extLst>
      <p:ext uri="{BB962C8B-B14F-4D97-AF65-F5344CB8AC3E}">
        <p14:creationId xmlns:p14="http://schemas.microsoft.com/office/powerpoint/2010/main" val="18132791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457200" y="274638"/>
            <a:ext cx="8229600" cy="1143000"/>
          </a:xfrm>
        </p:spPr>
        <p:txBody>
          <a:bodyPr/>
          <a:lstStyle/>
          <a:p>
            <a:r>
              <a:rPr lang="en-US" dirty="0" smtClean="0"/>
              <a:t>Perennial Ryegrass</a:t>
            </a:r>
            <a:endParaRPr lang="en-US" dirty="0"/>
          </a:p>
        </p:txBody>
      </p:sp>
      <p:sp>
        <p:nvSpPr>
          <p:cNvPr id="5" name="Content Placeholder 4"/>
          <p:cNvSpPr>
            <a:spLocks noGrp="1"/>
          </p:cNvSpPr>
          <p:nvPr>
            <p:ph sz="half" idx="1"/>
            <p:custDataLst>
              <p:tags r:id="rId3"/>
            </p:custDataLst>
          </p:nvPr>
        </p:nvSpPr>
        <p:spPr>
          <a:xfrm>
            <a:off x="457200" y="1600200"/>
            <a:ext cx="4038600" cy="4525963"/>
          </a:xfrm>
        </p:spPr>
        <p:txBody>
          <a:bodyPr/>
          <a:lstStyle/>
          <a:p>
            <a:r>
              <a:rPr lang="en-US" dirty="0" smtClean="0"/>
              <a:t>Bunch grass</a:t>
            </a:r>
          </a:p>
          <a:p>
            <a:r>
              <a:rPr lang="en-US" dirty="0" smtClean="0"/>
              <a:t>2-3 feet tall</a:t>
            </a:r>
          </a:p>
          <a:p>
            <a:r>
              <a:rPr lang="en-US" dirty="0" smtClean="0"/>
              <a:t>Spring flowering; regrowth leafy</a:t>
            </a:r>
          </a:p>
          <a:p>
            <a:r>
              <a:rPr lang="en-US" dirty="0" smtClean="0"/>
              <a:t>Use: hay or grazing</a:t>
            </a:r>
          </a:p>
          <a:p>
            <a:r>
              <a:rPr lang="en-US" dirty="0" smtClean="0"/>
              <a:t>High quality forage</a:t>
            </a:r>
          </a:p>
          <a:p>
            <a:r>
              <a:rPr lang="en-US" dirty="0" smtClean="0"/>
              <a:t>Winter hardiness issue</a:t>
            </a:r>
            <a:endParaRPr lang="en-US" dirty="0"/>
          </a:p>
        </p:txBody>
      </p:sp>
      <p:sp>
        <p:nvSpPr>
          <p:cNvPr id="2" name="Content Placeholder 1"/>
          <p:cNvSpPr>
            <a:spLocks noGrp="1"/>
          </p:cNvSpPr>
          <p:nvPr>
            <p:ph sz="half" idx="2"/>
            <p:custDataLst>
              <p:tags r:id="rId4"/>
            </p:custDataLst>
          </p:nvPr>
        </p:nvSpPr>
        <p:spPr/>
        <p:txBody>
          <a:bodyPr/>
          <a:lstStyle/>
          <a:p>
            <a:endParaRPr lang="en-US" dirty="0"/>
          </a:p>
        </p:txBody>
      </p:sp>
      <p:pic>
        <p:nvPicPr>
          <p:cNvPr id="1026" name="Picture 2" descr="C:\Users\Family\Downloads\IMG_420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8200" y="1295400"/>
            <a:ext cx="4057650" cy="5181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590540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941"/>
          <a:stretch/>
        </p:blipFill>
        <p:spPr bwMode="auto">
          <a:xfrm>
            <a:off x="1295400" y="0"/>
            <a:ext cx="6610350" cy="6415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custDataLst>
              <p:tags r:id="rId2"/>
            </p:custDataLst>
          </p:nvPr>
        </p:nvSpPr>
        <p:spPr>
          <a:xfrm>
            <a:off x="3505200" y="1295400"/>
            <a:ext cx="2517420" cy="461665"/>
          </a:xfrm>
          <a:prstGeom prst="rect">
            <a:avLst/>
          </a:prstGeom>
          <a:noFill/>
        </p:spPr>
        <p:txBody>
          <a:bodyPr wrap="none" rtlCol="0">
            <a:spAutoFit/>
          </a:bodyPr>
          <a:lstStyle/>
          <a:p>
            <a:r>
              <a:rPr lang="en-US" sz="2400" b="1" dirty="0" smtClean="0"/>
              <a:t>Perennial ryegrass</a:t>
            </a:r>
            <a:endParaRPr lang="en-US" sz="2400" b="1" dirty="0"/>
          </a:p>
        </p:txBody>
      </p:sp>
    </p:spTree>
    <p:custDataLst>
      <p:tags r:id="rId1"/>
    </p:custDataLst>
    <p:extLst>
      <p:ext uri="{BB962C8B-B14F-4D97-AF65-F5344CB8AC3E}">
        <p14:creationId xmlns:p14="http://schemas.microsoft.com/office/powerpoint/2010/main" val="37592646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457200" y="228600"/>
            <a:ext cx="8229600" cy="1143000"/>
          </a:xfrm>
        </p:spPr>
        <p:txBody>
          <a:bodyPr/>
          <a:lstStyle/>
          <a:p>
            <a:r>
              <a:rPr lang="en-US" dirty="0"/>
              <a:t>Introduction to Forages</a:t>
            </a:r>
          </a:p>
        </p:txBody>
      </p:sp>
      <p:sp>
        <p:nvSpPr>
          <p:cNvPr id="5" name="Content Placeholder 4"/>
          <p:cNvSpPr>
            <a:spLocks noGrp="1"/>
          </p:cNvSpPr>
          <p:nvPr>
            <p:ph sz="half" idx="1"/>
            <p:custDataLst>
              <p:tags r:id="rId3"/>
            </p:custDataLst>
          </p:nvPr>
        </p:nvSpPr>
        <p:spPr>
          <a:xfrm>
            <a:off x="238539" y="1600199"/>
            <a:ext cx="4143324" cy="4448099"/>
          </a:xfrm>
          <a:solidFill>
            <a:srgbClr val="6DB16F">
              <a:alpha val="91000"/>
            </a:srgbClr>
          </a:solidFill>
        </p:spPr>
        <p:txBody>
          <a:bodyPr>
            <a:normAutofit/>
          </a:bodyPr>
          <a:lstStyle/>
          <a:p>
            <a:pPr marL="571500" indent="-571500">
              <a:buFont typeface="+mj-lt"/>
              <a:buAutoNum type="romanUcPeriod"/>
            </a:pPr>
            <a:endParaRPr lang="en-US" sz="800" dirty="0" smtClean="0"/>
          </a:p>
          <a:p>
            <a:pPr marL="571500" indent="-571500">
              <a:buFont typeface="+mj-lt"/>
              <a:buAutoNum type="romanUcPeriod"/>
            </a:pPr>
            <a:endParaRPr lang="en-US" sz="1400" dirty="0" smtClean="0"/>
          </a:p>
          <a:p>
            <a:pPr marL="695325" indent="-571500">
              <a:buFont typeface="+mj-lt"/>
              <a:buAutoNum type="romanUcPeriod"/>
            </a:pPr>
            <a:r>
              <a:rPr lang="en-US" sz="3200" dirty="0" smtClean="0">
                <a:solidFill>
                  <a:schemeClr val="tx1">
                    <a:lumMod val="65000"/>
                    <a:lumOff val="35000"/>
                  </a:schemeClr>
                </a:solidFill>
              </a:rPr>
              <a:t>Organic Forage Systems</a:t>
            </a:r>
          </a:p>
          <a:p>
            <a:pPr marL="695325" indent="-571500">
              <a:buFont typeface="+mj-lt"/>
              <a:buAutoNum type="romanUcPeriod"/>
            </a:pPr>
            <a:r>
              <a:rPr lang="en-US" sz="3200" dirty="0" smtClean="0">
                <a:solidFill>
                  <a:schemeClr val="tx1">
                    <a:lumMod val="65000"/>
                    <a:lumOff val="35000"/>
                  </a:schemeClr>
                </a:solidFill>
              </a:rPr>
              <a:t>Forage Grasses</a:t>
            </a:r>
          </a:p>
          <a:p>
            <a:pPr marL="695325" indent="-571500">
              <a:buFont typeface="+mj-lt"/>
              <a:buAutoNum type="romanUcPeriod"/>
            </a:pPr>
            <a:r>
              <a:rPr lang="en-US" sz="3200" dirty="0" smtClean="0"/>
              <a:t>Forage Legumes</a:t>
            </a:r>
          </a:p>
          <a:p>
            <a:pPr marL="695325" indent="-571500">
              <a:buFont typeface="+mj-lt"/>
              <a:buAutoNum type="romanUcPeriod"/>
            </a:pPr>
            <a:r>
              <a:rPr lang="en-US" sz="3200" dirty="0" smtClean="0"/>
              <a:t>Grass-Legume Mixtures</a:t>
            </a:r>
          </a:p>
          <a:p>
            <a:pPr marL="571500" indent="-571500">
              <a:buFont typeface="+mj-lt"/>
              <a:buAutoNum type="romanUcPeriod"/>
            </a:pPr>
            <a:endParaRPr lang="en-US" sz="3200" dirty="0"/>
          </a:p>
        </p:txBody>
      </p:sp>
      <p:pic>
        <p:nvPicPr>
          <p:cNvPr id="8" name="Picture 3" descr="C:\Users\Family\Downloads\IMG_335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3400" y="1600200"/>
            <a:ext cx="4526280" cy="44480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8587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b="5555"/>
          <a:stretch/>
        </p:blipFill>
        <p:spPr>
          <a:xfrm>
            <a:off x="0" y="0"/>
            <a:ext cx="9144000" cy="6477000"/>
          </a:xfrm>
          <a:prstGeom prst="rect">
            <a:avLst/>
          </a:prstGeom>
        </p:spPr>
      </p:pic>
      <p:sp>
        <p:nvSpPr>
          <p:cNvPr id="4" name="Rectangle 3"/>
          <p:cNvSpPr/>
          <p:nvPr>
            <p:custDataLst>
              <p:tags r:id="rId2"/>
            </p:custDataLst>
          </p:nvPr>
        </p:nvSpPr>
        <p:spPr>
          <a:xfrm>
            <a:off x="0" y="0"/>
            <a:ext cx="9144000" cy="6477000"/>
          </a:xfrm>
          <a:prstGeom prst="rect">
            <a:avLst/>
          </a:prstGeom>
          <a:solidFill>
            <a:srgbClr val="C5D5A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custDataLst>
              <p:tags r:id="rId3"/>
            </p:custDataLst>
          </p:nvPr>
        </p:nvSpPr>
        <p:spPr>
          <a:xfrm>
            <a:off x="457200" y="274638"/>
            <a:ext cx="8229600" cy="1143000"/>
          </a:xfrm>
        </p:spPr>
        <p:txBody>
          <a:bodyPr/>
          <a:lstStyle/>
          <a:p>
            <a:r>
              <a:rPr lang="en-US" dirty="0" smtClean="0"/>
              <a:t>Forages in Organic </a:t>
            </a:r>
            <a:r>
              <a:rPr lang="en-US" dirty="0"/>
              <a:t>S</a:t>
            </a:r>
            <a:r>
              <a:rPr lang="en-US" dirty="0" smtClean="0"/>
              <a:t>ystems</a:t>
            </a:r>
            <a:endParaRPr lang="en-US" dirty="0"/>
          </a:p>
        </p:txBody>
      </p:sp>
      <p:sp>
        <p:nvSpPr>
          <p:cNvPr id="5" name="Content Placeholder 4"/>
          <p:cNvSpPr>
            <a:spLocks noGrp="1"/>
          </p:cNvSpPr>
          <p:nvPr>
            <p:ph idx="1"/>
            <p:custDataLst>
              <p:tags r:id="rId4"/>
            </p:custDataLst>
          </p:nvPr>
        </p:nvSpPr>
        <p:spPr>
          <a:xfrm>
            <a:off x="457200" y="1600200"/>
            <a:ext cx="8229600" cy="4525963"/>
          </a:xfrm>
        </p:spPr>
        <p:txBody>
          <a:bodyPr/>
          <a:lstStyle/>
          <a:p>
            <a:r>
              <a:rPr lang="en-US" dirty="0"/>
              <a:t>N</a:t>
            </a:r>
            <a:r>
              <a:rPr lang="en-US" dirty="0" smtClean="0"/>
              <a:t>utrients and fiber for livestock diets</a:t>
            </a:r>
          </a:p>
          <a:p>
            <a:r>
              <a:rPr lang="en-US" dirty="0" smtClean="0"/>
              <a:t>Cover the soil and reduce soil erosion</a:t>
            </a:r>
          </a:p>
          <a:p>
            <a:r>
              <a:rPr lang="en-US" dirty="0" smtClean="0"/>
              <a:t>Weed suppression</a:t>
            </a:r>
          </a:p>
          <a:p>
            <a:r>
              <a:rPr lang="en-US" dirty="0" smtClean="0"/>
              <a:t>Promote soil health by adding carbon</a:t>
            </a:r>
          </a:p>
          <a:p>
            <a:r>
              <a:rPr lang="en-US" dirty="0" smtClean="0"/>
              <a:t>Legume forages require no N fertilization</a:t>
            </a:r>
          </a:p>
          <a:p>
            <a:r>
              <a:rPr lang="en-US" dirty="0"/>
              <a:t>A</a:t>
            </a:r>
            <a:r>
              <a:rPr lang="en-US" dirty="0" smtClean="0"/>
              <a:t>dd N to the soil</a:t>
            </a:r>
            <a:endParaRPr lang="en-US" dirty="0"/>
          </a:p>
        </p:txBody>
      </p:sp>
    </p:spTree>
    <p:custDataLst>
      <p:tags r:id="rId1"/>
    </p:custDataLst>
    <p:extLst>
      <p:ext uri="{BB962C8B-B14F-4D97-AF65-F5344CB8AC3E}">
        <p14:creationId xmlns:p14="http://schemas.microsoft.com/office/powerpoint/2010/main" val="36297404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Forage Legumes</a:t>
            </a:r>
            <a:endParaRPr lang="en-US" dirty="0"/>
          </a:p>
        </p:txBody>
      </p:sp>
      <p:sp>
        <p:nvSpPr>
          <p:cNvPr id="4" name="Content Placeholder 3"/>
          <p:cNvSpPr>
            <a:spLocks noGrp="1"/>
          </p:cNvSpPr>
          <p:nvPr>
            <p:ph sz="half" idx="2"/>
            <p:custDataLst>
              <p:tags r:id="rId3"/>
            </p:custDataLst>
          </p:nvPr>
        </p:nvSpPr>
        <p:spPr>
          <a:xfrm>
            <a:off x="4572000" y="1600201"/>
            <a:ext cx="4114800" cy="4495800"/>
          </a:xfrm>
          <a:solidFill>
            <a:srgbClr val="A28CC7">
              <a:alpha val="58000"/>
            </a:srgbClr>
          </a:solidFill>
        </p:spPr>
        <p:txBody>
          <a:bodyPr>
            <a:normAutofit/>
          </a:bodyPr>
          <a:lstStyle/>
          <a:p>
            <a:pPr marL="514350" indent="-514350">
              <a:buFont typeface="+mj-lt"/>
              <a:buAutoNum type="alphaUcPeriod"/>
            </a:pPr>
            <a:endParaRPr lang="en-US" sz="1200" dirty="0" smtClean="0"/>
          </a:p>
          <a:p>
            <a:pPr marL="514350" indent="-514350">
              <a:buFont typeface="+mj-lt"/>
              <a:buAutoNum type="alphaUcPeriod"/>
            </a:pPr>
            <a:endParaRPr lang="en-US" sz="1400" dirty="0" smtClean="0"/>
          </a:p>
          <a:p>
            <a:pPr marL="636588" indent="-514350">
              <a:buFont typeface="+mj-lt"/>
              <a:buAutoNum type="alphaUcPeriod"/>
            </a:pPr>
            <a:r>
              <a:rPr lang="en-US" sz="3200" b="1" dirty="0" smtClean="0"/>
              <a:t>Legume morphology</a:t>
            </a:r>
            <a:endParaRPr lang="en-US" sz="3200" b="1" dirty="0"/>
          </a:p>
          <a:p>
            <a:pPr marL="636588" indent="-514350">
              <a:buFont typeface="+mj-lt"/>
              <a:buAutoNum type="alphaUcPeriod"/>
            </a:pPr>
            <a:r>
              <a:rPr lang="en-US" sz="3200" dirty="0"/>
              <a:t>Annual and perennial </a:t>
            </a:r>
            <a:r>
              <a:rPr lang="en-US" sz="3200" dirty="0" smtClean="0"/>
              <a:t>legumes</a:t>
            </a:r>
          </a:p>
          <a:p>
            <a:pPr marL="636588" indent="-514350">
              <a:buFont typeface="+mj-lt"/>
              <a:buAutoNum type="alphaUcPeriod"/>
            </a:pPr>
            <a:r>
              <a:rPr lang="en-US" sz="3200" dirty="0" smtClean="0"/>
              <a:t>Legume profiles</a:t>
            </a:r>
            <a:endParaRPr lang="en-US" sz="3200" dirty="0"/>
          </a:p>
        </p:txBody>
      </p:sp>
      <p:sp>
        <p:nvSpPr>
          <p:cNvPr id="6" name="Content Placeholder 5"/>
          <p:cNvSpPr>
            <a:spLocks noGrp="1"/>
          </p:cNvSpPr>
          <p:nvPr>
            <p:ph sz="half" idx="1"/>
            <p:custDataLst>
              <p:tags r:id="rId4"/>
            </p:custDataLst>
          </p:nvPr>
        </p:nvSpPr>
        <p:spPr/>
        <p:txBody>
          <a:bodyPr/>
          <a:lstStyle/>
          <a:p>
            <a:pPr marL="0" indent="0">
              <a:buNone/>
            </a:pPr>
            <a:endParaRPr lang="en-US" dirty="0">
              <a:solidFill>
                <a:srgbClr val="FF0000"/>
              </a:solidFill>
            </a:endParaRPr>
          </a:p>
        </p:txBody>
      </p:sp>
      <p:pic>
        <p:nvPicPr>
          <p:cNvPr id="3074" name="Picture 2" descr="G:\AGRO\TEXTBOOK\Research pictures\Dave Hansen pics\Legumes\Alfalfa plants U of MN-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1600200"/>
            <a:ext cx="4114800" cy="4495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992111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Legumes </a:t>
            </a:r>
            <a:endParaRPr lang="en-US" dirty="0"/>
          </a:p>
        </p:txBody>
      </p:sp>
      <p:sp>
        <p:nvSpPr>
          <p:cNvPr id="3" name="Content Placeholder 2"/>
          <p:cNvSpPr>
            <a:spLocks noGrp="1"/>
          </p:cNvSpPr>
          <p:nvPr>
            <p:ph idx="1"/>
            <p:custDataLst>
              <p:tags r:id="rId3"/>
            </p:custDataLst>
          </p:nvPr>
        </p:nvSpPr>
        <p:spPr>
          <a:xfrm>
            <a:off x="271670" y="1417639"/>
            <a:ext cx="4300330" cy="4731716"/>
          </a:xfrm>
        </p:spPr>
        <p:txBody>
          <a:bodyPr>
            <a:normAutofit/>
          </a:bodyPr>
          <a:lstStyle/>
          <a:p>
            <a:pPr marL="0" indent="0">
              <a:buNone/>
            </a:pPr>
            <a:endParaRPr lang="en-US" dirty="0" smtClean="0"/>
          </a:p>
          <a:p>
            <a:r>
              <a:rPr lang="en-US" dirty="0" smtClean="0"/>
              <a:t>Seeds borne in pods</a:t>
            </a:r>
          </a:p>
          <a:p>
            <a:r>
              <a:rPr lang="en-US" dirty="0" smtClean="0"/>
              <a:t>Showy flowers </a:t>
            </a:r>
          </a:p>
          <a:p>
            <a:r>
              <a:rPr lang="en-US" dirty="0" smtClean="0"/>
              <a:t>Compound leaves </a:t>
            </a:r>
          </a:p>
          <a:p>
            <a:r>
              <a:rPr lang="en-US" dirty="0"/>
              <a:t>Tap root</a:t>
            </a:r>
          </a:p>
          <a:p>
            <a:r>
              <a:rPr lang="en-US" dirty="0" smtClean="0"/>
              <a:t>Biological N fixation</a:t>
            </a:r>
          </a:p>
          <a:p>
            <a:r>
              <a:rPr lang="en-US" dirty="0" smtClean="0"/>
              <a:t>Seed and foliage rich in protein</a:t>
            </a:r>
          </a:p>
          <a:p>
            <a:endParaRPr lang="en-US" dirty="0"/>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1723513"/>
            <a:ext cx="4153740" cy="4732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927552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2"/>
            </p:custDataLst>
          </p:nvPr>
        </p:nvSpPr>
        <p:spPr>
          <a:xfrm>
            <a:off x="456010" y="228600"/>
            <a:ext cx="8229600" cy="1143000"/>
          </a:xfrm>
        </p:spPr>
        <p:txBody>
          <a:bodyPr>
            <a:normAutofit fontScale="90000"/>
          </a:bodyPr>
          <a:lstStyle/>
          <a:p>
            <a:r>
              <a:rPr lang="en-US" dirty="0"/>
              <a:t>S</a:t>
            </a:r>
            <a:r>
              <a:rPr lang="en-US" dirty="0" smtClean="0"/>
              <a:t>howy </a:t>
            </a:r>
            <a:r>
              <a:rPr lang="en-US" dirty="0"/>
              <a:t>F</a:t>
            </a:r>
            <a:r>
              <a:rPr lang="en-US" dirty="0" smtClean="0"/>
              <a:t>lowers and Seed in Pods</a:t>
            </a:r>
            <a:endParaRPr lang="en-US" dirty="0"/>
          </a:p>
        </p:txBody>
      </p:sp>
      <p:pic>
        <p:nvPicPr>
          <p:cNvPr id="5" name="Picture 2" descr="G:\AGRO\TEXTBOOK\Research pictures\Dave Hansen pics\Legumes\birdsfoot flowers and pods U of MN.jpg"/>
          <p:cNvPicPr>
            <a:picLocks noGrp="1" noChangeAspect="1" noChangeArrowheads="1"/>
          </p:cNvPicPr>
          <p:nvPr>
            <p:ph sz="half" idx="4294967295"/>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1676400"/>
            <a:ext cx="7008021" cy="46964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559393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6667"/>
          <a:stretch/>
        </p:blipFill>
        <p:spPr>
          <a:xfrm>
            <a:off x="5158746" y="2484723"/>
            <a:ext cx="3017507" cy="2756916"/>
          </a:xfrm>
          <a:prstGeom prst="rect">
            <a:avLst/>
          </a:prstGeom>
        </p:spPr>
      </p:pic>
      <p:sp>
        <p:nvSpPr>
          <p:cNvPr id="2" name="Title 1"/>
          <p:cNvSpPr>
            <a:spLocks noGrp="1"/>
          </p:cNvSpPr>
          <p:nvPr>
            <p:ph type="title"/>
            <p:custDataLst>
              <p:tags r:id="rId2"/>
            </p:custDataLst>
          </p:nvPr>
        </p:nvSpPr>
        <p:spPr>
          <a:xfrm>
            <a:off x="457200" y="274638"/>
            <a:ext cx="8229600" cy="1143000"/>
          </a:xfrm>
        </p:spPr>
        <p:txBody>
          <a:bodyPr/>
          <a:lstStyle/>
          <a:p>
            <a:r>
              <a:rPr lang="en-US" dirty="0" smtClean="0"/>
              <a:t>Flowers of Other </a:t>
            </a:r>
            <a:r>
              <a:rPr lang="en-US" dirty="0"/>
              <a:t>L</a:t>
            </a:r>
            <a:r>
              <a:rPr lang="en-US" dirty="0" smtClean="0"/>
              <a:t>egumes       </a:t>
            </a:r>
            <a:endParaRPr lang="en-US" dirty="0"/>
          </a:p>
        </p:txBody>
      </p:sp>
      <p:pic>
        <p:nvPicPr>
          <p:cNvPr id="6" name="Picture 2" descr="G:\AGRO\TEXTBOOK\Research pictures\Dave Hansen pics\Legumes\Alfalfa U of MN.jpg"/>
          <p:cNvPicPr>
            <a:picLocks noGrp="1" noChangeAspect="1" noChangeArrowheads="1"/>
          </p:cNvPicPr>
          <p:nvPr>
            <p:ph sz="half" idx="2"/>
          </p:nvPr>
        </p:nvPicPr>
        <p:blipFill>
          <a:blip r:embed="rId6" cstate="print">
            <a:extLst>
              <a:ext uri="{28A0092B-C50C-407E-A947-70E740481C1C}">
                <a14:useLocalDpi xmlns:a14="http://schemas.microsoft.com/office/drawing/2010/main" val="0"/>
              </a:ext>
            </a:extLst>
          </a:blip>
          <a:srcRect/>
          <a:stretch>
            <a:fillRect/>
          </a:stretch>
        </p:blipFill>
        <p:spPr bwMode="auto">
          <a:xfrm>
            <a:off x="5150617" y="1600200"/>
            <a:ext cx="303376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AGRO\TEXTBOOK\Research pictures\Scanned slides\Misc Legumes\CCS0702.ti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545" t="4545" r="4545" b="4545"/>
          <a:stretch/>
        </p:blipFill>
        <p:spPr bwMode="auto">
          <a:xfrm>
            <a:off x="1066800" y="1577181"/>
            <a:ext cx="3048000" cy="457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022335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extension.umn.edu/agriculture/forages/establishment/forage-legumes/identifying-perennial-legumes/img/Captu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447800"/>
            <a:ext cx="6524625" cy="48862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a:t>C</a:t>
            </a:r>
            <a:r>
              <a:rPr lang="en-US" dirty="0" smtClean="0"/>
              <a:t>ompound </a:t>
            </a:r>
            <a:r>
              <a:rPr lang="en-US" dirty="0"/>
              <a:t>L</a:t>
            </a:r>
            <a:r>
              <a:rPr lang="en-US" dirty="0" smtClean="0"/>
              <a:t>eaf </a:t>
            </a:r>
            <a:r>
              <a:rPr lang="en-US" dirty="0"/>
              <a:t>A</a:t>
            </a:r>
            <a:r>
              <a:rPr lang="en-US" dirty="0" smtClean="0"/>
              <a:t>rrangements</a:t>
            </a:r>
            <a:endParaRPr lang="en-US" dirty="0"/>
          </a:p>
        </p:txBody>
      </p:sp>
    </p:spTree>
    <p:custDataLst>
      <p:tags r:id="rId1"/>
    </p:custDataLst>
    <p:extLst>
      <p:ext uri="{BB962C8B-B14F-4D97-AF65-F5344CB8AC3E}">
        <p14:creationId xmlns:p14="http://schemas.microsoft.com/office/powerpoint/2010/main" val="36925474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Legume Plants </a:t>
            </a:r>
            <a:endParaRPr lang="en-US" dirty="0"/>
          </a:p>
        </p:txBody>
      </p:sp>
      <p:sp>
        <p:nvSpPr>
          <p:cNvPr id="3" name="Content Placeholder 2"/>
          <p:cNvSpPr>
            <a:spLocks noGrp="1"/>
          </p:cNvSpPr>
          <p:nvPr>
            <p:ph idx="1"/>
            <p:custDataLst>
              <p:tags r:id="rId3"/>
            </p:custDataLst>
          </p:nvPr>
        </p:nvSpPr>
        <p:spPr>
          <a:xfrm>
            <a:off x="271670" y="2133599"/>
            <a:ext cx="4300330" cy="4015755"/>
          </a:xfrm>
        </p:spPr>
        <p:txBody>
          <a:bodyPr>
            <a:normAutofit/>
          </a:bodyPr>
          <a:lstStyle/>
          <a:p>
            <a:r>
              <a:rPr lang="en-US" dirty="0" smtClean="0"/>
              <a:t>Tap root system </a:t>
            </a:r>
          </a:p>
          <a:p>
            <a:r>
              <a:rPr lang="en-US" dirty="0" smtClean="0"/>
              <a:t>Branching crown</a:t>
            </a:r>
          </a:p>
          <a:p>
            <a:endParaRPr lang="en-US" dirty="0"/>
          </a:p>
        </p:txBody>
      </p:sp>
      <p:pic>
        <p:nvPicPr>
          <p:cNvPr id="2050" name="Picture 2" descr="C:\Users\Family\Downloads\IMG_421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1600" y="1524000"/>
            <a:ext cx="365760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752670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457200" y="274638"/>
            <a:ext cx="8229600" cy="1143000"/>
          </a:xfrm>
        </p:spPr>
        <p:txBody>
          <a:bodyPr/>
          <a:lstStyle/>
          <a:p>
            <a:r>
              <a:rPr lang="en-US" dirty="0" smtClean="0"/>
              <a:t>Nitrogen Fixation</a:t>
            </a:r>
            <a:endParaRPr lang="en-US" dirty="0"/>
          </a:p>
        </p:txBody>
      </p:sp>
      <p:sp>
        <p:nvSpPr>
          <p:cNvPr id="5" name="Content Placeholder 4"/>
          <p:cNvSpPr>
            <a:spLocks noGrp="1"/>
          </p:cNvSpPr>
          <p:nvPr>
            <p:ph sz="half" idx="1"/>
            <p:custDataLst>
              <p:tags r:id="rId3"/>
            </p:custDataLst>
          </p:nvPr>
        </p:nvSpPr>
        <p:spPr>
          <a:xfrm>
            <a:off x="457200" y="1600200"/>
            <a:ext cx="4038600" cy="4525963"/>
          </a:xfrm>
        </p:spPr>
        <p:txBody>
          <a:bodyPr/>
          <a:lstStyle/>
          <a:p>
            <a:r>
              <a:rPr lang="en-US" dirty="0" smtClean="0"/>
              <a:t>Legumes conduct biological nitrogen fixation</a:t>
            </a:r>
          </a:p>
          <a:p>
            <a:r>
              <a:rPr lang="en-US" dirty="0" smtClean="0"/>
              <a:t>Nodules are sites of biological nitrogen fixation</a:t>
            </a:r>
          </a:p>
        </p:txBody>
      </p:sp>
      <p:pic>
        <p:nvPicPr>
          <p:cNvPr id="7" name="Picture 2" descr="G:\AGRO\TEXTBOOK\Research pictures\Dave Hansen pics\Legumes\ES007191.jpg"/>
          <p:cNvPicPr>
            <a:picLocks noGrp="1" noChangeAspect="1" noChangeArrowheads="1"/>
          </p:cNvPicPr>
          <p:nvPr>
            <p:ph sz="half" idx="2"/>
            <p:custDataLst>
              <p:tags r:id="rId4"/>
            </p:custDataLst>
          </p:nvPr>
        </p:nvPicPr>
        <p:blipFill rotWithShape="1">
          <a:blip r:embed="rId7">
            <a:extLst>
              <a:ext uri="{28A0092B-C50C-407E-A947-70E740481C1C}">
                <a14:useLocalDpi xmlns:a14="http://schemas.microsoft.com/office/drawing/2010/main" val="0"/>
              </a:ext>
            </a:extLst>
          </a:blip>
          <a:srcRect l="3676" t="3050" r="4993" b="3998"/>
          <a:stretch/>
        </p:blipFill>
        <p:spPr bwMode="auto">
          <a:xfrm>
            <a:off x="5143175" y="1600200"/>
            <a:ext cx="3048650" cy="4525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503372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err="1" smtClean="0"/>
              <a:t>Stolons</a:t>
            </a:r>
            <a:r>
              <a:rPr lang="en-US" dirty="0" smtClean="0"/>
              <a:t> and Rhizomes</a:t>
            </a:r>
            <a:endParaRPr lang="en-US" dirty="0"/>
          </a:p>
        </p:txBody>
      </p:sp>
      <p:pic>
        <p:nvPicPr>
          <p:cNvPr id="2050" name="Picture 2" descr="G:\AGRO\TEXTBOOK\Research pictures\Scanned slides\Misc Legumes\CCS0698.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555" t="6249" r="4167" b="4167"/>
          <a:stretch/>
        </p:blipFill>
        <p:spPr bwMode="auto">
          <a:xfrm>
            <a:off x="1154421" y="1676400"/>
            <a:ext cx="6835157" cy="45217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custDataLst>
              <p:tags r:id="rId3"/>
            </p:custDataLst>
          </p:nvPr>
        </p:nvSpPr>
        <p:spPr>
          <a:xfrm>
            <a:off x="4267200" y="3276600"/>
            <a:ext cx="3291478" cy="523220"/>
          </a:xfrm>
          <a:prstGeom prst="rect">
            <a:avLst/>
          </a:prstGeom>
          <a:noFill/>
        </p:spPr>
        <p:txBody>
          <a:bodyPr wrap="none" rtlCol="0">
            <a:spAutoFit/>
          </a:bodyPr>
          <a:lstStyle/>
          <a:p>
            <a:r>
              <a:rPr lang="en-US" sz="2800" b="1" dirty="0" smtClean="0">
                <a:solidFill>
                  <a:srgbClr val="FFFF00"/>
                </a:solidFill>
              </a:rPr>
              <a:t>Kura clover rhizomes</a:t>
            </a:r>
            <a:endParaRPr lang="en-US" sz="2800" b="1" dirty="0">
              <a:solidFill>
                <a:srgbClr val="FFFF00"/>
              </a:solidFill>
            </a:endParaRPr>
          </a:p>
        </p:txBody>
      </p:sp>
    </p:spTree>
    <p:custDataLst>
      <p:tags r:id="rId1"/>
    </p:custDataLst>
    <p:extLst>
      <p:ext uri="{BB962C8B-B14F-4D97-AF65-F5344CB8AC3E}">
        <p14:creationId xmlns:p14="http://schemas.microsoft.com/office/powerpoint/2010/main" val="12765465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Forage Legumes</a:t>
            </a:r>
            <a:endParaRPr lang="en-US" dirty="0"/>
          </a:p>
        </p:txBody>
      </p:sp>
      <p:sp>
        <p:nvSpPr>
          <p:cNvPr id="4" name="Content Placeholder 3"/>
          <p:cNvSpPr>
            <a:spLocks noGrp="1"/>
          </p:cNvSpPr>
          <p:nvPr>
            <p:ph sz="half" idx="2"/>
            <p:custDataLst>
              <p:tags r:id="rId3"/>
            </p:custDataLst>
          </p:nvPr>
        </p:nvSpPr>
        <p:spPr>
          <a:xfrm>
            <a:off x="4572000" y="1600201"/>
            <a:ext cx="4114800" cy="4495800"/>
          </a:xfrm>
          <a:solidFill>
            <a:srgbClr val="A28CC7">
              <a:alpha val="58000"/>
            </a:srgbClr>
          </a:solidFill>
        </p:spPr>
        <p:txBody>
          <a:bodyPr>
            <a:normAutofit/>
          </a:bodyPr>
          <a:lstStyle/>
          <a:p>
            <a:pPr marL="514350" indent="-514350">
              <a:buFont typeface="+mj-lt"/>
              <a:buAutoNum type="alphaUcPeriod"/>
            </a:pPr>
            <a:endParaRPr lang="en-US" sz="1200" dirty="0" smtClean="0"/>
          </a:p>
          <a:p>
            <a:pPr marL="514350" indent="-514350">
              <a:buFont typeface="+mj-lt"/>
              <a:buAutoNum type="alphaUcPeriod"/>
            </a:pPr>
            <a:endParaRPr lang="en-US" sz="1400" dirty="0" smtClean="0"/>
          </a:p>
          <a:p>
            <a:pPr marL="636588" indent="-514350">
              <a:buFont typeface="+mj-lt"/>
              <a:buAutoNum type="alphaUcPeriod"/>
            </a:pPr>
            <a:r>
              <a:rPr lang="en-US" sz="3200" dirty="0" smtClean="0">
                <a:solidFill>
                  <a:schemeClr val="tx1">
                    <a:lumMod val="65000"/>
                    <a:lumOff val="35000"/>
                  </a:schemeClr>
                </a:solidFill>
              </a:rPr>
              <a:t>Legume morphology</a:t>
            </a:r>
            <a:endParaRPr lang="en-US" sz="3200" dirty="0">
              <a:solidFill>
                <a:schemeClr val="tx1">
                  <a:lumMod val="65000"/>
                  <a:lumOff val="35000"/>
                </a:schemeClr>
              </a:solidFill>
            </a:endParaRPr>
          </a:p>
          <a:p>
            <a:pPr marL="636588" indent="-514350">
              <a:buFont typeface="+mj-lt"/>
              <a:buAutoNum type="alphaUcPeriod"/>
            </a:pPr>
            <a:r>
              <a:rPr lang="en-US" sz="3200" b="1" dirty="0"/>
              <a:t>Annual and perennial </a:t>
            </a:r>
            <a:r>
              <a:rPr lang="en-US" sz="3200" b="1" dirty="0" smtClean="0"/>
              <a:t>legumes</a:t>
            </a:r>
          </a:p>
          <a:p>
            <a:pPr marL="636588" indent="-514350">
              <a:buFont typeface="+mj-lt"/>
              <a:buAutoNum type="alphaUcPeriod"/>
            </a:pPr>
            <a:r>
              <a:rPr lang="en-US" sz="3200" dirty="0" smtClean="0"/>
              <a:t>Legume profiles</a:t>
            </a:r>
            <a:endParaRPr lang="en-US" sz="3200" dirty="0"/>
          </a:p>
        </p:txBody>
      </p:sp>
      <p:sp>
        <p:nvSpPr>
          <p:cNvPr id="6" name="Content Placeholder 5"/>
          <p:cNvSpPr>
            <a:spLocks noGrp="1"/>
          </p:cNvSpPr>
          <p:nvPr>
            <p:ph sz="half" idx="1"/>
            <p:custDataLst>
              <p:tags r:id="rId4"/>
            </p:custDataLst>
          </p:nvPr>
        </p:nvSpPr>
        <p:spPr/>
        <p:txBody>
          <a:bodyPr/>
          <a:lstStyle/>
          <a:p>
            <a:pPr marL="0" indent="0">
              <a:buNone/>
            </a:pPr>
            <a:endParaRPr lang="en-US" dirty="0">
              <a:solidFill>
                <a:srgbClr val="FF0000"/>
              </a:solidFill>
            </a:endParaRPr>
          </a:p>
        </p:txBody>
      </p:sp>
      <p:pic>
        <p:nvPicPr>
          <p:cNvPr id="3074" name="Picture 2" descr="G:\AGRO\TEXTBOOK\Research pictures\Dave Hansen pics\Legumes\Alfalfa plants U of MN-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1600200"/>
            <a:ext cx="4114800" cy="4495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928296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a:bodyPr>
          <a:lstStyle/>
          <a:p>
            <a:r>
              <a:rPr lang="en-US" dirty="0" smtClean="0"/>
              <a:t>Annual Legumes</a:t>
            </a:r>
            <a:endParaRPr lang="en-US" dirty="0"/>
          </a:p>
        </p:txBody>
      </p:sp>
      <p:sp>
        <p:nvSpPr>
          <p:cNvPr id="5" name="Text Placeholder 4"/>
          <p:cNvSpPr>
            <a:spLocks noGrp="1"/>
          </p:cNvSpPr>
          <p:nvPr>
            <p:ph type="body" idx="1"/>
            <p:custDataLst>
              <p:tags r:id="rId3"/>
            </p:custDataLst>
          </p:nvPr>
        </p:nvSpPr>
        <p:spPr>
          <a:xfrm>
            <a:off x="457200" y="1535113"/>
            <a:ext cx="4040188" cy="639762"/>
          </a:xfrm>
        </p:spPr>
        <p:txBody>
          <a:bodyPr/>
          <a:lstStyle/>
          <a:p>
            <a:r>
              <a:rPr lang="en-US" dirty="0" smtClean="0"/>
              <a:t>Crimson clover</a:t>
            </a:r>
            <a:endParaRPr lang="en-US" dirty="0"/>
          </a:p>
        </p:txBody>
      </p:sp>
      <p:sp>
        <p:nvSpPr>
          <p:cNvPr id="7" name="Text Placeholder 6"/>
          <p:cNvSpPr>
            <a:spLocks noGrp="1"/>
          </p:cNvSpPr>
          <p:nvPr>
            <p:ph type="body" sz="quarter" idx="3"/>
            <p:custDataLst>
              <p:tags r:id="rId4"/>
            </p:custDataLst>
          </p:nvPr>
        </p:nvSpPr>
        <p:spPr>
          <a:xfrm>
            <a:off x="4645025" y="1535113"/>
            <a:ext cx="4041775" cy="639762"/>
          </a:xfrm>
        </p:spPr>
        <p:txBody>
          <a:bodyPr/>
          <a:lstStyle/>
          <a:p>
            <a:r>
              <a:rPr lang="en-US" dirty="0" err="1" smtClean="0"/>
              <a:t>Berseem</a:t>
            </a:r>
            <a:r>
              <a:rPr lang="en-US" dirty="0" smtClean="0"/>
              <a:t> clover</a:t>
            </a:r>
            <a:endParaRPr lang="en-US" dirty="0"/>
          </a:p>
        </p:txBody>
      </p:sp>
      <p:pic>
        <p:nvPicPr>
          <p:cNvPr id="1027" name="Picture 3" descr="G:\AGRO\TEXTBOOK\Research pictures\Scanned slides\Misc Legumes\CCS0720.ti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037" t="3082" r="33591" b="5147"/>
          <a:stretch/>
        </p:blipFill>
        <p:spPr bwMode="auto">
          <a:xfrm>
            <a:off x="4800600" y="2211322"/>
            <a:ext cx="3879130" cy="3892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r="26470"/>
          <a:stretch/>
        </p:blipFill>
        <p:spPr>
          <a:xfrm>
            <a:off x="342220" y="2174875"/>
            <a:ext cx="3886200" cy="3884455"/>
          </a:xfrm>
          <a:prstGeom prst="rect">
            <a:avLst/>
          </a:prstGeom>
        </p:spPr>
      </p:pic>
    </p:spTree>
    <p:custDataLst>
      <p:tags r:id="rId1"/>
    </p:custDataLst>
    <p:extLst>
      <p:ext uri="{BB962C8B-B14F-4D97-AF65-F5344CB8AC3E}">
        <p14:creationId xmlns:p14="http://schemas.microsoft.com/office/powerpoint/2010/main" val="22163271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457200" y="228600"/>
            <a:ext cx="8229600" cy="1143000"/>
          </a:xfrm>
        </p:spPr>
        <p:txBody>
          <a:bodyPr/>
          <a:lstStyle/>
          <a:p>
            <a:r>
              <a:rPr lang="en-US" dirty="0"/>
              <a:t>Introduction to Forages</a:t>
            </a:r>
          </a:p>
        </p:txBody>
      </p:sp>
      <p:sp>
        <p:nvSpPr>
          <p:cNvPr id="5" name="Content Placeholder 4"/>
          <p:cNvSpPr>
            <a:spLocks noGrp="1"/>
          </p:cNvSpPr>
          <p:nvPr>
            <p:ph sz="half" idx="1"/>
            <p:custDataLst>
              <p:tags r:id="rId3"/>
            </p:custDataLst>
          </p:nvPr>
        </p:nvSpPr>
        <p:spPr>
          <a:xfrm>
            <a:off x="238539" y="1600199"/>
            <a:ext cx="4143324" cy="4448099"/>
          </a:xfrm>
          <a:solidFill>
            <a:srgbClr val="6DB16F">
              <a:alpha val="91000"/>
            </a:srgbClr>
          </a:solidFill>
        </p:spPr>
        <p:txBody>
          <a:bodyPr>
            <a:normAutofit/>
          </a:bodyPr>
          <a:lstStyle/>
          <a:p>
            <a:pPr marL="571500" indent="-571500">
              <a:buFont typeface="+mj-lt"/>
              <a:buAutoNum type="romanUcPeriod"/>
            </a:pPr>
            <a:endParaRPr lang="en-US" sz="800" dirty="0" smtClean="0"/>
          </a:p>
          <a:p>
            <a:pPr marL="571500" indent="-571500">
              <a:buFont typeface="+mj-lt"/>
              <a:buAutoNum type="romanUcPeriod"/>
            </a:pPr>
            <a:endParaRPr lang="en-US" sz="1400" dirty="0" smtClean="0"/>
          </a:p>
          <a:p>
            <a:pPr marL="695325" indent="-571500">
              <a:buFont typeface="+mj-lt"/>
              <a:buAutoNum type="romanUcPeriod"/>
            </a:pPr>
            <a:r>
              <a:rPr lang="en-US" sz="3200" dirty="0" smtClean="0">
                <a:solidFill>
                  <a:schemeClr val="tx1">
                    <a:lumMod val="65000"/>
                    <a:lumOff val="35000"/>
                  </a:schemeClr>
                </a:solidFill>
              </a:rPr>
              <a:t>Organic Forage Systems</a:t>
            </a:r>
          </a:p>
          <a:p>
            <a:pPr marL="695325" indent="-571500">
              <a:buFont typeface="+mj-lt"/>
              <a:buAutoNum type="romanUcPeriod"/>
            </a:pPr>
            <a:r>
              <a:rPr lang="en-US" sz="3200" dirty="0" smtClean="0"/>
              <a:t>Forage Grasses</a:t>
            </a:r>
          </a:p>
          <a:p>
            <a:pPr marL="695325" indent="-571500">
              <a:buFont typeface="+mj-lt"/>
              <a:buAutoNum type="romanUcPeriod"/>
            </a:pPr>
            <a:r>
              <a:rPr lang="en-US" sz="3200" dirty="0" smtClean="0"/>
              <a:t>Forage Legumes</a:t>
            </a:r>
          </a:p>
          <a:p>
            <a:pPr marL="695325" indent="-571500">
              <a:buFont typeface="+mj-lt"/>
              <a:buAutoNum type="romanUcPeriod"/>
            </a:pPr>
            <a:r>
              <a:rPr lang="en-US" sz="3200" dirty="0" smtClean="0"/>
              <a:t>Grass-Legume Mixtures</a:t>
            </a:r>
          </a:p>
          <a:p>
            <a:pPr marL="571500" indent="-571500">
              <a:buFont typeface="+mj-lt"/>
              <a:buAutoNum type="romanUcPeriod"/>
            </a:pPr>
            <a:endParaRPr lang="en-US" sz="3200" dirty="0"/>
          </a:p>
        </p:txBody>
      </p:sp>
      <p:pic>
        <p:nvPicPr>
          <p:cNvPr id="8" name="Picture 3" descr="C:\Users\Family\Downloads\IMG_335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3400" y="1600200"/>
            <a:ext cx="4526280" cy="44480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45932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457200" y="274638"/>
            <a:ext cx="8229600" cy="1143000"/>
          </a:xfrm>
        </p:spPr>
        <p:txBody>
          <a:bodyPr>
            <a:normAutofit fontScale="90000"/>
          </a:bodyPr>
          <a:lstStyle/>
          <a:p>
            <a:r>
              <a:rPr lang="en-US" dirty="0" smtClean="0"/>
              <a:t>Sweet Clover – </a:t>
            </a:r>
            <a:r>
              <a:rPr lang="en-US" dirty="0"/>
              <a:t>A</a:t>
            </a:r>
            <a:r>
              <a:rPr lang="en-US" dirty="0" smtClean="0"/>
              <a:t> </a:t>
            </a:r>
            <a:r>
              <a:rPr lang="en-US" dirty="0"/>
              <a:t>B</a:t>
            </a:r>
            <a:r>
              <a:rPr lang="en-US" dirty="0" smtClean="0"/>
              <a:t>iennial </a:t>
            </a:r>
            <a:r>
              <a:rPr lang="en-US" dirty="0"/>
              <a:t>L</a:t>
            </a:r>
            <a:r>
              <a:rPr lang="en-US" dirty="0" smtClean="0"/>
              <a:t>egume</a:t>
            </a:r>
            <a:endParaRPr lang="en-US" dirty="0"/>
          </a:p>
        </p:txBody>
      </p:sp>
      <p:pic>
        <p:nvPicPr>
          <p:cNvPr id="4098" name="Picture 2" descr="G:\AGRO\TEXTBOOK\Research pictures\Scanned slides\Misc Legumes\CCS0704.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55" t="12420" r="4537" b="3505"/>
          <a:stretch/>
        </p:blipFill>
        <p:spPr bwMode="auto">
          <a:xfrm>
            <a:off x="348447" y="1417638"/>
            <a:ext cx="8338353" cy="50521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AGRO\TEXTBOOK\Research pictures\Dave Hansen pics\Legumes\sweetclover Yellow U of MN.jpg"/>
          <p:cNvPicPr>
            <a:picLocks noGrp="1" noChangeAspect="1" noChangeArrowheads="1"/>
          </p:cNvPicPr>
          <p:nvPr>
            <p:ph sz="half" idx="1"/>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7413580" y="3657600"/>
            <a:ext cx="1730420" cy="25859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584012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Perennial Legumes       </a:t>
            </a:r>
            <a:endParaRPr lang="en-US" dirty="0"/>
          </a:p>
        </p:txBody>
      </p:sp>
      <p:pic>
        <p:nvPicPr>
          <p:cNvPr id="6" name="Picture 2" descr="G:\AGRO\TEXTBOOK\Research pictures\Dave Hansen pics\Legumes\Alfalfa U of MN.jpg"/>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5150617" y="1600200"/>
            <a:ext cx="303376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AGRO\TEXTBOOK\Research pictures\Scanned slides\Misc Legumes\CCS0702.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545" t="4545" r="4545" b="4545"/>
          <a:stretch/>
        </p:blipFill>
        <p:spPr bwMode="auto">
          <a:xfrm>
            <a:off x="1066800" y="1577181"/>
            <a:ext cx="3048000" cy="457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311768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Forage Legumes</a:t>
            </a:r>
            <a:endParaRPr lang="en-US" dirty="0"/>
          </a:p>
        </p:txBody>
      </p:sp>
      <p:sp>
        <p:nvSpPr>
          <p:cNvPr id="4" name="Content Placeholder 3"/>
          <p:cNvSpPr>
            <a:spLocks noGrp="1"/>
          </p:cNvSpPr>
          <p:nvPr>
            <p:ph sz="half" idx="2"/>
            <p:custDataLst>
              <p:tags r:id="rId3"/>
            </p:custDataLst>
          </p:nvPr>
        </p:nvSpPr>
        <p:spPr>
          <a:xfrm>
            <a:off x="4572000" y="1600201"/>
            <a:ext cx="4114800" cy="4495800"/>
          </a:xfrm>
          <a:solidFill>
            <a:srgbClr val="A28CC7">
              <a:alpha val="58000"/>
            </a:srgbClr>
          </a:solidFill>
        </p:spPr>
        <p:txBody>
          <a:bodyPr>
            <a:normAutofit/>
          </a:bodyPr>
          <a:lstStyle/>
          <a:p>
            <a:pPr marL="514350" indent="-514350">
              <a:buFont typeface="+mj-lt"/>
              <a:buAutoNum type="alphaUcPeriod"/>
            </a:pPr>
            <a:endParaRPr lang="en-US" sz="1200" dirty="0" smtClean="0"/>
          </a:p>
          <a:p>
            <a:pPr marL="514350" indent="-514350">
              <a:buFont typeface="+mj-lt"/>
              <a:buAutoNum type="alphaUcPeriod"/>
            </a:pPr>
            <a:endParaRPr lang="en-US" sz="1400" dirty="0" smtClean="0"/>
          </a:p>
          <a:p>
            <a:pPr marL="636588" indent="-514350">
              <a:buFont typeface="+mj-lt"/>
              <a:buAutoNum type="alphaUcPeriod"/>
            </a:pPr>
            <a:r>
              <a:rPr lang="en-US" sz="3200" dirty="0" smtClean="0">
                <a:solidFill>
                  <a:schemeClr val="tx1">
                    <a:lumMod val="65000"/>
                    <a:lumOff val="35000"/>
                  </a:schemeClr>
                </a:solidFill>
              </a:rPr>
              <a:t>Legume morphology</a:t>
            </a:r>
            <a:endParaRPr lang="en-US" sz="3200" dirty="0">
              <a:solidFill>
                <a:schemeClr val="tx1">
                  <a:lumMod val="65000"/>
                  <a:lumOff val="35000"/>
                </a:schemeClr>
              </a:solidFill>
            </a:endParaRPr>
          </a:p>
          <a:p>
            <a:pPr marL="636588" indent="-514350">
              <a:buFont typeface="+mj-lt"/>
              <a:buAutoNum type="alphaUcPeriod"/>
            </a:pPr>
            <a:r>
              <a:rPr lang="en-US" sz="3200" dirty="0">
                <a:solidFill>
                  <a:schemeClr val="tx1">
                    <a:lumMod val="65000"/>
                    <a:lumOff val="35000"/>
                  </a:schemeClr>
                </a:solidFill>
              </a:rPr>
              <a:t>Annual and perennial </a:t>
            </a:r>
            <a:r>
              <a:rPr lang="en-US" sz="3200" dirty="0" smtClean="0">
                <a:solidFill>
                  <a:schemeClr val="tx1">
                    <a:lumMod val="65000"/>
                    <a:lumOff val="35000"/>
                  </a:schemeClr>
                </a:solidFill>
              </a:rPr>
              <a:t>legumes</a:t>
            </a:r>
          </a:p>
          <a:p>
            <a:pPr marL="636588" indent="-514350">
              <a:buFont typeface="+mj-lt"/>
              <a:buAutoNum type="alphaUcPeriod"/>
            </a:pPr>
            <a:r>
              <a:rPr lang="en-US" sz="3200" b="1" dirty="0" smtClean="0"/>
              <a:t>Legume profiles</a:t>
            </a:r>
            <a:endParaRPr lang="en-US" sz="3200" b="1" dirty="0"/>
          </a:p>
        </p:txBody>
      </p:sp>
      <p:pic>
        <p:nvPicPr>
          <p:cNvPr id="3074" name="Picture 2" descr="G:\AGRO\TEXTBOOK\Research pictures\Dave Hansen pics\Legumes\Alfalfa plants U of MN-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1600200"/>
            <a:ext cx="4114800" cy="4495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830455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2"/>
            </p:custDataLst>
          </p:nvPr>
        </p:nvSpPr>
        <p:spPr>
          <a:xfrm>
            <a:off x="457200" y="274638"/>
            <a:ext cx="8229600" cy="1143000"/>
          </a:xfrm>
        </p:spPr>
        <p:txBody>
          <a:bodyPr/>
          <a:lstStyle/>
          <a:p>
            <a:r>
              <a:rPr lang="en-US" dirty="0" smtClean="0"/>
              <a:t>Perennial Legume </a:t>
            </a:r>
            <a:r>
              <a:rPr lang="en-US" dirty="0"/>
              <a:t>P</a:t>
            </a:r>
            <a:r>
              <a:rPr lang="en-US" dirty="0" smtClean="0"/>
              <a:t>rofiles</a:t>
            </a:r>
            <a:endParaRPr lang="en-US" dirty="0"/>
          </a:p>
        </p:txBody>
      </p:sp>
      <p:sp>
        <p:nvSpPr>
          <p:cNvPr id="6" name="Content Placeholder 5"/>
          <p:cNvSpPr>
            <a:spLocks noGrp="1"/>
          </p:cNvSpPr>
          <p:nvPr>
            <p:ph idx="1"/>
            <p:custDataLst>
              <p:tags r:id="rId3"/>
            </p:custDataLst>
          </p:nvPr>
        </p:nvSpPr>
        <p:spPr>
          <a:xfrm>
            <a:off x="609600" y="1828800"/>
            <a:ext cx="8229600" cy="2895600"/>
          </a:xfrm>
        </p:spPr>
        <p:txBody>
          <a:bodyPr numCol="2">
            <a:normAutofit lnSpcReduction="10000"/>
          </a:bodyPr>
          <a:lstStyle/>
          <a:p>
            <a:r>
              <a:rPr lang="en-US" dirty="0" smtClean="0"/>
              <a:t>Alfalfa</a:t>
            </a:r>
          </a:p>
          <a:p>
            <a:r>
              <a:rPr lang="en-US" dirty="0" smtClean="0"/>
              <a:t>Alsike clover</a:t>
            </a:r>
          </a:p>
          <a:p>
            <a:r>
              <a:rPr lang="en-US" dirty="0" err="1" smtClean="0"/>
              <a:t>Birdsfoot</a:t>
            </a:r>
            <a:r>
              <a:rPr lang="en-US" dirty="0" smtClean="0"/>
              <a:t> trefoil</a:t>
            </a:r>
          </a:p>
          <a:p>
            <a:r>
              <a:rPr lang="en-US" dirty="0" err="1" smtClean="0"/>
              <a:t>Cicer</a:t>
            </a:r>
            <a:r>
              <a:rPr lang="en-US" dirty="0" smtClean="0"/>
              <a:t> milkvetch</a:t>
            </a:r>
          </a:p>
          <a:p>
            <a:endParaRPr lang="en-US" dirty="0" smtClean="0"/>
          </a:p>
          <a:p>
            <a:r>
              <a:rPr lang="en-US" dirty="0" err="1" smtClean="0"/>
              <a:t>Crownvetch</a:t>
            </a:r>
            <a:endParaRPr lang="en-US" dirty="0" smtClean="0"/>
          </a:p>
          <a:p>
            <a:r>
              <a:rPr lang="en-US" dirty="0" smtClean="0"/>
              <a:t>Kura clover</a:t>
            </a:r>
          </a:p>
          <a:p>
            <a:r>
              <a:rPr lang="en-US" dirty="0" smtClean="0"/>
              <a:t>Red clover</a:t>
            </a:r>
          </a:p>
          <a:p>
            <a:r>
              <a:rPr lang="en-US" dirty="0" smtClean="0"/>
              <a:t>White clover </a:t>
            </a:r>
            <a:endParaRPr lang="en-US" dirty="0"/>
          </a:p>
          <a:p>
            <a:endParaRPr lang="en-US" dirty="0" smtClean="0"/>
          </a:p>
        </p:txBody>
      </p:sp>
    </p:spTree>
    <p:custDataLst>
      <p:tags r:id="rId1"/>
    </p:custDataLst>
    <p:extLst>
      <p:ext uri="{BB962C8B-B14F-4D97-AF65-F5344CB8AC3E}">
        <p14:creationId xmlns:p14="http://schemas.microsoft.com/office/powerpoint/2010/main" val="15937742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fontScale="90000"/>
          </a:bodyPr>
          <a:lstStyle/>
          <a:p>
            <a:r>
              <a:rPr lang="en-US" dirty="0" smtClean="0"/>
              <a:t>Characteristics of Legumes for the Upper Midwest</a:t>
            </a:r>
            <a:endParaRPr lang="en-US" dirty="0"/>
          </a:p>
        </p:txBody>
      </p:sp>
      <p:pic>
        <p:nvPicPr>
          <p:cNvPr id="4" name="Picture 3"/>
          <p:cNvPicPr>
            <a:picLocks noChangeAspect="1"/>
          </p:cNvPicPr>
          <p:nvPr/>
        </p:nvPicPr>
        <p:blipFill rotWithShape="1">
          <a:blip r:embed="rId5"/>
          <a:srcRect t="4669"/>
          <a:stretch/>
        </p:blipFill>
        <p:spPr>
          <a:xfrm>
            <a:off x="766286" y="1600200"/>
            <a:ext cx="7611428" cy="4853226"/>
          </a:xfrm>
          <a:prstGeom prst="rect">
            <a:avLst/>
          </a:prstGeom>
        </p:spPr>
      </p:pic>
    </p:spTree>
    <p:custDataLst>
      <p:tags r:id="rId1"/>
    </p:custDataLst>
    <p:extLst>
      <p:ext uri="{BB962C8B-B14F-4D97-AF65-F5344CB8AC3E}">
        <p14:creationId xmlns:p14="http://schemas.microsoft.com/office/powerpoint/2010/main" val="24419931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custDataLst>
              <p:tags r:id="rId2"/>
            </p:custDataLst>
            <p:extLst>
              <p:ext uri="{D42A27DB-BD31-4B8C-83A1-F6EECF244321}">
                <p14:modId xmlns:p14="http://schemas.microsoft.com/office/powerpoint/2010/main" val="1015829078"/>
              </p:ext>
            </p:extLst>
          </p:nvPr>
        </p:nvGraphicFramePr>
        <p:xfrm>
          <a:off x="228600" y="990600"/>
          <a:ext cx="8686799" cy="5257800"/>
        </p:xfrm>
        <a:graphic>
          <a:graphicData uri="http://schemas.openxmlformats.org/drawingml/2006/table">
            <a:tbl>
              <a:tblPr firstRow="1" bandRow="1">
                <a:tableStyleId>{5940675A-B579-460E-94D1-54222C63F5DA}</a:tableStyleId>
              </a:tblPr>
              <a:tblGrid>
                <a:gridCol w="2501745">
                  <a:extLst>
                    <a:ext uri="{9D8B030D-6E8A-4147-A177-3AD203B41FA5}">
                      <a16:colId xmlns="" xmlns:a16="http://schemas.microsoft.com/office/drawing/2014/main" val="20000"/>
                    </a:ext>
                  </a:extLst>
                </a:gridCol>
                <a:gridCol w="2869207">
                  <a:extLst>
                    <a:ext uri="{9D8B030D-6E8A-4147-A177-3AD203B41FA5}">
                      <a16:colId xmlns="" xmlns:a16="http://schemas.microsoft.com/office/drawing/2014/main" val="20001"/>
                    </a:ext>
                  </a:extLst>
                </a:gridCol>
                <a:gridCol w="3315847">
                  <a:extLst>
                    <a:ext uri="{9D8B030D-6E8A-4147-A177-3AD203B41FA5}">
                      <a16:colId xmlns="" xmlns:a16="http://schemas.microsoft.com/office/drawing/2014/main" val="20002"/>
                    </a:ext>
                  </a:extLst>
                </a:gridCol>
              </a:tblGrid>
              <a:tr h="584200">
                <a:tc>
                  <a:txBody>
                    <a:bodyPr/>
                    <a:lstStyle/>
                    <a:p>
                      <a:pPr algn="ctr"/>
                      <a:r>
                        <a:rPr lang="en-US" sz="2800" b="1" dirty="0" smtClean="0"/>
                        <a:t>Legume</a:t>
                      </a:r>
                      <a:endParaRPr lang="en-US" sz="2800" b="1" dirty="0"/>
                    </a:p>
                  </a:txBody>
                  <a:tcPr anchor="ctr">
                    <a:lnB w="28575" cap="flat" cmpd="sng" algn="ctr">
                      <a:solidFill>
                        <a:schemeClr val="tx1"/>
                      </a:solidFill>
                      <a:prstDash val="solid"/>
                      <a:round/>
                      <a:headEnd type="none" w="med" len="med"/>
                      <a:tailEnd type="none" w="med" len="med"/>
                    </a:lnB>
                  </a:tcPr>
                </a:tc>
                <a:tc>
                  <a:txBody>
                    <a:bodyPr/>
                    <a:lstStyle/>
                    <a:p>
                      <a:pPr algn="ctr"/>
                      <a:r>
                        <a:rPr lang="en-US" sz="2800" b="1" dirty="0" smtClean="0"/>
                        <a:t>Grazing</a:t>
                      </a:r>
                      <a:r>
                        <a:rPr lang="en-US" sz="2800" b="1" baseline="0" dirty="0" smtClean="0"/>
                        <a:t> Tolerance</a:t>
                      </a:r>
                      <a:endParaRPr lang="en-US" sz="2800" b="1" dirty="0"/>
                    </a:p>
                  </a:txBody>
                  <a:tcPr anchor="ctr">
                    <a:lnB w="28575" cap="flat" cmpd="sng" algn="ctr">
                      <a:solidFill>
                        <a:schemeClr val="tx1"/>
                      </a:solidFill>
                      <a:prstDash val="solid"/>
                      <a:round/>
                      <a:headEnd type="none" w="med" len="med"/>
                      <a:tailEnd type="none" w="med" len="med"/>
                    </a:lnB>
                  </a:tcPr>
                </a:tc>
                <a:tc>
                  <a:txBody>
                    <a:bodyPr/>
                    <a:lstStyle/>
                    <a:p>
                      <a:pPr algn="ctr"/>
                      <a:r>
                        <a:rPr lang="en-US" sz="2800" b="1" dirty="0" smtClean="0"/>
                        <a:t>Hay Yields (ton/acre)</a:t>
                      </a:r>
                      <a:endParaRPr lang="en-US" sz="2800" b="1" dirty="0"/>
                    </a:p>
                  </a:txBody>
                  <a:tcPr anchor="ctr">
                    <a:lnB w="285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584200">
                <a:tc>
                  <a:txBody>
                    <a:bodyPr/>
                    <a:lstStyle/>
                    <a:p>
                      <a:r>
                        <a:rPr lang="en-US" sz="2800" dirty="0" smtClean="0"/>
                        <a:t>Alfalfa</a:t>
                      </a:r>
                      <a:endParaRPr lang="en-US" sz="2800" dirty="0"/>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a:r>
                        <a:rPr lang="en-US" sz="2800" dirty="0" smtClean="0"/>
                        <a:t>G</a:t>
                      </a: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r>
                        <a:rPr lang="en-US" sz="2800" dirty="0" smtClean="0"/>
                        <a:t>12.7</a:t>
                      </a:r>
                      <a:endParaRPr lang="en-US" sz="2800" dirty="0"/>
                    </a:p>
                  </a:txBody>
                  <a:tcPr anchor="ctr">
                    <a:lnT w="28575"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1"/>
                  </a:ext>
                </a:extLst>
              </a:tr>
              <a:tr h="584200">
                <a:tc>
                  <a:txBody>
                    <a:bodyPr/>
                    <a:lstStyle/>
                    <a:p>
                      <a:r>
                        <a:rPr lang="en-US" sz="2800" dirty="0" smtClean="0"/>
                        <a:t>Alsike clover</a:t>
                      </a:r>
                      <a:endParaRPr lang="en-US" sz="28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800" dirty="0" smtClean="0"/>
                        <a:t>P</a:t>
                      </a:r>
                      <a:endParaRPr lang="en-US" sz="28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800" dirty="0" smtClean="0"/>
                        <a:t>--</a:t>
                      </a:r>
                    </a:p>
                  </a:txBody>
                  <a:tcPr anchor="ctr"/>
                </a:tc>
                <a:extLst>
                  <a:ext uri="{0D108BD9-81ED-4DB2-BD59-A6C34878D82A}">
                    <a16:rowId xmlns="" xmlns:a16="http://schemas.microsoft.com/office/drawing/2014/main" val="10002"/>
                  </a:ext>
                </a:extLst>
              </a:tr>
              <a:tr h="584200">
                <a:tc>
                  <a:txBody>
                    <a:bodyPr/>
                    <a:lstStyle/>
                    <a:p>
                      <a:r>
                        <a:rPr lang="en-US" sz="2800" dirty="0" err="1" smtClean="0"/>
                        <a:t>Birdsfoot</a:t>
                      </a:r>
                      <a:r>
                        <a:rPr lang="en-US" sz="2800" baseline="0" dirty="0" smtClean="0"/>
                        <a:t> trefoil</a:t>
                      </a:r>
                      <a:endParaRPr lang="en-US" sz="28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800" dirty="0" smtClean="0"/>
                        <a:t>F</a:t>
                      </a:r>
                      <a:endParaRPr lang="en-US" sz="28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800" dirty="0" smtClean="0"/>
                        <a:t>4.5 (3.0-5.0)</a:t>
                      </a:r>
                      <a:endParaRPr lang="en-US" sz="2800" dirty="0"/>
                    </a:p>
                  </a:txBody>
                  <a:tcPr anchor="ctr"/>
                </a:tc>
                <a:extLst>
                  <a:ext uri="{0D108BD9-81ED-4DB2-BD59-A6C34878D82A}">
                    <a16:rowId xmlns="" xmlns:a16="http://schemas.microsoft.com/office/drawing/2014/main" val="10003"/>
                  </a:ext>
                </a:extLst>
              </a:tr>
              <a:tr h="584200">
                <a:tc>
                  <a:txBody>
                    <a:bodyPr/>
                    <a:lstStyle/>
                    <a:p>
                      <a:r>
                        <a:rPr lang="en-US" sz="2800" dirty="0" err="1" smtClean="0"/>
                        <a:t>Cicer</a:t>
                      </a:r>
                      <a:r>
                        <a:rPr lang="en-US" sz="2800" baseline="0" dirty="0" smtClean="0"/>
                        <a:t> milkvetch</a:t>
                      </a:r>
                      <a:endParaRPr lang="en-US" sz="28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800" dirty="0" smtClean="0"/>
                        <a:t>VG</a:t>
                      </a:r>
                      <a:endParaRPr lang="en-US" sz="28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800" dirty="0" smtClean="0"/>
                        <a:t>5.0 (3.8-5.7)</a:t>
                      </a:r>
                      <a:endParaRPr lang="en-US" sz="2800" dirty="0"/>
                    </a:p>
                  </a:txBody>
                  <a:tcPr anchor="ctr"/>
                </a:tc>
                <a:extLst>
                  <a:ext uri="{0D108BD9-81ED-4DB2-BD59-A6C34878D82A}">
                    <a16:rowId xmlns="" xmlns:a16="http://schemas.microsoft.com/office/drawing/2014/main" val="10004"/>
                  </a:ext>
                </a:extLst>
              </a:tr>
              <a:tr h="584200">
                <a:tc>
                  <a:txBody>
                    <a:bodyPr/>
                    <a:lstStyle/>
                    <a:p>
                      <a:r>
                        <a:rPr lang="en-US" sz="2800" dirty="0" err="1" smtClean="0"/>
                        <a:t>Crownvetch</a:t>
                      </a:r>
                      <a:endParaRPr lang="en-US" sz="28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800" dirty="0" smtClean="0"/>
                        <a:t>G</a:t>
                      </a:r>
                      <a:endParaRPr lang="en-US" sz="28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800" dirty="0" smtClean="0"/>
                        <a:t>6.4</a:t>
                      </a:r>
                      <a:r>
                        <a:rPr lang="en-US" sz="2800" baseline="0" dirty="0" smtClean="0"/>
                        <a:t> (4.6-8.0)</a:t>
                      </a:r>
                      <a:endParaRPr lang="en-US" sz="2800" dirty="0"/>
                    </a:p>
                  </a:txBody>
                  <a:tcPr anchor="ctr"/>
                </a:tc>
                <a:extLst>
                  <a:ext uri="{0D108BD9-81ED-4DB2-BD59-A6C34878D82A}">
                    <a16:rowId xmlns="" xmlns:a16="http://schemas.microsoft.com/office/drawing/2014/main" val="10005"/>
                  </a:ext>
                </a:extLst>
              </a:tr>
              <a:tr h="584200">
                <a:tc>
                  <a:txBody>
                    <a:bodyPr/>
                    <a:lstStyle/>
                    <a:p>
                      <a:r>
                        <a:rPr lang="en-US" sz="2800" dirty="0" smtClean="0"/>
                        <a:t>Kura</a:t>
                      </a:r>
                      <a:r>
                        <a:rPr lang="en-US" sz="2800" baseline="0" dirty="0" smtClean="0"/>
                        <a:t> clover</a:t>
                      </a:r>
                      <a:endParaRPr lang="en-US" sz="28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800" dirty="0" smtClean="0"/>
                        <a:t>VG</a:t>
                      </a:r>
                      <a:endParaRPr lang="en-US" sz="28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800" dirty="0" smtClean="0"/>
                        <a:t>4.7</a:t>
                      </a:r>
                      <a:r>
                        <a:rPr lang="en-US" sz="2800" baseline="0" dirty="0" smtClean="0"/>
                        <a:t> (3.8-7.4)</a:t>
                      </a:r>
                      <a:endParaRPr lang="en-US" sz="2800" dirty="0"/>
                    </a:p>
                  </a:txBody>
                  <a:tcPr anchor="ctr"/>
                </a:tc>
                <a:extLst>
                  <a:ext uri="{0D108BD9-81ED-4DB2-BD59-A6C34878D82A}">
                    <a16:rowId xmlns="" xmlns:a16="http://schemas.microsoft.com/office/drawing/2014/main" val="10006"/>
                  </a:ext>
                </a:extLst>
              </a:tr>
              <a:tr h="584200">
                <a:tc>
                  <a:txBody>
                    <a:bodyPr/>
                    <a:lstStyle/>
                    <a:p>
                      <a:r>
                        <a:rPr lang="en-US" sz="2800" dirty="0" smtClean="0"/>
                        <a:t>Red</a:t>
                      </a:r>
                      <a:r>
                        <a:rPr lang="en-US" sz="2800" baseline="0" dirty="0" smtClean="0"/>
                        <a:t> clover</a:t>
                      </a:r>
                      <a:endParaRPr lang="en-US" sz="28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800" dirty="0" smtClean="0"/>
                        <a:t>F</a:t>
                      </a:r>
                      <a:endParaRPr lang="en-US" sz="28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800" dirty="0" smtClean="0"/>
                        <a:t>8.3</a:t>
                      </a:r>
                      <a:endParaRPr lang="en-US" sz="2800" dirty="0"/>
                    </a:p>
                  </a:txBody>
                  <a:tcPr anchor="ctr"/>
                </a:tc>
                <a:extLst>
                  <a:ext uri="{0D108BD9-81ED-4DB2-BD59-A6C34878D82A}">
                    <a16:rowId xmlns="" xmlns:a16="http://schemas.microsoft.com/office/drawing/2014/main" val="10007"/>
                  </a:ext>
                </a:extLst>
              </a:tr>
              <a:tr h="584200">
                <a:tc>
                  <a:txBody>
                    <a:bodyPr/>
                    <a:lstStyle/>
                    <a:p>
                      <a:r>
                        <a:rPr lang="en-US" sz="2400" dirty="0" smtClean="0"/>
                        <a:t>White clover</a:t>
                      </a:r>
                      <a:endParaRPr lang="en-US" sz="2400" dirty="0"/>
                    </a:p>
                  </a:txBody>
                  <a:tcPr anchor="ctr">
                    <a:lnR w="28575" cap="flat" cmpd="sng" algn="ctr">
                      <a:solidFill>
                        <a:schemeClr val="tx1"/>
                      </a:solidFill>
                      <a:prstDash val="solid"/>
                      <a:round/>
                      <a:headEnd type="none" w="med" len="med"/>
                      <a:tailEnd type="none" w="med" len="med"/>
                    </a:lnR>
                  </a:tcPr>
                </a:tc>
                <a:tc>
                  <a:txBody>
                    <a:bodyPr/>
                    <a:lstStyle/>
                    <a:p>
                      <a:pPr algn="ctr"/>
                      <a:r>
                        <a:rPr lang="en-US" sz="2800" dirty="0" smtClean="0"/>
                        <a:t>VG</a:t>
                      </a:r>
                      <a:endParaRPr lang="en-US" sz="2800" dirty="0"/>
                    </a:p>
                  </a:txBody>
                  <a:tcPr anchor="ctr">
                    <a:lnL w="28575" cap="flat" cmpd="sng" algn="ctr">
                      <a:solidFill>
                        <a:schemeClr val="tx1"/>
                      </a:solidFill>
                      <a:prstDash val="solid"/>
                      <a:round/>
                      <a:headEnd type="none" w="med" len="med"/>
                      <a:tailEnd type="none" w="med" len="med"/>
                    </a:lnL>
                  </a:tcPr>
                </a:tc>
                <a:tc>
                  <a:txBody>
                    <a:bodyPr/>
                    <a:lstStyle/>
                    <a:p>
                      <a:pPr algn="ctr"/>
                      <a:r>
                        <a:rPr lang="en-US" sz="2800" dirty="0" smtClean="0"/>
                        <a:t>2.5</a:t>
                      </a:r>
                      <a:endParaRPr lang="en-US" sz="2800" dirty="0"/>
                    </a:p>
                  </a:txBody>
                  <a:tcPr anchor="ctr"/>
                </a:tc>
                <a:extLst>
                  <a:ext uri="{0D108BD9-81ED-4DB2-BD59-A6C34878D82A}">
                    <a16:rowId xmlns="" xmlns:a16="http://schemas.microsoft.com/office/drawing/2014/main" val="10008"/>
                  </a:ext>
                </a:extLst>
              </a:tr>
            </a:tbl>
          </a:graphicData>
        </a:graphic>
      </p:graphicFrame>
      <p:sp>
        <p:nvSpPr>
          <p:cNvPr id="2" name="Title 1"/>
          <p:cNvSpPr>
            <a:spLocks noGrp="1"/>
          </p:cNvSpPr>
          <p:nvPr>
            <p:ph type="title"/>
            <p:custDataLst>
              <p:tags r:id="rId3"/>
            </p:custDataLst>
          </p:nvPr>
        </p:nvSpPr>
        <p:spPr>
          <a:xfrm>
            <a:off x="168798" y="90621"/>
            <a:ext cx="8945301" cy="800528"/>
          </a:xfrm>
        </p:spPr>
        <p:txBody>
          <a:bodyPr>
            <a:noAutofit/>
          </a:bodyPr>
          <a:lstStyle/>
          <a:p>
            <a:r>
              <a:rPr lang="en-US" sz="3600" dirty="0" smtClean="0"/>
              <a:t>Legume Grazing </a:t>
            </a:r>
            <a:r>
              <a:rPr lang="en-US" sz="3600" dirty="0"/>
              <a:t>T</a:t>
            </a:r>
            <a:r>
              <a:rPr lang="en-US" sz="3600" dirty="0" smtClean="0"/>
              <a:t>olerance and Hay </a:t>
            </a:r>
            <a:r>
              <a:rPr lang="en-US" sz="3600" dirty="0"/>
              <a:t>Y</a:t>
            </a:r>
            <a:r>
              <a:rPr lang="en-US" sz="3600" dirty="0" smtClean="0"/>
              <a:t>ields</a:t>
            </a:r>
            <a:endParaRPr lang="en-US" sz="3600" dirty="0"/>
          </a:p>
        </p:txBody>
      </p:sp>
      <p:sp>
        <p:nvSpPr>
          <p:cNvPr id="5" name="TextBox 4"/>
          <p:cNvSpPr txBox="1"/>
          <p:nvPr>
            <p:custDataLst>
              <p:tags r:id="rId4"/>
            </p:custDataLst>
          </p:nvPr>
        </p:nvSpPr>
        <p:spPr>
          <a:xfrm>
            <a:off x="381337" y="6248400"/>
            <a:ext cx="4244560" cy="461665"/>
          </a:xfrm>
          <a:prstGeom prst="rect">
            <a:avLst/>
          </a:prstGeom>
          <a:noFill/>
        </p:spPr>
        <p:txBody>
          <a:bodyPr wrap="none" rtlCol="0">
            <a:spAutoFit/>
          </a:bodyPr>
          <a:lstStyle/>
          <a:p>
            <a:r>
              <a:rPr lang="en-US" sz="2400" dirty="0">
                <a:solidFill>
                  <a:srgbClr val="800000"/>
                </a:solidFill>
              </a:rPr>
              <a:t>S</a:t>
            </a:r>
            <a:r>
              <a:rPr lang="en-US" sz="2400" dirty="0" smtClean="0">
                <a:solidFill>
                  <a:srgbClr val="800000"/>
                </a:solidFill>
              </a:rPr>
              <a:t>ource: </a:t>
            </a:r>
            <a:r>
              <a:rPr lang="en-US" sz="2400" dirty="0">
                <a:solidFill>
                  <a:srgbClr val="800000"/>
                </a:solidFill>
              </a:rPr>
              <a:t> </a:t>
            </a:r>
            <a:r>
              <a:rPr lang="en-US" sz="2400" dirty="0" smtClean="0">
                <a:solidFill>
                  <a:srgbClr val="800000"/>
                </a:solidFill>
              </a:rPr>
              <a:t>University of Minnesota</a:t>
            </a:r>
            <a:endParaRPr lang="en-US" sz="2400" dirty="0">
              <a:solidFill>
                <a:srgbClr val="800000"/>
              </a:solidFill>
            </a:endParaRPr>
          </a:p>
        </p:txBody>
      </p:sp>
    </p:spTree>
    <p:custDataLst>
      <p:tags r:id="rId1"/>
    </p:custDataLst>
    <p:extLst>
      <p:ext uri="{BB962C8B-B14F-4D97-AF65-F5344CB8AC3E}">
        <p14:creationId xmlns:p14="http://schemas.microsoft.com/office/powerpoint/2010/main" val="7836018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fontScale="90000"/>
          </a:bodyPr>
          <a:lstStyle/>
          <a:p>
            <a:r>
              <a:rPr lang="en-US" dirty="0" smtClean="0"/>
              <a:t>Yearly Forage Yields after Three Harvests per Year </a:t>
            </a:r>
            <a:endParaRPr lang="en-US" dirty="0"/>
          </a:p>
        </p:txBody>
      </p:sp>
      <p:graphicFrame>
        <p:nvGraphicFramePr>
          <p:cNvPr id="3" name="Table 2"/>
          <p:cNvGraphicFramePr>
            <a:graphicFrameLocks noGrp="1"/>
          </p:cNvGraphicFramePr>
          <p:nvPr>
            <p:custDataLst>
              <p:tags r:id="rId3"/>
            </p:custDataLst>
            <p:extLst>
              <p:ext uri="{D42A27DB-BD31-4B8C-83A1-F6EECF244321}">
                <p14:modId xmlns:p14="http://schemas.microsoft.com/office/powerpoint/2010/main" val="1292217439"/>
              </p:ext>
            </p:extLst>
          </p:nvPr>
        </p:nvGraphicFramePr>
        <p:xfrm>
          <a:off x="457201" y="1676400"/>
          <a:ext cx="8153400" cy="4663440"/>
        </p:xfrm>
        <a:graphic>
          <a:graphicData uri="http://schemas.openxmlformats.org/drawingml/2006/table">
            <a:tbl>
              <a:tblPr firstRow="1" bandRow="1">
                <a:tableStyleId>{5940675A-B579-460E-94D1-54222C63F5DA}</a:tableStyleId>
              </a:tblPr>
              <a:tblGrid>
                <a:gridCol w="3249164">
                  <a:extLst>
                    <a:ext uri="{9D8B030D-6E8A-4147-A177-3AD203B41FA5}">
                      <a16:colId xmlns="" xmlns:a16="http://schemas.microsoft.com/office/drawing/2014/main" val="20000"/>
                    </a:ext>
                  </a:extLst>
                </a:gridCol>
                <a:gridCol w="1742713">
                  <a:extLst>
                    <a:ext uri="{9D8B030D-6E8A-4147-A177-3AD203B41FA5}">
                      <a16:colId xmlns="" xmlns:a16="http://schemas.microsoft.com/office/drawing/2014/main" val="20001"/>
                    </a:ext>
                  </a:extLst>
                </a:gridCol>
                <a:gridCol w="1580761">
                  <a:extLst>
                    <a:ext uri="{9D8B030D-6E8A-4147-A177-3AD203B41FA5}">
                      <a16:colId xmlns="" xmlns:a16="http://schemas.microsoft.com/office/drawing/2014/main" val="20002"/>
                    </a:ext>
                  </a:extLst>
                </a:gridCol>
                <a:gridCol w="1580762">
                  <a:extLst>
                    <a:ext uri="{9D8B030D-6E8A-4147-A177-3AD203B41FA5}">
                      <a16:colId xmlns="" xmlns:a16="http://schemas.microsoft.com/office/drawing/2014/main" val="20003"/>
                    </a:ext>
                  </a:extLst>
                </a:gridCol>
              </a:tblGrid>
              <a:tr h="389467">
                <a:tc>
                  <a:txBody>
                    <a:bodyPr/>
                    <a:lstStyle/>
                    <a:p>
                      <a:endParaRPr lang="en-US" sz="2800" dirty="0"/>
                    </a:p>
                  </a:txBody>
                  <a:tcPr/>
                </a:tc>
                <a:tc gridSpan="3">
                  <a:txBody>
                    <a:bodyPr/>
                    <a:lstStyle/>
                    <a:p>
                      <a:pPr algn="ctr"/>
                      <a:r>
                        <a:rPr lang="en-US" sz="2800" b="1" dirty="0" smtClean="0"/>
                        <a:t>Forage</a:t>
                      </a:r>
                      <a:r>
                        <a:rPr lang="en-US" sz="2800" b="1" baseline="0" dirty="0" smtClean="0"/>
                        <a:t> Yield (tons/acre)</a:t>
                      </a:r>
                      <a:endParaRPr lang="en-US" sz="2800" b="1" dirty="0"/>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0000"/>
                  </a:ext>
                </a:extLst>
              </a:tr>
              <a:tr h="389467">
                <a:tc>
                  <a:txBody>
                    <a:bodyPr/>
                    <a:lstStyle/>
                    <a:p>
                      <a:r>
                        <a:rPr lang="en-US" sz="2800" b="1" dirty="0" smtClean="0"/>
                        <a:t>Legume</a:t>
                      </a:r>
                      <a:endParaRPr lang="en-US" sz="2800" b="1" dirty="0"/>
                    </a:p>
                  </a:txBody>
                  <a:tcPr/>
                </a:tc>
                <a:tc>
                  <a:txBody>
                    <a:bodyPr/>
                    <a:lstStyle/>
                    <a:p>
                      <a:pPr algn="ctr"/>
                      <a:r>
                        <a:rPr lang="en-US" sz="2800" b="1" dirty="0" smtClean="0"/>
                        <a:t>1987</a:t>
                      </a:r>
                      <a:endParaRPr lang="en-US" sz="2800" b="1" dirty="0"/>
                    </a:p>
                  </a:txBody>
                  <a:tcPr/>
                </a:tc>
                <a:tc>
                  <a:txBody>
                    <a:bodyPr/>
                    <a:lstStyle/>
                    <a:p>
                      <a:pPr algn="ctr"/>
                      <a:r>
                        <a:rPr lang="en-US" sz="2800" b="1" dirty="0" smtClean="0"/>
                        <a:t>1988</a:t>
                      </a:r>
                      <a:endParaRPr lang="en-US" sz="2800" b="1" dirty="0"/>
                    </a:p>
                  </a:txBody>
                  <a:tcPr/>
                </a:tc>
                <a:tc>
                  <a:txBody>
                    <a:bodyPr/>
                    <a:lstStyle/>
                    <a:p>
                      <a:pPr algn="ctr"/>
                      <a:r>
                        <a:rPr lang="en-US" sz="2800" b="1" dirty="0" smtClean="0"/>
                        <a:t>1989</a:t>
                      </a:r>
                      <a:endParaRPr lang="en-US" sz="2800" b="1" dirty="0"/>
                    </a:p>
                  </a:txBody>
                  <a:tcPr/>
                </a:tc>
                <a:extLst>
                  <a:ext uri="{0D108BD9-81ED-4DB2-BD59-A6C34878D82A}">
                    <a16:rowId xmlns="" xmlns:a16="http://schemas.microsoft.com/office/drawing/2014/main" val="10001"/>
                  </a:ext>
                </a:extLst>
              </a:tr>
              <a:tr h="389467">
                <a:tc>
                  <a:txBody>
                    <a:bodyPr/>
                    <a:lstStyle/>
                    <a:p>
                      <a:r>
                        <a:rPr lang="en-US" sz="2800" dirty="0" smtClean="0"/>
                        <a:t>Alfalfa</a:t>
                      </a:r>
                      <a:endParaRPr lang="en-US" sz="2800" dirty="0"/>
                    </a:p>
                  </a:txBody>
                  <a:tcPr/>
                </a:tc>
                <a:tc>
                  <a:txBody>
                    <a:bodyPr/>
                    <a:lstStyle/>
                    <a:p>
                      <a:pPr algn="ctr"/>
                      <a:r>
                        <a:rPr lang="en-US" sz="2800" dirty="0" smtClean="0"/>
                        <a:t>6.1</a:t>
                      </a:r>
                      <a:endParaRPr lang="en-US" sz="2800" dirty="0"/>
                    </a:p>
                  </a:txBody>
                  <a:tcPr/>
                </a:tc>
                <a:tc>
                  <a:txBody>
                    <a:bodyPr/>
                    <a:lstStyle/>
                    <a:p>
                      <a:pPr algn="ctr"/>
                      <a:r>
                        <a:rPr lang="en-US" sz="2800" dirty="0" smtClean="0"/>
                        <a:t>4.8</a:t>
                      </a:r>
                      <a:endParaRPr lang="en-US" sz="2800" dirty="0"/>
                    </a:p>
                  </a:txBody>
                  <a:tcPr/>
                </a:tc>
                <a:tc>
                  <a:txBody>
                    <a:bodyPr/>
                    <a:lstStyle/>
                    <a:p>
                      <a:pPr algn="ctr"/>
                      <a:r>
                        <a:rPr lang="en-US" sz="2800" dirty="0" smtClean="0"/>
                        <a:t>2.6</a:t>
                      </a:r>
                      <a:endParaRPr lang="en-US" sz="2800" dirty="0"/>
                    </a:p>
                  </a:txBody>
                  <a:tcPr/>
                </a:tc>
                <a:extLst>
                  <a:ext uri="{0D108BD9-81ED-4DB2-BD59-A6C34878D82A}">
                    <a16:rowId xmlns="" xmlns:a16="http://schemas.microsoft.com/office/drawing/2014/main" val="10002"/>
                  </a:ext>
                </a:extLst>
              </a:tr>
              <a:tr h="389467">
                <a:tc>
                  <a:txBody>
                    <a:bodyPr/>
                    <a:lstStyle/>
                    <a:p>
                      <a:r>
                        <a:rPr lang="en-US" sz="2800" dirty="0" smtClean="0"/>
                        <a:t>White</a:t>
                      </a:r>
                      <a:r>
                        <a:rPr lang="en-US" sz="2800" baseline="0" dirty="0" smtClean="0"/>
                        <a:t> clover</a:t>
                      </a:r>
                      <a:endParaRPr lang="en-US" sz="2800" dirty="0"/>
                    </a:p>
                  </a:txBody>
                  <a:tcPr/>
                </a:tc>
                <a:tc>
                  <a:txBody>
                    <a:bodyPr/>
                    <a:lstStyle/>
                    <a:p>
                      <a:pPr algn="ctr"/>
                      <a:r>
                        <a:rPr lang="en-US" sz="2800" dirty="0" smtClean="0"/>
                        <a:t>2.2</a:t>
                      </a:r>
                      <a:endParaRPr lang="en-US" sz="2800" dirty="0"/>
                    </a:p>
                  </a:txBody>
                  <a:tcPr/>
                </a:tc>
                <a:tc>
                  <a:txBody>
                    <a:bodyPr/>
                    <a:lstStyle/>
                    <a:p>
                      <a:pPr algn="ctr"/>
                      <a:r>
                        <a:rPr lang="en-US" sz="2800" dirty="0" smtClean="0"/>
                        <a:t>0.3</a:t>
                      </a:r>
                      <a:endParaRPr lang="en-US" sz="2800" dirty="0"/>
                    </a:p>
                  </a:txBody>
                  <a:tcPr/>
                </a:tc>
                <a:tc>
                  <a:txBody>
                    <a:bodyPr/>
                    <a:lstStyle/>
                    <a:p>
                      <a:pPr algn="ctr"/>
                      <a:r>
                        <a:rPr lang="en-US" sz="2800" dirty="0" smtClean="0"/>
                        <a:t>--</a:t>
                      </a:r>
                      <a:endParaRPr lang="en-US" sz="2800" dirty="0"/>
                    </a:p>
                  </a:txBody>
                  <a:tcPr/>
                </a:tc>
                <a:extLst>
                  <a:ext uri="{0D108BD9-81ED-4DB2-BD59-A6C34878D82A}">
                    <a16:rowId xmlns="" xmlns:a16="http://schemas.microsoft.com/office/drawing/2014/main" val="10003"/>
                  </a:ext>
                </a:extLst>
              </a:tr>
              <a:tr h="389467">
                <a:tc>
                  <a:txBody>
                    <a:bodyPr/>
                    <a:lstStyle/>
                    <a:p>
                      <a:r>
                        <a:rPr lang="en-US" sz="2800" dirty="0" smtClean="0"/>
                        <a:t>Alsike clover</a:t>
                      </a:r>
                      <a:endParaRPr lang="en-US" sz="2800" dirty="0"/>
                    </a:p>
                  </a:txBody>
                  <a:tcPr/>
                </a:tc>
                <a:tc>
                  <a:txBody>
                    <a:bodyPr/>
                    <a:lstStyle/>
                    <a:p>
                      <a:pPr algn="ctr"/>
                      <a:r>
                        <a:rPr lang="en-US" sz="2800" dirty="0" smtClean="0"/>
                        <a:t>3.1</a:t>
                      </a:r>
                      <a:endParaRPr lang="en-US" sz="2800" dirty="0"/>
                    </a:p>
                  </a:txBody>
                  <a:tcPr/>
                </a:tc>
                <a:tc>
                  <a:txBody>
                    <a:bodyPr/>
                    <a:lstStyle/>
                    <a:p>
                      <a:pPr algn="ctr"/>
                      <a:r>
                        <a:rPr lang="en-US" sz="2800" dirty="0" smtClean="0"/>
                        <a:t>--</a:t>
                      </a:r>
                      <a:endParaRPr lang="en-US" sz="2800" dirty="0"/>
                    </a:p>
                  </a:txBody>
                  <a:tcPr/>
                </a:tc>
                <a:tc>
                  <a:txBody>
                    <a:bodyPr/>
                    <a:lstStyle/>
                    <a:p>
                      <a:pPr algn="ctr"/>
                      <a:r>
                        <a:rPr lang="en-US" sz="2800" dirty="0" smtClean="0"/>
                        <a:t>--</a:t>
                      </a:r>
                      <a:endParaRPr lang="en-US" sz="2800" dirty="0"/>
                    </a:p>
                  </a:txBody>
                  <a:tcPr/>
                </a:tc>
                <a:extLst>
                  <a:ext uri="{0D108BD9-81ED-4DB2-BD59-A6C34878D82A}">
                    <a16:rowId xmlns="" xmlns:a16="http://schemas.microsoft.com/office/drawing/2014/main" val="10004"/>
                  </a:ext>
                </a:extLst>
              </a:tr>
              <a:tr h="389467">
                <a:tc>
                  <a:txBody>
                    <a:bodyPr/>
                    <a:lstStyle/>
                    <a:p>
                      <a:r>
                        <a:rPr lang="en-US" sz="2800" dirty="0" smtClean="0"/>
                        <a:t>Red clover</a:t>
                      </a:r>
                      <a:endParaRPr lang="en-US" sz="2800" dirty="0"/>
                    </a:p>
                  </a:txBody>
                  <a:tcPr/>
                </a:tc>
                <a:tc>
                  <a:txBody>
                    <a:bodyPr/>
                    <a:lstStyle/>
                    <a:p>
                      <a:pPr algn="ctr"/>
                      <a:r>
                        <a:rPr lang="en-US" sz="2800" dirty="0" smtClean="0"/>
                        <a:t>5.8</a:t>
                      </a:r>
                      <a:endParaRPr lang="en-US" sz="2800" dirty="0"/>
                    </a:p>
                  </a:txBody>
                  <a:tcPr/>
                </a:tc>
                <a:tc>
                  <a:txBody>
                    <a:bodyPr/>
                    <a:lstStyle/>
                    <a:p>
                      <a:pPr algn="ctr"/>
                      <a:r>
                        <a:rPr lang="en-US" sz="2800" dirty="0" smtClean="0"/>
                        <a:t>2.4</a:t>
                      </a:r>
                      <a:endParaRPr lang="en-US" sz="2800" dirty="0"/>
                    </a:p>
                  </a:txBody>
                  <a:tcPr/>
                </a:tc>
                <a:tc>
                  <a:txBody>
                    <a:bodyPr/>
                    <a:lstStyle/>
                    <a:p>
                      <a:pPr algn="ctr"/>
                      <a:r>
                        <a:rPr lang="en-US" sz="2800" dirty="0" smtClean="0"/>
                        <a:t>1.1</a:t>
                      </a:r>
                      <a:endParaRPr lang="en-US" sz="2800" dirty="0"/>
                    </a:p>
                  </a:txBody>
                  <a:tcPr/>
                </a:tc>
                <a:extLst>
                  <a:ext uri="{0D108BD9-81ED-4DB2-BD59-A6C34878D82A}">
                    <a16:rowId xmlns="" xmlns:a16="http://schemas.microsoft.com/office/drawing/2014/main" val="10005"/>
                  </a:ext>
                </a:extLst>
              </a:tr>
              <a:tr h="389467">
                <a:tc>
                  <a:txBody>
                    <a:bodyPr/>
                    <a:lstStyle/>
                    <a:p>
                      <a:r>
                        <a:rPr lang="en-US" sz="2800" dirty="0" err="1" smtClean="0"/>
                        <a:t>Crownvetch</a:t>
                      </a:r>
                      <a:endParaRPr lang="en-US" sz="2800" dirty="0"/>
                    </a:p>
                  </a:txBody>
                  <a:tcPr/>
                </a:tc>
                <a:tc>
                  <a:txBody>
                    <a:bodyPr/>
                    <a:lstStyle/>
                    <a:p>
                      <a:pPr algn="ctr"/>
                      <a:r>
                        <a:rPr lang="en-US" sz="2800" dirty="0" smtClean="0"/>
                        <a:t>3.3</a:t>
                      </a:r>
                      <a:endParaRPr lang="en-US" sz="2800" dirty="0"/>
                    </a:p>
                  </a:txBody>
                  <a:tcPr/>
                </a:tc>
                <a:tc>
                  <a:txBody>
                    <a:bodyPr/>
                    <a:lstStyle/>
                    <a:p>
                      <a:pPr algn="ctr"/>
                      <a:r>
                        <a:rPr lang="en-US" sz="2800" dirty="0" smtClean="0"/>
                        <a:t>2.0</a:t>
                      </a:r>
                      <a:endParaRPr lang="en-US" sz="2800" dirty="0"/>
                    </a:p>
                  </a:txBody>
                  <a:tcPr/>
                </a:tc>
                <a:tc>
                  <a:txBody>
                    <a:bodyPr/>
                    <a:lstStyle/>
                    <a:p>
                      <a:pPr algn="ctr"/>
                      <a:r>
                        <a:rPr lang="en-US" sz="2800" dirty="0" smtClean="0"/>
                        <a:t>0.9</a:t>
                      </a:r>
                      <a:endParaRPr lang="en-US" sz="2800" dirty="0"/>
                    </a:p>
                  </a:txBody>
                  <a:tcPr/>
                </a:tc>
                <a:extLst>
                  <a:ext uri="{0D108BD9-81ED-4DB2-BD59-A6C34878D82A}">
                    <a16:rowId xmlns="" xmlns:a16="http://schemas.microsoft.com/office/drawing/2014/main" val="10006"/>
                  </a:ext>
                </a:extLst>
              </a:tr>
              <a:tr h="389467">
                <a:tc>
                  <a:txBody>
                    <a:bodyPr/>
                    <a:lstStyle/>
                    <a:p>
                      <a:r>
                        <a:rPr lang="en-US" sz="2800" dirty="0" err="1" smtClean="0"/>
                        <a:t>Cicer</a:t>
                      </a:r>
                      <a:r>
                        <a:rPr lang="en-US" sz="2800" baseline="0" dirty="0" smtClean="0"/>
                        <a:t> milkvetch</a:t>
                      </a:r>
                      <a:endParaRPr lang="en-US" sz="2800" dirty="0"/>
                    </a:p>
                  </a:txBody>
                  <a:tcPr/>
                </a:tc>
                <a:tc>
                  <a:txBody>
                    <a:bodyPr/>
                    <a:lstStyle/>
                    <a:p>
                      <a:pPr algn="ctr"/>
                      <a:r>
                        <a:rPr lang="en-US" sz="2800" dirty="0" smtClean="0"/>
                        <a:t>3.9</a:t>
                      </a:r>
                      <a:endParaRPr lang="en-US" sz="2800" dirty="0"/>
                    </a:p>
                  </a:txBody>
                  <a:tcPr/>
                </a:tc>
                <a:tc>
                  <a:txBody>
                    <a:bodyPr/>
                    <a:lstStyle/>
                    <a:p>
                      <a:pPr algn="ctr"/>
                      <a:r>
                        <a:rPr lang="en-US" sz="2800" dirty="0" smtClean="0"/>
                        <a:t>2.4</a:t>
                      </a:r>
                      <a:endParaRPr lang="en-US" sz="2800" dirty="0"/>
                    </a:p>
                  </a:txBody>
                  <a:tcPr/>
                </a:tc>
                <a:tc>
                  <a:txBody>
                    <a:bodyPr/>
                    <a:lstStyle/>
                    <a:p>
                      <a:pPr algn="ctr"/>
                      <a:r>
                        <a:rPr lang="en-US" sz="2800" dirty="0" smtClean="0"/>
                        <a:t>1.5</a:t>
                      </a:r>
                      <a:endParaRPr lang="en-US" sz="2800" dirty="0"/>
                    </a:p>
                  </a:txBody>
                  <a:tcPr/>
                </a:tc>
                <a:extLst>
                  <a:ext uri="{0D108BD9-81ED-4DB2-BD59-A6C34878D82A}">
                    <a16:rowId xmlns="" xmlns:a16="http://schemas.microsoft.com/office/drawing/2014/main" val="10007"/>
                  </a:ext>
                </a:extLst>
              </a:tr>
              <a:tr h="389467">
                <a:tc>
                  <a:txBody>
                    <a:bodyPr/>
                    <a:lstStyle/>
                    <a:p>
                      <a:r>
                        <a:rPr lang="en-US" sz="2800" dirty="0" err="1" smtClean="0"/>
                        <a:t>Birdsfoot</a:t>
                      </a:r>
                      <a:r>
                        <a:rPr lang="en-US" sz="2800" dirty="0" smtClean="0"/>
                        <a:t> trefoil</a:t>
                      </a:r>
                      <a:endParaRPr lang="en-US" sz="2800" dirty="0"/>
                    </a:p>
                  </a:txBody>
                  <a:tcPr/>
                </a:tc>
                <a:tc>
                  <a:txBody>
                    <a:bodyPr/>
                    <a:lstStyle/>
                    <a:p>
                      <a:pPr algn="ctr"/>
                      <a:r>
                        <a:rPr lang="en-US" sz="2800" dirty="0" smtClean="0"/>
                        <a:t>5.3</a:t>
                      </a:r>
                      <a:endParaRPr lang="en-US" sz="2800" dirty="0"/>
                    </a:p>
                  </a:txBody>
                  <a:tcPr/>
                </a:tc>
                <a:tc>
                  <a:txBody>
                    <a:bodyPr/>
                    <a:lstStyle/>
                    <a:p>
                      <a:pPr algn="ctr"/>
                      <a:r>
                        <a:rPr lang="en-US" sz="2800" dirty="0" smtClean="0"/>
                        <a:t>3.1</a:t>
                      </a:r>
                      <a:endParaRPr lang="en-US" sz="2800" dirty="0"/>
                    </a:p>
                  </a:txBody>
                  <a:tcPr/>
                </a:tc>
                <a:tc>
                  <a:txBody>
                    <a:bodyPr/>
                    <a:lstStyle/>
                    <a:p>
                      <a:pPr algn="ctr"/>
                      <a:r>
                        <a:rPr lang="en-US" sz="2800" dirty="0" smtClean="0"/>
                        <a:t>1.5</a:t>
                      </a:r>
                      <a:endParaRPr lang="en-US" sz="2800" dirty="0"/>
                    </a:p>
                  </a:txBody>
                  <a:tcPr/>
                </a:tc>
                <a:extLst>
                  <a:ext uri="{0D108BD9-81ED-4DB2-BD59-A6C34878D82A}">
                    <a16:rowId xmlns=""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19860283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2"/>
            </p:custDataLst>
          </p:nvPr>
        </p:nvSpPr>
        <p:spPr>
          <a:xfrm>
            <a:off x="457200" y="274638"/>
            <a:ext cx="8229600" cy="1143000"/>
          </a:xfrm>
        </p:spPr>
        <p:txBody>
          <a:bodyPr/>
          <a:lstStyle/>
          <a:p>
            <a:r>
              <a:rPr lang="en-US" dirty="0" smtClean="0"/>
              <a:t>Perennial Legume </a:t>
            </a:r>
            <a:r>
              <a:rPr lang="en-US" dirty="0"/>
              <a:t>P</a:t>
            </a:r>
            <a:r>
              <a:rPr lang="en-US" dirty="0" smtClean="0"/>
              <a:t>rofiles</a:t>
            </a:r>
            <a:endParaRPr lang="en-US" dirty="0"/>
          </a:p>
        </p:txBody>
      </p:sp>
      <p:sp>
        <p:nvSpPr>
          <p:cNvPr id="4" name="Content Placeholder 3"/>
          <p:cNvSpPr>
            <a:spLocks noGrp="1"/>
          </p:cNvSpPr>
          <p:nvPr>
            <p:ph idx="1"/>
            <p:custDataLst>
              <p:tags r:id="rId3"/>
            </p:custDataLst>
          </p:nvPr>
        </p:nvSpPr>
        <p:spPr>
          <a:xfrm>
            <a:off x="457200" y="1600200"/>
            <a:ext cx="8229600" cy="4525963"/>
          </a:xfrm>
        </p:spPr>
        <p:txBody>
          <a:bodyPr/>
          <a:lstStyle/>
          <a:p>
            <a:r>
              <a:rPr lang="en-US" dirty="0" smtClean="0"/>
              <a:t>Alfalfa</a:t>
            </a:r>
          </a:p>
          <a:p>
            <a:r>
              <a:rPr lang="en-US" dirty="0" smtClean="0"/>
              <a:t>Red clover</a:t>
            </a:r>
          </a:p>
          <a:p>
            <a:r>
              <a:rPr lang="en-US" dirty="0" smtClean="0"/>
              <a:t>White clover</a:t>
            </a:r>
          </a:p>
          <a:p>
            <a:r>
              <a:rPr lang="en-US" dirty="0" smtClean="0"/>
              <a:t>Kura clover</a:t>
            </a:r>
            <a:endParaRPr lang="en-US" dirty="0"/>
          </a:p>
        </p:txBody>
      </p:sp>
    </p:spTree>
    <p:custDataLst>
      <p:tags r:id="rId1"/>
    </p:custDataLst>
    <p:extLst>
      <p:ext uri="{BB962C8B-B14F-4D97-AF65-F5344CB8AC3E}">
        <p14:creationId xmlns:p14="http://schemas.microsoft.com/office/powerpoint/2010/main" val="15073605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457200" y="274638"/>
            <a:ext cx="8229600" cy="1143000"/>
          </a:xfrm>
        </p:spPr>
        <p:txBody>
          <a:bodyPr/>
          <a:lstStyle/>
          <a:p>
            <a:r>
              <a:rPr lang="en-US" dirty="0" smtClean="0"/>
              <a:t>Alfalfa</a:t>
            </a:r>
            <a:endParaRPr lang="en-US" dirty="0"/>
          </a:p>
        </p:txBody>
      </p:sp>
      <p:sp>
        <p:nvSpPr>
          <p:cNvPr id="5" name="Content Placeholder 4"/>
          <p:cNvSpPr>
            <a:spLocks noGrp="1"/>
          </p:cNvSpPr>
          <p:nvPr>
            <p:ph sz="half" idx="1"/>
            <p:custDataLst>
              <p:tags r:id="rId3"/>
            </p:custDataLst>
          </p:nvPr>
        </p:nvSpPr>
        <p:spPr>
          <a:xfrm>
            <a:off x="457200" y="1600200"/>
            <a:ext cx="4038600" cy="4525963"/>
          </a:xfrm>
        </p:spPr>
        <p:txBody>
          <a:bodyPr/>
          <a:lstStyle/>
          <a:p>
            <a:r>
              <a:rPr lang="en-US" dirty="0" smtClean="0"/>
              <a:t>Crown former</a:t>
            </a:r>
          </a:p>
          <a:p>
            <a:r>
              <a:rPr lang="en-US" dirty="0" smtClean="0"/>
              <a:t>2-3 feet tall</a:t>
            </a:r>
          </a:p>
          <a:p>
            <a:r>
              <a:rPr lang="en-US" dirty="0" smtClean="0"/>
              <a:t>Multiple flowering cycles</a:t>
            </a:r>
          </a:p>
          <a:p>
            <a:r>
              <a:rPr lang="en-US" dirty="0" smtClean="0"/>
              <a:t>Stands last 3-4 years</a:t>
            </a:r>
          </a:p>
          <a:p>
            <a:r>
              <a:rPr lang="en-US" dirty="0" smtClean="0"/>
              <a:t>Hay or grazing</a:t>
            </a:r>
          </a:p>
          <a:p>
            <a:endParaRPr lang="en-US" dirty="0"/>
          </a:p>
        </p:txBody>
      </p:sp>
      <p:sp>
        <p:nvSpPr>
          <p:cNvPr id="6" name="Content Placeholder 5"/>
          <p:cNvSpPr>
            <a:spLocks noGrp="1"/>
          </p:cNvSpPr>
          <p:nvPr>
            <p:ph sz="half" idx="2"/>
            <p:custDataLst>
              <p:tags r:id="rId4"/>
            </p:custDataLst>
          </p:nvPr>
        </p:nvSpPr>
        <p:spPr/>
        <p:txBody>
          <a:bodyPr/>
          <a:lstStyle/>
          <a:p>
            <a:endParaRPr lang="en-US" dirty="0"/>
          </a:p>
        </p:txBody>
      </p:sp>
      <p:pic>
        <p:nvPicPr>
          <p:cNvPr id="1026" name="Picture 2" descr="G:\AGRO\TEXTBOOK\Research pictures\Organic\Lamberton organics\0000002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46600" y="1676400"/>
            <a:ext cx="4267200" cy="3200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849320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AGRO\TEXTBOOK\Research pictures\Organic\Lamberton organics\0000003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778"/>
          <a:stretch/>
        </p:blipFill>
        <p:spPr bwMode="auto">
          <a:xfrm>
            <a:off x="-3748" y="76200"/>
            <a:ext cx="9144000" cy="6324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a:xfrm>
            <a:off x="457200" y="274638"/>
            <a:ext cx="8229600" cy="1143000"/>
          </a:xfrm>
        </p:spPr>
        <p:txBody>
          <a:bodyPr/>
          <a:lstStyle/>
          <a:p>
            <a:r>
              <a:rPr lang="en-US" dirty="0" smtClean="0"/>
              <a:t>Alfalfa Hay</a:t>
            </a:r>
            <a:endParaRPr lang="en-US" dirty="0"/>
          </a:p>
        </p:txBody>
      </p:sp>
    </p:spTree>
    <p:custDataLst>
      <p:tags r:id="rId1"/>
    </p:custDataLst>
    <p:extLst>
      <p:ext uri="{BB962C8B-B14F-4D97-AF65-F5344CB8AC3E}">
        <p14:creationId xmlns:p14="http://schemas.microsoft.com/office/powerpoint/2010/main" val="795889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Forage Grasses</a:t>
            </a:r>
            <a:endParaRPr lang="en-US" dirty="0"/>
          </a:p>
        </p:txBody>
      </p:sp>
      <p:sp>
        <p:nvSpPr>
          <p:cNvPr id="4" name="Content Placeholder 3"/>
          <p:cNvSpPr>
            <a:spLocks noGrp="1"/>
          </p:cNvSpPr>
          <p:nvPr>
            <p:ph sz="half" idx="2"/>
            <p:custDataLst>
              <p:tags r:id="rId3"/>
            </p:custDataLst>
          </p:nvPr>
        </p:nvSpPr>
        <p:spPr>
          <a:xfrm>
            <a:off x="4537679" y="1600200"/>
            <a:ext cx="4149121" cy="4525963"/>
          </a:xfrm>
          <a:solidFill>
            <a:srgbClr val="8DA455">
              <a:alpha val="79000"/>
            </a:srgbClr>
          </a:solidFill>
        </p:spPr>
        <p:txBody>
          <a:bodyPr>
            <a:normAutofit lnSpcReduction="10000"/>
          </a:bodyPr>
          <a:lstStyle/>
          <a:p>
            <a:pPr marL="514350" indent="-514350">
              <a:buFont typeface="+mj-lt"/>
              <a:buAutoNum type="alphaUcPeriod"/>
            </a:pPr>
            <a:endParaRPr lang="en-US" sz="1200" dirty="0" smtClean="0"/>
          </a:p>
          <a:p>
            <a:pPr marL="514350" indent="-514350">
              <a:buFont typeface="+mj-lt"/>
              <a:buAutoNum type="alphaUcPeriod"/>
            </a:pPr>
            <a:r>
              <a:rPr lang="en-US" sz="3200" b="1" dirty="0" smtClean="0"/>
              <a:t>Grass </a:t>
            </a:r>
            <a:r>
              <a:rPr lang="en-US" sz="3200" b="1" dirty="0"/>
              <a:t>morphology</a:t>
            </a:r>
          </a:p>
          <a:p>
            <a:pPr marL="514350" indent="-514350">
              <a:buFont typeface="+mj-lt"/>
              <a:buAutoNum type="alphaUcPeriod"/>
            </a:pPr>
            <a:r>
              <a:rPr lang="en-US" sz="3200" dirty="0"/>
              <a:t>Cool and warm season grasses</a:t>
            </a:r>
          </a:p>
          <a:p>
            <a:pPr marL="514350" indent="-514350">
              <a:buFont typeface="+mj-lt"/>
              <a:buAutoNum type="alphaUcPeriod"/>
            </a:pPr>
            <a:r>
              <a:rPr lang="en-US" sz="3200" dirty="0" smtClean="0"/>
              <a:t>Annual </a:t>
            </a:r>
            <a:r>
              <a:rPr lang="en-US" sz="3200" dirty="0"/>
              <a:t>and perennial grasses</a:t>
            </a:r>
          </a:p>
          <a:p>
            <a:pPr marL="514350" indent="-514350">
              <a:buFont typeface="+mj-lt"/>
              <a:buAutoNum type="alphaUcPeriod"/>
            </a:pPr>
            <a:r>
              <a:rPr lang="en-US" sz="3200" dirty="0" smtClean="0"/>
              <a:t>Perennial </a:t>
            </a:r>
            <a:r>
              <a:rPr lang="en-US" sz="3200" dirty="0"/>
              <a:t>grass </a:t>
            </a:r>
            <a:r>
              <a:rPr lang="en-US" sz="3200" dirty="0" smtClean="0"/>
              <a:t>profiles</a:t>
            </a:r>
            <a:endParaRPr lang="en-US" sz="3200" dirty="0"/>
          </a:p>
        </p:txBody>
      </p:sp>
      <p:sp>
        <p:nvSpPr>
          <p:cNvPr id="6" name="Content Placeholder 5"/>
          <p:cNvSpPr>
            <a:spLocks noGrp="1"/>
          </p:cNvSpPr>
          <p:nvPr>
            <p:ph sz="half" idx="1"/>
            <p:custDataLst>
              <p:tags r:id="rId4"/>
            </p:custDataLst>
          </p:nvPr>
        </p:nvSpPr>
        <p:spPr/>
        <p:txBody>
          <a:bodyPr>
            <a:normAutofit lnSpcReduction="10000"/>
          </a:bodyPr>
          <a:lstStyle/>
          <a:p>
            <a:pPr marL="0" indent="0">
              <a:buNone/>
            </a:pPr>
            <a:endParaRPr lang="en-US" dirty="0">
              <a:solidFill>
                <a:srgbClr val="FF0000"/>
              </a:solidFill>
            </a:endParaRPr>
          </a:p>
        </p:txBody>
      </p:sp>
      <p:pic>
        <p:nvPicPr>
          <p:cNvPr id="2050" name="Picture 2" descr="C:\Users\Family\Downloads\IMG_347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87" t="-104" r="46284" b="10605"/>
          <a:stretch/>
        </p:blipFill>
        <p:spPr bwMode="auto">
          <a:xfrm>
            <a:off x="533400" y="1600200"/>
            <a:ext cx="4004279" cy="45460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347984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DCIM\101NIKON\DSCN287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949" r="9278"/>
          <a:stretch/>
        </p:blipFill>
        <p:spPr bwMode="auto">
          <a:xfrm>
            <a:off x="1143000" y="228600"/>
            <a:ext cx="6928702" cy="61957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custDataLst>
              <p:tags r:id="rId2"/>
            </p:custDataLst>
          </p:nvPr>
        </p:nvSpPr>
        <p:spPr>
          <a:xfrm>
            <a:off x="1371600" y="2362200"/>
            <a:ext cx="3022559" cy="584775"/>
          </a:xfrm>
          <a:prstGeom prst="rect">
            <a:avLst/>
          </a:prstGeom>
          <a:solidFill>
            <a:srgbClr val="AB9177">
              <a:alpha val="76000"/>
            </a:srgbClr>
          </a:solidFill>
        </p:spPr>
        <p:txBody>
          <a:bodyPr wrap="none" rtlCol="0">
            <a:spAutoFit/>
          </a:bodyPr>
          <a:lstStyle/>
          <a:p>
            <a:r>
              <a:rPr lang="en-US" sz="3200" dirty="0" smtClean="0">
                <a:solidFill>
                  <a:srgbClr val="800000"/>
                </a:solidFill>
              </a:rPr>
              <a:t>Not winter hardy</a:t>
            </a:r>
            <a:endParaRPr lang="en-US" sz="3200" dirty="0">
              <a:solidFill>
                <a:srgbClr val="800000"/>
              </a:solidFill>
            </a:endParaRPr>
          </a:p>
        </p:txBody>
      </p:sp>
      <p:sp>
        <p:nvSpPr>
          <p:cNvPr id="4" name="TextBox 3"/>
          <p:cNvSpPr txBox="1"/>
          <p:nvPr>
            <p:custDataLst>
              <p:tags r:id="rId3"/>
            </p:custDataLst>
          </p:nvPr>
        </p:nvSpPr>
        <p:spPr>
          <a:xfrm>
            <a:off x="5410200" y="2362200"/>
            <a:ext cx="2382960" cy="584775"/>
          </a:xfrm>
          <a:prstGeom prst="rect">
            <a:avLst/>
          </a:prstGeom>
          <a:solidFill>
            <a:srgbClr val="AB9177">
              <a:alpha val="76000"/>
            </a:srgbClr>
          </a:solidFill>
        </p:spPr>
        <p:txBody>
          <a:bodyPr wrap="none" rtlCol="0">
            <a:spAutoFit/>
          </a:bodyPr>
          <a:lstStyle/>
          <a:p>
            <a:r>
              <a:rPr lang="en-US" sz="3200" dirty="0">
                <a:solidFill>
                  <a:srgbClr val="800000"/>
                </a:solidFill>
              </a:rPr>
              <a:t>W</a:t>
            </a:r>
            <a:r>
              <a:rPr lang="en-US" sz="3200" dirty="0" smtClean="0">
                <a:solidFill>
                  <a:srgbClr val="800000"/>
                </a:solidFill>
              </a:rPr>
              <a:t>inter hardy</a:t>
            </a:r>
            <a:endParaRPr lang="en-US" sz="3200" dirty="0">
              <a:solidFill>
                <a:srgbClr val="800000"/>
              </a:solidFill>
            </a:endParaRPr>
          </a:p>
        </p:txBody>
      </p:sp>
    </p:spTree>
    <p:custDataLst>
      <p:tags r:id="rId1"/>
    </p:custDataLst>
    <p:extLst>
      <p:ext uri="{BB962C8B-B14F-4D97-AF65-F5344CB8AC3E}">
        <p14:creationId xmlns:p14="http://schemas.microsoft.com/office/powerpoint/2010/main" val="24230698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457200" y="274638"/>
            <a:ext cx="8229600" cy="1143000"/>
          </a:xfrm>
        </p:spPr>
        <p:txBody>
          <a:bodyPr/>
          <a:lstStyle/>
          <a:p>
            <a:r>
              <a:rPr lang="en-US" dirty="0" smtClean="0"/>
              <a:t>Red Clover</a:t>
            </a:r>
            <a:endParaRPr lang="en-US" dirty="0"/>
          </a:p>
        </p:txBody>
      </p:sp>
      <p:sp>
        <p:nvSpPr>
          <p:cNvPr id="5" name="Content Placeholder 4"/>
          <p:cNvSpPr>
            <a:spLocks noGrp="1"/>
          </p:cNvSpPr>
          <p:nvPr>
            <p:ph sz="half" idx="1"/>
            <p:custDataLst>
              <p:tags r:id="rId3"/>
            </p:custDataLst>
          </p:nvPr>
        </p:nvSpPr>
        <p:spPr>
          <a:xfrm>
            <a:off x="4800600" y="1697847"/>
            <a:ext cx="4038600" cy="4525963"/>
          </a:xfrm>
        </p:spPr>
        <p:txBody>
          <a:bodyPr/>
          <a:lstStyle/>
          <a:p>
            <a:r>
              <a:rPr lang="en-US" dirty="0" smtClean="0"/>
              <a:t>Crown former</a:t>
            </a:r>
          </a:p>
          <a:p>
            <a:r>
              <a:rPr lang="en-US" dirty="0" smtClean="0"/>
              <a:t>2-3 feet tall</a:t>
            </a:r>
          </a:p>
          <a:p>
            <a:r>
              <a:rPr lang="en-US" dirty="0" smtClean="0"/>
              <a:t>2-3 flowering cycles</a:t>
            </a:r>
          </a:p>
          <a:p>
            <a:r>
              <a:rPr lang="en-US" dirty="0" smtClean="0"/>
              <a:t>Stands last, 2-3 years</a:t>
            </a:r>
          </a:p>
          <a:p>
            <a:r>
              <a:rPr lang="en-US" dirty="0" smtClean="0"/>
              <a:t>Hay or grazing</a:t>
            </a:r>
            <a:endParaRPr lang="en-US" dirty="0"/>
          </a:p>
        </p:txBody>
      </p:sp>
      <p:pic>
        <p:nvPicPr>
          <p:cNvPr id="7" name="Picture 2" descr="G:\AGRO\TEXTBOOK\Research pictures\Scanned slides\Misc Legumes\CCS0702.tif"/>
          <p:cNvPicPr>
            <a:picLocks noGrp="1" noChangeAspect="1" noChangeArrowheads="1"/>
          </p:cNvPicPr>
          <p:nvPr>
            <p:ph sz="half" idx="2"/>
            <p:custDataLst>
              <p:tags r:id="rId4"/>
            </p:custDataLst>
          </p:nvPr>
        </p:nvPicPr>
        <p:blipFill rotWithShape="1">
          <a:blip r:embed="rId7" cstate="print">
            <a:extLst>
              <a:ext uri="{28A0092B-C50C-407E-A947-70E740481C1C}">
                <a14:useLocalDpi xmlns:a14="http://schemas.microsoft.com/office/drawing/2010/main" val="0"/>
              </a:ext>
            </a:extLst>
          </a:blip>
          <a:srcRect l="2891" t="3761" r="4593" b="3583"/>
          <a:stretch/>
        </p:blipFill>
        <p:spPr bwMode="auto">
          <a:xfrm>
            <a:off x="990600" y="1524000"/>
            <a:ext cx="3242820" cy="48736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908591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amily\AppData\Local\Microsoft\Windows\Temporary Internet Files\Content.IE5\FGMDAHJP\IMG_323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64" b="3202"/>
          <a:stretch/>
        </p:blipFill>
        <p:spPr bwMode="auto">
          <a:xfrm>
            <a:off x="0" y="0"/>
            <a:ext cx="9144000" cy="64008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a:xfrm>
            <a:off x="457200" y="274638"/>
            <a:ext cx="8229600" cy="1143000"/>
          </a:xfrm>
          <a:solidFill>
            <a:srgbClr val="E6D7D6">
              <a:alpha val="79000"/>
            </a:srgbClr>
          </a:solidFill>
        </p:spPr>
        <p:txBody>
          <a:bodyPr>
            <a:normAutofit/>
          </a:bodyPr>
          <a:lstStyle/>
          <a:p>
            <a:r>
              <a:rPr lang="en-US" dirty="0" smtClean="0"/>
              <a:t>Winter Injury – Red </a:t>
            </a:r>
            <a:r>
              <a:rPr lang="en-US" dirty="0"/>
              <a:t>C</a:t>
            </a:r>
            <a:r>
              <a:rPr lang="en-US" dirty="0" smtClean="0"/>
              <a:t>lover</a:t>
            </a:r>
            <a:endParaRPr lang="en-US" dirty="0"/>
          </a:p>
        </p:txBody>
      </p:sp>
    </p:spTree>
    <p:custDataLst>
      <p:tags r:id="rId1"/>
    </p:custDataLst>
    <p:extLst>
      <p:ext uri="{BB962C8B-B14F-4D97-AF65-F5344CB8AC3E}">
        <p14:creationId xmlns:p14="http://schemas.microsoft.com/office/powerpoint/2010/main" val="30483295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White Clover</a:t>
            </a:r>
            <a:endParaRPr lang="en-US" dirty="0"/>
          </a:p>
        </p:txBody>
      </p:sp>
      <p:sp>
        <p:nvSpPr>
          <p:cNvPr id="3" name="Content Placeholder 2"/>
          <p:cNvSpPr>
            <a:spLocks noGrp="1"/>
          </p:cNvSpPr>
          <p:nvPr>
            <p:ph sz="half" idx="1"/>
            <p:custDataLst>
              <p:tags r:id="rId3"/>
            </p:custDataLst>
          </p:nvPr>
        </p:nvSpPr>
        <p:spPr>
          <a:xfrm>
            <a:off x="457200" y="1600200"/>
            <a:ext cx="4038600" cy="4525963"/>
          </a:xfrm>
        </p:spPr>
        <p:txBody>
          <a:bodyPr/>
          <a:lstStyle/>
          <a:p>
            <a:r>
              <a:rPr lang="en-US" dirty="0" smtClean="0"/>
              <a:t>Spreader (</a:t>
            </a:r>
            <a:r>
              <a:rPr lang="en-US" dirty="0" err="1" smtClean="0"/>
              <a:t>stolons</a:t>
            </a:r>
            <a:r>
              <a:rPr lang="en-US" dirty="0" smtClean="0"/>
              <a:t>)</a:t>
            </a:r>
          </a:p>
          <a:p>
            <a:r>
              <a:rPr lang="en-US" dirty="0" smtClean="0"/>
              <a:t>6-8 inch tall</a:t>
            </a:r>
          </a:p>
          <a:p>
            <a:r>
              <a:rPr lang="en-US" dirty="0" smtClean="0"/>
              <a:t>Stands last 1-2 years; persists through reseeding</a:t>
            </a:r>
          </a:p>
          <a:p>
            <a:r>
              <a:rPr lang="en-US" dirty="0" smtClean="0"/>
              <a:t>Tolerant to grazing</a:t>
            </a:r>
            <a:endParaRPr lang="en-US" dirty="0"/>
          </a:p>
        </p:txBody>
      </p:sp>
      <p:pic>
        <p:nvPicPr>
          <p:cNvPr id="5" name="Picture 3" descr="G:\AGRO\TEXTBOOK\Research pictures\Dave Hansen pics\Legumes\white clover plants 2 U of MN.jpg"/>
          <p:cNvPicPr>
            <a:picLocks noGrp="1" noChangeAspect="1" noChangeArrowheads="1"/>
          </p:cNvPicPr>
          <p:nvPr>
            <p:ph sz="half" idx="2"/>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1305383"/>
            <a:ext cx="3962400" cy="52292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500496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AGRO\TEXTBOOK\Research pictures\Dave Hansen pics\Legumes\Kura Clov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1457763"/>
            <a:ext cx="3223260" cy="481083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custDataLst>
              <p:tags r:id="rId2"/>
            </p:custDataLst>
          </p:nvPr>
        </p:nvSpPr>
        <p:spPr>
          <a:xfrm>
            <a:off x="457200" y="274638"/>
            <a:ext cx="8229600" cy="1143000"/>
          </a:xfrm>
        </p:spPr>
        <p:txBody>
          <a:bodyPr/>
          <a:lstStyle/>
          <a:p>
            <a:r>
              <a:rPr lang="en-US" dirty="0" smtClean="0"/>
              <a:t>Kura Clover</a:t>
            </a:r>
            <a:endParaRPr lang="en-US" dirty="0"/>
          </a:p>
        </p:txBody>
      </p:sp>
      <p:sp>
        <p:nvSpPr>
          <p:cNvPr id="4" name="Content Placeholder 3"/>
          <p:cNvSpPr>
            <a:spLocks noGrp="1"/>
          </p:cNvSpPr>
          <p:nvPr>
            <p:ph sz="half" idx="1"/>
            <p:custDataLst>
              <p:tags r:id="rId3"/>
            </p:custDataLst>
          </p:nvPr>
        </p:nvSpPr>
        <p:spPr>
          <a:xfrm>
            <a:off x="457200" y="1600200"/>
            <a:ext cx="4038600" cy="4525963"/>
          </a:xfrm>
        </p:spPr>
        <p:txBody>
          <a:bodyPr/>
          <a:lstStyle/>
          <a:p>
            <a:r>
              <a:rPr lang="en-US" dirty="0" smtClean="0"/>
              <a:t>Spreader (rhizomes)</a:t>
            </a:r>
          </a:p>
          <a:p>
            <a:r>
              <a:rPr lang="en-US" dirty="0" smtClean="0"/>
              <a:t>8-12 inches tall</a:t>
            </a:r>
          </a:p>
          <a:p>
            <a:r>
              <a:rPr lang="en-US" dirty="0" smtClean="0"/>
              <a:t>Stands last 10+ years</a:t>
            </a:r>
          </a:p>
          <a:p>
            <a:r>
              <a:rPr lang="en-US" dirty="0" smtClean="0"/>
              <a:t>Tolerant to grazing</a:t>
            </a:r>
          </a:p>
          <a:p>
            <a:r>
              <a:rPr lang="en-US" dirty="0" smtClean="0"/>
              <a:t>Very poor seedling vigor</a:t>
            </a:r>
            <a:endParaRPr lang="en-US" dirty="0"/>
          </a:p>
        </p:txBody>
      </p:sp>
    </p:spTree>
    <p:custDataLst>
      <p:tags r:id="rId1"/>
    </p:custDataLst>
    <p:extLst>
      <p:ext uri="{BB962C8B-B14F-4D97-AF65-F5344CB8AC3E}">
        <p14:creationId xmlns:p14="http://schemas.microsoft.com/office/powerpoint/2010/main" val="16111670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457200" y="228600"/>
            <a:ext cx="8229600" cy="1143000"/>
          </a:xfrm>
        </p:spPr>
        <p:txBody>
          <a:bodyPr/>
          <a:lstStyle/>
          <a:p>
            <a:r>
              <a:rPr lang="en-US" dirty="0"/>
              <a:t>Introduction to Forages</a:t>
            </a:r>
          </a:p>
        </p:txBody>
      </p:sp>
      <p:sp>
        <p:nvSpPr>
          <p:cNvPr id="5" name="Content Placeholder 4"/>
          <p:cNvSpPr>
            <a:spLocks noGrp="1"/>
          </p:cNvSpPr>
          <p:nvPr>
            <p:ph sz="half" idx="1"/>
            <p:custDataLst>
              <p:tags r:id="rId3"/>
            </p:custDataLst>
          </p:nvPr>
        </p:nvSpPr>
        <p:spPr>
          <a:xfrm>
            <a:off x="238539" y="1600199"/>
            <a:ext cx="4143324" cy="4448099"/>
          </a:xfrm>
          <a:solidFill>
            <a:srgbClr val="6DB16F">
              <a:alpha val="91000"/>
            </a:srgbClr>
          </a:solidFill>
        </p:spPr>
        <p:txBody>
          <a:bodyPr>
            <a:normAutofit/>
          </a:bodyPr>
          <a:lstStyle/>
          <a:p>
            <a:pPr marL="571500" indent="-571500">
              <a:buFont typeface="+mj-lt"/>
              <a:buAutoNum type="romanUcPeriod"/>
            </a:pPr>
            <a:endParaRPr lang="en-US" sz="800" dirty="0" smtClean="0"/>
          </a:p>
          <a:p>
            <a:pPr marL="571500" indent="-571500">
              <a:buFont typeface="+mj-lt"/>
              <a:buAutoNum type="romanUcPeriod"/>
            </a:pPr>
            <a:endParaRPr lang="en-US" sz="1400" dirty="0" smtClean="0"/>
          </a:p>
          <a:p>
            <a:pPr marL="695325" indent="-571500">
              <a:buFont typeface="+mj-lt"/>
              <a:buAutoNum type="romanUcPeriod"/>
            </a:pPr>
            <a:r>
              <a:rPr lang="en-US" sz="3200" dirty="0" smtClean="0">
                <a:solidFill>
                  <a:schemeClr val="tx1">
                    <a:lumMod val="65000"/>
                    <a:lumOff val="35000"/>
                  </a:schemeClr>
                </a:solidFill>
              </a:rPr>
              <a:t>Organic Forage Systems</a:t>
            </a:r>
          </a:p>
          <a:p>
            <a:pPr marL="695325" indent="-571500">
              <a:buFont typeface="+mj-lt"/>
              <a:buAutoNum type="romanUcPeriod"/>
            </a:pPr>
            <a:r>
              <a:rPr lang="en-US" sz="3200" dirty="0" smtClean="0">
                <a:solidFill>
                  <a:schemeClr val="tx1">
                    <a:lumMod val="65000"/>
                    <a:lumOff val="35000"/>
                  </a:schemeClr>
                </a:solidFill>
              </a:rPr>
              <a:t>Forage Grasses</a:t>
            </a:r>
          </a:p>
          <a:p>
            <a:pPr marL="695325" indent="-571500">
              <a:buFont typeface="+mj-lt"/>
              <a:buAutoNum type="romanUcPeriod"/>
            </a:pPr>
            <a:r>
              <a:rPr lang="en-US" sz="3200" dirty="0" smtClean="0">
                <a:solidFill>
                  <a:schemeClr val="tx1">
                    <a:lumMod val="65000"/>
                    <a:lumOff val="35000"/>
                  </a:schemeClr>
                </a:solidFill>
              </a:rPr>
              <a:t>Forage Legumes</a:t>
            </a:r>
          </a:p>
          <a:p>
            <a:pPr marL="695325" indent="-571500">
              <a:buFont typeface="+mj-lt"/>
              <a:buAutoNum type="romanUcPeriod"/>
            </a:pPr>
            <a:r>
              <a:rPr lang="en-US" sz="3200" dirty="0" smtClean="0"/>
              <a:t>Grass-Legume Mixtures</a:t>
            </a:r>
          </a:p>
          <a:p>
            <a:pPr marL="571500" indent="-571500">
              <a:buFont typeface="+mj-lt"/>
              <a:buAutoNum type="romanUcPeriod"/>
            </a:pPr>
            <a:endParaRPr lang="en-US" sz="3200" dirty="0"/>
          </a:p>
        </p:txBody>
      </p:sp>
      <p:pic>
        <p:nvPicPr>
          <p:cNvPr id="8" name="Picture 3" descr="C:\Users\Family\Downloads\IMG_335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3400" y="1600200"/>
            <a:ext cx="4526280" cy="44480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201497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Grass-legume Mixtures </a:t>
            </a:r>
            <a:endParaRPr lang="en-US" dirty="0"/>
          </a:p>
        </p:txBody>
      </p:sp>
      <p:pic>
        <p:nvPicPr>
          <p:cNvPr id="4" name="Picture 4" descr="IMG0003"/>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3333" t="3146" r="3333" b="2622"/>
          <a:stretch/>
        </p:blipFill>
        <p:spPr bwMode="auto">
          <a:xfrm>
            <a:off x="762000" y="1371600"/>
            <a:ext cx="7624310" cy="513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317020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457200" y="457200"/>
            <a:ext cx="8229600" cy="1143000"/>
          </a:xfrm>
        </p:spPr>
        <p:txBody>
          <a:bodyPr>
            <a:normAutofit fontScale="90000"/>
          </a:bodyPr>
          <a:lstStyle/>
          <a:p>
            <a:r>
              <a:rPr lang="en-US" dirty="0" smtClean="0"/>
              <a:t>Grass-legume Mixtures: Advantages vs Pure </a:t>
            </a:r>
            <a:r>
              <a:rPr lang="en-US" dirty="0"/>
              <a:t>S</a:t>
            </a:r>
            <a:r>
              <a:rPr lang="en-US" dirty="0" smtClean="0"/>
              <a:t>tands </a:t>
            </a:r>
            <a:endParaRPr lang="en-US" dirty="0"/>
          </a:p>
        </p:txBody>
      </p:sp>
      <p:sp>
        <p:nvSpPr>
          <p:cNvPr id="2" name="Content Placeholder 1"/>
          <p:cNvSpPr>
            <a:spLocks noGrp="1"/>
          </p:cNvSpPr>
          <p:nvPr>
            <p:ph idx="1"/>
            <p:custDataLst>
              <p:tags r:id="rId3"/>
            </p:custDataLst>
          </p:nvPr>
        </p:nvSpPr>
        <p:spPr>
          <a:xfrm>
            <a:off x="457200" y="2057400"/>
            <a:ext cx="8229600" cy="4068763"/>
          </a:xfrm>
        </p:spPr>
        <p:txBody>
          <a:bodyPr/>
          <a:lstStyle/>
          <a:p>
            <a:r>
              <a:rPr lang="en-US" dirty="0" smtClean="0"/>
              <a:t>Greater soil, water, and solar resource use</a:t>
            </a:r>
            <a:endParaRPr lang="en-US" dirty="0"/>
          </a:p>
          <a:p>
            <a:r>
              <a:rPr lang="en-US" dirty="0" smtClean="0"/>
              <a:t>Resistance to weed invasion</a:t>
            </a:r>
          </a:p>
          <a:p>
            <a:r>
              <a:rPr lang="en-US" dirty="0" smtClean="0"/>
              <a:t>Tolerance to stand loss and winter injury</a:t>
            </a:r>
          </a:p>
          <a:p>
            <a:r>
              <a:rPr lang="en-US" dirty="0" smtClean="0"/>
              <a:t>Legumes can supply N to grasses</a:t>
            </a:r>
          </a:p>
          <a:p>
            <a:r>
              <a:rPr lang="en-US" dirty="0" smtClean="0"/>
              <a:t>Potential for legume bloat reduced</a:t>
            </a:r>
          </a:p>
          <a:p>
            <a:r>
              <a:rPr lang="en-US" dirty="0" smtClean="0"/>
              <a:t>Legume </a:t>
            </a:r>
            <a:r>
              <a:rPr lang="en-US" dirty="0"/>
              <a:t>hay can dry faster</a:t>
            </a:r>
          </a:p>
          <a:p>
            <a:endParaRPr lang="en-US" dirty="0" smtClean="0"/>
          </a:p>
          <a:p>
            <a:endParaRPr lang="en-US" dirty="0"/>
          </a:p>
        </p:txBody>
      </p:sp>
    </p:spTree>
    <p:custDataLst>
      <p:tags r:id="rId1"/>
    </p:custDataLst>
    <p:extLst>
      <p:ext uri="{BB962C8B-B14F-4D97-AF65-F5344CB8AC3E}">
        <p14:creationId xmlns:p14="http://schemas.microsoft.com/office/powerpoint/2010/main" val="30700699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457200" y="274638"/>
            <a:ext cx="8229600" cy="1143000"/>
          </a:xfrm>
        </p:spPr>
        <p:txBody>
          <a:bodyPr/>
          <a:lstStyle/>
          <a:p>
            <a:r>
              <a:rPr lang="en-US" dirty="0" smtClean="0"/>
              <a:t>Mixture Guidelines</a:t>
            </a:r>
            <a:endParaRPr lang="en-US" dirty="0"/>
          </a:p>
        </p:txBody>
      </p:sp>
      <p:sp>
        <p:nvSpPr>
          <p:cNvPr id="2" name="Content Placeholder 1"/>
          <p:cNvSpPr>
            <a:spLocks noGrp="1"/>
          </p:cNvSpPr>
          <p:nvPr>
            <p:ph idx="1"/>
            <p:custDataLst>
              <p:tags r:id="rId3"/>
            </p:custDataLst>
          </p:nvPr>
        </p:nvSpPr>
        <p:spPr>
          <a:xfrm>
            <a:off x="457200" y="1600200"/>
            <a:ext cx="8229600" cy="4525963"/>
          </a:xfrm>
        </p:spPr>
        <p:txBody>
          <a:bodyPr/>
          <a:lstStyle/>
          <a:p>
            <a:r>
              <a:rPr lang="en-US" dirty="0" smtClean="0"/>
              <a:t>Select species adapted to your soils, climate, and management</a:t>
            </a:r>
          </a:p>
          <a:p>
            <a:r>
              <a:rPr lang="en-US" dirty="0" smtClean="0"/>
              <a:t>Keep the mixtures simple; limit to complementary species</a:t>
            </a:r>
          </a:p>
          <a:p>
            <a:r>
              <a:rPr lang="en-US" dirty="0" smtClean="0"/>
              <a:t>Start with the best adapted legume and grass, THEN add complementary legumes, grasses or forbs</a:t>
            </a:r>
            <a:endParaRPr lang="en-US" dirty="0"/>
          </a:p>
        </p:txBody>
      </p:sp>
    </p:spTree>
    <p:custDataLst>
      <p:tags r:id="rId1"/>
    </p:custDataLst>
    <p:extLst>
      <p:ext uri="{BB962C8B-B14F-4D97-AF65-F5344CB8AC3E}">
        <p14:creationId xmlns:p14="http://schemas.microsoft.com/office/powerpoint/2010/main" val="30700699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fontScale="90000"/>
          </a:bodyPr>
          <a:lstStyle/>
          <a:p>
            <a:r>
              <a:rPr lang="en-US" dirty="0" smtClean="0"/>
              <a:t>Example Mixtures for </a:t>
            </a:r>
            <a:r>
              <a:rPr lang="en-US" dirty="0"/>
              <a:t>H</a:t>
            </a:r>
            <a:r>
              <a:rPr lang="en-US" dirty="0" smtClean="0"/>
              <a:t>aymaking </a:t>
            </a:r>
            <a:endParaRPr lang="en-US" dirty="0"/>
          </a:p>
        </p:txBody>
      </p:sp>
      <p:sp>
        <p:nvSpPr>
          <p:cNvPr id="3" name="Content Placeholder 2"/>
          <p:cNvSpPr>
            <a:spLocks noGrp="1"/>
          </p:cNvSpPr>
          <p:nvPr>
            <p:ph idx="1"/>
            <p:custDataLst>
              <p:tags r:id="rId3"/>
            </p:custDataLst>
          </p:nvPr>
        </p:nvSpPr>
        <p:spPr>
          <a:xfrm>
            <a:off x="457200" y="1600200"/>
            <a:ext cx="8229600" cy="4525963"/>
          </a:xfrm>
        </p:spPr>
        <p:txBody>
          <a:bodyPr/>
          <a:lstStyle/>
          <a:p>
            <a:r>
              <a:rPr lang="en-US" dirty="0" smtClean="0"/>
              <a:t>3-4 cuts per growing season: Alfalfa (10 </a:t>
            </a:r>
            <a:r>
              <a:rPr lang="en-US" dirty="0" err="1" smtClean="0"/>
              <a:t>lb</a:t>
            </a:r>
            <a:r>
              <a:rPr lang="en-US" dirty="0" smtClean="0"/>
              <a:t>) with </a:t>
            </a:r>
            <a:r>
              <a:rPr lang="en-US" dirty="0" err="1" smtClean="0"/>
              <a:t>orchardgrass</a:t>
            </a:r>
            <a:r>
              <a:rPr lang="en-US" dirty="0" smtClean="0"/>
              <a:t> (4 </a:t>
            </a:r>
            <a:r>
              <a:rPr lang="en-US" dirty="0" err="1" smtClean="0"/>
              <a:t>lb</a:t>
            </a:r>
            <a:r>
              <a:rPr lang="en-US" dirty="0" smtClean="0"/>
              <a:t>), tall fescue (6 </a:t>
            </a:r>
            <a:r>
              <a:rPr lang="en-US" dirty="0" err="1" smtClean="0"/>
              <a:t>lb</a:t>
            </a:r>
            <a:r>
              <a:rPr lang="en-US" dirty="0" smtClean="0"/>
              <a:t>), perennial ryegrass (6 </a:t>
            </a:r>
            <a:r>
              <a:rPr lang="en-US" dirty="0" err="1" smtClean="0"/>
              <a:t>lb</a:t>
            </a:r>
            <a:r>
              <a:rPr lang="en-US" dirty="0" smtClean="0"/>
              <a:t>)  or meadow fescue (6 </a:t>
            </a:r>
            <a:r>
              <a:rPr lang="en-US" dirty="0" err="1" smtClean="0"/>
              <a:t>lb</a:t>
            </a:r>
            <a:r>
              <a:rPr lang="en-US" dirty="0" smtClean="0"/>
              <a:t>)</a:t>
            </a:r>
          </a:p>
          <a:p>
            <a:r>
              <a:rPr lang="en-US" dirty="0" smtClean="0"/>
              <a:t>2-3 cuts per growing season: Alfalfa (10) or red clover  (8 </a:t>
            </a:r>
            <a:r>
              <a:rPr lang="en-US" dirty="0" err="1" smtClean="0"/>
              <a:t>lb</a:t>
            </a:r>
            <a:r>
              <a:rPr lang="en-US" dirty="0" smtClean="0"/>
              <a:t>) with </a:t>
            </a:r>
            <a:r>
              <a:rPr lang="en-US" dirty="0" err="1" smtClean="0"/>
              <a:t>orchardgrass</a:t>
            </a:r>
            <a:r>
              <a:rPr lang="en-US" dirty="0" smtClean="0"/>
              <a:t> (</a:t>
            </a:r>
            <a:r>
              <a:rPr lang="en-US" dirty="0"/>
              <a:t>4 </a:t>
            </a:r>
            <a:r>
              <a:rPr lang="en-US" dirty="0" err="1" smtClean="0"/>
              <a:t>lb</a:t>
            </a:r>
            <a:r>
              <a:rPr lang="en-US" dirty="0" smtClean="0"/>
              <a:t>) or smooth </a:t>
            </a:r>
            <a:r>
              <a:rPr lang="en-US" dirty="0" err="1" smtClean="0"/>
              <a:t>bromegrass</a:t>
            </a:r>
            <a:r>
              <a:rPr lang="en-US" dirty="0" smtClean="0"/>
              <a:t> (8 </a:t>
            </a:r>
            <a:r>
              <a:rPr lang="en-US" dirty="0" err="1" smtClean="0"/>
              <a:t>lb</a:t>
            </a:r>
            <a:r>
              <a:rPr lang="en-US" dirty="0" smtClean="0"/>
              <a:t>)</a:t>
            </a:r>
          </a:p>
          <a:p>
            <a:endParaRPr lang="en-US" dirty="0"/>
          </a:p>
        </p:txBody>
      </p:sp>
    </p:spTree>
    <p:custDataLst>
      <p:tags r:id="rId1"/>
    </p:custDataLst>
    <p:extLst>
      <p:ext uri="{BB962C8B-B14F-4D97-AF65-F5344CB8AC3E}">
        <p14:creationId xmlns:p14="http://schemas.microsoft.com/office/powerpoint/2010/main" val="289704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Grass Morphology</a:t>
            </a:r>
            <a:endParaRPr lang="en-US" dirty="0"/>
          </a:p>
        </p:txBody>
      </p:sp>
      <p:sp>
        <p:nvSpPr>
          <p:cNvPr id="3" name="Content Placeholder 2"/>
          <p:cNvSpPr>
            <a:spLocks noGrp="1"/>
          </p:cNvSpPr>
          <p:nvPr>
            <p:ph idx="1"/>
            <p:custDataLst>
              <p:tags r:id="rId3"/>
            </p:custDataLst>
          </p:nvPr>
        </p:nvSpPr>
        <p:spPr>
          <a:xfrm>
            <a:off x="271670" y="1417639"/>
            <a:ext cx="4300330" cy="4731716"/>
          </a:xfrm>
        </p:spPr>
        <p:txBody>
          <a:bodyPr>
            <a:normAutofit/>
          </a:bodyPr>
          <a:lstStyle/>
          <a:p>
            <a:r>
              <a:rPr lang="en-US" dirty="0" smtClean="0"/>
              <a:t>Upright stems during flowering</a:t>
            </a:r>
          </a:p>
          <a:p>
            <a:r>
              <a:rPr lang="en-US" dirty="0" smtClean="0"/>
              <a:t>Leaves attached to stems</a:t>
            </a:r>
          </a:p>
          <a:p>
            <a:r>
              <a:rPr lang="en-US" dirty="0" smtClean="0"/>
              <a:t>Non-showy flowers</a:t>
            </a:r>
          </a:p>
          <a:p>
            <a:r>
              <a:rPr lang="en-US" dirty="0" smtClean="0"/>
              <a:t>Fibrous </a:t>
            </a:r>
            <a:r>
              <a:rPr lang="en-US" dirty="0"/>
              <a:t>root </a:t>
            </a:r>
            <a:r>
              <a:rPr lang="en-US" dirty="0" smtClean="0"/>
              <a:t>system</a:t>
            </a:r>
          </a:p>
          <a:p>
            <a:r>
              <a:rPr lang="en-US" dirty="0" smtClean="0"/>
              <a:t>Some spread by underground stems</a:t>
            </a:r>
          </a:p>
          <a:p>
            <a:endParaRPr lang="en-US" dirty="0" smtClean="0"/>
          </a:p>
          <a:p>
            <a:endParaRPr lang="en-US" dirty="0"/>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1501899"/>
            <a:ext cx="4648200" cy="4274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1981540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Amending the Mixtures</a:t>
            </a:r>
            <a:endParaRPr lang="en-US" dirty="0"/>
          </a:p>
        </p:txBody>
      </p:sp>
      <p:sp>
        <p:nvSpPr>
          <p:cNvPr id="3" name="Content Placeholder 2"/>
          <p:cNvSpPr>
            <a:spLocks noGrp="1"/>
          </p:cNvSpPr>
          <p:nvPr>
            <p:ph idx="1"/>
            <p:custDataLst>
              <p:tags r:id="rId3"/>
            </p:custDataLst>
          </p:nvPr>
        </p:nvSpPr>
        <p:spPr>
          <a:xfrm>
            <a:off x="457200" y="1600200"/>
            <a:ext cx="8229600" cy="4525963"/>
          </a:xfrm>
        </p:spPr>
        <p:txBody>
          <a:bodyPr>
            <a:normAutofit fontScale="92500" lnSpcReduction="10000"/>
          </a:bodyPr>
          <a:lstStyle/>
          <a:p>
            <a:r>
              <a:rPr lang="en-US" dirty="0"/>
              <a:t>T</a:t>
            </a:r>
            <a:r>
              <a:rPr lang="en-US" dirty="0" smtClean="0"/>
              <a:t>o diversify the legume component add: </a:t>
            </a:r>
          </a:p>
          <a:p>
            <a:pPr lvl="1"/>
            <a:r>
              <a:rPr lang="en-US" dirty="0" smtClean="0"/>
              <a:t>About 2 </a:t>
            </a:r>
            <a:r>
              <a:rPr lang="en-US" dirty="0" err="1" smtClean="0"/>
              <a:t>lb</a:t>
            </a:r>
            <a:r>
              <a:rPr lang="en-US" dirty="0" smtClean="0"/>
              <a:t> of red clover or alsike clover to alfalfa-grass mixtures</a:t>
            </a:r>
          </a:p>
          <a:p>
            <a:pPr lvl="1"/>
            <a:r>
              <a:rPr lang="en-US" dirty="0" smtClean="0"/>
              <a:t>About 2 </a:t>
            </a:r>
            <a:r>
              <a:rPr lang="en-US" dirty="0" err="1" smtClean="0"/>
              <a:t>lb</a:t>
            </a:r>
            <a:r>
              <a:rPr lang="en-US" dirty="0" smtClean="0"/>
              <a:t> of alsike or white clover to red clover-grass mixtures</a:t>
            </a:r>
          </a:p>
          <a:p>
            <a:r>
              <a:rPr lang="en-US" dirty="0" smtClean="0"/>
              <a:t>To diversify the grass component:</a:t>
            </a:r>
          </a:p>
          <a:p>
            <a:pPr lvl="1"/>
            <a:r>
              <a:rPr lang="en-US" dirty="0" smtClean="0"/>
              <a:t>Include about 2 </a:t>
            </a:r>
            <a:r>
              <a:rPr lang="en-US" dirty="0" err="1" smtClean="0"/>
              <a:t>lb</a:t>
            </a:r>
            <a:r>
              <a:rPr lang="en-US" dirty="0" smtClean="0"/>
              <a:t> of </a:t>
            </a:r>
            <a:r>
              <a:rPr lang="en-US" dirty="0" err="1" smtClean="0"/>
              <a:t>orchardgrass</a:t>
            </a:r>
            <a:r>
              <a:rPr lang="en-US" dirty="0" smtClean="0"/>
              <a:t>, tall fescue, or perennial ryegrass to alfalfa-grass mixtures.</a:t>
            </a:r>
          </a:p>
          <a:p>
            <a:pPr lvl="1"/>
            <a:r>
              <a:rPr lang="en-US" dirty="0" smtClean="0"/>
              <a:t>Include 2 </a:t>
            </a:r>
            <a:r>
              <a:rPr lang="en-US" dirty="0" err="1" smtClean="0"/>
              <a:t>lb</a:t>
            </a:r>
            <a:r>
              <a:rPr lang="en-US" dirty="0" smtClean="0"/>
              <a:t> each of timothy, </a:t>
            </a:r>
            <a:r>
              <a:rPr lang="en-US" dirty="0" err="1" smtClean="0"/>
              <a:t>orchardgrass</a:t>
            </a:r>
            <a:r>
              <a:rPr lang="en-US" dirty="0" smtClean="0"/>
              <a:t>, or perennial ryegrass to red clover-grass mixtures.</a:t>
            </a:r>
          </a:p>
          <a:p>
            <a:endParaRPr lang="en-US" dirty="0"/>
          </a:p>
        </p:txBody>
      </p:sp>
    </p:spTree>
    <p:custDataLst>
      <p:tags r:id="rId1"/>
    </p:custDataLst>
    <p:extLst>
      <p:ext uri="{BB962C8B-B14F-4D97-AF65-F5344CB8AC3E}">
        <p14:creationId xmlns:p14="http://schemas.microsoft.com/office/powerpoint/2010/main" val="4230428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lstStyle/>
          <a:p>
            <a:r>
              <a:rPr lang="en-US" dirty="0" smtClean="0"/>
              <a:t>Example Mixture for </a:t>
            </a:r>
            <a:r>
              <a:rPr lang="en-US" dirty="0"/>
              <a:t>P</a:t>
            </a:r>
            <a:r>
              <a:rPr lang="en-US" dirty="0" smtClean="0"/>
              <a:t>asture</a:t>
            </a:r>
            <a:endParaRPr lang="en-US" dirty="0"/>
          </a:p>
        </p:txBody>
      </p:sp>
      <p:sp>
        <p:nvSpPr>
          <p:cNvPr id="4" name="Rectangle 1"/>
          <p:cNvSpPr>
            <a:spLocks noGrp="1" noChangeArrowheads="1"/>
          </p:cNvSpPr>
          <p:nvPr>
            <p:ph idx="1"/>
            <p:custDataLst>
              <p:tags r:id="rId3"/>
            </p:custDataLst>
          </p:nvPr>
        </p:nvSpPr>
        <p:spPr bwMode="auto">
          <a:xfrm>
            <a:off x="304800" y="1752600"/>
            <a:ext cx="4267200"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pPr>
            <a:r>
              <a:rPr lang="en-US" altLang="en-US" sz="3600" dirty="0" smtClean="0">
                <a:solidFill>
                  <a:srgbClr val="800000"/>
                </a:solidFill>
                <a:latin typeface="Arial" charset="0"/>
              </a:rPr>
              <a:t>Legume</a:t>
            </a:r>
          </a:p>
          <a:p>
            <a:pPr lvl="1" eaLnBrk="1" hangingPunct="1">
              <a:spcBef>
                <a:spcPct val="0"/>
              </a:spcBef>
            </a:pPr>
            <a:r>
              <a:rPr lang="en-US" altLang="en-US" dirty="0" smtClean="0">
                <a:solidFill>
                  <a:srgbClr val="800000"/>
                </a:solidFill>
                <a:latin typeface="Arial" charset="0"/>
              </a:rPr>
              <a:t>White clover (3 </a:t>
            </a:r>
            <a:r>
              <a:rPr lang="en-US" altLang="en-US" dirty="0" err="1" smtClean="0">
                <a:solidFill>
                  <a:srgbClr val="800000"/>
                </a:solidFill>
                <a:latin typeface="Arial" charset="0"/>
              </a:rPr>
              <a:t>lb</a:t>
            </a:r>
            <a:r>
              <a:rPr lang="en-US" altLang="en-US" dirty="0" smtClean="0">
                <a:solidFill>
                  <a:srgbClr val="800000"/>
                </a:solidFill>
                <a:latin typeface="Arial" charset="0"/>
              </a:rPr>
              <a:t>)</a:t>
            </a:r>
          </a:p>
          <a:p>
            <a:pPr lvl="1" eaLnBrk="1" hangingPunct="1">
              <a:spcBef>
                <a:spcPct val="0"/>
              </a:spcBef>
            </a:pPr>
            <a:r>
              <a:rPr lang="en-US" altLang="en-US" dirty="0" err="1">
                <a:solidFill>
                  <a:srgbClr val="800000"/>
                </a:solidFill>
                <a:latin typeface="Arial" charset="0"/>
              </a:rPr>
              <a:t>B</a:t>
            </a:r>
            <a:r>
              <a:rPr lang="en-US" altLang="en-US" dirty="0" err="1" smtClean="0">
                <a:solidFill>
                  <a:srgbClr val="800000"/>
                </a:solidFill>
                <a:latin typeface="Arial" charset="0"/>
              </a:rPr>
              <a:t>irdsfoot</a:t>
            </a:r>
            <a:r>
              <a:rPr lang="en-US" altLang="en-US" dirty="0" smtClean="0">
                <a:solidFill>
                  <a:srgbClr val="800000"/>
                </a:solidFill>
                <a:latin typeface="Arial" charset="0"/>
              </a:rPr>
              <a:t> trefoil (3 </a:t>
            </a:r>
            <a:r>
              <a:rPr lang="en-US" altLang="en-US" dirty="0" err="1" smtClean="0">
                <a:solidFill>
                  <a:srgbClr val="800000"/>
                </a:solidFill>
                <a:latin typeface="Arial" charset="0"/>
              </a:rPr>
              <a:t>lb</a:t>
            </a:r>
            <a:r>
              <a:rPr lang="en-US" altLang="en-US" dirty="0" smtClean="0">
                <a:solidFill>
                  <a:srgbClr val="800000"/>
                </a:solidFill>
                <a:latin typeface="Arial" charset="0"/>
              </a:rPr>
              <a:t>) or alfalfa (8 </a:t>
            </a:r>
            <a:r>
              <a:rPr lang="en-US" altLang="en-US" dirty="0" err="1" smtClean="0">
                <a:solidFill>
                  <a:srgbClr val="800000"/>
                </a:solidFill>
                <a:latin typeface="Arial" charset="0"/>
              </a:rPr>
              <a:t>lb</a:t>
            </a:r>
            <a:r>
              <a:rPr lang="en-US" altLang="en-US" dirty="0" smtClean="0">
                <a:solidFill>
                  <a:srgbClr val="800000"/>
                </a:solidFill>
                <a:latin typeface="Arial" charset="0"/>
              </a:rPr>
              <a:t>) </a:t>
            </a:r>
            <a:endParaRPr lang="en-US" altLang="en-US" dirty="0">
              <a:solidFill>
                <a:srgbClr val="800000"/>
              </a:solidFill>
              <a:latin typeface="Arial" charset="0"/>
            </a:endParaRPr>
          </a:p>
          <a:p>
            <a:pPr eaLnBrk="1" hangingPunct="1">
              <a:spcBef>
                <a:spcPct val="0"/>
              </a:spcBef>
            </a:pPr>
            <a:r>
              <a:rPr lang="en-US" altLang="en-US" sz="3600" b="0" dirty="0" smtClean="0">
                <a:solidFill>
                  <a:srgbClr val="800000"/>
                </a:solidFill>
                <a:latin typeface="Arial" charset="0"/>
              </a:rPr>
              <a:t>Grass</a:t>
            </a:r>
          </a:p>
          <a:p>
            <a:pPr lvl="1" eaLnBrk="1" hangingPunct="1">
              <a:spcBef>
                <a:spcPct val="0"/>
              </a:spcBef>
            </a:pPr>
            <a:r>
              <a:rPr lang="en-US" altLang="en-US" b="0" dirty="0" err="1" smtClean="0">
                <a:solidFill>
                  <a:srgbClr val="800000"/>
                </a:solidFill>
                <a:latin typeface="Arial" charset="0"/>
              </a:rPr>
              <a:t>Orchardgrass</a:t>
            </a:r>
            <a:r>
              <a:rPr lang="en-US" altLang="en-US" b="0" dirty="0" smtClean="0">
                <a:solidFill>
                  <a:srgbClr val="800000"/>
                </a:solidFill>
                <a:latin typeface="Arial" charset="0"/>
              </a:rPr>
              <a:t> (4 </a:t>
            </a:r>
            <a:r>
              <a:rPr lang="en-US" altLang="en-US" b="0" dirty="0" err="1" smtClean="0">
                <a:solidFill>
                  <a:srgbClr val="800000"/>
                </a:solidFill>
                <a:latin typeface="Arial" charset="0"/>
              </a:rPr>
              <a:t>lb</a:t>
            </a:r>
            <a:r>
              <a:rPr lang="en-US" altLang="en-US" b="0" dirty="0" smtClean="0">
                <a:solidFill>
                  <a:srgbClr val="800000"/>
                </a:solidFill>
                <a:latin typeface="Arial" charset="0"/>
              </a:rPr>
              <a:t>)</a:t>
            </a:r>
          </a:p>
          <a:p>
            <a:pPr lvl="1" eaLnBrk="1" hangingPunct="1">
              <a:spcBef>
                <a:spcPct val="0"/>
              </a:spcBef>
            </a:pPr>
            <a:r>
              <a:rPr lang="en-US" altLang="en-US" b="0" dirty="0" smtClean="0">
                <a:solidFill>
                  <a:srgbClr val="800000"/>
                </a:solidFill>
                <a:latin typeface="Arial" charset="0"/>
              </a:rPr>
              <a:t>Meadow fescue (5 </a:t>
            </a:r>
            <a:r>
              <a:rPr lang="en-US" altLang="en-US" b="0" dirty="0" err="1" smtClean="0">
                <a:solidFill>
                  <a:srgbClr val="800000"/>
                </a:solidFill>
                <a:latin typeface="Arial" charset="0"/>
              </a:rPr>
              <a:t>lb</a:t>
            </a:r>
            <a:r>
              <a:rPr lang="en-US" altLang="en-US" b="0" dirty="0" smtClean="0">
                <a:solidFill>
                  <a:srgbClr val="800000"/>
                </a:solidFill>
                <a:latin typeface="Arial" charset="0"/>
              </a:rPr>
              <a:t>)</a:t>
            </a:r>
          </a:p>
          <a:p>
            <a:pPr lvl="1" eaLnBrk="1" hangingPunct="1">
              <a:spcBef>
                <a:spcPct val="0"/>
              </a:spcBef>
            </a:pPr>
            <a:r>
              <a:rPr lang="en-US" altLang="en-US" b="0" dirty="0" smtClean="0">
                <a:solidFill>
                  <a:srgbClr val="800000"/>
                </a:solidFill>
                <a:latin typeface="Arial" charset="0"/>
              </a:rPr>
              <a:t>Kentucky bluegrass (3 </a:t>
            </a:r>
            <a:r>
              <a:rPr lang="en-US" altLang="en-US" b="0" dirty="0" err="1" smtClean="0">
                <a:solidFill>
                  <a:srgbClr val="800000"/>
                </a:solidFill>
                <a:latin typeface="Arial" charset="0"/>
              </a:rPr>
              <a:t>lb</a:t>
            </a:r>
            <a:r>
              <a:rPr lang="en-US" altLang="en-US" b="0" dirty="0" smtClean="0">
                <a:solidFill>
                  <a:srgbClr val="800000"/>
                </a:solidFill>
                <a:latin typeface="Arial" charset="0"/>
              </a:rPr>
              <a:t>)</a:t>
            </a:r>
            <a:endParaRPr lang="en-US" altLang="en-US" b="0" dirty="0">
              <a:solidFill>
                <a:srgbClr val="800000"/>
              </a:solidFill>
              <a:latin typeface="Arial" charset="0"/>
            </a:endParaRPr>
          </a:p>
        </p:txBody>
      </p:sp>
      <p:pic>
        <p:nvPicPr>
          <p:cNvPr id="5" name="Picture 2" descr="G:\AGRO\TEXTBOOK\Research pictures\Dave Hansen pics\Legumes\ES102289.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79" t="2669" r="1836" b="3930"/>
          <a:stretch/>
        </p:blipFill>
        <p:spPr bwMode="auto">
          <a:xfrm>
            <a:off x="4800598" y="2362200"/>
            <a:ext cx="4280980" cy="28270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784385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457200" y="228600"/>
            <a:ext cx="8229600" cy="1143000"/>
          </a:xfrm>
        </p:spPr>
        <p:txBody>
          <a:bodyPr/>
          <a:lstStyle/>
          <a:p>
            <a:r>
              <a:rPr lang="en-US" dirty="0"/>
              <a:t>Introduction to Forages</a:t>
            </a:r>
          </a:p>
        </p:txBody>
      </p:sp>
      <p:sp>
        <p:nvSpPr>
          <p:cNvPr id="5" name="Content Placeholder 4"/>
          <p:cNvSpPr>
            <a:spLocks noGrp="1"/>
          </p:cNvSpPr>
          <p:nvPr>
            <p:ph sz="half" idx="1"/>
            <p:custDataLst>
              <p:tags r:id="rId3"/>
            </p:custDataLst>
          </p:nvPr>
        </p:nvSpPr>
        <p:spPr>
          <a:xfrm>
            <a:off x="238539" y="1600199"/>
            <a:ext cx="4143324" cy="4448099"/>
          </a:xfrm>
          <a:solidFill>
            <a:srgbClr val="6DB16F">
              <a:alpha val="91000"/>
            </a:srgbClr>
          </a:solidFill>
        </p:spPr>
        <p:txBody>
          <a:bodyPr>
            <a:normAutofit/>
          </a:bodyPr>
          <a:lstStyle/>
          <a:p>
            <a:pPr marL="571500" indent="-571500">
              <a:buFont typeface="+mj-lt"/>
              <a:buAutoNum type="romanUcPeriod"/>
            </a:pPr>
            <a:endParaRPr lang="en-US" sz="800" dirty="0" smtClean="0"/>
          </a:p>
          <a:p>
            <a:pPr marL="571500" indent="-571500">
              <a:buFont typeface="+mj-lt"/>
              <a:buAutoNum type="romanUcPeriod"/>
            </a:pPr>
            <a:endParaRPr lang="en-US" sz="1400" dirty="0" smtClean="0"/>
          </a:p>
          <a:p>
            <a:pPr marL="695325" indent="-571500">
              <a:buFont typeface="+mj-lt"/>
              <a:buAutoNum type="romanUcPeriod"/>
            </a:pPr>
            <a:r>
              <a:rPr lang="en-US" sz="3200" dirty="0" smtClean="0">
                <a:solidFill>
                  <a:schemeClr val="tx1">
                    <a:lumMod val="65000"/>
                    <a:lumOff val="35000"/>
                  </a:schemeClr>
                </a:solidFill>
              </a:rPr>
              <a:t>Organic Forage Systems</a:t>
            </a:r>
          </a:p>
          <a:p>
            <a:pPr marL="695325" indent="-571500">
              <a:buFont typeface="+mj-lt"/>
              <a:buAutoNum type="romanUcPeriod"/>
            </a:pPr>
            <a:r>
              <a:rPr lang="en-US" sz="3200" dirty="0" smtClean="0">
                <a:solidFill>
                  <a:schemeClr val="tx1">
                    <a:lumMod val="65000"/>
                    <a:lumOff val="35000"/>
                  </a:schemeClr>
                </a:solidFill>
              </a:rPr>
              <a:t>Forage Grasses</a:t>
            </a:r>
          </a:p>
          <a:p>
            <a:pPr marL="695325" indent="-571500">
              <a:buFont typeface="+mj-lt"/>
              <a:buAutoNum type="romanUcPeriod"/>
            </a:pPr>
            <a:r>
              <a:rPr lang="en-US" sz="3200" dirty="0" smtClean="0">
                <a:solidFill>
                  <a:schemeClr val="tx1">
                    <a:lumMod val="65000"/>
                    <a:lumOff val="35000"/>
                  </a:schemeClr>
                </a:solidFill>
              </a:rPr>
              <a:t>Forage Legumes</a:t>
            </a:r>
          </a:p>
          <a:p>
            <a:pPr marL="695325" indent="-571500">
              <a:buFont typeface="+mj-lt"/>
              <a:buAutoNum type="romanUcPeriod"/>
            </a:pPr>
            <a:r>
              <a:rPr lang="en-US" sz="3200" dirty="0" smtClean="0">
                <a:solidFill>
                  <a:schemeClr val="tx1">
                    <a:lumMod val="65000"/>
                    <a:lumOff val="35000"/>
                  </a:schemeClr>
                </a:solidFill>
              </a:rPr>
              <a:t>Grass-Legume Mixtures</a:t>
            </a:r>
          </a:p>
          <a:p>
            <a:pPr marL="571500" indent="-571500">
              <a:buFont typeface="+mj-lt"/>
              <a:buAutoNum type="romanUcPeriod"/>
            </a:pPr>
            <a:endParaRPr lang="en-US" sz="3200" dirty="0"/>
          </a:p>
        </p:txBody>
      </p:sp>
      <p:pic>
        <p:nvPicPr>
          <p:cNvPr id="8" name="Picture 3" descr="C:\Users\Family\Downloads\IMG_335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3400" y="1600200"/>
            <a:ext cx="4526280" cy="44480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737118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229600" cy="1143000"/>
          </a:xfrm>
        </p:spPr>
        <p:txBody>
          <a:bodyPr>
            <a:normAutofit fontScale="90000"/>
          </a:bodyPr>
          <a:lstStyle/>
          <a:p>
            <a:r>
              <a:rPr lang="en-US" dirty="0" smtClean="0"/>
              <a:t>REFERENCES and RESOURCES</a:t>
            </a:r>
            <a:endParaRPr lang="en-US" dirty="0"/>
          </a:p>
        </p:txBody>
      </p:sp>
      <p:sp>
        <p:nvSpPr>
          <p:cNvPr id="3" name="Content Placeholder 2"/>
          <p:cNvSpPr>
            <a:spLocks noGrp="1"/>
          </p:cNvSpPr>
          <p:nvPr>
            <p:ph idx="1"/>
            <p:custDataLst>
              <p:tags r:id="rId3"/>
            </p:custDataLst>
          </p:nvPr>
        </p:nvSpPr>
        <p:spPr>
          <a:xfrm>
            <a:off x="457200" y="1600200"/>
            <a:ext cx="8229600" cy="4525963"/>
          </a:xfrm>
        </p:spPr>
        <p:txBody>
          <a:bodyPr>
            <a:normAutofit fontScale="85000" lnSpcReduction="20000"/>
          </a:bodyPr>
          <a:lstStyle/>
          <a:p>
            <a:r>
              <a:rPr lang="en-US" dirty="0" smtClean="0"/>
              <a:t>Sheaffer, C.C., et al., 2003.  Forage Legumes.  Minnesota Agriculture Experiment Station Bull. 608-2003. St. Paul MN.</a:t>
            </a:r>
          </a:p>
          <a:p>
            <a:r>
              <a:rPr lang="en-US" dirty="0" err="1" smtClean="0"/>
              <a:t>Sheaffer</a:t>
            </a:r>
            <a:r>
              <a:rPr lang="en-US" dirty="0" smtClean="0"/>
              <a:t>, C.  2010.  Forages in </a:t>
            </a:r>
            <a:r>
              <a:rPr lang="en-US" i="1" dirty="0" smtClean="0"/>
              <a:t>Risk Management Guide for Organic Producers</a:t>
            </a:r>
            <a:r>
              <a:rPr lang="en-US" dirty="0" smtClean="0"/>
              <a:t>.  University of Minnesota</a:t>
            </a:r>
            <a:r>
              <a:rPr lang="en-US" dirty="0"/>
              <a:t>. </a:t>
            </a:r>
            <a:r>
              <a:rPr lang="en-US" dirty="0">
                <a:hlinkClick r:id="rId6"/>
              </a:rPr>
              <a:t>https://</a:t>
            </a:r>
            <a:r>
              <a:rPr lang="en-US" dirty="0" smtClean="0">
                <a:hlinkClick r:id="rId6"/>
              </a:rPr>
              <a:t>organicriskmanagement.umn.edu/sites/organicriskmanagement.umn.edu/files/forages.pdf</a:t>
            </a:r>
            <a:r>
              <a:rPr lang="en-US" dirty="0" smtClean="0"/>
              <a:t> </a:t>
            </a:r>
          </a:p>
          <a:p>
            <a:r>
              <a:rPr lang="en-US" dirty="0" err="1" smtClean="0"/>
              <a:t>Undersander</a:t>
            </a:r>
            <a:r>
              <a:rPr lang="en-US" dirty="0" smtClean="0"/>
              <a:t> et al., 2011.  Alfalfa management guide.  ASA-CSSA-SSSA, Madison, WI</a:t>
            </a:r>
            <a:r>
              <a:rPr lang="en-US" dirty="0"/>
              <a:t>. </a:t>
            </a:r>
            <a:r>
              <a:rPr lang="en-US" dirty="0">
                <a:hlinkClick r:id="rId7"/>
              </a:rPr>
              <a:t>https://</a:t>
            </a:r>
            <a:r>
              <a:rPr lang="en-US" dirty="0" smtClean="0">
                <a:hlinkClick r:id="rId7"/>
              </a:rPr>
              <a:t>www.agronomy.org/files/publications/alfalfa-management-guide.pdf</a:t>
            </a:r>
            <a:r>
              <a:rPr lang="en-US" dirty="0" smtClean="0"/>
              <a:t> </a:t>
            </a:r>
            <a:endParaRPr lang="en-US" dirty="0"/>
          </a:p>
        </p:txBody>
      </p:sp>
    </p:spTree>
    <p:custDataLst>
      <p:tags r:id="rId1"/>
    </p:custDataLst>
    <p:extLst>
      <p:ext uri="{BB962C8B-B14F-4D97-AF65-F5344CB8AC3E}">
        <p14:creationId xmlns:p14="http://schemas.microsoft.com/office/powerpoint/2010/main" val="41249901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999401_10201650411613175_475629337_n (1).jpg"/>
          <p:cNvPicPr>
            <a:picLocks noChangeAspect="1"/>
          </p:cNvPicPr>
          <p:nvPr/>
        </p:nvPicPr>
        <p:blipFill>
          <a:blip r:embed="rId6">
            <a:alphaModFix amt="42000"/>
            <a:extLst>
              <a:ext uri="{28A0092B-C50C-407E-A947-70E740481C1C}">
                <a14:useLocalDpi xmlns:a14="http://schemas.microsoft.com/office/drawing/2010/main" val="0"/>
              </a:ext>
            </a:extLst>
          </a:blip>
          <a:stretch>
            <a:fillRect/>
          </a:stretch>
        </p:blipFill>
        <p:spPr>
          <a:xfrm>
            <a:off x="0" y="9685"/>
            <a:ext cx="9144000" cy="6858000"/>
          </a:xfrm>
          <a:prstGeom prst="rect">
            <a:avLst/>
          </a:prstGeom>
        </p:spPr>
      </p:pic>
      <p:sp>
        <p:nvSpPr>
          <p:cNvPr id="8" name="Title 1"/>
          <p:cNvSpPr>
            <a:spLocks noGrp="1"/>
          </p:cNvSpPr>
          <p:nvPr>
            <p:ph type="title"/>
            <p:custDataLst>
              <p:tags r:id="rId2"/>
            </p:custDataLst>
          </p:nvPr>
        </p:nvSpPr>
        <p:spPr>
          <a:xfrm>
            <a:off x="228599" y="9685"/>
            <a:ext cx="8709991" cy="2752794"/>
          </a:xfrm>
        </p:spPr>
        <p:txBody>
          <a:bodyPr>
            <a:normAutofit/>
          </a:bodyPr>
          <a:lstStyle/>
          <a:p>
            <a:r>
              <a:rPr lang="en-US" sz="2800" dirty="0" smtClean="0"/>
              <a:t>© 2017 Regents of the University of Minnesota. All rights reserved. </a:t>
            </a:r>
            <a:br>
              <a:rPr lang="en-US" sz="2800" dirty="0" smtClean="0"/>
            </a:br>
            <a:r>
              <a:rPr lang="en-US" sz="2800" dirty="0" smtClean="0"/>
              <a:t>The University of Minnesota is an equal opportunity educator and employer.</a:t>
            </a:r>
            <a:endParaRPr lang="en-US" sz="2800" dirty="0"/>
          </a:p>
        </p:txBody>
      </p:sp>
      <p:sp>
        <p:nvSpPr>
          <p:cNvPr id="9" name="Content Placeholder 2"/>
          <p:cNvSpPr>
            <a:spLocks noGrp="1"/>
          </p:cNvSpPr>
          <p:nvPr>
            <p:ph idx="1"/>
            <p:custDataLst>
              <p:tags r:id="rId3"/>
            </p:custDataLst>
          </p:nvPr>
        </p:nvSpPr>
        <p:spPr>
          <a:xfrm>
            <a:off x="457200" y="2332037"/>
            <a:ext cx="8229600" cy="4525963"/>
          </a:xfrm>
        </p:spPr>
        <p:txBody>
          <a:bodyPr>
            <a:normAutofit/>
          </a:bodyPr>
          <a:lstStyle/>
          <a:p>
            <a:pPr marL="0" indent="0" algn="ctr">
              <a:buNone/>
            </a:pPr>
            <a:r>
              <a:rPr lang="en-US" sz="2800" dirty="0"/>
              <a:t>This material is based upon work that is supported by the National Institute of Food and Agriculture, U.S. Department of Agriculture, under grant </a:t>
            </a:r>
            <a:r>
              <a:rPr lang="en-US" sz="2800" dirty="0" smtClean="0"/>
              <a:t>number </a:t>
            </a:r>
            <a:r>
              <a:rPr lang="en-US" sz="2800" dirty="0"/>
              <a:t>2013-51106-21005.</a:t>
            </a:r>
          </a:p>
          <a:p>
            <a:endParaRPr lang="en-US" sz="2400" dirty="0"/>
          </a:p>
        </p:txBody>
      </p:sp>
      <p:pic>
        <p:nvPicPr>
          <p:cNvPr id="10" name="Picture 2" descr="http://nifa.usda.gov/sites/default/files/resource/Powerpt_usda_nifa_centered_rgb_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9054" y="4669975"/>
            <a:ext cx="4069080" cy="16733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219991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AGRO\TEXTBOOK\Research pictures\Dave Hansen pics\Becker\2FEL5407.JPG"/>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43114" y="381000"/>
            <a:ext cx="4225365" cy="5960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5" descr="ES101654"/>
          <p:cNvPicPr>
            <a:picLocks noChangeAspect="1" noChangeArrowheads="1"/>
          </p:cNvPicPr>
          <p:nvPr>
            <p:custDataLst>
              <p:tags r:id="rId3"/>
            </p:custDataLst>
          </p:nvPr>
        </p:nvPicPr>
        <p:blipFill rotWithShape="1">
          <a:blip r:embed="rId9">
            <a:extLst>
              <a:ext uri="{28A0092B-C50C-407E-A947-70E740481C1C}">
                <a14:useLocalDpi xmlns:a14="http://schemas.microsoft.com/office/drawing/2010/main" val="0"/>
              </a:ext>
            </a:extLst>
          </a:blip>
          <a:srcRect l="4967" t="3214" r="3561" b="3635"/>
          <a:stretch/>
        </p:blipFill>
        <p:spPr bwMode="auto">
          <a:xfrm>
            <a:off x="4800600" y="381000"/>
            <a:ext cx="3954599" cy="5960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custDataLst>
              <p:tags r:id="rId4"/>
            </p:custDataLst>
          </p:nvPr>
        </p:nvSpPr>
        <p:spPr>
          <a:xfrm>
            <a:off x="1182086" y="5486400"/>
            <a:ext cx="2747419" cy="523220"/>
          </a:xfrm>
          <a:prstGeom prst="rect">
            <a:avLst/>
          </a:prstGeom>
          <a:solidFill>
            <a:srgbClr val="C5D5A4">
              <a:alpha val="88000"/>
            </a:srgbClr>
          </a:solidFill>
        </p:spPr>
        <p:txBody>
          <a:bodyPr wrap="none" rtlCol="0">
            <a:spAutoFit/>
          </a:bodyPr>
          <a:lstStyle/>
          <a:p>
            <a:r>
              <a:rPr lang="en-US" sz="2800" dirty="0" smtClean="0">
                <a:solidFill>
                  <a:srgbClr val="800000"/>
                </a:solidFill>
              </a:rPr>
              <a:t>Reed Canarygrass</a:t>
            </a:r>
            <a:endParaRPr lang="en-US" sz="2800" dirty="0">
              <a:solidFill>
                <a:srgbClr val="800000"/>
              </a:solidFill>
            </a:endParaRPr>
          </a:p>
        </p:txBody>
      </p:sp>
      <p:sp>
        <p:nvSpPr>
          <p:cNvPr id="5" name="TextBox 4"/>
          <p:cNvSpPr txBox="1"/>
          <p:nvPr>
            <p:custDataLst>
              <p:tags r:id="rId5"/>
            </p:custDataLst>
          </p:nvPr>
        </p:nvSpPr>
        <p:spPr>
          <a:xfrm>
            <a:off x="6086972" y="5486400"/>
            <a:ext cx="1381853" cy="523220"/>
          </a:xfrm>
          <a:prstGeom prst="rect">
            <a:avLst/>
          </a:prstGeom>
          <a:solidFill>
            <a:srgbClr val="C5D5A4">
              <a:alpha val="88000"/>
            </a:srgbClr>
          </a:solidFill>
        </p:spPr>
        <p:txBody>
          <a:bodyPr wrap="none" rtlCol="0">
            <a:spAutoFit/>
          </a:bodyPr>
          <a:lstStyle/>
          <a:p>
            <a:r>
              <a:rPr lang="en-US" sz="2800" dirty="0" smtClean="0">
                <a:solidFill>
                  <a:srgbClr val="800000"/>
                </a:solidFill>
              </a:rPr>
              <a:t>Timothy</a:t>
            </a:r>
            <a:endParaRPr lang="en-US" sz="2800" dirty="0">
              <a:solidFill>
                <a:srgbClr val="800000"/>
              </a:solidFill>
            </a:endParaRPr>
          </a:p>
        </p:txBody>
      </p:sp>
    </p:spTree>
    <p:custDataLst>
      <p:tags r:id="rId1"/>
    </p:custDataLst>
    <p:extLst>
      <p:ext uri="{BB962C8B-B14F-4D97-AF65-F5344CB8AC3E}">
        <p14:creationId xmlns:p14="http://schemas.microsoft.com/office/powerpoint/2010/main" val="28298670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DCIM\102NIKON\DSCN314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167" t="7483" r="22500" b="42946"/>
          <a:stretch/>
        </p:blipFill>
        <p:spPr bwMode="auto">
          <a:xfrm>
            <a:off x="533400" y="457200"/>
            <a:ext cx="8140504" cy="567385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custDataLst>
              <p:tags r:id="rId2"/>
            </p:custDataLst>
          </p:nvPr>
        </p:nvSpPr>
        <p:spPr>
          <a:xfrm rot="10800000">
            <a:off x="4419600" y="4953000"/>
            <a:ext cx="978408" cy="484632"/>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9427728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PERSISTENCEDATA" val="MMPROD_UIPERSISTENCEDATA"/>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2MDk3NzMiLz4NCgkJPHVpY29sb3IgbmFtZT0idGV4dCIgdmFsdWU9IjB4RkZGRkZGIi8+DQoJCTx1aWNvbG9yIG5hbWU9ImxpZ2h0IiB2YWx1ZT0iMHg0RTVENjAiLz4NCgkJPHVpY29sb3IgbmFtZT0ic2hhZG93IiB2YWx1ZT0iMHgwMDAwMDAiLz4NCgkJPHVpY29sb3IgbmFtZT0iYmFja2dyb3VuZCIgdmFsdWU9IjB4NzI3OTcxIi8+DQoJCTx1aWNvbG9yIG5hbWU9Im5vdGVzVGV4dEJhY2tncm91bmQiIHZhbHVlPSIweEZGRkZGRi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iIvPg0KCQk8dWlyZXBsYWNlIG5hbWU9ImluaXRpYWx0YWIiIHZhbHVlPSJvdXRsaW5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JPHVpdGV4dCBuYW1lPSJDT1VSU0VfU1RBVFVTIiB2YWx1ZT0iTW9kdWxlIFN0YXR1cyIvPg0KCQk8dWl0ZXh0IG5hbWU9IlBBU1NFRF9TVFJJTkciIHZhbHVlPSJQYXNzZWQiLz4NCgkJPHVpdGV4dCBuYW1lPSJGQUlMRURfU1RSSU5HIiB2YWx1ZT0iRmFpbGV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Qk8dWl0ZXh0IG5hbWU9IkNPVVJTRV9TVEFUVVMiIHZhbHVlPSJNb2R1bHN0YXR1cyIvPg0KCQk8dWl0ZXh0IG5hbWU9IlBBU1NFRF9TVFJJTkciIHZhbHVlPSJFcmZvbGdyZWljaCIvPg0KCQk8dWl0ZXh0IG5hbWU9IkZBSUxFRF9TVFJJTkciIHZhbHVlPSJGZWhsZ2VzY2hsYWd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JPHVpdGV4dCBuYW1lPSJDT1VSU0VfU1RBVFVTIiB2YWx1ZT0iU3RhdHV0IGR1IG1vZHVsZSIvPg0KCQk8dWl0ZXh0IG5hbWU9IlBBU1NFRF9TVFJJTkciIHZhbHVlPSJSw6l1c3NpIi8+DQoJCTx1aXRleHQgbmFtZT0iRkFJTEVEX1NUUklORyIgdmFsdWU9IkVjaG91w6k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CTx1aXRleHQgbmFtZT0iQ09VUlNFX1NUQVRVUyIgdmFsdWU9IuODouOCuOODpeODvOODq+OCueODhuODvOOCv+OCuSIvPg0KCQk8dWl0ZXh0IG5hbWU9IlBBU1NFRF9TVFJJTkciIHZhbHVlPSLlkIjmoLwiLz4NCgkJPHVpdGV4dCBuYW1lPSJGQUlMRURfU1RSSU5HIiB2YWx1ZT0i5LiN5ZCI5qC8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JPHVpdGV4dCBuYW1lPSJDT1VSU0VfU1RBVFVTIiB2YWx1ZT0i66qo65OIIOyDge2DnCIvPg0KCQk8dWl0ZXh0IG5hbWU9IlBBU1NFRF9TVFJJTkciIHZhbHVlPSLtlanqsqkiLz4NCgkJPHVpdGV4dCBuYW1lPSJGQUlMRURfU1RSSU5HIiB2YWx1ZT0i67aI7ZWp6rKp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Qk8dWl0ZXh0IG5hbWU9IkNPVVJTRV9TVEFUVVMiIHZhbHVlPSJFc3RhZG8gZGUgbW9kdWxvIi8+DQoJCTx1aXRleHQgbmFtZT0iUEFTU0VEX1NUUklORyIgdmFsdWU9IkFwcm9iYWRvIi8+DQoJCTx1aXRleHQgbmFtZT0iRkFJTEVEX1NUUklORyIgdmFsdWU9IlN1c3BlbnNv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CTx1aXRleHQgbmFtZT0iQ09VUlNFX1NUQVRVUyIgdmFsdWU9IlN0YXR1cyBkbyBtw7NkdWxvIi8+DQoJCTx1aXRleHQgbmFtZT0iUEFTU0VEX1NUUklORyIgdmFsdWU9IkFwcm92YWRvIi8+DQoJCTx1aXRleHQgbmFtZT0iRkFJTEVEX1NUUklORyIgdmFsdWU9IlJlcHJvdmFkby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Qk8dWl0ZXh0IG5hbWU9IkNPVVJTRV9TVEFUVVMiIHZhbHVlPSJNb2R1bGUgU3RhdHVzIi8+DQoJCTx1aXRleHQgbmFtZT0iUEFTU0VEX1NUUklORyIgdmFsdWU9IlBhc3NlZCIvPg0KCQk8dWl0ZXh0IG5hbWU9IkZBSUxFRF9TVFJJTkciIHZhbHVlPSJGYWlsZWQ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Qk8dWl0ZXh0IG5hbWU9IkNPVVJTRV9TVEFUVVMiIHZhbHVlPSJNb2R1bGUgU3RhdHVzIi8+DQoJCTx1aXRleHQgbmFtZT0iUEFTU0VEX1NUUklORyIgdmFsdWU9IlBhc3NlZCIvPg0KCQk8dWl0ZXh0IG5hbWU9IkZBSUxFRF9TVFJJTkciIHZhbHVlPSJGYWlsZWQ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Qk8dWl0ZXh0IG5hbWU9IkNPVVJTRV9TVEFUVVMiIHZhbHVlPSJNb2R1bGUgU3RhdHVzIi8+DQoJCTx1aXRleHQgbmFtZT0iUEFTU0VEX1NUUklORyIgdmFsdWU9IlBhc3NlZCIvPg0KCQk8dWl0ZXh0IG5hbWU9IkZBSUxFRF9TVFJJTkciIHZhbHVlPSJGYWlsZWQ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Qk8dWl0ZXh0IG5hbWU9IkNPVVJTRV9TVEFUVVMiIHZhbHVlPSJNb2R1bGUgU3RhdHVzIi8+DQoJCTx1aXRleHQgbmFtZT0iUEFTU0VEX1NUUklORyIgdmFsdWU9IlBhc3NlZCIvPg0KCQk8dWl0ZXh0IG5hbWU9IkZBSUxFRF9TVFJJTkciIHZhbHVlPSJGYWlsZWQ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DQoJCTx1aXRleHQgbmFtZT0iU0NSVUJCQVJTVEFUVVNfU0xJREVJTkZPIiB2YWx1ZT0i0KHQu9Cw0LnQtCAlbiAvICV0IHwgIi8+DQoJCTx1aXRleHQgbmFtZT0iU0NSVUJCQVJTVEFUVVNfU1RPUFBFRCIgdmFsdWU9ItCe0YHRgtCw0L3QvtCy0LvQtdC90L4iLz4NCgkJPHVpdGV4dCBuYW1lPSJTQ1JVQkJBUlNUQVRVU19QTEFZSU5HIiB2YWx1ZT0i0JLQvtGB0L/RgNC+0LjQt9Cy0LXQtNC10L3QuNC1Ii8+DQoJCTx1aXRleHQgbmFtZT0iU0NSVUJCQVJTVEFUVVNfTk9BVURJTyIgdmFsdWU9ItCd0LXRgiDQsNGD0LTQuNC+Ii8+DQoJCTx1aXRleHQgbmFtZT0iU0NSVUJCQVJTVEFUVVNfVklEUExBWUlORyIgdmFsdWU9ItCS0L7RgdC/0YDQvtC40LfQstC10LTQtdC90LjQtSDQstC40LTQtdC+Ii8+DQoJCTx1aXRleHQgbmFtZT0iU0NSVUJCQVJTVEFUVVNfTE9BRElORyIgdmFsdWU9ItCX0LDQs9GA0YPQt9C60LAiLz4NCgkJPHVpdGV4dCBuYW1lPSJTQ1JVQkJBUlNUQVRVU19CVUZGRVJJTkciIHZhbHVlPSLQkdGD0YTQtdGA0LjQt9Cw0YbQuNGPIi8+DQoJCTx1aXRleHQgbmFtZT0iU0NSVUJCQVJTVEFUVVNfUVVFU1RJT04iIHZhbHVlPSLQntGC0LLQtdGCINC90LAg0LLQvtC/0YDQvtGBIi8+DQoJCTx1aXRleHQgbmFtZT0iU0NSVUJCQVJTVEFUVVNfUkVWSUVXUVVJWiIgdmFsdWU9ItCe0LHQt9C+0YAg0L7Qv9GA0L7RgdCwIi8+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Ii8+DQoJCTx1aXRleHQgbmFtZT0iQVRUQUNITUVOVFMiIHZhbHVlPSLQktC70L7QttC10L3QuNGPIi8+DQoJCTwhLS0gc3Vic3RpdHV0aW9uOiAlcCA9PSBjdXJyZW50IHNwZWFrZXIncyB0aXRsZSAtLT4NCgkJPHVpdGV4dCBuYW1lPSJCSU9XSU5fVElUTEUiIHZhbHVlPSLQkdC40L7Qs9GA0LDRhNC40Y86ICVwIi8+DQoJCTx1aXRleHQgbmFtZT0iQklPQlROX1RJVExFIiB2YWx1ZT0i0JHQuNC+0LPRgNCw0YTQuNGPIi8+DQoJCTx1aXRleHQgbmFtZT0iRElWSURFUkJUTl9USVRMRSIgdmFsdWU9InwiLz4NCgkJPHVpdGV4dCBuYW1lPSJDT05UQUNUQlROX1RJVExFIiB2YWx1ZT0i0JrQvtC90YLQsNC60YIiLz4NCgkJPHVpdGV4dCBuYW1lPSJUQUJfUVVJWiIgdmFsdWU9ItCe0L/RgNC+0YEiLz4NCgkJPHVpdGV4dCBuYW1lPSJUQUJfT1VUTElORSIgdmFsdWU9ItCh0YXQtdC80LAiLz4NCgkJPHVpdGV4dCBuYW1lPSJUQUJfVEhVTUIiIHZhbHVlPSLQkdC10LPRg9C90L7QuiIvPg0KCQk8dWl0ZXh0IG5hbWU9IlRBQl9OT1RFUyIgdmFsdWU9ItCX0LDQvNC10YLQutC4Ii8+DQoJCTx1aXRleHQgbmFtZT0iVEFCX1NFQVJDSCIgdmFsdWU9ItCf0L7QuNGB0LoiLz4NCgkJPHVpdGV4dCBuYW1lPSJTTElERV9IRUFESU5HIiB2YWx1ZT0i0JfQsNCz0L7Qu9C+0LLQvtC6INGB0LvQsNC50LTQsCIvPg0KCQk8dWl0ZXh0IG5hbWU9IkRVUkFUSU9OX0hFQURJTkciIHZhbHVlPSLQlNC70LjRgi3RgdGC0YwiLz4NCgkJPHVpdGV4dCBuYW1lPSJTRUFSQ0hfSEVBRElORyIgdmFsdWU9ItCf0L7QuNGB0Log0YLQtdC60YHRgtCwOiIvPg0KCQk8dWl0ZXh0IG5hbWU9IlRIVU1CX0hFQURJTkciIHZhbHVlPSLQodC70LDQudC0Ii8+DQoJCTx1aXRleHQgbmFtZT0iVEhVTUJfSU5GTyIgdmFsdWU9ItCd0LDQt9Cy0LDQvdC40LUv0LTQu9C40YIt0L3QvtGB0YLRjCIvPg0KCQk8dWl0ZXh0IG5hbWU9IkFUVEFDSE5BTUVfSEVBRElORyIgdmFsdWU9ItCY0LzRjyDRhNCw0LnQu9CwIi8+DQoJCTx1aXRleHQgbmFtZT0iQVRUQUNIU0laRV9IRUFESU5HIiB2YWx1ZT0i0KDQsNC30LzQtdGAIi8+DQoJCTx1aXRleHQgbmFtZT0iU0xJREVfTk9URVMiIHZhbHVlPSLQl9Cw0LzQtdGC0LrQuCDQuiDRgdC70LDQudC00YM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CTx1aXRleHQgbmFtZT0iQ09VUlNFX1NUQVRVUyIgdmFsdWU9Ik1vZHVsZSBTdGF0dXMiLz4NCgkJPHVpdGV4dCBuYW1lPSJQQVNTRURfU1RSSU5HIiB2YWx1ZT0iUGFzc2VkIi8+DQoJCTx1aXRleHQgbmFtZT0iRkFJTEVEX1NUUklORyIgdmFsdWU9IkZhaWxlZCIvPg0KCTwvbGFuZ3VhZ2U+DQo8L2NvbmZpZ3VyYXRpb24+DQo="/>
  <p:tag name="MMPROD_UIDATA" val="&lt;database version=&quot;10.0&quot;&gt;&lt;object type=&quot;1&quot; unique_id=&quot;10001&quot;&gt;&lt;property id=&quot;20141&quot; value=&quot;Design test 3&quot;/&gt;&lt;property id=&quot;20148&quot; value=&quot;5&quot;/&gt;&lt;property id=&quot;20184&quot; value=&quot;7&quot;/&gt;&lt;property id=&quot;20224&quot; value=&quot;C:\Users\monc0003\Desktop\published&quot;/&gt;&lt;property id=&quot;20250&quot; value=&quot;0&quot;/&gt;&lt;property id=&quot;20251&quot; value=&quot;0&quot;/&gt;&lt;property id=&quot;20259&quot; value=&quot;0&quot;/&gt;&lt;property id=&quot;20263&quot; value=&quot;2&quot;/&gt;&lt;property id=&quot;20264&quot; value=&quot;1&quot;/&gt;&lt;property id=&quot;20600&quot; value=&quot;0&quot;/&gt;&lt;object type=&quot;2&quot; unique_id=&quot;521276&quot;&gt;&lt;object type=&quot;3&quot; unique_id=&quot;658397&quot;&gt;&lt;property id=&quot;20148&quot; value=&quot;5&quot;/&gt;&lt;property id=&quot;20300&quot; value=&quot;Slide 2 - &amp;quot;Forages&amp;quot;&quot;/&gt;&lt;property id=&quot;20307&quot; value=&quot;405&quot;/&gt;&lt;property id=&quot;20309&quot; value=&quot;-1&quot;/&gt;&lt;/object&gt;&lt;object type=&quot;3&quot; unique_id=&quot;658605&quot;&gt;&lt;property id=&quot;20148&quot; value=&quot;5&quot;/&gt;&lt;property id=&quot;20300&quot; value=&quot;Slide 7 - &amp;quot;Grass Morphology&amp;quot;&quot;/&gt;&lt;property id=&quot;20307&quot; value=&quot;407&quot;/&gt;&lt;property id=&quot;20309&quot; value=&quot;-1&quot;/&gt;&lt;/object&gt;&lt;object type=&quot;3&quot; unique_id=&quot;658606&quot;&gt;&lt;property id=&quot;20148&quot; value=&quot;5&quot;/&gt;&lt;property id=&quot;20300&quot; value=&quot;Slide 14 - &amp;quot;Cool and Warm Season Grasses&amp;quot;&quot;/&gt;&lt;property id=&quot;20307&quot; value=&quot;408&quot;/&gt;&lt;property id=&quot;20309&quot; value=&quot;-1&quot;/&gt;&lt;/object&gt;&lt;object type=&quot;3&quot; unique_id=&quot;658607&quot;&gt;&lt;property id=&quot;20148&quot; value=&quot;5&quot;/&gt;&lt;property id=&quot;20300&quot; value=&quot;Slide 21&quot;/&gt;&lt;property id=&quot;20307&quot; value=&quot;409&quot;/&gt;&lt;property id=&quot;20309&quot; value=&quot;-1&quot;/&gt;&lt;/object&gt;&lt;object type=&quot;3&quot; unique_id=&quot;658609&quot;&gt;&lt;property id=&quot;20148&quot; value=&quot;5&quot;/&gt;&lt;property id=&quot;20300&quot; value=&quot;Slide 18 - &amp;quot;Annual Grasses&amp;quot;&quot;/&gt;&lt;property id=&quot;20307&quot; value=&quot;406&quot;/&gt;&lt;property id=&quot;20309&quot; value=&quot;-1&quot;/&gt;&lt;/object&gt;&lt;object type=&quot;3&quot; unique_id=&quot;658611&quot;&gt;&lt;property id=&quot;20148&quot; value=&quot;5&quot;/&gt;&lt;property id=&quot;20300&quot; value=&quot;Slide 19 - &amp;quot;Spring Oats&amp;quot;&quot;/&gt;&lt;property id=&quot;20307&quot; value=&quot;411&quot;/&gt;&lt;property id=&quot;20309&quot; value=&quot;-1&quot;/&gt;&lt;/object&gt;&lt;object type=&quot;3&quot; unique_id=&quot;658826&quot;&gt;&lt;property id=&quot;20148&quot; value=&quot;5&quot;/&gt;&lt;property id=&quot;20300&quot; value=&quot;Slide 27 - &amp;quot;Grass Adaptation to Climate Stress&amp;quot;&quot;/&gt;&lt;property id=&quot;20307&quot; value=&quot;415&quot;/&gt;&lt;property id=&quot;20309&quot; value=&quot;-1&quot;/&gt;&lt;/object&gt;&lt;object type=&quot;3&quot; unique_id=&quot;658827&quot;&gt;&lt;property id=&quot;20148&quot; value=&quot;5&quot;/&gt;&lt;property id=&quot;20300&quot; value=&quot;Slide 66 - &amp;quot;Grass-legume Mixtures &amp;quot;&quot;/&gt;&lt;property id=&quot;20307&quot; value=&quot;416&quot;/&gt;&lt;property id=&quot;20309&quot; value=&quot;-1&quot;/&gt;&lt;/object&gt;&lt;object type=&quot;3&quot; unique_id=&quot;658828&quot;&gt;&lt;property id=&quot;20148&quot; value=&quot;5&quot;/&gt;&lt;property id=&quot;20300&quot; value=&quot;Slide 36 - &amp;quot;Orchardgrass Winter Injury&amp;quot;&quot;/&gt;&lt;property id=&quot;20307&quot; value=&quot;417&quot;/&gt;&lt;property id=&quot;20309&quot; value=&quot;-1&quot;/&gt;&lt;/object&gt;&lt;object type=&quot;3&quot; unique_id=&quot;659480&quot;&gt;&lt;property id=&quot;20148&quot; value=&quot;5&quot;/&gt;&lt;property id=&quot;20300&quot; value=&quot;Slide 38&quot;/&gt;&lt;property id=&quot;20307&quot; value=&quot;422&quot;/&gt;&lt;property id=&quot;20309&quot; value=&quot;-1&quot;/&gt;&lt;/object&gt;&lt;object type=&quot;3&quot; unique_id=&quot;659484&quot;&gt;&lt;property id=&quot;20148&quot; value=&quot;5&quot;/&gt;&lt;property id=&quot;20300&quot; value=&quot;Slide 45 - &amp;quot;Legume Plants &amp;quot;&quot;/&gt;&lt;property id=&quot;20307&quot; value=&quot;437&quot;/&gt;&lt;property id=&quot;20309&quot; value=&quot;-1&quot;/&gt;&lt;/object&gt;&lt;object type=&quot;3&quot; unique_id=&quot;659485&quot;&gt;&lt;property id=&quot;20148&quot; value=&quot;5&quot;/&gt;&lt;property id=&quot;20300&quot; value=&quot;Slide 44 - &amp;quot;Compound Leaf Arrangements&amp;quot;&quot;/&gt;&lt;property id=&quot;20307&quot; value=&quot;429&quot;/&gt;&lt;property id=&quot;20309&quot; value=&quot;-1&quot;/&gt;&lt;/object&gt;&lt;object type=&quot;3&quot; unique_id=&quot;659490&quot;&gt;&lt;property id=&quot;20148&quot; value=&quot;5&quot;/&gt;&lt;property id=&quot;20300&quot; value=&quot;Slide 8&quot;/&gt;&lt;property id=&quot;20307&quot; value=&quot;432&quot;/&gt;&lt;property id=&quot;20309&quot; value=&quot;-1&quot;/&gt;&lt;/object&gt;&lt;object type=&quot;3&quot; unique_id=&quot;659493&quot;&gt;&lt;property id=&quot;20148&quot; value=&quot;5&quot;/&gt;&lt;property id=&quot;20300&quot; value=&quot;Slide 70 - &amp;quot;Amending the Mixtures&amp;quot;&quot;/&gt;&lt;property id=&quot;20307&quot; value=&quot;423&quot;/&gt;&lt;property id=&quot;20309&quot; value=&quot;-1&quot;/&gt;&lt;/object&gt;&lt;object type=&quot;3&quot; unique_id=&quot;660311&quot;&gt;&lt;property id=&quot;20148&quot; value=&quot;5&quot;/&gt;&lt;property id=&quot;20300&quot; value=&quot;Slide 41 - &amp;quot;Legumes &amp;quot;&quot;/&gt;&lt;property id=&quot;20307&quot; value=&quot;439&quot;/&gt;&lt;property id=&quot;20309&quot; value=&quot;-1&quot;/&gt;&lt;/object&gt;&lt;object type=&quot;3&quot; unique_id=&quot;660314&quot;&gt;&lt;property id=&quot;20148&quot; value=&quot;5&quot;/&gt;&lt;property id=&quot;20300&quot; value=&quot;Slide 64 - &amp;quot;Kura Clover&amp;quot;&quot;/&gt;&lt;property id=&quot;20307&quot; value=&quot;443&quot;/&gt;&lt;property id=&quot;20309&quot; value=&quot;-1&quot;/&gt;&lt;/object&gt;&lt;object type=&quot;3&quot; unique_id=&quot;660639&quot;&gt;&lt;property id=&quot;20148&quot; value=&quot;5&quot;/&gt;&lt;property id=&quot;20300&quot; value=&quot;Slide 11&quot;/&gt;&lt;property id=&quot;20307&quot; value=&quot;445&quot;/&gt;&lt;property id=&quot;20309&quot; value=&quot;-1&quot;/&gt;&lt;/object&gt;&lt;object type=&quot;3&quot; unique_id=&quot;660640&quot;&gt;&lt;property id=&quot;20148&quot; value=&quot;5&quot;/&gt;&lt;property id=&quot;20300&quot; value=&quot;Slide 23&quot;/&gt;&lt;property id=&quot;20307&quot; value=&quot;446&quot;/&gt;&lt;property id=&quot;20309&quot; value=&quot;-1&quot;/&gt;&lt;/object&gt;&lt;object type=&quot;3&quot; unique_id=&quot;662043&quot;&gt;&lt;property id=&quot;20148&quot; value=&quot;5&quot;/&gt;&lt;property id=&quot;20300&quot; value=&quot;Slide 12 - &amp;quot;Orchardgrass and Kentucky Bluegrass&amp;quot;&quot;/&gt;&lt;property id=&quot;20307&quot; value=&quot;451&quot;/&gt;&lt;property id=&quot;20309&quot; value=&quot;-1&quot;/&gt;&lt;/object&gt;&lt;object type=&quot;3&quot; unique_id=&quot;662044&quot;&gt;&lt;property id=&quot;20148&quot; value=&quot;5&quot;/&gt;&lt;property id=&quot;20300&quot; value=&quot;Slide 25 - &amp;quot;Perennial Grass Profiles&amp;quot;&quot;/&gt;&lt;property id=&quot;20307&quot; value=&quot;452&quot;/&gt;&lt;property id=&quot;20309&quot; value=&quot;-1&quot;/&gt;&lt;/object&gt;&lt;object type=&quot;3&quot; unique_id=&quot;662045&quot;&gt;&lt;property id=&quot;20148&quot; value=&quot;5&quot;/&gt;&lt;property id=&quot;20300&quot; value=&quot;Slide 26 - &amp;quot;Grasses (Poaceae Family)&amp;quot;&quot;/&gt;&lt;property id=&quot;20307&quot; value=&quot;454&quot;/&gt;&lt;property id=&quot;20309&quot; value=&quot;-1&quot;/&gt;&lt;/object&gt;&lt;object type=&quot;3&quot; unique_id=&quot;662048&quot;&gt;&lt;property id=&quot;20148&quot; value=&quot;5&quot;/&gt;&lt;property id=&quot;20300&quot; value=&quot;Slide 28 - &amp;quot;Grass Grazing Tolerance and Hay Yields&amp;quot;&quot;/&gt;&lt;property id=&quot;20307&quot; value=&quot;456&quot;/&gt;&lt;property id=&quot;20309&quot; value=&quot;-1&quot;/&gt;&lt;/object&gt;&lt;object type=&quot;3&quot; unique_id=&quot;662049&quot;&gt;&lt;property id=&quot;20148&quot; value=&quot;5&quot;/&gt;&lt;property id=&quot;20300&quot; value=&quot;Slide 59 - &amp;quot;Alfalfa Hay&amp;quot;&quot;/&gt;&lt;property id=&quot;20307&quot; value=&quot;464&quot;/&gt;&lt;property id=&quot;20309&quot; value=&quot;-1&quot;/&gt;&lt;/object&gt;&lt;object type=&quot;3&quot; unique_id=&quot;662318&quot;&gt;&lt;property id=&quot;20148&quot; value=&quot;5&quot;/&gt;&lt;property id=&quot;20300&quot; value=&quot;Slide 6 - &amp;quot;Forage Grasses&amp;quot;&quot;/&gt;&lt;property id=&quot;20307&quot; value=&quot;465&quot;/&gt;&lt;property id=&quot;20309&quot; value=&quot;-1&quot;/&gt;&lt;/object&gt;&lt;object type=&quot;3&quot; unique_id=&quot;662608&quot;&gt;&lt;property id=&quot;20148&quot; value=&quot;5&quot;/&gt;&lt;property id=&quot;20300&quot; value=&quot;Slide 20 - &amp;quot;Yields of Cool Season Annual Forages Planted in Spring and Fall&amp;quot;&quot;/&gt;&lt;property id=&quot;20307&quot; value=&quot;467&quot;/&gt;&lt;property id=&quot;20309&quot; value=&quot;-1&quot;/&gt;&lt;/object&gt;&lt;object type=&quot;3&quot; unique_id=&quot;663126&quot;&gt;&lt;property id=&quot;20148&quot; value=&quot;5&quot;/&gt;&lt;property id=&quot;20300&quot; value=&quot;Slide 32 - &amp;quot;Kentucky Bluegrass&amp;quot;&quot;/&gt;&lt;property id=&quot;20307&quot; value=&quot;468&quot;/&gt;&lt;property id=&quot;20309&quot; value=&quot;-1&quot;/&gt;&lt;/object&gt;&lt;object type=&quot;3&quot; unique_id=&quot;663127&quot;&gt;&lt;property id=&quot;20148&quot; value=&quot;5&quot;/&gt;&lt;property id=&quot;20300&quot; value=&quot;Slide 34 - &amp;quot;Orchardgrass&amp;quot;&quot;/&gt;&lt;property id=&quot;20307&quot; value=&quot;469&quot;/&gt;&lt;property id=&quot;20309&quot; value=&quot;-1&quot;/&gt;&lt;/object&gt;&lt;object type=&quot;3&quot; unique_id=&quot;663128&quot;&gt;&lt;property id=&quot;20148&quot; value=&quot;5&quot;/&gt;&lt;property id=&quot;20300&quot; value=&quot;Slide 37 - &amp;quot;Perennial Ryegrass&amp;quot;&quot;/&gt;&lt;property id=&quot;20307&quot; value=&quot;470&quot;/&gt;&lt;property id=&quot;20309&quot; value=&quot;-1&quot;/&gt;&lt;/object&gt;&lt;object type=&quot;3&quot; unique_id=&quot;663129&quot;&gt;&lt;property id=&quot;20148&quot; value=&quot;5&quot;/&gt;&lt;property id=&quot;20300&quot; value=&quot;Slide 58 - &amp;quot;Alfalfa&amp;quot;&quot;/&gt;&lt;property id=&quot;20307&quot; value=&quot;472&quot;/&gt;&lt;property id=&quot;20309&quot; value=&quot;-1&quot;/&gt;&lt;/object&gt;&lt;object type=&quot;3&quot; unique_id=&quot;663130&quot;&gt;&lt;property id=&quot;20148&quot; value=&quot;5&quot;/&gt;&lt;property id=&quot;20300&quot; value=&quot;Slide 61 - &amp;quot;Red Clover&amp;quot;&quot;/&gt;&lt;property id=&quot;20307&quot; value=&quot;471&quot;/&gt;&lt;property id=&quot;20309&quot; value=&quot;-1&quot;/&gt;&lt;/object&gt;&lt;object type=&quot;3&quot; unique_id=&quot;663339&quot;&gt;&lt;property id=&quot;20148&quot; value=&quot;5&quot;/&gt;&lt;property id=&quot;20300&quot; value=&quot;Slide 67 - &amp;quot;Grass-legume Mixtures: Advantages vs Pure Stands &amp;quot;&quot;/&gt;&lt;property id=&quot;20307&quot; value=&quot;475&quot;/&gt;&lt;property id=&quot;20309&quot; value=&quot;-1&quot;/&gt;&lt;/object&gt;&lt;object type=&quot;3&quot; unique_id=&quot;663340&quot;&gt;&lt;property id=&quot;20148&quot; value=&quot;5&quot;/&gt;&lt;property id=&quot;20300&quot; value=&quot;Slide 68 - &amp;quot;Mixture Guidelines&amp;quot;&quot;/&gt;&lt;property id=&quot;20307&quot; value=&quot;474&quot;/&gt;&lt;property id=&quot;20309&quot; value=&quot;-1&quot;/&gt;&lt;/object&gt;&lt;object type=&quot;3&quot; unique_id=&quot;663341&quot;&gt;&lt;property id=&quot;20148&quot; value=&quot;5&quot;/&gt;&lt;property id=&quot;20300&quot; value=&quot;Slide 69 - &amp;quot;Example Mixtures for Haymaking &amp;quot;&quot;/&gt;&lt;property id=&quot;20307&quot; value=&quot;473&quot;/&gt;&lt;property id=&quot;20309&quot; value=&quot;-1&quot;/&gt;&lt;/object&gt;&lt;object type=&quot;3&quot; unique_id=&quot;663905&quot;&gt;&lt;property id=&quot;20148&quot; value=&quot;5&quot;/&gt;&lt;property id=&quot;20300&quot; value=&quot;Slide 10 - &amp;quot;Grass Root Systems&amp;quot;&quot;/&gt;&lt;property id=&quot;20307&quot; value=&quot;476&quot;/&gt;&lt;property id=&quot;20309&quot; value=&quot;-1&quot;/&gt;&lt;/object&gt;&lt;object type=&quot;3&quot; unique_id=&quot;663906&quot;&gt;&lt;property id=&quot;20148&quot; value=&quot;5&quot;/&gt;&lt;property id=&quot;20300&quot; value=&quot;Slide 63 - &amp;quot;White Clover&amp;quot;&quot;/&gt;&lt;property id=&quot;20307&quot; value=&quot;478&quot;/&gt;&lt;property id=&quot;20309&quot; value=&quot;-1&quot;/&gt;&lt;/object&gt;&lt;object type=&quot;3&quot; unique_id=&quot;663907&quot;&gt;&lt;property id=&quot;20148&quot; value=&quot;5&quot;/&gt;&lt;property id=&quot;20300&quot; value=&quot;Slide 71 - &amp;quot;Example Mixture for Pasture&amp;quot;&quot;/&gt;&lt;property id=&quot;20307&quot; value=&quot;477&quot;/&gt;&lt;property id=&quot;20309&quot; value=&quot;-1&quot;/&gt;&lt;/object&gt;&lt;object type=&quot;3&quot; unique_id=&quot;664613&quot;&gt;&lt;property id=&quot;20148&quot; value=&quot;5&quot;/&gt;&lt;property id=&quot;20300&quot; value=&quot;Slide 15 - &amp;quot;Cool Season Grass Pasture in Spring and Summer&amp;quot;&quot;/&gt;&lt;property id=&quot;20307&quot; value=&quot;479&quot;/&gt;&lt;property id=&quot;20309&quot; value=&quot;-1&quot;/&gt;&lt;/object&gt;&lt;object type=&quot;3&quot; unique_id=&quot;664614&quot;&gt;&lt;property id=&quot;20148&quot; value=&quot;5&quot;/&gt;&lt;property id=&quot;20300&quot; value=&quot;Slide 17 - &amp;quot;Annual vs. Perennial Grasses&amp;quot;&quot;/&gt;&lt;property id=&quot;20307&quot; value=&quot;480&quot;/&gt;&lt;property id=&quot;20309&quot; value=&quot;-1&quot;/&gt;&lt;/object&gt;&lt;object type=&quot;3&quot; unique_id=&quot;664619&quot;&gt;&lt;property id=&quot;20148&quot; value=&quot;5&quot;/&gt;&lt;property id=&quot;20300&quot; value=&quot;Slide 31 - &amp;quot;Perennial Grass Profiles&amp;quot;&quot;/&gt;&lt;property id=&quot;20307&quot; value=&quot;481&quot;/&gt;&lt;property id=&quot;20309&quot; value=&quot;-1&quot;/&gt;&lt;/object&gt;&lt;object type=&quot;3&quot; unique_id=&quot;664621&quot;&gt;&lt;property id=&quot;20148&quot; value=&quot;5&quot;/&gt;&lt;property id=&quot;20300&quot; value=&quot;Slide 42 - &amp;quot;Showy Flowers and Seed in Pods&amp;quot;&quot;/&gt;&lt;property id=&quot;20307&quot; value=&quot;483&quot;/&gt;&lt;property id=&quot;20309&quot; value=&quot;-1&quot;/&gt;&lt;/object&gt;&lt;object type=&quot;3&quot; unique_id=&quot;664622&quot;&gt;&lt;property id=&quot;20148&quot; value=&quot;5&quot;/&gt;&lt;property id=&quot;20300&quot; value=&quot;Slide 43 - &amp;quot;Flowers of Other Legumes       &amp;quot;&quot;/&gt;&lt;property id=&quot;20307&quot; value=&quot;485&quot;/&gt;&lt;property id=&quot;20309&quot; value=&quot;-1&quot;/&gt;&lt;/object&gt;&lt;object type=&quot;3&quot; unique_id=&quot;664623&quot;&gt;&lt;property id=&quot;20148&quot; value=&quot;5&quot;/&gt;&lt;property id=&quot;20300&quot; value=&quot;Slide 47 - &amp;quot;Stolons and Rhizomes&amp;quot;&quot;/&gt;&lt;property id=&quot;20307&quot; value=&quot;493&quot;/&gt;&lt;property id=&quot;20309&quot; value=&quot;-1&quot;/&gt;&lt;/object&gt;&lt;object type=&quot;3&quot; unique_id=&quot;664624&quot;&gt;&lt;property id=&quot;20148&quot; value=&quot;5&quot;/&gt;&lt;property id=&quot;20300&quot; value=&quot;Slide 49 - &amp;quot;Annual Legumes&amp;quot;&quot;/&gt;&lt;property id=&quot;20307&quot; value=&quot;486&quot;/&gt;&lt;property id=&quot;20309&quot; value=&quot;-1&quot;/&gt;&lt;/object&gt;&lt;object type=&quot;3&quot; unique_id=&quot;664625&quot;&gt;&lt;property id=&quot;20148&quot; value=&quot;5&quot;/&gt;&lt;property id=&quot;20300&quot; value=&quot;Slide 50 - &amp;quot;Sweet Clover – A Biennial Legume&amp;quot;&quot;/&gt;&lt;property id=&quot;20307&quot; value=&quot;487&quot;/&gt;&lt;property id=&quot;20309&quot; value=&quot;-1&quot;/&gt;&lt;/object&gt;&lt;object type=&quot;3&quot; unique_id=&quot;664626&quot;&gt;&lt;property id=&quot;20148&quot; value=&quot;5&quot;/&gt;&lt;property id=&quot;20300&quot; value=&quot;Slide 53 - &amp;quot;Perennial Legume Profiles&amp;quot;&quot;/&gt;&lt;property id=&quot;20307&quot; value=&quot;488&quot;/&gt;&lt;property id=&quot;20309&quot; value=&quot;-1&quot;/&gt;&lt;/object&gt;&lt;object type=&quot;3&quot; unique_id=&quot;664627&quot;&gt;&lt;property id=&quot;20148&quot; value=&quot;5&quot;/&gt;&lt;property id=&quot;20300&quot; value=&quot;Slide 54 - &amp;quot;Characteristics of Legumes for the Upper Midwest&amp;quot;&quot;/&gt;&lt;property id=&quot;20307&quot; value=&quot;489&quot;/&gt;&lt;property id=&quot;20309&quot; value=&quot;-1&quot;/&gt;&lt;/object&gt;&lt;object type=&quot;3&quot; unique_id=&quot;664628&quot;&gt;&lt;property id=&quot;20148&quot; value=&quot;5&quot;/&gt;&lt;property id=&quot;20300&quot; value=&quot;Slide 55 - &amp;quot;Legume Grazing Tolerance and Hay Yields&amp;quot;&quot;/&gt;&lt;property id=&quot;20307&quot; value=&quot;490&quot;/&gt;&lt;property id=&quot;20309&quot; value=&quot;-1&quot;/&gt;&lt;/object&gt;&lt;object type=&quot;3&quot; unique_id=&quot;664629&quot;&gt;&lt;property id=&quot;20148&quot; value=&quot;5&quot;/&gt;&lt;property id=&quot;20300&quot; value=&quot;Slide 57 - &amp;quot;Perennial Legume Profiles&amp;quot;&quot;/&gt;&lt;property id=&quot;20307&quot; value=&quot;492&quot;/&gt;&lt;property id=&quot;20309&quot; value=&quot;-1&quot;/&gt;&lt;/object&gt;&lt;object type=&quot;3&quot; unique_id=&quot;664630&quot;&gt;&lt;property id=&quot;20148&quot; value=&quot;5&quot;/&gt;&lt;property id=&quot;20300&quot; value=&quot;Slide 62 - &amp;quot;Winter Injury – Red Clover&amp;quot;&quot;/&gt;&lt;property id=&quot;20307&quot; value=&quot;491&quot;/&gt;&lt;property id=&quot;20309&quot; value=&quot;-1&quot;/&gt;&lt;/object&gt;&lt;object type=&quot;3&quot; unique_id=&quot;665276&quot;&gt;&lt;property id=&quot;20148&quot; value=&quot;5&quot;/&gt;&lt;property id=&quot;20300&quot; value=&quot;Slide 30 - &amp;quot;Yield Potential&amp;quot;&quot;/&gt;&lt;property id=&quot;20307&quot; value=&quot;496&quot;/&gt;&lt;property id=&quot;20309&quot; value=&quot;-1&quot;/&gt;&lt;/object&gt;&lt;object type=&quot;3&quot; unique_id=&quot;665714&quot;&gt;&lt;property id=&quot;20148&quot; value=&quot;5&quot;/&gt;&lt;property id=&quot;20300&quot; value=&quot;Slide 35 - &amp;quot;Orchardgrass&amp;quot;&quot;/&gt;&lt;property id=&quot;20307&quot; value=&quot;498&quot;/&gt;&lt;property id=&quot;20309&quot; value=&quot;-1&quot;/&gt;&lt;/object&gt;&lt;object type=&quot;3&quot; unique_id=&quot;667156&quot;&gt;&lt;property id=&quot;20148&quot; value=&quot;5&quot;/&gt;&lt;property id=&quot;20300&quot; value=&quot;Slide 33&quot;/&gt;&lt;property id=&quot;20307&quot; value=&quot;500&quot;/&gt;&lt;property id=&quot;20309&quot; value=&quot;-1&quot;/&gt;&lt;/object&gt;&lt;object type=&quot;3&quot; unique_id=&quot;676497&quot;&gt;&lt;property id=&quot;20148&quot; value=&quot;5&quot;/&gt;&lt;property id=&quot;20300&quot; value=&quot;Slide 1&quot;/&gt;&lt;property id=&quot;20307&quot; value=&quot;501&quot;/&gt;&lt;property id=&quot;20309&quot; value=&quot;-1&quot;/&gt;&lt;/object&gt;&lt;object type=&quot;3&quot; unique_id=&quot;676803&quot;&gt;&lt;property id=&quot;20148&quot; value=&quot;5&quot;/&gt;&lt;property id=&quot;20300&quot; value=&quot;Slide 3 - &amp;quot;Introduction to Forages&amp;quot;&quot;/&gt;&lt;property id=&quot;20307&quot; value=&quot;502&quot;/&gt;&lt;property id=&quot;20309&quot; value=&quot;-1&quot;/&gt;&lt;/object&gt;&lt;object type=&quot;3&quot; unique_id=&quot;676808&quot;&gt;&lt;property id=&quot;20148&quot; value=&quot;5&quot;/&gt;&lt;property id=&quot;20300&quot; value=&quot;Slide 9&quot;/&gt;&lt;property id=&quot;20307&quot; value=&quot;505&quot;/&gt;&lt;property id=&quot;20309&quot; value=&quot;-1&quot;/&gt;&lt;/object&gt;&lt;object type=&quot;3&quot; unique_id=&quot;676809&quot;&gt;&lt;property id=&quot;20148&quot; value=&quot;5&quot;/&gt;&lt;property id=&quot;20300&quot; value=&quot;Slide 22&quot;/&gt;&lt;property id=&quot;20307&quot; value=&quot;507&quot;/&gt;&lt;property id=&quot;20309&quot; value=&quot;-1&quot;/&gt;&lt;/object&gt;&lt;object type=&quot;3&quot; unique_id=&quot;676810&quot;&gt;&lt;property id=&quot;20148&quot; value=&quot;5&quot;/&gt;&lt;property id=&quot;20300&quot; value=&quot;Slide 29 - &amp;quot;Reed Canarygrass&amp;quot;&quot;/&gt;&lt;property id=&quot;20307&quot; value=&quot;506&quot;/&gt;&lt;property id=&quot;20309&quot; value=&quot;-1&quot;/&gt;&lt;/object&gt;&lt;object type=&quot;3&quot; unique_id=&quot;676812&quot;&gt;&lt;property id=&quot;20148&quot; value=&quot;5&quot;/&gt;&lt;property id=&quot;20300&quot; value=&quot;Slide 60&quot;/&gt;&lt;property id=&quot;20307&quot; value=&quot;504&quot;/&gt;&lt;property id=&quot;20309&quot; value=&quot;-1&quot;/&gt;&lt;/object&gt;&lt;object type=&quot;3&quot; unique_id=&quot;677135&quot;&gt;&lt;property id=&quot;20148&quot; value=&quot;5&quot;/&gt;&lt;property id=&quot;20300&quot; value=&quot;Slide 40 - &amp;quot;Forage Legumes&amp;quot;&quot;/&gt;&lt;property id=&quot;20307&quot; value=&quot;508&quot;/&gt;&lt;property id=&quot;20309&quot; value=&quot;-1&quot;/&gt;&lt;/object&gt;&lt;object type=&quot;3&quot; unique_id=&quot;677336&quot;&gt;&lt;property id=&quot;20148&quot; value=&quot;5&quot;/&gt;&lt;property id=&quot;20300&quot; value=&quot;Slide 5 - &amp;quot;Introduction to Forages&amp;quot;&quot;/&gt;&lt;property id=&quot;20307&quot; value=&quot;509&quot;/&gt;&lt;property id=&quot;20309&quot; value=&quot;-1&quot;/&gt;&lt;/object&gt;&lt;object type=&quot;3&quot; unique_id=&quot;677337&quot;&gt;&lt;property id=&quot;20148&quot; value=&quot;5&quot;/&gt;&lt;property id=&quot;20300&quot; value=&quot;Slide 39 - &amp;quot;Introduction to Forages&amp;quot;&quot;/&gt;&lt;property id=&quot;20307&quot; value=&quot;510&quot;/&gt;&lt;property id=&quot;20309&quot; value=&quot;-1&quot;/&gt;&lt;/object&gt;&lt;object type=&quot;3&quot; unique_id=&quot;677338&quot;&gt;&lt;property id=&quot;20148&quot; value=&quot;5&quot;/&gt;&lt;property id=&quot;20300&quot; value=&quot;Slide 65 - &amp;quot;Introduction to Forages&amp;quot;&quot;/&gt;&lt;property id=&quot;20307&quot; value=&quot;511&quot;/&gt;&lt;property id=&quot;20309&quot; value=&quot;-1&quot;/&gt;&lt;/object&gt;&lt;object type=&quot;3&quot; unique_id=&quot;677875&quot;&gt;&lt;property id=&quot;20148&quot; value=&quot;5&quot;/&gt;&lt;property id=&quot;20300&quot; value=&quot;Slide 13 - &amp;quot;Forage Grasses&amp;quot;&quot;/&gt;&lt;property id=&quot;20307&quot; value=&quot;516&quot;/&gt;&lt;property id=&quot;20309&quot; value=&quot;-1&quot;/&gt;&lt;/object&gt;&lt;object type=&quot;3&quot; unique_id=&quot;677876&quot;&gt;&lt;property id=&quot;20148&quot; value=&quot;5&quot;/&gt;&lt;property id=&quot;20300&quot; value=&quot;Slide 16 - &amp;quot;Forage Grasses&amp;quot;&quot;/&gt;&lt;property id=&quot;20307&quot; value=&quot;517&quot;/&gt;&lt;property id=&quot;20309&quot; value=&quot;-1&quot;/&gt;&lt;/object&gt;&lt;object type=&quot;3&quot; unique_id=&quot;677877&quot;&gt;&lt;property id=&quot;20148&quot; value=&quot;5&quot;/&gt;&lt;property id=&quot;20300&quot; value=&quot;Slide 24 - &amp;quot;Forage Grasses&amp;quot;&quot;/&gt;&lt;property id=&quot;20307&quot; value=&quot;518&quot;/&gt;&lt;property id=&quot;20309&quot; value=&quot;-1&quot;/&gt;&lt;/object&gt;&lt;object type=&quot;3&quot; unique_id=&quot;677878&quot;&gt;&lt;property id=&quot;20148&quot; value=&quot;5&quot;/&gt;&lt;property id=&quot;20300&quot; value=&quot;Slide 48 - &amp;quot;Forage Legumes&amp;quot;&quot;/&gt;&lt;property id=&quot;20307&quot; value=&quot;519&quot;/&gt;&lt;property id=&quot;20309&quot; value=&quot;-1&quot;/&gt;&lt;/object&gt;&lt;object type=&quot;3&quot; unique_id=&quot;677879&quot;&gt;&lt;property id=&quot;20148&quot; value=&quot;5&quot;/&gt;&lt;property id=&quot;20300&quot; value=&quot;Slide 52 - &amp;quot;Forage Legumes&amp;quot;&quot;/&gt;&lt;property id=&quot;20307&quot; value=&quot;520&quot;/&gt;&lt;property id=&quot;20309&quot; value=&quot;-1&quot;/&gt;&lt;/object&gt;&lt;object type=&quot;3&quot; unique_id=&quot;677880&quot;&gt;&lt;property id=&quot;20148&quot; value=&quot;5&quot;/&gt;&lt;property id=&quot;20300&quot; value=&quot;Slide 72 - &amp;quot;Introduction to Forages&amp;quot;&quot;/&gt;&lt;property id=&quot;20307&quot; value=&quot;513&quot;/&gt;&lt;property id=&quot;20309&quot; value=&quot;-1&quot;/&gt;&lt;/object&gt;&lt;object type=&quot;3&quot; unique_id=&quot;677881&quot;&gt;&lt;property id=&quot;20148&quot; value=&quot;5&quot;/&gt;&lt;property id=&quot;20300&quot; value=&quot;Slide 74 - &amp;quot;© 2017 Regents of the University of Minnesota. All rights reserved.  The University of Minnesota is an equal oppor&quot;/&gt;&lt;property id=&quot;20307&quot; value=&quot;514&quot;/&gt;&lt;property id=&quot;20309&quot; value=&quot;-1&quot;/&gt;&lt;/object&gt;&lt;object type=&quot;3&quot; unique_id=&quot;678428&quot;&gt;&lt;property id=&quot;20148&quot; value=&quot;5&quot;/&gt;&lt;property id=&quot;20300&quot; value=&quot;Slide 4 - &amp;quot;Forages in Organic Systems&amp;quot;&quot;/&gt;&lt;property id=&quot;20307&quot; value=&quot;522&quot;/&gt;&lt;property id=&quot;20309&quot; value=&quot;-1&quot;/&gt;&lt;/object&gt;&lt;object type=&quot;3&quot; unique_id=&quot;678433&quot;&gt;&lt;property id=&quot;20148&quot; value=&quot;5&quot;/&gt;&lt;property id=&quot;20300&quot; value=&quot;Slide 46 - &amp;quot;Nitrogen Fixation&amp;quot;&quot;/&gt;&lt;property id=&quot;20307&quot; value=&quot;523&quot;/&gt;&lt;property id=&quot;20309&quot; value=&quot;-1&quot;/&gt;&lt;/object&gt;&lt;object type=&quot;3&quot; unique_id=&quot;679059&quot;&gt;&lt;property id=&quot;20148&quot; value=&quot;5&quot;/&gt;&lt;property id=&quot;20300&quot; value=&quot;Slide 51 - &amp;quot;Perennial Legumes       &amp;quot;&quot;/&gt;&lt;property id=&quot;20307&quot; value=&quot;524&quot;/&gt;&lt;property id=&quot;20309&quot; value=&quot;-1&quot;/&gt;&lt;/object&gt;&lt;object type=&quot;3&quot; unique_id=&quot;679060&quot;&gt;&lt;property id=&quot;20148&quot; value=&quot;5&quot;/&gt;&lt;property id=&quot;20300&quot; value=&quot;Slide 56 - &amp;quot;Yearly Forage Yields after Three Harvests per Year &amp;quot;&quot;/&gt;&lt;property id=&quot;20307&quot; value=&quot;525&quot;/&gt;&lt;property id=&quot;20309&quot; value=&quot;-1&quot;/&gt;&lt;/object&gt;&lt;object type=&quot;3&quot; unique_id=&quot;679061&quot;&gt;&lt;property id=&quot;20148&quot; value=&quot;5&quot;/&gt;&lt;property id=&quot;20300&quot; value=&quot;Slide 73 - &amp;quot;REFERENCES and RESOURCES&amp;quot;&quot;/&gt;&lt;property id=&quot;20307&quot; value=&quot;526&quot;/&gt;&lt;property id=&quot;20309&quot; value=&quot;-1&quot;/&gt;&lt;/object&gt;&lt;/object&gt;&lt;object type=&quot;8&quot; unique_id=&quot;521280&quot;&gt;&lt;/object&gt;&lt;object type=&quot;4&quot; unique_id=&quot;521998&quot;&gt;&lt;/object&gt;&lt;object type=&quot;10&quot; unique_id=&quot;521999&quot;&gt;&lt;object type=&quot;11&quot; unique_id=&quot;522000&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monc0003\Desktop\published\data\asimages\{DFB46E19-9889-4BBD-918F-3890AC13FB7E}_19.png&quot;/&gt;&lt;left val=&quot;434&quot;/&gt;&lt;top val=&quot;419&quot;/&gt;&lt;width val=&quot;264&quot;/&gt;&lt;height val=&quot;71&quot;/&gt;&lt;hasText val=&quot;1&quot;/&gt;&lt;/Image&gt;&lt;/ThreeDShapeInfo&gt;"/>
</p:tagLst>
</file>

<file path=ppt/tags/tag101.xml><?xml version="1.0" encoding="utf-8"?>
<p:tagLst xmlns:a="http://schemas.openxmlformats.org/drawingml/2006/main" xmlns:r="http://schemas.openxmlformats.org/officeDocument/2006/relationships" xmlns:p="http://schemas.openxmlformats.org/presentationml/2006/main">
  <p:tag name="HTML_SHAPEINFO" val="&lt;SlideThumbPath val=&quot;Slide20.PNG&quot;/&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0&quot;/&gt;&lt;lineCharCount val=&quot;12&quot;/&gt;&lt;lineCharCount val=&quot;7&quot;/&gt;&lt;lineCharCount val=&quot;8&quot;/&gt;&lt;lineCharCount val=&quot;11&quot;/&gt;&lt;lineCharCount val=&quot;11&quot;/&gt;&lt;lineCharCount val=&quot;4&quot;/&gt;&lt;/TableIndex&gt;&lt;/ShapeTextInfo&gt;"/>
  <p:tag name="HTML_SHAPEINFO" val="&lt;ThreeDShapeInfo&gt;&lt;uuid val=&quot;&quot;/&gt;&lt;isInvalidForFieldText val=&quot;0&quot;/&gt;&lt;Image&gt;&lt;filename val=&quot;C:\Users\monc0003\Desktop\published\data\asimages\{F1AF5F47-BD34-4F4D-B45B-351444A70BDE}_20.png&quot;/&gt;&lt;left val=&quot;-15&quot;/&gt;&lt;top val=&quot;89&quot;/&gt;&lt;width val=&quot;289&quot;/&gt;&lt;height val=&quot;372&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TableIndex row=&quot;1&quot; col=&quot;2&quot;&gt;&lt;linesCount val=&quot;1&quot;/&gt;&lt;lineCharCount val=&quot;6&quot;/&gt;&lt;/TableIndex&gt;&lt;TableIndex row=&quot;1&quot; col=&quot;3&quot;&gt;&lt;linesCount val=&quot;1&quot;/&gt;&lt;lineCharCount val=&quot;4&quot;/&gt;&lt;/TableIndex&gt;&lt;TableIndex row=&quot;2&quot; col=&quot;1&quot;&gt;&lt;linesCount val=&quot;1&quot;/&gt;&lt;lineCharCount val=&quot;7&quot;/&gt;&lt;/TableIndex&gt;&lt;TableIndex row=&quot;2&quot; col=&quot;2&quot;&gt;&lt;linesCount val=&quot;1&quot;/&gt;&lt;lineCharCount val=&quot;17&quot;/&gt;&lt;/TableIndex&gt;&lt;TableIndex row=&quot;2&quot; col=&quot;3&quot;&gt;&lt;linesCount val=&quot;1&quot;/&gt;&lt;lineCharCount val=&quot;17&quot;/&gt;&lt;/TableIndex&gt;&lt;TableIndex row=&quot;3&quot; col=&quot;1&quot;&gt;&lt;linesCount val=&quot;1&quot;/&gt;&lt;lineCharCount val=&quot;15&quot;/&gt;&lt;/TableIndex&gt;&lt;TableIndex row=&quot;3&quot; col=&quot;2&quot;&gt;&lt;linesCount val=&quot;1&quot;/&gt;&lt;lineCharCount val=&quot;3&quot;/&gt;&lt;/TableIndex&gt;&lt;TableIndex row=&quot;3&quot; col=&quot;3&quot;&gt;&lt;linesCount val=&quot;1&quot;/&gt;&lt;lineCharCount val=&quot;3&quot;/&gt;&lt;/TableIndex&gt;&lt;TableIndex row=&quot;4&quot; col=&quot;1&quot;&gt;&lt;linesCount val=&quot;1&quot;/&gt;&lt;lineCharCount val=&quot;10&quot;/&gt;&lt;/TableIndex&gt;&lt;TableIndex row=&quot;4&quot; col=&quot;2&quot;&gt;&lt;linesCount val=&quot;1&quot;/&gt;&lt;lineCharCount val=&quot;3&quot;/&gt;&lt;/TableIndex&gt;&lt;TableIndex row=&quot;4&quot; col=&quot;3&quot;&gt;&lt;linesCount val=&quot;1&quot;/&gt;&lt;lineCharCount val=&quot;3&quot;/&gt;&lt;/TableIndex&gt;&lt;TableIndex row=&quot;5&quot; col=&quot;1&quot;&gt;&lt;linesCount val=&quot;1&quot;/&gt;&lt;lineCharCount val=&quot;13&quot;/&gt;&lt;/TableIndex&gt;&lt;TableIndex row=&quot;5&quot; col=&quot;2&quot;&gt;&lt;linesCount val=&quot;1&quot;/&gt;&lt;lineCharCount val=&quot;3&quot;/&gt;&lt;/TableIndex&gt;&lt;TableIndex row=&quot;5&quot; col=&quot;3&quot;&gt;&lt;linesCount val=&quot;1&quot;/&gt;&lt;lineCharCount val=&quot;3&quot;/&gt;&lt;/TableIndex&gt;&lt;TableIndex row=&quot;6&quot; col=&quot;1&quot;&gt;&lt;linesCount val=&quot;1&quot;/&gt;&lt;lineCharCount val=&quot;12&quot;/&gt;&lt;/TableIndex&gt;&lt;TableIndex row=&quot;6&quot; col=&quot;2&quot;&gt;&lt;linesCount val=&quot;1&quot;/&gt;&lt;lineCharCount val=&quot;3&quot;/&gt;&lt;/TableIndex&gt;&lt;TableIndex row=&quot;6&quot; col=&quot;3&quot;&gt;&lt;linesCount val=&quot;1&quot;/&gt;&lt;lineCharCount val=&quot;3&quot;/&gt;&lt;/TableIndex&gt;&lt;TableIndex row=&quot;7&quot; col=&quot;1&quot;&gt;&lt;linesCount val=&quot;1&quot;/&gt;&lt;lineCharCount val=&quot;12&quot;/&gt;&lt;/TableIndex&gt;&lt;TableIndex row=&quot;7&quot; col=&quot;2&quot;&gt;&lt;linesCount val=&quot;1&quot;/&gt;&lt;lineCharCount val=&quot;3&quot;/&gt;&lt;/TableIndex&gt;&lt;TableIndex row=&quot;7&quot; col=&quot;3&quot;&gt;&lt;linesCount val=&quot;1&quot;/&gt;&lt;lineCharCount val=&quot;3&quot;/&gt;&lt;/TableIndex&gt;&lt;TableIndex row=&quot;8&quot; col=&quot;1&quot;&gt;&lt;linesCount val=&quot;1&quot;/&gt;&lt;lineCharCount val=&quot;13&quot;/&gt;&lt;/TableIndex&gt;&lt;TableIndex row=&quot;8&quot; col=&quot;2&quot;&gt;&lt;linesCount val=&quot;0&quot;/&gt;&lt;/TableIndex&gt;&lt;TableIndex row=&quot;8&quot; col=&quot;3&quot;&gt;&lt;linesCount val=&quot;1&quot;/&gt;&lt;lineCharCount val=&quot;3&quot;/&gt;&lt;/TableIndex&gt;&lt;TableIndex row=&quot;9&quot; col=&quot;1&quot;&gt;&lt;linesCount val=&quot;1&quot;/&gt;&lt;lineCharCount val=&quot;10&quot;/&gt;&lt;/TableIndex&gt;&lt;TableIndex row=&quot;9&quot; col=&quot;2&quot;&gt;&lt;linesCount val=&quot;0&quot;/&gt;&lt;/TableIndex&gt;&lt;TableIndex row=&quot;9&quot; col=&quot;3&quot;&gt;&lt;linesCount val=&quot;1&quot;/&gt;&lt;lineCharCount val=&quot;3&quot;/&gt;&lt;/TableIndex&gt;&lt;TableIndex row=&quot;10&quot; col=&quot;1&quot;&gt;&lt;linesCount val=&quot;1&quot;/&gt;&lt;lineCharCount val=&quot;10&quot;/&gt;&lt;/TableIndex&gt;&lt;TableIndex row=&quot;10&quot; col=&quot;2&quot;&gt;&lt;linesCount val=&quot;0&quot;/&gt;&lt;/TableIndex&gt;&lt;TableIndex row=&quot;10&quot; col=&quot;3&quot;&gt;&lt;linesCount val=&quot;1&quot;/&gt;&lt;lineCharCount val=&quot;3&quot;/&gt;&lt;/TableIndex&gt;&lt;/ShapeTextInfo&gt;"/>
  <p:tag name="HTML_SHAPEINFO" val="&lt;ThreeDShapeInfo&gt;&lt;uuid val=&quot;&quot;/&gt;&lt;isInvalidForFieldText val=&quot;0&quot;/&gt;&lt;Image&gt;&lt;filename val=&quot;C:\Users\monc0003\Desktop\published\data\asimages\{C5077A3A-9264-48BD-AF98-218E46E724C2}_20.png&quot;/&gt;&lt;left val=&quot;251&quot;/&gt;&lt;top val=&quot;26&quot;/&gt;&lt;width val=&quot;464&quot;/&gt;&lt;height val=&quot;459&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6&quot;/&gt;&lt;/TableIndex&gt;&lt;/ShapeTextInfo&gt;"/>
  <p:tag name="HTML_SHAPEINFO" val="&lt;ThreeDShapeInfo&gt;&lt;uuid val=&quot;&quot;/&gt;&lt;isInvalidForFieldText val=&quot;0&quot;/&gt;&lt;Image&gt;&lt;filename val=&quot;C:\Users\monc0003\Desktop\published\data\asimages\{2B222287-2897-49F5-AD72-65F629E58C54}_20.png&quot;/&gt;&lt;left val=&quot;241&quot;/&gt;&lt;top val=&quot;473&quot;/&gt;&lt;width val=&quot;311&quot;/&gt;&lt;height val=&quot;38&quot;/&gt;&lt;hasText val=&quot;1&quot;/&gt;&lt;/Image&gt;&lt;/ThreeDShapeInfo&gt;"/>
</p:tagLst>
</file>

<file path=ppt/tags/tag105.xml><?xml version="1.0" encoding="utf-8"?>
<p:tagLst xmlns:a="http://schemas.openxmlformats.org/drawingml/2006/main" xmlns:r="http://schemas.openxmlformats.org/officeDocument/2006/relationships" xmlns:p="http://schemas.openxmlformats.org/presentationml/2006/main">
  <p:tag name="HTML_SHAPEINFO" val="&lt;SlideThumbPath val=&quot;Slide21.PNG&quot;/&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ShapeTextInfo&gt;"/>
  <p:tag name="HTML_SHAPEINFO" val="&lt;ThreeDShapeInfo&gt;&lt;uuid val=&quot;&quot;/&gt;&lt;isInvalidForFieldText val=&quot;0&quot;/&gt;&lt;Image&gt;&lt;filename val=&quot;C:\Users\monc0003\Desktop\published\data\asimages\{985CFE54-B9CE-4870-BB01-B98E81B197FF}_21.png&quot;/&gt;&lt;left val=&quot;251&quot;/&gt;&lt;top val=&quot;379&quot;/&gt;&lt;width val=&quot;144&quot;/&gt;&lt;height val=&quot;68&quot;/&gt;&lt;hasText val=&quot;1&quot;/&gt;&lt;/Image&gt;&lt;/ThreeDShapeInfo&gt;"/>
</p:tagLst>
</file>

<file path=ppt/tags/tag1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Desktop\published\data\asimages\{B0DF8380-C072-4812-AF8B-CAC529CD0ACD}_21.png&quot;/&gt;&lt;left val=&quot;465&quot;/&gt;&lt;top val=&quot;71&quot;/&gt;&lt;width val=&quot;210&quot;/&gt;&lt;height val=&quot;68&quot;/&gt;&lt;hasText val=&quot;1&quot;/&gt;&lt;/Image&gt;&lt;/ThreeDShapeInfo&gt;"/>
</p:tagLst>
</file>

<file path=ppt/tags/tag108.xml><?xml version="1.0" encoding="utf-8"?>
<p:tagLst xmlns:a="http://schemas.openxmlformats.org/drawingml/2006/main" xmlns:r="http://schemas.openxmlformats.org/officeDocument/2006/relationships" xmlns:p="http://schemas.openxmlformats.org/presentationml/2006/main">
  <p:tag name="HTML_SHAPEINFO" val="&lt;SlideThumbPath val=&quot;Slide22.PNG&quot;/&gt;"/>
</p:tagLst>
</file>

<file path=ppt/tags/tag109.xml><?xml version="1.0" encoding="utf-8"?>
<p:tagLst xmlns:a="http://schemas.openxmlformats.org/drawingml/2006/main" xmlns:r="http://schemas.openxmlformats.org/officeDocument/2006/relationships" xmlns:p="http://schemas.openxmlformats.org/presentationml/2006/main">
  <p:tag name="HTML_SHAPEINFO" val="&lt;SlideThumbPath val=&quot;Slide23.PNG&quot;/&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3&quot;/&gt;&lt;/TableIndex&gt;&lt;/ShapeTextInfo&gt;"/>
  <p:tag name="HTML_SHAPEINFO" val="&lt;ThreeDShapeInfo&gt;&lt;uuid val=&quot;&quot;/&gt;&lt;isInvalidForFieldText val=&quot;0&quot;/&gt;&lt;Image&gt;&lt;filename val=&quot;C:\Users\monc0003\Desktop\published\data\asimages\{2C4B4E70-8326-4920-AD3C-5E16013FF6BE}_23.png&quot;/&gt;&lt;left val=&quot;13&quot;/&gt;&lt;top val=&quot;492&quot;/&gt;&lt;width val=&quot;342&quot;/&gt;&lt;height val=&quot;39&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HTML_SHAPEINFO" val="&lt;SlideThumbPath val=&quot;Slide24.PNG&quot;/&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Desktop\published\data\asimages\{2DD88783-26F8-47D0-BFC6-340D051DA58F}_24.png&quot;/&gt;&lt;left val=&quot;35&quot;/&gt;&lt;top val=&quot;21&quot;/&gt;&lt;width val=&quot;648&quot;/&gt;&lt;height val=&quot;98&quot;/&gt;&lt;hasText val=&quot;1&quot;/&gt;&lt;/Image&gt;&lt;/ThreeDShapeInfo&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7&quot;/&gt;&lt;lineCharCount val=&quot;14&quot;/&gt;&lt;lineCharCount val=&quot;15&quot;/&gt;&lt;lineCharCount val=&quot;11&quot;/&gt;&lt;lineCharCount val=&quot;18&quot;/&gt;&lt;lineCharCount val=&quot;16&quot;/&gt;&lt;lineCharCount val=&quot;8&quot;/&gt;&lt;/TableIndex&gt;&lt;/ShapeTextInfo&gt;"/>
  <p:tag name="HTML_SHAPEINFO" val="&lt;ThreeDShapeInfo&gt;&lt;uuid val=&quot;&quot;/&gt;&lt;isInvalidForFieldText val=&quot;0&quot;/&gt;&lt;Image&gt;&lt;filename val=&quot;C:\Users\monc0003\Desktop\published\data\asimages\{141F8997-5E03-4945-ABAB-F7960BA75C82}_24.png&quot;/&gt;&lt;left val=&quot;345&quot;/&gt;&lt;top val=&quot;125&quot;/&gt;&lt;width val=&quot;339&quot;/&gt;&lt;height val=&quot;357&quot;/&gt;&lt;hasText val=&quot;1&quot;/&gt;&lt;/Image&gt;&lt;/ThreeDShape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published\data\asimages\{036B7B6F-BF9B-4B89-B1F7-02DADD995676}_25.png&quot;/&gt;&lt;left val=&quot;35&quot;/&gt;&lt;top val=&quot;21&quot;/&gt;&lt;width val=&quot;648&quot;/&gt;&lt;height val=&quot;98&quot;/&gt;&lt;hasText val=&quot;1&quot;/&gt;&lt;/Image&gt;&lt;/ThreeDShapeInfo&gt;"/>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7&quot;/&gt;&lt;lineCharCount val=&quot;19&quot;/&gt;&lt;lineCharCount val=&quot;18&quot;/&gt;&lt;lineCharCount val=&quot;8&quot;/&gt;&lt;lineCharCount val=&quot;13&quot;/&gt;&lt;lineCharCount val=&quot;12&quot;/&gt;&lt;lineCharCount val=&quot;16&quot;/&gt;&lt;/TableIndex&gt;&lt;/ShapeTextInfo&gt;"/>
  <p:tag name="HTML_SHAPEINFO" val="&lt;ThreeDShapeInfo&gt;&lt;uuid val=&quot;&quot;/&gt;&lt;isInvalidForFieldText val=&quot;0&quot;/&gt;&lt;Image&gt;&lt;filename val=&quot;C:\Users\monc0003\Desktop\published\data\asimages\{DF956B6F-730E-4404-BE77-ED441C54790B}_25.png&quot;/&gt;&lt;left val=&quot;25&quot;/&gt;&lt;top val=&quot;120&quot;/&gt;&lt;width val=&quot;658&quot;/&gt;&lt;height val=&quot;362&quot;/&gt;&lt;hasText val=&quot;1&quot;/&gt;&lt;/Image&gt;&lt;/ThreeDShapeInfo&gt;"/>
</p:tagLst>
</file>

<file path=ppt/tags/tag118.xml><?xml version="1.0" encoding="utf-8"?>
<p:tagLst xmlns:a="http://schemas.openxmlformats.org/drawingml/2006/main" xmlns:r="http://schemas.openxmlformats.org/officeDocument/2006/relationships" xmlns:p="http://schemas.openxmlformats.org/presentationml/2006/main">
  <p:tag name="HTML_SHAPEINFO" val="&lt;SlideThumbPath val=&quot;Slide26.PNG&quot;/&gt;"/>
</p:tagLst>
</file>

<file path=ppt/tags/tag1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published\data\asimages\{9AD434D1-C3BF-4A74-967A-D053C07DC27F}_26.png&quot;/&gt;&lt;left val=&quot;35&quot;/&gt;&lt;top val=&quot;21&quot;/&gt;&lt;width val=&quot;648&quot;/&gt;&lt;height val=&quot;98&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7&quot;/&gt;&lt;lineCharCount val=&quot;14&quot;/&gt;&lt;lineCharCount val=&quot;12&quot;/&gt;&lt;lineCharCount val=&quot;19&quot;/&gt;&lt;lineCharCount val=&quot;17&quot;/&gt;&lt;/TableIndex&gt;&lt;/ShapeTextInfo&gt;"/>
  <p:tag name="HTML_SHAPEINFO" val="&lt;ThreeDShapeInfo&gt;&lt;uuid val=&quot;&quot;/&gt;&lt;isInvalidForFieldText val=&quot;0&quot;/&gt;&lt;Image&gt;&lt;filename val=&quot;C:\Users\monc0003\Desktop\published\data\asimages\{C65CBB7C-5A87-4CBE-A6AD-08BB2EC0EF2E}_26.png&quot;/&gt;&lt;left val=&quot;23&quot;/&gt;&lt;top val=&quot;119&quot;/&gt;&lt;width val=&quot;660&quot;/&gt;&lt;height val=&quot;363&quot;/&gt;&lt;hasText val=&quot;1&quot;/&gt;&lt;/Image&gt;&lt;/ThreeDShapeInfo&gt;"/>
</p:tagLst>
</file>

<file path=ppt/tags/tag121.xml><?xml version="1.0" encoding="utf-8"?>
<p:tagLst xmlns:a="http://schemas.openxmlformats.org/drawingml/2006/main" xmlns:r="http://schemas.openxmlformats.org/officeDocument/2006/relationships" xmlns:p="http://schemas.openxmlformats.org/presentationml/2006/main">
  <p:tag name="HTML_SHAPEINFO" val="&lt;SlideThumbPath val=&quot;Slide27.PNG&quot;/&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4&quot;/&gt;&lt;/TableIndex&gt;&lt;/ShapeTextInfo&gt;"/>
  <p:tag name="HTML_SHAPEINFO" val="&lt;ThreeDShapeInfo&gt;&lt;uuid val=&quot;&quot;/&gt;&lt;isInvalidForFieldText val=&quot;0&quot;/&gt;&lt;Image&gt;&lt;filename val=&quot;C:\Users\monc0003\Desktop\published\data\asimages\{E4DB2F66-D4BA-4902-A815-C76D5A07D832}_27.png&quot;/&gt;&lt;left val=&quot;24&quot;/&gt;&lt;top val=&quot;0&quot;/&gt;&lt;width val=&quot;671&quot;/&gt;&lt;height val=&quot;85&quot;/&gt;&lt;hasText val=&quot;1&quot;/&gt;&lt;/Image&gt;&lt;/ThreeDShapeInfo&gt;"/>
</p:tagLst>
</file>

<file path=ppt/tags/tag1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Users\monc0003\Desktop\published\data\asimages\{DE95BF01-A5FE-4E12-8454-B0FF83A74E0D}_27.png&quot;/&gt;&lt;left val=&quot;35&quot;/&gt;&lt;top val=&quot;125&quot;/&gt;&lt;width val=&quot;648&quot;/&gt;&lt;height val=&quot;357&quot;/&gt;&lt;hasText val=&quot;1&quot;/&gt;&lt;/Image&gt;&lt;/ThreeDShape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TableIndex row=&quot;1&quot; col=&quot;2&quot;&gt;&lt;linesCount val=&quot;1&quot;/&gt;&lt;lineCharCount val=&quot;17&quot;/&gt;&lt;/TableIndex&gt;&lt;TableIndex row=&quot;1&quot; col=&quot;3&quot;&gt;&lt;linesCount val=&quot;1&quot;/&gt;&lt;lineCharCount val=&quot;12&quot;/&gt;&lt;/TableIndex&gt;&lt;TableIndex row=&quot;1&quot; col=&quot;4&quot;&gt;&lt;linesCount val=&quot;1&quot;/&gt;&lt;lineCharCount val=&quot;18&quot;/&gt;&lt;/TableIndex&gt;&lt;TableIndex row=&quot;2&quot; col=&quot;1&quot;&gt;&lt;linesCount val=&quot;1&quot;/&gt;&lt;lineCharCount val=&quot;11&quot;/&gt;&lt;/TableIndex&gt;&lt;TableIndex row=&quot;2&quot; col=&quot;2&quot;&gt;&lt;linesCount val=&quot;1&quot;/&gt;&lt;lineCharCount val=&quot;1&quot;/&gt;&lt;/TableIndex&gt;&lt;TableIndex row=&quot;2&quot; col=&quot;3&quot;&gt;&lt;linesCount val=&quot;1&quot;/&gt;&lt;lineCharCount val=&quot;1&quot;/&gt;&lt;/TableIndex&gt;&lt;TableIndex row=&quot;2&quot; col=&quot;4&quot;&gt;&lt;linesCount val=&quot;1&quot;/&gt;&lt;lineCharCount val=&quot;1&quot;/&gt;&lt;/TableIndex&gt;&lt;TableIndex row=&quot;3&quot; col=&quot;1&quot;&gt;&lt;linesCount val=&quot;1&quot;/&gt;&lt;lineCharCount val=&quot;18&quot;/&gt;&lt;/TableIndex&gt;&lt;TableIndex row=&quot;3&quot; col=&quot;2&quot;&gt;&lt;linesCount val=&quot;1&quot;/&gt;&lt;lineCharCount val=&quot;1&quot;/&gt;&lt;/TableIndex&gt;&lt;TableIndex row=&quot;3&quot; col=&quot;3&quot;&gt;&lt;linesCount val=&quot;1&quot;/&gt;&lt;lineCharCount val=&quot;2&quot;/&gt;&lt;/TableIndex&gt;&lt;TableIndex row=&quot;3&quot; col=&quot;4&quot;&gt;&lt;linesCount val=&quot;1&quot;/&gt;&lt;lineCharCount val=&quot;1&quot;/&gt;&lt;/TableIndex&gt;&lt;TableIndex row=&quot;4&quot; col=&quot;1&quot;&gt;&lt;linesCount val=&quot;1&quot;/&gt;&lt;lineCharCount val=&quot;17&quot;/&gt;&lt;/TableIndex&gt;&lt;TableIndex row=&quot;4&quot; col=&quot;2&quot;&gt;&lt;linesCount val=&quot;1&quot;/&gt;&lt;lineCharCount val=&quot;1&quot;/&gt;&lt;/TableIndex&gt;&lt;TableIndex row=&quot;4&quot; col=&quot;3&quot;&gt;&lt;linesCount val=&quot;1&quot;/&gt;&lt;lineCharCount val=&quot;1&quot;/&gt;&lt;/TableIndex&gt;&lt;TableIndex row=&quot;4&quot; col=&quot;4&quot;&gt;&lt;linesCount val=&quot;1&quot;/&gt;&lt;lineCharCount val=&quot;1&quot;/&gt;&lt;/TableIndex&gt;&lt;TableIndex row=&quot;5&quot; col=&quot;1&quot;&gt;&lt;linesCount val=&quot;1&quot;/&gt;&lt;lineCharCount val=&quot;13&quot;/&gt;&lt;/TableIndex&gt;&lt;TableIndex row=&quot;5&quot; col=&quot;2&quot;&gt;&lt;linesCount val=&quot;1&quot;/&gt;&lt;lineCharCount val=&quot;2&quot;/&gt;&lt;/TableIndex&gt;&lt;TableIndex row=&quot;5&quot; col=&quot;3&quot;&gt;&lt;linesCount val=&quot;1&quot;/&gt;&lt;lineCharCount val=&quot;1&quot;/&gt;&lt;/TableIndex&gt;&lt;TableIndex row=&quot;5&quot; col=&quot;4&quot;&gt;&lt;linesCount val=&quot;1&quot;/&gt;&lt;lineCharCount val=&quot;1&quot;/&gt;&lt;/TableIndex&gt;&lt;TableIndex row=&quot;6&quot; col=&quot;1&quot;&gt;&lt;linesCount val=&quot;1&quot;/&gt;&lt;lineCharCount val=&quot;12&quot;/&gt;&lt;/TableIndex&gt;&lt;TableIndex row=&quot;6&quot; col=&quot;2&quot;&gt;&lt;linesCount val=&quot;1&quot;/&gt;&lt;lineCharCount val=&quot;1&quot;/&gt;&lt;/TableIndex&gt;&lt;TableIndex row=&quot;6&quot; col=&quot;3&quot;&gt;&lt;linesCount val=&quot;1&quot;/&gt;&lt;lineCharCount val=&quot;1&quot;/&gt;&lt;/TableIndex&gt;&lt;TableIndex row=&quot;6&quot; col=&quot;4&quot;&gt;&lt;linesCount val=&quot;1&quot;/&gt;&lt;lineCharCount val=&quot;1&quot;/&gt;&lt;/TableIndex&gt;&lt;TableIndex row=&quot;7&quot; col=&quot;1&quot;&gt;&lt;linesCount val=&quot;1&quot;/&gt;&lt;lineCharCount val=&quot;18&quot;/&gt;&lt;/TableIndex&gt;&lt;TableIndex row=&quot;7&quot; col=&quot;2&quot;&gt;&lt;linesCount val=&quot;1&quot;/&gt;&lt;lineCharCount val=&quot;1&quot;/&gt;&lt;/TableIndex&gt;&lt;TableIndex row=&quot;7&quot; col=&quot;3&quot;&gt;&lt;linesCount val=&quot;1&quot;/&gt;&lt;lineCharCount val=&quot;1&quot;/&gt;&lt;/TableIndex&gt;&lt;TableIndex row=&quot;7&quot; col=&quot;4&quot;&gt;&lt;linesCount val=&quot;1&quot;/&gt;&lt;lineCharCount val=&quot;1&quot;/&gt;&lt;/TableIndex&gt;&lt;TableIndex row=&quot;8&quot; col=&quot;1&quot;&gt;&lt;linesCount val=&quot;1&quot;/&gt;&lt;lineCharCount val=&quot;16&quot;/&gt;&lt;/TableIndex&gt;&lt;TableIndex row=&quot;8&quot; col=&quot;2&quot;&gt;&lt;linesCount val=&quot;1&quot;/&gt;&lt;lineCharCount val=&quot;2&quot;/&gt;&lt;/TableIndex&gt;&lt;TableIndex row=&quot;8&quot; col=&quot;3&quot;&gt;&lt;linesCount val=&quot;1&quot;/&gt;&lt;lineCharCount val=&quot;2&quot;/&gt;&lt;/TableIndex&gt;&lt;TableIndex row=&quot;8&quot; col=&quot;4&quot;&gt;&lt;linesCount val=&quot;1&quot;/&gt;&lt;lineCharCount val=&quot;2&quot;/&gt;&lt;/TableIndex&gt;&lt;TableIndex row=&quot;9&quot; col=&quot;1&quot;&gt;&lt;linesCount val=&quot;1&quot;/&gt;&lt;lineCharCount val=&quot;17&quot;/&gt;&lt;/TableIndex&gt;&lt;TableIndex row=&quot;9&quot; col=&quot;2&quot;&gt;&lt;linesCount val=&quot;1&quot;/&gt;&lt;lineCharCount val=&quot;2&quot;/&gt;&lt;/TableIndex&gt;&lt;TableIndex row=&quot;9&quot; col=&quot;3&quot;&gt;&lt;linesCount val=&quot;1&quot;/&gt;&lt;lineCharCount val=&quot;2&quot;/&gt;&lt;/TableIndex&gt;&lt;TableIndex row=&quot;9&quot; col=&quot;4&quot;&gt;&lt;linesCount val=&quot;1&quot;/&gt;&lt;lineCharCount val=&quot;1&quot;/&gt;&lt;/TableIndex&gt;&lt;TableIndex row=&quot;10&quot; col=&quot;1&quot;&gt;&lt;linesCount val=&quot;1&quot;/&gt;&lt;lineCharCount val=&quot;11&quot;/&gt;&lt;/TableIndex&gt;&lt;TableIndex row=&quot;10&quot; col=&quot;2&quot;&gt;&lt;linesCount val=&quot;1&quot;/&gt;&lt;lineCharCount val=&quot;2&quot;/&gt;&lt;/TableIndex&gt;&lt;TableIndex row=&quot;10&quot; col=&quot;3&quot;&gt;&lt;linesCount val=&quot;1&quot;/&gt;&lt;lineCharCount val=&quot;1&quot;/&gt;&lt;/TableIndex&gt;&lt;TableIndex row=&quot;10&quot; col=&quot;4&quot;&gt;&lt;linesCount val=&quot;1&quot;/&gt;&lt;lineCharCount val=&quot;1&quot;/&gt;&lt;/TableIndex&gt;&lt;TableIndex row=&quot;11&quot; col=&quot;1&quot;&gt;&lt;linesCount val=&quot;1&quot;/&gt;&lt;lineCharCount val=&quot;7&quot;/&gt;&lt;/TableIndex&gt;&lt;TableIndex row=&quot;11&quot; col=&quot;2&quot;&gt;&lt;linesCount val=&quot;1&quot;/&gt;&lt;lineCharCount val=&quot;1&quot;/&gt;&lt;/TableIndex&gt;&lt;TableIndex row=&quot;11&quot; col=&quot;3&quot;&gt;&lt;linesCount val=&quot;1&quot;/&gt;&lt;lineCharCount val=&quot;1&quot;/&gt;&lt;/TableIndex&gt;&lt;TableIndex row=&quot;11&quot; col=&quot;4&quot;&gt;&lt;linesCount val=&quot;1&quot;/&gt;&lt;lineCharCount val=&quot;1&quot;/&gt;&lt;/TableIndex&gt;&lt;/ShapeTextInfo&gt;"/>
  <p:tag name="HTML_SHAPEINFO" val="&lt;ThreeDShapeInfo&gt;&lt;uuid val=&quot;&quot;/&gt;&lt;isInvalidForFieldText val=&quot;0&quot;/&gt;&lt;Image&gt;&lt;filename val=&quot;C:\Users\monc0003\Desktop\published\data\asimages\{93AED591-6B64-4E39-BDB9-6F461940F0E1}_27.png&quot;/&gt;&lt;left val=&quot;17&quot;/&gt;&lt;top val=&quot;83&quot;/&gt;&lt;width val=&quot;693&quot;/&gt;&lt;height val=&quot;437&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HTML_SHAPEINFO" val="&lt;SlideThumbPath val=&quot;Slide28.PNG&quot;/&gt;"/>
</p:tagLst>
</file>

<file path=ppt/tags/tag1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quot;/&gt;&lt;/TableIndex&gt;&lt;TableIndex row=&quot;1&quot; col=&quot;2&quot;&gt;&lt;linesCount val=&quot;1&quot;/&gt;&lt;lineCharCount val=&quot;17&quot;/&gt;&lt;/TableIndex&gt;&lt;TableIndex row=&quot;1&quot; col=&quot;3&quot;&gt;&lt;linesCount val=&quot;1&quot;/&gt;&lt;lineCharCount val=&quot;21&quot;/&gt;&lt;/TableIndex&gt;&lt;TableIndex row=&quot;2&quot; col=&quot;1&quot;&gt;&lt;linesCount val=&quot;1&quot;/&gt;&lt;lineCharCount val=&quot;11&quot;/&gt;&lt;/TableIndex&gt;&lt;TableIndex row=&quot;2&quot; col=&quot;2&quot;&gt;&lt;linesCount val=&quot;1&quot;/&gt;&lt;lineCharCount val=&quot;1&quot;/&gt;&lt;/TableIndex&gt;&lt;TableIndex row=&quot;2&quot; col=&quot;3&quot;&gt;&lt;linesCount val=&quot;1&quot;/&gt;&lt;lineCharCount val=&quot;13&quot;/&gt;&lt;/TableIndex&gt;&lt;TableIndex row=&quot;3&quot; col=&quot;1&quot;&gt;&lt;linesCount val=&quot;1&quot;/&gt;&lt;lineCharCount val=&quot;18&quot;/&gt;&lt;/TableIndex&gt;&lt;TableIndex row=&quot;3&quot; col=&quot;2&quot;&gt;&lt;linesCount val=&quot;1&quot;/&gt;&lt;lineCharCount val=&quot;2&quot;/&gt;&lt;/TableIndex&gt;&lt;TableIndex row=&quot;3&quot; col=&quot;3&quot;&gt;&lt;linesCount val=&quot;1&quot;/&gt;&lt;lineCharCount val=&quot;2&quot;/&gt;&lt;/TableIndex&gt;&lt;TableIndex row=&quot;4&quot; col=&quot;1&quot;&gt;&lt;linesCount val=&quot;1&quot;/&gt;&lt;lineCharCount val=&quot;17&quot;/&gt;&lt;/TableIndex&gt;&lt;TableIndex row=&quot;4&quot; col=&quot;2&quot;&gt;&lt;linesCount val=&quot;1&quot;/&gt;&lt;lineCharCount val=&quot;1&quot;/&gt;&lt;/TableIndex&gt;&lt;TableIndex row=&quot;4&quot; col=&quot;3&quot;&gt;&lt;linesCount val=&quot;1&quot;/&gt;&lt;lineCharCount val=&quot;13&quot;/&gt;&lt;/TableIndex&gt;&lt;TableIndex row=&quot;5&quot; col=&quot;1&quot;&gt;&lt;linesCount val=&quot;1&quot;/&gt;&lt;lineCharCount val=&quot;13&quot;/&gt;&lt;/TableIndex&gt;&lt;TableIndex row=&quot;5&quot; col=&quot;2&quot;&gt;&lt;linesCount val=&quot;1&quot;/&gt;&lt;lineCharCount val=&quot;2&quot;/&gt;&lt;/TableIndex&gt;&lt;TableIndex row=&quot;5&quot; col=&quot;3&quot;&gt;&lt;linesCount val=&quot;1&quot;/&gt;&lt;lineCharCount val=&quot;13&quot;/&gt;&lt;/TableIndex&gt;&lt;TableIndex row=&quot;6&quot; col=&quot;1&quot;&gt;&lt;linesCount val=&quot;1&quot;/&gt;&lt;lineCharCount val=&quot;12&quot;/&gt;&lt;/TableIndex&gt;&lt;TableIndex row=&quot;6&quot; col=&quot;2&quot;&gt;&lt;linesCount val=&quot;1&quot;/&gt;&lt;lineCharCount val=&quot;2&quot;/&gt;&lt;/TableIndex&gt;&lt;TableIndex row=&quot;6&quot; col=&quot;3&quot;&gt;&lt;linesCount val=&quot;1&quot;/&gt;&lt;lineCharCount val=&quot;13&quot;/&gt;&lt;/TableIndex&gt;&lt;TableIndex row=&quot;7&quot; col=&quot;1&quot;&gt;&lt;linesCount val=&quot;1&quot;/&gt;&lt;lineCharCount val=&quot;18&quot;/&gt;&lt;/TableIndex&gt;&lt;TableIndex row=&quot;7&quot; col=&quot;2&quot;&gt;&lt;linesCount val=&quot;1&quot;/&gt;&lt;lineCharCount val=&quot;1&quot;/&gt;&lt;/TableIndex&gt;&lt;TableIndex row=&quot;7&quot; col=&quot;3&quot;&gt;&lt;linesCount val=&quot;1&quot;/&gt;&lt;lineCharCount val=&quot;13&quot;/&gt;&lt;/TableIndex&gt;&lt;TableIndex row=&quot;8&quot; col=&quot;1&quot;&gt;&lt;linesCount val=&quot;1&quot;/&gt;&lt;lineCharCount val=&quot;16&quot;/&gt;&lt;/TableIndex&gt;&lt;TableIndex row=&quot;8&quot; col=&quot;2&quot;&gt;&lt;linesCount val=&quot;1&quot;/&gt;&lt;lineCharCount val=&quot;1&quot;/&gt;&lt;/TableIndex&gt;&lt;TableIndex row=&quot;8&quot; col=&quot;3&quot;&gt;&lt;linesCount val=&quot;1&quot;/&gt;&lt;lineCharCount val=&quot;13&quot;/&gt;&lt;/TableIndex&gt;&lt;TableIndex row=&quot;9&quot; col=&quot;1&quot;&gt;&lt;linesCount val=&quot;1&quot;/&gt;&lt;lineCharCount val=&quot;17&quot;/&gt;&lt;/TableIndex&gt;&lt;TableIndex row=&quot;9&quot; col=&quot;2&quot;&gt;&lt;linesCount val=&quot;1&quot;/&gt;&lt;lineCharCount val=&quot;1&quot;/&gt;&lt;/TableIndex&gt;&lt;TableIndex row=&quot;9&quot; col=&quot;3&quot;&gt;&lt;linesCount val=&quot;1&quot;/&gt;&lt;lineCharCount val=&quot;13&quot;/&gt;&lt;/TableIndex&gt;&lt;TableIndex row=&quot;10&quot; col=&quot;1&quot;&gt;&lt;linesCount val=&quot;1&quot;/&gt;&lt;lineCharCount val=&quot;11&quot;/&gt;&lt;/TableIndex&gt;&lt;TableIndex row=&quot;10&quot; col=&quot;2&quot;&gt;&lt;linesCount val=&quot;1&quot;/&gt;&lt;lineCharCount val=&quot;2&quot;/&gt;&lt;/TableIndex&gt;&lt;TableIndex row=&quot;10&quot; col=&quot;3&quot;&gt;&lt;linesCount val=&quot;1&quot;/&gt;&lt;lineCharCount val=&quot;13&quot;/&gt;&lt;/TableIndex&gt;&lt;TableIndex row=&quot;11&quot; col=&quot;1&quot;&gt;&lt;linesCount val=&quot;1&quot;/&gt;&lt;lineCharCount val=&quot;7&quot;/&gt;&lt;/TableIndex&gt;&lt;TableIndex row=&quot;11&quot; col=&quot;2&quot;&gt;&lt;linesCount val=&quot;1&quot;/&gt;&lt;lineCharCount val=&quot;1&quot;/&gt;&lt;/TableIndex&gt;&lt;TableIndex row=&quot;11&quot; col=&quot;3&quot;&gt;&lt;linesCount val=&quot;1&quot;/&gt;&lt;lineCharCount val=&quot;13&quot;/&gt;&lt;/TableIndex&gt;&lt;/ShapeTextInfo&gt;"/>
  <p:tag name="HTML_SHAPEINFO" val="&lt;ThreeDShapeInfo&gt;&lt;uuid val=&quot;&quot;/&gt;&lt;isInvalidForFieldText val=&quot;0&quot;/&gt;&lt;Image&gt;&lt;filename val=&quot;C:\Users\monc0003\Desktop\published\data\asimages\{9E593F29-F12A-492D-89E8-DA6A021C94B2}_28.png&quot;/&gt;&lt;left val=&quot;11&quot;/&gt;&lt;top val=&quot;71&quot;/&gt;&lt;width val=&quot;687&quot;/&gt;&lt;height val=&quot;434&quot;/&gt;&lt;hasText val=&quot;1&quot;/&gt;&lt;/Image&gt;&lt;/ThreeDShapeInfo&gt;"/>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 name="HTML_SHAPEINFO" val="&lt;ThreeDShapeInfo&gt;&lt;uuid val=&quot;&quot;/&gt;&lt;isInvalidForFieldText val=&quot;0&quot;/&gt;&lt;Image&gt;&lt;filename val=&quot;C:\Users\monc0003\Desktop\published\data\asimages\{7BC822EF-10F0-42D0-9A61-CC669B2ED6F3}_28.png&quot;/&gt;&lt;left val=&quot;8&quot;/&gt;&lt;top val=&quot;2&quot;/&gt;&lt;width val=&quot;691&quot;/&gt;&lt;height val=&quot;76&quot;/&gt;&lt;hasText val=&quot;1&quot;/&gt;&lt;/Image&gt;&lt;/ThreeDShape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0&quot;/&gt;&lt;/TableIndex&gt;&lt;/ShapeTextInfo&gt;"/>
  <p:tag name="HTML_SHAPEINFO" val="&lt;ThreeDShapeInfo&gt;&lt;uuid val=&quot;&quot;/&gt;&lt;isInvalidForFieldText val=&quot;0&quot;/&gt;&lt;Image&gt;&lt;filename val=&quot;C:\Users\monc0003\Desktop\published\data\asimages\{6E123B26-38F4-4D29-B20E-77C00D5D99D0}_28.png&quot;/&gt;&lt;left val=&quot;67&quot;/&gt;&lt;top val=&quot;494&quot;/&gt;&lt;width val=&quot;539&quot;/&gt;&lt;height val=&quot;39&quot;/&gt;&lt;hasText val=&quot;1&quot;/&gt;&lt;/Image&gt;&lt;/ThreeDShapeInfo&gt;"/>
</p:tagLst>
</file>

<file path=ppt/tags/tag129.xml><?xml version="1.0" encoding="utf-8"?>
<p:tagLst xmlns:a="http://schemas.openxmlformats.org/drawingml/2006/main" xmlns:r="http://schemas.openxmlformats.org/officeDocument/2006/relationships" xmlns:p="http://schemas.openxmlformats.org/presentationml/2006/main">
  <p:tag name="HTML_SHAPEINFO" val="&lt;SlideThumbPath val=&quot;Slide29.PNG&quot;/&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monc0003\Desktop\published\data\asimages\{DBEC19F9-BF3D-4B77-8AD5-A5FB4915F111}_29.png&quot;/&gt;&lt;left val=&quot;35&quot;/&gt;&lt;top val=&quot;4&quot;/&gt;&lt;width val=&quot;648&quot;/&gt;&lt;height val=&quot;98&quot;/&gt;&lt;hasText val=&quot;1&quot;/&gt;&lt;/Image&gt;&lt;/ThreeDShapeInfo&gt;"/>
</p:tagLst>
</file>

<file path=ppt/tags/tag131.xml><?xml version="1.0" encoding="utf-8"?>
<p:tagLst xmlns:a="http://schemas.openxmlformats.org/drawingml/2006/main" xmlns:r="http://schemas.openxmlformats.org/officeDocument/2006/relationships" xmlns:p="http://schemas.openxmlformats.org/presentationml/2006/main">
  <p:tag name="HTML_SHAPEINFO" val="&lt;SlideThumbPath val=&quot;Slide30.PNG&quot;/&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monc0003\Desktop\published\data\asimages\{1E8C1985-4AB4-4579-AEA7-3F170E1AC704}_30.png&quot;/&gt;&lt;left val=&quot;113&quot;/&gt;&lt;top val=&quot;-10&quot;/&gt;&lt;width val=&quot;468&quot;/&gt;&lt;height val=&quot;93&quot;/&gt;&lt;hasText val=&quot;1&quot;/&gt;&lt;/Image&gt;&lt;/ThreeDShapeInfo&gt;"/>
</p:tagLst>
</file>

<file path=ppt/tags/tag133.xml><?xml version="1.0" encoding="utf-8"?>
<p:tagLst xmlns:a="http://schemas.openxmlformats.org/drawingml/2006/main" xmlns:r="http://schemas.openxmlformats.org/officeDocument/2006/relationships" xmlns:p="http://schemas.openxmlformats.org/presentationml/2006/main">
  <p:tag name="HTML_SHAPEINFO" val="&lt;SlideThumbPath val=&quot;Slide31.PNG&quot;/&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published\data\asimages\{AF87747E-F727-42C4-A5DF-C8E78FD77AA7}_31.png&quot;/&gt;&lt;left val=&quot;35&quot;/&gt;&lt;top val=&quot;23&quot;/&gt;&lt;width val=&quot;648&quot;/&gt;&lt;height val=&quot;98&quot;/&gt;&lt;hasText val=&quot;1&quot;/&gt;&lt;/Image&gt;&lt;/ThreeDShape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9&quot;/&gt;&lt;lineCharCount val=&quot;13&quot;/&gt;&lt;lineCharCount val=&quot;18&quot;/&gt;&lt;/TableIndex&gt;&lt;/ShapeTextInfo&gt;"/>
  <p:tag name="HTML_SHAPEINFO" val="&lt;ThreeDShapeInfo&gt;&lt;uuid val=&quot;&quot;/&gt;&lt;isInvalidForFieldText val=&quot;0&quot;/&gt;&lt;Image&gt;&lt;filename val=&quot;C:\Users\monc0003\Desktop\published\data\asimages\{19568A82-FC68-42B4-B428-CE3F22754E6A}_31.png&quot;/&gt;&lt;left val=&quot;18&quot;/&gt;&lt;top val=&quot;115&quot;/&gt;&lt;width val=&quot;666&quot;/&gt;&lt;height val=&quot;366&quot;/&gt;&lt;hasText val=&quot;1&quot;/&gt;&lt;/Image&gt;&lt;/ThreeDShapeInfo&gt;"/>
</p:tagLst>
</file>

<file path=ppt/tags/tag136.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Lst>
</file>

<file path=ppt/tags/tag1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monc0003\Desktop\published\data\asimages\{2C06349C-C116-46C0-B202-BA40B8C067C1}_32.png&quot;/&gt;&lt;left val=&quot;35&quot;/&gt;&lt;top val=&quot;17&quot;/&gt;&lt;width val=&quot;648&quot;/&gt;&lt;height val=&quot;98&quot;/&gt;&lt;hasText val=&quot;1&quot;/&gt;&lt;/Image&gt;&lt;/ThreeDShapeInfo&gt;"/>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1&quot;/&gt;&lt;lineCharCount val=&quot;20&quot;/&gt;&lt;lineCharCount val=&quot;13&quot;/&gt;&lt;lineCharCount val=&quot;18&quot;/&gt;&lt;lineCharCount val=&quot;20&quot;/&gt;&lt;lineCharCount val=&quot;13&quot;/&gt;&lt;lineCharCount val=&quot;22&quot;/&gt;&lt;lineCharCount val=&quot;18&quot;/&gt;&lt;lineCharCount val=&quot;2&quot;/&gt;&lt;/TableIndex&gt;&lt;/ShapeTextInfo&gt;"/>
  <p:tag name="HTML_SHAPEINFO" val="&lt;ThreeDShapeInfo&gt;&lt;uuid val=&quot;&quot;/&gt;&lt;isInvalidForFieldText val=&quot;0&quot;/&gt;&lt;Image&gt;&lt;filename val=&quot;C:\Users\monc0003\Desktop\published\data\asimages\{B2FB1BB6-D156-4FAC-9D3C-6B6C7D5F8922}_32.png&quot;/&gt;&lt;left val=&quot;3&quot;/&gt;&lt;top val=&quot;132&quot;/&gt;&lt;width val=&quot;338&quot;/&gt;&lt;height val=&quot;363&quot;/&gt;&lt;hasText val=&quot;1&quot;/&gt;&lt;/Image&gt;&lt;/ThreeDShapeInfo&gt;"/>
</p:tagLst>
</file>

<file path=ppt/tags/tag139.xml><?xml version="1.0" encoding="utf-8"?>
<p:tagLst xmlns:a="http://schemas.openxmlformats.org/drawingml/2006/main" xmlns:r="http://schemas.openxmlformats.org/officeDocument/2006/relationships" xmlns:p="http://schemas.openxmlformats.org/presentationml/2006/main">
  <p:tag name="HTML_SHAPEINFO" val="&lt;SlideThumbPath val=&quot;Slide33.PNG&quot;/&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HTML_SHAPEINFO" val="&lt;SlideThumbPath val=&quot;Slide34.PNG&quot;/&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Desktop\published\data\asimages\{5C3DCA44-BCF2-48B4-8C3B-2C23E01A49CC}_34.png&quot;/&gt;&lt;left val=&quot;35&quot;/&gt;&lt;top val=&quot;21&quot;/&gt;&lt;width val=&quot;648&quot;/&gt;&lt;height val=&quot;98&quot;/&gt;&lt;hasText val=&quot;1&quot;/&gt;&lt;/Image&gt;&lt;/ThreeDShapeInfo&gt;"/>
</p:tagLst>
</file>

<file path=ppt/tags/tag1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9&quot;/&gt;&lt;lineCharCount val=&quot;7&quot;/&gt;&lt;lineCharCount val=&quot;14&quot;/&gt;&lt;lineCharCount val=&quot;18&quot;/&gt;&lt;lineCharCount val=&quot;15&quot;/&gt;&lt;lineCharCount val=&quot;16&quot;/&gt;&lt;lineCharCount val=&quot;5&quot;/&gt;&lt;lineCharCount val=&quot;17&quot;/&gt;&lt;lineCharCount val=&quot;5&quot;/&gt;&lt;/TableIndex&gt;&lt;/ShapeTextInfo&gt;"/>
  <p:tag name="HTML_SHAPEINFO" val="&lt;ThreeDShapeInfo&gt;&lt;uuid val=&quot;&quot;/&gt;&lt;isInvalidForFieldText val=&quot;0&quot;/&gt;&lt;Image&gt;&lt;filename val=&quot;C:\Users\monc0003\Desktop\published\data\asimages\{3A9BAF67-55ED-4F14-8C9A-1978964D4D3A}_34.png&quot;/&gt;&lt;left val=&quot;27&quot;/&gt;&lt;top val=&quot;120&quot;/&gt;&lt;width val=&quot;309&quot;/&gt;&lt;height val=&quot;389&quot;/&gt;&lt;hasText val=&quot;1&quot;/&gt;&lt;/Image&gt;&lt;/ThreeDShapeInfo&gt;"/>
</p:tagLst>
</file>

<file path=ppt/tags/tag1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EC094572-60C3-471A-B53B-0B2C886D7C19}&quot;/&gt;&lt;isInvalidForFieldText val=&quot;0&quot;/&gt;&lt;Image&gt;&lt;filename val=&quot;C:\Users\monc0003\Desktop\published\data\asimages\{EC094572-60C3-471A-B53B-0B2C886D7C19}_34.png&quot;/&gt;&lt;left val=&quot;323&quot;/&gt;&lt;top val=&quot;125&quot;/&gt;&lt;width val=&quot;389&quot;/&gt;&lt;height val=&quot;336&quot;/&gt;&lt;hasText val=&quot;1&quot;/&gt;&lt;/Image&gt;&lt;/ThreeDShapeInfo&gt;"/>
</p:tagLst>
</file>

<file path=ppt/tags/tag144.xml><?xml version="1.0" encoding="utf-8"?>
<p:tagLst xmlns:a="http://schemas.openxmlformats.org/drawingml/2006/main" xmlns:r="http://schemas.openxmlformats.org/officeDocument/2006/relationships" xmlns:p="http://schemas.openxmlformats.org/presentationml/2006/main">
  <p:tag name="HTML_SHAPEINFO" val="&lt;SlideThumbPath val=&quot;Slide35.PNG&quot;/&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Desktop\published\data\asimages\{844B53F4-CD9A-46F1-8245-A682EDDF5360}_35.png&quot;/&gt;&lt;left val=&quot;35&quot;/&gt;&lt;top val=&quot;0&quot;/&gt;&lt;width val=&quot;648&quot;/&gt;&lt;height val=&quot;98&quot;/&gt;&lt;hasText val=&quot;1&quot;/&gt;&lt;/Image&gt;&lt;/ThreeDShapeInfo&gt;"/>
</p:tagLst>
</file>

<file path=ppt/tags/tag146.xml><?xml version="1.0" encoding="utf-8"?>
<p:tagLst xmlns:a="http://schemas.openxmlformats.org/drawingml/2006/main" xmlns:r="http://schemas.openxmlformats.org/officeDocument/2006/relationships" xmlns:p="http://schemas.openxmlformats.org/presentationml/2006/main">
  <p:tag name="HTML_SHAPEINFO" val="&lt;SlideThumbPath val=&quot;Slide36.PNG&quot;/&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monc0003\Desktop\published\data\asimages\{E8D735FF-FE3E-4376-B4F2-A8BECC59D252}_36.png&quot;/&gt;&lt;left val=&quot;35&quot;/&gt;&lt;top val=&quot;21&quot;/&gt;&lt;width val=&quot;648&quot;/&gt;&lt;height val=&quot;98&quot;/&gt;&lt;hasText val=&quot;1&quot;/&gt;&lt;/Image&gt;&lt;/ThreeDShapeInfo&gt;"/>
</p:tagLst>
</file>

<file path=ppt/tags/tag153.xml><?xml version="1.0" encoding="utf-8"?>
<p:tagLst xmlns:a="http://schemas.openxmlformats.org/drawingml/2006/main" xmlns:r="http://schemas.openxmlformats.org/officeDocument/2006/relationships" xmlns:p="http://schemas.openxmlformats.org/presentationml/2006/main">
  <p:tag name="HTML_SHAPEINFO" val="&lt;SlideThumbPath val=&quot;Slide37.PNG&quot;/&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monc0003\Desktop\published\data\asimages\{59E4F5C4-547E-4348-B850-8C8A83296BD7}_37.png&quot;/&gt;&lt;left val=&quot;35&quot;/&gt;&lt;top val=&quot;21&quot;/&gt;&lt;width val=&quot;648&quot;/&gt;&lt;height val=&quot;98&quot;/&gt;&lt;hasText val=&quot;1&quot;/&gt;&lt;/Image&gt;&lt;/ThreeDShape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2&quot;/&gt;&lt;lineCharCount val=&quot;14&quot;/&gt;&lt;lineCharCount val=&quot;18&quot;/&gt;&lt;lineCharCount val=&quot;15&quot;/&gt;&lt;lineCharCount val=&quot;20&quot;/&gt;&lt;lineCharCount val=&quot;20&quot;/&gt;&lt;lineCharCount val=&quot;17&quot;/&gt;&lt;lineCharCount val=&quot;5&quot;/&gt;&lt;/TableIndex&gt;&lt;/ShapeTextInfo&gt;"/>
  <p:tag name="HTML_SHAPEINFO" val="&lt;ThreeDShapeInfo&gt;&lt;uuid val=&quot;&quot;/&gt;&lt;isInvalidForFieldText val=&quot;0&quot;/&gt;&lt;Image&gt;&lt;filename val=&quot;C:\Users\monc0003\Desktop\published\data\asimages\{E0A76891-870C-4E88-8D96-C8F6EE14FAB2}_37.png&quot;/&gt;&lt;left val=&quot;27&quot;/&gt;&lt;top val=&quot;120&quot;/&gt;&lt;width val=&quot;327&quot;/&gt;&lt;height val=&quot;362&quot;/&gt;&lt;hasText val=&quot;1&quot;/&gt;&lt;/Image&gt;&lt;/ThreeDShapeInfo&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HTML_SHAPEINFO" val="&lt;SlideThumbPath val=&quot;Slide38.PNG&quot;/&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monc0003\Desktop\published\data\asimages\{15AD8004-B1FC-4740-A7E0-60F6D026D123}_38.png&quot;/&gt;&lt;left val=&quot;268&quot;/&gt;&lt;top val=&quot;98&quot;/&gt;&lt;width val=&quot;211&quot;/&gt;&lt;height val=&quot;51&quot;/&gt;&lt;hasText val=&quot;1&quot;/&gt;&lt;/Image&gt;&lt;/ThreeDShapeInfo&gt;"/>
</p:tagLst>
</file>

<file path=ppt/tags/tag159.xml><?xml version="1.0" encoding="utf-8"?>
<p:tagLst xmlns:a="http://schemas.openxmlformats.org/drawingml/2006/main" xmlns:r="http://schemas.openxmlformats.org/officeDocument/2006/relationships" xmlns:p="http://schemas.openxmlformats.org/presentationml/2006/main">
  <p:tag name="HTML_SHAPEINFO" val="&lt;SlideThumbPath val=&quot;Slide39.PNG&quot;/&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published\data\asimages\{FAFB675F-B814-47F3-8269-B4D83D7E1B3B}_39.png&quot;/&gt;&lt;left val=&quot;35&quot;/&gt;&lt;top val=&quot;17&quot;/&gt;&lt;width val=&quot;648&quot;/&gt;&lt;height val=&quot;98&quot;/&gt;&lt;hasText val=&quot;1&quot;/&gt;&lt;/Image&gt;&lt;/ThreeDShape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quot;/&gt;&lt;lineCharCount val=&quot;15&quot;/&gt;&lt;lineCharCount val=&quot;8&quot;/&gt;&lt;lineCharCount val=&quot;15&quot;/&gt;&lt;lineCharCount val=&quot;15&quot;/&gt;&lt;lineCharCount val=&quot;13&quot;/&gt;&lt;lineCharCount val=&quot;9&quot;/&gt;&lt;/TableIndex&gt;&lt;/ShapeTextInfo&gt;"/>
  <p:tag name="HTML_SHAPEINFO" val="&lt;ThreeDShapeInfo&gt;&lt;uuid val=&quot;&quot;/&gt;&lt;isInvalidForFieldText val=&quot;0&quot;/&gt;&lt;Image&gt;&lt;filename val=&quot;C:\Users\monc0003\Desktop\published\data\asimages\{014A1A8C-2973-48B5-8F1D-A6E74DDE55E4}_39.png&quot;/&gt;&lt;left val=&quot;17&quot;/&gt;&lt;top val=&quot;125&quot;/&gt;&lt;width val=&quot;338&quot;/&gt;&lt;height val=&quot;351&quot;/&gt;&lt;hasText val=&quot;1&quot;/&gt;&lt;/Image&gt;&lt;/ThreeDShapeInfo&gt;"/>
</p:tagLst>
</file>

<file path=ppt/tags/tag162.xml><?xml version="1.0" encoding="utf-8"?>
<p:tagLst xmlns:a="http://schemas.openxmlformats.org/drawingml/2006/main" xmlns:r="http://schemas.openxmlformats.org/officeDocument/2006/relationships" xmlns:p="http://schemas.openxmlformats.org/presentationml/2006/main">
  <p:tag name="HTML_SHAPEINFO" val="&lt;SlideThumbPath val=&quot;Slide40.PNG&quot;/&gt;"/>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Desktop\published\data\asimages\{DA1D8B9D-3E92-4569-9788-7C2725859717}_40.png&quot;/&gt;&lt;left val=&quot;35&quot;/&gt;&lt;top val=&quot;21&quot;/&gt;&lt;width val=&quot;648&quot;/&gt;&lt;height val=&quot;98&quot;/&gt;&lt;hasText val=&quot;1&quot;/&gt;&lt;/Image&gt;&lt;/ThreeDShapeInfo&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quot;/&gt;&lt;lineCharCount val=&quot;7&quot;/&gt;&lt;lineCharCount val=&quot;11&quot;/&gt;&lt;lineCharCount val=&quot;11&quot;/&gt;&lt;lineCharCount val=&quot;10&quot;/&gt;&lt;lineCharCount val=&quot;8&quot;/&gt;&lt;lineCharCount val=&quot;15&quot;/&gt;&lt;/TableIndex&gt;&lt;/ShapeTextInfo&gt;"/>
  <p:tag name="HTML_SHAPEINFO" val="&lt;ThreeDShapeInfo&gt;&lt;uuid val=&quot;&quot;/&gt;&lt;isInvalidForFieldText val=&quot;0&quot;/&gt;&lt;Image&gt;&lt;filename val=&quot;C:\Users\monc0003\Desktop\published\data\asimages\{3C702E09-85DB-48F4-A346-898DF7CDA0F9}_40.png&quot;/&gt;&lt;left val=&quot;358&quot;/&gt;&lt;top val=&quot;125&quot;/&gt;&lt;width val=&quot;326&quot;/&gt;&lt;height val=&quot;354&quot;/&gt;&lt;hasText val=&quot;1&quot;/&gt;&lt;/Image&gt;&lt;/ThreeDShapeInfo&gt;"/>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HTML_SHAPEINFO" val="&lt;SlideThumbPath val=&quot;Slide41.PNG&quot;/&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monc0003\Desktop\published\data\asimages\{C3236CF0-3C71-4CF8-99F1-3844053EA1CB}_41.png&quot;/&gt;&lt;left val=&quot;35&quot;/&gt;&lt;top val=&quot;21&quot;/&gt;&lt;width val=&quot;648&quot;/&gt;&lt;height val=&quot;98&quot;/&gt;&lt;hasText val=&quot;1&quot;/&gt;&lt;/Image&gt;&lt;/ThreeDShapeInfo&gt;"/>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20&quot;/&gt;&lt;lineCharCount val=&quot;15&quot;/&gt;&lt;lineCharCount val=&quot;17&quot;/&gt;&lt;lineCharCount val=&quot;9&quot;/&gt;&lt;lineCharCount val=&quot;22&quot;/&gt;&lt;lineCharCount val=&quot;17&quot;/&gt;&lt;lineCharCount val=&quot;18&quot;/&gt;&lt;/TableIndex&gt;&lt;/ShapeTextInfo&gt;"/>
  <p:tag name="HTML_SHAPEINFO" val="&lt;ThreeDShapeInfo&gt;&lt;uuid val=&quot;&quot;/&gt;&lt;isInvalidForFieldText val=&quot;0&quot;/&gt;&lt;Image&gt;&lt;filename val=&quot;C:\Users\monc0003\Desktop\published\data\asimages\{3220611B-B49A-4B38-98B5-655190143CDE}_41.png&quot;/&gt;&lt;left val=&quot;10&quot;/&gt;&lt;top val=&quot;111&quot;/&gt;&lt;width val=&quot;358&quot;/&gt;&lt;height val=&quot;377&quot;/&gt;&lt;hasText val=&quot;1&quot;/&gt;&lt;/Image&gt;&lt;/ThreeDShapeInfo&gt;"/>
</p:tagLst>
</file>

<file path=ppt/tags/tag169.xml><?xml version="1.0" encoding="utf-8"?>
<p:tagLst xmlns:a="http://schemas.openxmlformats.org/drawingml/2006/main" xmlns:r="http://schemas.openxmlformats.org/officeDocument/2006/relationships" xmlns:p="http://schemas.openxmlformats.org/presentationml/2006/main">
  <p:tag name="HTML_SHAPEINFO" val="&lt;SlideThumbPath val=&quot;Slide42.PNG&quot;/&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quot;/&gt;&lt;isInvalidForFieldText val=&quot;0&quot;/&gt;&lt;Image&gt;&lt;filename val=&quot;C:\Users\monc0003\Desktop\published\data\asimages\{11576259-2EE4-4B7C-9D50-0A84C5423A54}_42.png&quot;/&gt;&lt;left val=&quot;35&quot;/&gt;&lt;top val=&quot;17&quot;/&gt;&lt;width val=&quot;648&quot;/&gt;&lt;height val=&quot;93&quot;/&gt;&lt;hasText val=&quot;1&quot;/&gt;&lt;/Image&gt;&lt;/ThreeDShapeInfo&gt;"/>
</p:tagLst>
</file>

<file path=ppt/tags/tag171.xml><?xml version="1.0" encoding="utf-8"?>
<p:tagLst xmlns:a="http://schemas.openxmlformats.org/drawingml/2006/main" xmlns:r="http://schemas.openxmlformats.org/officeDocument/2006/relationships" xmlns:p="http://schemas.openxmlformats.org/presentationml/2006/main">
  <p:tag name="HTML_SHAPEINFO" val="&lt;SlideThumbPath val=&quot;Slide43.PNG&quot;/&gt;"/>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HTML_SHAPEINFO" val="&lt;ThreeDShapeInfo&gt;&lt;uuid val=&quot;&quot;/&gt;&lt;isInvalidForFieldText val=&quot;0&quot;/&gt;&lt;Image&gt;&lt;filename val=&quot;C:\Users\monc0003\Desktop\published\data\asimages\{94D9431B-1471-4D29-BC62-EF602E338862}_43.png&quot;/&gt;&lt;left val=&quot;35&quot;/&gt;&lt;top val=&quot;21&quot;/&gt;&lt;width val=&quot;696&quot;/&gt;&lt;height val=&quot;98&quot;/&gt;&lt;hasText val=&quot;1&quot;/&gt;&lt;/Image&gt;&lt;/ThreeDShapeInfo&gt;"/>
</p:tagLst>
</file>

<file path=ppt/tags/tag173.xml><?xml version="1.0" encoding="utf-8"?>
<p:tagLst xmlns:a="http://schemas.openxmlformats.org/drawingml/2006/main" xmlns:r="http://schemas.openxmlformats.org/officeDocument/2006/relationships" xmlns:p="http://schemas.openxmlformats.org/presentationml/2006/main">
  <p:tag name="HTML_SHAPEINFO" val="&lt;SlideThumbPath val=&quot;Slide44.PNG&quot;/&gt;"/>
</p:tagLst>
</file>

<file path=ppt/tags/tag1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monc0003\Desktop\published\data\asimages\{1BF00083-29FF-41E4-AC81-EEC310A1C201}_44.png&quot;/&gt;&lt;left val=&quot;33&quot;/&gt;&lt;top val=&quot;21&quot;/&gt;&lt;width val=&quot;653&quot;/&gt;&lt;height val=&quot;98&quot;/&gt;&lt;hasText val=&quot;1&quot;/&gt;&lt;/Image&gt;&lt;/ThreeDShapeInfo&gt;"/>
</p:tagLst>
</file>

<file path=ppt/tags/tag175.xml><?xml version="1.0" encoding="utf-8"?>
<p:tagLst xmlns:a="http://schemas.openxmlformats.org/drawingml/2006/main" xmlns:r="http://schemas.openxmlformats.org/officeDocument/2006/relationships" xmlns:p="http://schemas.openxmlformats.org/presentationml/2006/main">
  <p:tag name="HTML_SHAPEINFO" val="&lt;SlideThumbPath val=&quot;Slide45.PNG&quot;/&gt;"/>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Desktop\published\data\asimages\{B46263A3-902A-4CD9-B4A9-5E1612D6BD19}_45.png&quot;/&gt;&lt;left val=&quot;35&quot;/&gt;&lt;top val=&quot;21&quot;/&gt;&lt;width val=&quot;648&quot;/&gt;&lt;height val=&quot;98&quot;/&gt;&lt;hasText val=&quot;1&quot;/&gt;&lt;/Image&gt;&lt;/ThreeDShapeInfo&gt;"/>
</p:tagLst>
</file>

<file path=ppt/tags/tag1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7&quot;/&gt;&lt;lineCharCount val=&quot;16&quot;/&gt;&lt;/TableIndex&gt;&lt;/ShapeTextInfo&gt;"/>
  <p:tag name="HTML_SHAPEINFO" val="&lt;ThreeDShapeInfo&gt;&lt;uuid val=&quot;&quot;/&gt;&lt;isInvalidForFieldText val=&quot;0&quot;/&gt;&lt;Image&gt;&lt;filename val=&quot;C:\Users\monc0003\Desktop\published\data\asimages\{B0B8FF6A-F8EC-4FC9-A867-FCC43CEC1CEE}_45.png&quot;/&gt;&lt;left val=&quot;10&quot;/&gt;&lt;top val=&quot;161&quot;/&gt;&lt;width val=&quot;350&quot;/&gt;&lt;height val=&quot;323&quot;/&gt;&lt;hasText val=&quot;1&quot;/&gt;&lt;/Image&gt;&lt;/ThreeDShapeInfo&gt;"/>
</p:tagLst>
</file>

<file path=ppt/tags/tag178.xml><?xml version="1.0" encoding="utf-8"?>
<p:tagLst xmlns:a="http://schemas.openxmlformats.org/drawingml/2006/main" xmlns:r="http://schemas.openxmlformats.org/officeDocument/2006/relationships" xmlns:p="http://schemas.openxmlformats.org/presentationml/2006/main">
  <p:tag name="HTML_SHAPEINFO" val="&lt;SlideThumbPath val=&quot;Slide46.PNG&quot;/&gt;"/>
</p:tagLst>
</file>

<file path=ppt/tags/tag1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monc0003\Desktop\published\data\asimages\{DB0563B5-31A2-496F-8FC8-F814A674A71B}_46.png&quot;/&gt;&lt;left val=&quot;35&quot;/&gt;&lt;top val=&quot;21&quot;/&gt;&lt;width val=&quot;648&quot;/&gt;&lt;height val=&quot;98&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6&quot;/&gt;&lt;lineCharCount val=&quot;20&quot;/&gt;&lt;lineCharCount val=&quot;9&quot;/&gt;&lt;lineCharCount val=&quot;21&quot;/&gt;&lt;lineCharCount val=&quot;20&quot;/&gt;&lt;lineCharCount val=&quot;8&quot;/&gt;&lt;/TableIndex&gt;&lt;/ShapeTextInfo&gt;"/>
  <p:tag name="HTML_SHAPEINFO" val="&lt;ThreeDShapeInfo&gt;&lt;uuid val=&quot;&quot;/&gt;&lt;isInvalidForFieldText val=&quot;0&quot;/&gt;&lt;Image&gt;&lt;filename val=&quot;C:\Users\monc0003\Desktop\published\data\asimages\{779BC5BB-63AE-4471-B48E-B8006D690881}_46.png&quot;/&gt;&lt;left val=&quot;27&quot;/&gt;&lt;top val=&quot;120&quot;/&gt;&lt;width val=&quot;327&quot;/&gt;&lt;height val=&quot;362&quot;/&gt;&lt;hasText val=&quot;1&quot;/&gt;&lt;/Image&gt;&lt;/ThreeDShapeInfo&gt;"/>
</p:tagLst>
</file>

<file path=ppt/tags/tag181.xml><?xml version="1.0" encoding="utf-8"?>
<p:tagLst xmlns:a="http://schemas.openxmlformats.org/drawingml/2006/main" xmlns:r="http://schemas.openxmlformats.org/officeDocument/2006/relationships" xmlns:p="http://schemas.openxmlformats.org/presentationml/2006/main">
  <p:tag name="PRESENTER_SHAPEINFO" val="&lt;ThreeDShapeInfo&gt;&lt;uuid val=&quot;{D87604A6-3F18-4274-8C30-90103ABFE69D}&quot;/&gt;&lt;isInvalidForFieldText val=&quot;0&quot;/&gt;&lt;Image&gt;&lt;filename val=&quot;C:\Users\monc0003\Desktop\published\data\asimages\{D87604A6-3F18-4274-8C30-90103ABFE69D}_46.png&quot;/&gt;&lt;left val=&quot;389&quot;/&gt;&lt;top val=&quot;110&quot;/&gt;&lt;width val=&quot;287&quot;/&gt;&lt;height val=&quot;403&quot;/&gt;&lt;hasText val=&quot;1&quot;/&gt;&lt;/Image&gt;&lt;/ThreeDShapeInfo&gt;"/>
</p:tagLst>
</file>

<file path=ppt/tags/tag182.xml><?xml version="1.0" encoding="utf-8"?>
<p:tagLst xmlns:a="http://schemas.openxmlformats.org/drawingml/2006/main" xmlns:r="http://schemas.openxmlformats.org/officeDocument/2006/relationships" xmlns:p="http://schemas.openxmlformats.org/presentationml/2006/main">
  <p:tag name="HTML_SHAPEINFO" val="&lt;SlideThumbPath val=&quot;Slide47.PNG&quot;/&gt;"/>
</p:tagLst>
</file>

<file path=ppt/tags/tag1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Desktop\published\data\asimages\{5836543A-167A-4390-8103-F83BB4018CB1}_47.png&quot;/&gt;&lt;left val=&quot;35&quot;/&gt;&lt;top val=&quot;21&quot;/&gt;&lt;width val=&quot;648&quot;/&gt;&lt;height val=&quot;98&quot;/&gt;&lt;hasText val=&quot;1&quot;/&gt;&lt;/Image&gt;&lt;/ThreeDShapeInfo&gt;"/>
</p:tagLst>
</file>

<file path=ppt/tags/tag1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monc0003\Desktop\published\data\asimages\{BB22336B-1415-4ADB-BDCB-B2CA23B70640}_47.png&quot;/&gt;&lt;left val=&quot;325&quot;/&gt;&lt;top val=&quot;252&quot;/&gt;&lt;width val=&quot;276&quot;/&gt;&lt;height val=&quot;60&quot;/&gt;&lt;hasText val=&quot;1&quot;/&gt;&lt;/Image&gt;&lt;/ThreeDShapeInfo&gt;"/>
</p:tagLst>
</file>

<file path=ppt/tags/tag185.xml><?xml version="1.0" encoding="utf-8"?>
<p:tagLst xmlns:a="http://schemas.openxmlformats.org/drawingml/2006/main" xmlns:r="http://schemas.openxmlformats.org/officeDocument/2006/relationships" xmlns:p="http://schemas.openxmlformats.org/presentationml/2006/main">
  <p:tag name="HTML_SHAPEINFO" val="&lt;SlideThumbPath val=&quot;Slide48.PNG&quot;/&gt;"/>
</p:tagLst>
</file>

<file path=ppt/tags/tag1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Desktop\published\data\asimages\{C814D542-517E-451E-9D21-5635CB847747}_48.png&quot;/&gt;&lt;left val=&quot;35&quot;/&gt;&lt;top val=&quot;21&quot;/&gt;&lt;width val=&quot;648&quot;/&gt;&lt;height val=&quot;98&quot;/&gt;&lt;hasText val=&quot;1&quot;/&gt;&lt;/Image&gt;&lt;/ThreeDShapeInfo&gt;"/>
</p:tagLst>
</file>

<file path=ppt/tags/tag1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quot;/&gt;&lt;lineCharCount val=&quot;7&quot;/&gt;&lt;lineCharCount val=&quot;11&quot;/&gt;&lt;lineCharCount val=&quot;11&quot;/&gt;&lt;lineCharCount val=&quot;10&quot;/&gt;&lt;lineCharCount val=&quot;8&quot;/&gt;&lt;lineCharCount val=&quot;15&quot;/&gt;&lt;/TableIndex&gt;&lt;/ShapeTextInfo&gt;"/>
  <p:tag name="HTML_SHAPEINFO" val="&lt;ThreeDShapeInfo&gt;&lt;uuid val=&quot;&quot;/&gt;&lt;isInvalidForFieldText val=&quot;0&quot;/&gt;&lt;Image&gt;&lt;filename val=&quot;C:\Users\monc0003\Desktop\published\data\asimages\{EEB739A1-5BE5-4B1A-A3EA-7684D83382B0}_48.png&quot;/&gt;&lt;left val=&quot;358&quot;/&gt;&lt;top val=&quot;125&quot;/&gt;&lt;width val=&quot;326&quot;/&gt;&lt;height val=&quot;354&quot;/&gt;&lt;hasText val=&quot;1&quot;/&gt;&lt;/Image&gt;&lt;/ThreeDShapeInfo&gt;"/>
</p:tagLst>
</file>

<file path=ppt/tags/tag1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9.xml><?xml version="1.0" encoding="utf-8"?>
<p:tagLst xmlns:a="http://schemas.openxmlformats.org/drawingml/2006/main" xmlns:r="http://schemas.openxmlformats.org/officeDocument/2006/relationships" xmlns:p="http://schemas.openxmlformats.org/presentationml/2006/main">
  <p:tag name="HTML_SHAPEINFO" val="&lt;SlideThumbPath val=&quot;Slide49.PNG&quot;/&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1&quot;/&gt;&lt;lineCharCount val=&quot;12&quot;/&gt;&lt;lineCharCount val=&quot;13&quot;/&gt;&lt;lineCharCount val=&quot;12&quot;/&gt;&lt;lineCharCount val=&quot;13&quot;/&gt;&lt;lineCharCount val=&quot;11&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Desktop\published\data\asimages\{A33CA571-BF24-4A58-9536-EE4211672ECB}_49.png&quot;/&gt;&lt;left val=&quot;35&quot;/&gt;&lt;top val=&quot;21&quot;/&gt;&lt;width val=&quot;648&quot;/&gt;&lt;height val=&quot;98&quot;/&gt;&lt;hasText val=&quot;1&quot;/&gt;&lt;/Image&gt;&lt;/ThreeDShapeInfo&gt;"/>
</p:tagLst>
</file>

<file path=ppt/tags/tag1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Desktop\published\data\asimages\{AB4F5C1D-1636-4673-9260-5680103BA299}_49.png&quot;/&gt;&lt;left val=&quot;28&quot;/&gt;&lt;top val=&quot;120&quot;/&gt;&lt;width val=&quot;326&quot;/&gt;&lt;height val=&quot;62&quot;/&gt;&lt;hasText val=&quot;1&quot;/&gt;&lt;/Image&gt;&lt;/ThreeDShapeInfo&gt;"/>
</p:tagLst>
</file>

<file path=ppt/tags/tag1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Desktop\published\data\asimages\{EA26F9E3-237E-40C2-B808-2253C61DE233}_49.png&quot;/&gt;&lt;left val=&quot;357&quot;/&gt;&lt;top val=&quot;120&quot;/&gt;&lt;width val=&quot;326&quot;/&gt;&lt;height val=&quot;62&quot;/&gt;&lt;hasText val=&quot;1&quot;/&gt;&lt;/Image&gt;&lt;/ThreeDShapeInfo&gt;"/>
</p:tagLst>
</file>

<file path=ppt/tags/tag193.xml><?xml version="1.0" encoding="utf-8"?>
<p:tagLst xmlns:a="http://schemas.openxmlformats.org/drawingml/2006/main" xmlns:r="http://schemas.openxmlformats.org/officeDocument/2006/relationships" xmlns:p="http://schemas.openxmlformats.org/presentationml/2006/main">
  <p:tag name="HTML_SHAPEINFO" val="&lt;SlideThumbPath val=&quot;Slide50.PNG&quot;/&gt;"/>
</p:tagLst>
</file>

<file path=ppt/tags/tag1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HTML_SHAPEINFO" val="&lt;ThreeDShapeInfo&gt;&lt;uuid val=&quot;&quot;/&gt;&lt;isInvalidForFieldText val=&quot;0&quot;/&gt;&lt;Image&gt;&lt;filename val=&quot;C:\Users\monc0003\Desktop\published\data\asimages\{D81C3497-6B48-4BD0-A2AA-AC52188C2543}_50.png&quot;/&gt;&lt;left val=&quot;28&quot;/&gt;&lt;top val=&quot;21&quot;/&gt;&lt;width val=&quot;662&quot;/&gt;&lt;height val=&quot;93&quot;/&gt;&lt;hasText val=&quot;1&quot;/&gt;&lt;/Image&gt;&lt;/ThreeDShapeInfo&gt;"/>
</p:tagLst>
</file>

<file path=ppt/tags/tag195.xml><?xml version="1.0" encoding="utf-8"?>
<p:tagLst xmlns:a="http://schemas.openxmlformats.org/drawingml/2006/main" xmlns:r="http://schemas.openxmlformats.org/officeDocument/2006/relationships" xmlns:p="http://schemas.openxmlformats.org/presentationml/2006/main">
  <p:tag name="PRESENTER_SHAPEINFO" val="&lt;ThreeDShapeInfo&gt;&lt;uuid val=&quot;{C78FBEBB-532D-443E-AD98-F3BD48F0958E}&quot;/&gt;&lt;isInvalidForFieldText val=&quot;0&quot;/&gt;&lt;Image&gt;&lt;filename val=&quot;C:\Users\monc0003\Desktop\published\data\asimages\{C78FBEBB-532D-443E-AD98-F3BD48F0958E}_50.png&quot;/&gt;&lt;left val=&quot;583&quot;/&gt;&lt;top val=&quot;287&quot;/&gt;&lt;width val=&quot;137&quot;/&gt;&lt;height val=&quot;204&quot;/&gt;&lt;hasText val=&quot;1&quot;/&gt;&lt;/Image&gt;&lt;/ThreeDShapeInfo&gt;"/>
</p:tagLst>
</file>

<file path=ppt/tags/tag196.xml><?xml version="1.0" encoding="utf-8"?>
<p:tagLst xmlns:a="http://schemas.openxmlformats.org/drawingml/2006/main" xmlns:r="http://schemas.openxmlformats.org/officeDocument/2006/relationships" xmlns:p="http://schemas.openxmlformats.org/presentationml/2006/main">
  <p:tag name="HTML_SHAPEINFO" val="&lt;SlideThumbPath val=&quot;Slide51.PNG&quot;/&gt;"/>
</p:tagLst>
</file>

<file path=ppt/tags/tag1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published\data\asimages\{3184EEDB-2160-451C-AE44-F96DD6B78ADE}_51.png&quot;/&gt;&lt;left val=&quot;35&quot;/&gt;&lt;top val=&quot;21&quot;/&gt;&lt;width val=&quot;648&quot;/&gt;&lt;height val=&quot;98&quot;/&gt;&lt;hasText val=&quot;1&quot;/&gt;&lt;/Image&gt;&lt;/ThreeDShapeInfo&gt;"/>
</p:tagLst>
</file>

<file path=ppt/tags/tag198.xml><?xml version="1.0" encoding="utf-8"?>
<p:tagLst xmlns:a="http://schemas.openxmlformats.org/drawingml/2006/main" xmlns:r="http://schemas.openxmlformats.org/officeDocument/2006/relationships" xmlns:p="http://schemas.openxmlformats.org/presentationml/2006/main">
  <p:tag name="HTML_SHAPEINFO" val="&lt;SlideThumbPath val=&quot;Slide52.PNG&quot;/&gt;"/>
</p:tagLst>
</file>

<file path=ppt/tags/tag1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Desktop\published\data\asimages\{EC9EC698-008A-413C-A18E-BD40334B544E}_52.png&quot;/&gt;&lt;left val=&quot;35&quot;/&gt;&lt;top val=&quot;21&quot;/&gt;&lt;width val=&quot;648&quot;/&gt;&lt;height val=&quot;98&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quot;/&gt;&lt;lineCharCount val=&quot;7&quot;/&gt;&lt;lineCharCount val=&quot;11&quot;/&gt;&lt;lineCharCount val=&quot;11&quot;/&gt;&lt;lineCharCount val=&quot;10&quot;/&gt;&lt;lineCharCount val=&quot;8&quot;/&gt;&lt;lineCharCount val=&quot;15&quot;/&gt;&lt;/TableIndex&gt;&lt;/ShapeTextInfo&gt;"/>
  <p:tag name="HTML_SHAPEINFO" val="&lt;ThreeDShapeInfo&gt;&lt;uuid val=&quot;&quot;/&gt;&lt;isInvalidForFieldText val=&quot;0&quot;/&gt;&lt;Image&gt;&lt;filename val=&quot;C:\Users\monc0003\Desktop\published\data\asimages\{CC9A88E8-4B1A-4A65-9253-353E7B52EFD6}_52.png&quot;/&gt;&lt;left val=&quot;358&quot;/&gt;&lt;top val=&quot;125&quot;/&gt;&lt;width val=&quot;326&quot;/&gt;&lt;height val=&quot;354&quot;/&gt;&lt;hasText val=&quot;1&quot;/&gt;&lt;/Image&gt;&lt;/ThreeDShapeInfo&gt;"/>
</p:tagLst>
</file>

<file path=ppt/tags/tag201.xml><?xml version="1.0" encoding="utf-8"?>
<p:tagLst xmlns:a="http://schemas.openxmlformats.org/drawingml/2006/main" xmlns:r="http://schemas.openxmlformats.org/officeDocument/2006/relationships" xmlns:p="http://schemas.openxmlformats.org/presentationml/2006/main">
  <p:tag name="HTML_SHAPEINFO" val="&lt;SlideThumbPath val=&quot;Slide53.PNG&quot;/&gt;"/>
</p:tagLst>
</file>

<file path=ppt/tags/tag2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C:\Users\monc0003\Desktop\published\data\asimages\{6F540D86-C7C5-49B1-8398-69ABD63ED26B}_53.png&quot;/&gt;&lt;left val=&quot;35&quot;/&gt;&lt;top val=&quot;21&quot;/&gt;&lt;width val=&quot;648&quot;/&gt;&lt;height val=&quot;98&quot;/&gt;&lt;hasText val=&quot;1&quot;/&gt;&lt;/Image&gt;&lt;/ThreeDShapeInfo&gt;"/>
</p:tagLst>
</file>

<file path=ppt/tags/tag2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8&quot;/&gt;&lt;lineCharCount val=&quot;14&quot;/&gt;&lt;lineCharCount val=&quot;18&quot;/&gt;&lt;lineCharCount val=&quot;16&quot;/&gt;&lt;lineCharCount val=&quot;1&quot;/&gt;&lt;lineCharCount val=&quot;11&quot;/&gt;&lt;lineCharCount val=&quot;12&quot;/&gt;&lt;lineCharCount val=&quot;11&quot;/&gt;&lt;lineCharCount val=&quot;14&quot;/&gt;&lt;/TableIndex&gt;&lt;/ShapeTextInfo&gt;"/>
  <p:tag name="HTML_SHAPEINFO" val="&lt;ThreeDShapeInfo&gt;&lt;uuid val=&quot;&quot;/&gt;&lt;isInvalidForFieldText val=&quot;0&quot;/&gt;&lt;Image&gt;&lt;filename val=&quot;C:\Users\monc0003\Desktop\published\data\asimages\{8BC68CA7-C939-434A-AE2E-2ED0326FF7E6}_53.png&quot;/&gt;&lt;left val=&quot;36&quot;/&gt;&lt;top val=&quot;133&quot;/&gt;&lt;width val=&quot;659&quot;/&gt;&lt;height val=&quot;238&quot;/&gt;&lt;hasText val=&quot;1&quot;/&gt;&lt;/Image&gt;&lt;/ThreeDShapeInfo&gt;"/>
</p:tagLst>
</file>

<file path=ppt/tags/tag204.xml><?xml version="1.0" encoding="utf-8"?>
<p:tagLst xmlns:a="http://schemas.openxmlformats.org/drawingml/2006/main" xmlns:r="http://schemas.openxmlformats.org/officeDocument/2006/relationships" xmlns:p="http://schemas.openxmlformats.org/presentationml/2006/main">
  <p:tag name="HTML_SHAPEINFO" val="&lt;SlideThumbPath val=&quot;Slide54.PNG&quot;/&gt;"/>
</p:tagLst>
</file>

<file path=ppt/tags/tag2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13&quot;/&gt;&lt;/TableIndex&gt;&lt;/ShapeTextInfo&gt;"/>
  <p:tag name="HTML_SHAPEINFO" val="&lt;ThreeDShapeInfo&gt;&lt;uuid val=&quot;&quot;/&gt;&lt;isInvalidForFieldText val=&quot;0&quot;/&gt;&lt;Image&gt;&lt;filename val=&quot;C:\Users\monc0003\Desktop\published\data\asimages\{DA86F164-B3CB-467A-894D-DD818E7005BB}_54.png&quot;/&gt;&lt;left val=&quot;30&quot;/&gt;&lt;top val=&quot;6&quot;/&gt;&lt;width val=&quot;669&quot;/&gt;&lt;height val=&quot;132&quot;/&gt;&lt;hasText val=&quot;1&quot;/&gt;&lt;/Image&gt;&lt;/ThreeDShapeInfo&gt;"/>
</p:tagLst>
</file>

<file path=ppt/tags/tag206.xml><?xml version="1.0" encoding="utf-8"?>
<p:tagLst xmlns:a="http://schemas.openxmlformats.org/drawingml/2006/main" xmlns:r="http://schemas.openxmlformats.org/officeDocument/2006/relationships" xmlns:p="http://schemas.openxmlformats.org/presentationml/2006/main">
  <p:tag name="HTML_SHAPEINFO" val="&lt;SlideThumbPath val=&quot;Slide55.PNG&quot;/&gt;"/>
</p:tagLst>
</file>

<file path=ppt/tags/tag2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TableIndex row=&quot;1&quot; col=&quot;2&quot;&gt;&lt;linesCount val=&quot;1&quot;/&gt;&lt;lineCharCount val=&quot;17&quot;/&gt;&lt;/TableIndex&gt;&lt;TableIndex row=&quot;1&quot; col=&quot;3&quot;&gt;&lt;linesCount val=&quot;1&quot;/&gt;&lt;lineCharCount val=&quot;21&quot;/&gt;&lt;/TableIndex&gt;&lt;TableIndex row=&quot;2&quot; col=&quot;1&quot;&gt;&lt;linesCount val=&quot;1&quot;/&gt;&lt;lineCharCount val=&quot;7&quot;/&gt;&lt;/TableIndex&gt;&lt;TableIndex row=&quot;2&quot; col=&quot;2&quot;&gt;&lt;linesCount val=&quot;1&quot;/&gt;&lt;lineCharCount val=&quot;1&quot;/&gt;&lt;/TableIndex&gt;&lt;TableIndex row=&quot;2&quot; col=&quot;3&quot;&gt;&lt;linesCount val=&quot;1&quot;/&gt;&lt;lineCharCount val=&quot;4&quot;/&gt;&lt;/TableIndex&gt;&lt;TableIndex row=&quot;3&quot; col=&quot;1&quot;&gt;&lt;linesCount val=&quot;1&quot;/&gt;&lt;lineCharCount val=&quot;13&quot;/&gt;&lt;/TableIndex&gt;&lt;TableIndex row=&quot;3&quot; col=&quot;2&quot;&gt;&lt;linesCount val=&quot;1&quot;/&gt;&lt;lineCharCount val=&quot;1&quot;/&gt;&lt;/TableIndex&gt;&lt;TableIndex row=&quot;3&quot; col=&quot;3&quot;&gt;&lt;linesCount val=&quot;1&quot;/&gt;&lt;lineCharCount val=&quot;2&quot;/&gt;&lt;/TableIndex&gt;&lt;TableIndex row=&quot;4&quot; col=&quot;1&quot;&gt;&lt;linesCount val=&quot;1&quot;/&gt;&lt;lineCharCount val=&quot;17&quot;/&gt;&lt;/TableIndex&gt;&lt;TableIndex row=&quot;4&quot; col=&quot;2&quot;&gt;&lt;linesCount val=&quot;1&quot;/&gt;&lt;lineCharCount val=&quot;1&quot;/&gt;&lt;/TableIndex&gt;&lt;TableIndex row=&quot;4&quot; col=&quot;3&quot;&gt;&lt;linesCount val=&quot;1&quot;/&gt;&lt;lineCharCount val=&quot;13&quot;/&gt;&lt;/TableIndex&gt;&lt;TableIndex row=&quot;5&quot; col=&quot;1&quot;&gt;&lt;linesCount val=&quot;1&quot;/&gt;&lt;lineCharCount val=&quot;15&quot;/&gt;&lt;/TableIndex&gt;&lt;TableIndex row=&quot;5&quot; col=&quot;2&quot;&gt;&lt;linesCount val=&quot;1&quot;/&gt;&lt;lineCharCount val=&quot;2&quot;/&gt;&lt;/TableIndex&gt;&lt;TableIndex row=&quot;5&quot; col=&quot;3&quot;&gt;&lt;linesCount val=&quot;1&quot;/&gt;&lt;lineCharCount val=&quot;13&quot;/&gt;&lt;/TableIndex&gt;&lt;TableIndex row=&quot;6&quot; col=&quot;1&quot;&gt;&lt;linesCount val=&quot;1&quot;/&gt;&lt;lineCharCount val=&quot;10&quot;/&gt;&lt;/TableIndex&gt;&lt;TableIndex row=&quot;6&quot; col=&quot;2&quot;&gt;&lt;linesCount val=&quot;1&quot;/&gt;&lt;lineCharCount val=&quot;1&quot;/&gt;&lt;/TableIndex&gt;&lt;TableIndex row=&quot;6&quot; col=&quot;3&quot;&gt;&lt;linesCount val=&quot;1&quot;/&gt;&lt;lineCharCount val=&quot;13&quot;/&gt;&lt;/TableIndex&gt;&lt;TableIndex row=&quot;7&quot; col=&quot;1&quot;&gt;&lt;linesCount val=&quot;1&quot;/&gt;&lt;lineCharCount val=&quot;11&quot;/&gt;&lt;/TableIndex&gt;&lt;TableIndex row=&quot;7&quot; col=&quot;2&quot;&gt;&lt;linesCount val=&quot;1&quot;/&gt;&lt;lineCharCount val=&quot;2&quot;/&gt;&lt;/TableIndex&gt;&lt;TableIndex row=&quot;7&quot; col=&quot;3&quot;&gt;&lt;linesCount val=&quot;1&quot;/&gt;&lt;lineCharCount val=&quot;13&quot;/&gt;&lt;/TableIndex&gt;&lt;TableIndex row=&quot;8&quot; col=&quot;1&quot;&gt;&lt;linesCount val=&quot;1&quot;/&gt;&lt;lineCharCount val=&quot;10&quot;/&gt;&lt;/TableIndex&gt;&lt;TableIndex row=&quot;8&quot; col=&quot;2&quot;&gt;&lt;linesCount val=&quot;1&quot;/&gt;&lt;lineCharCount val=&quot;1&quot;/&gt;&lt;/TableIndex&gt;&lt;TableIndex row=&quot;8&quot; col=&quot;3&quot;&gt;&lt;linesCount val=&quot;1&quot;/&gt;&lt;lineCharCount val=&quot;3&quot;/&gt;&lt;/TableIndex&gt;&lt;TableIndex row=&quot;9&quot; col=&quot;1&quot;&gt;&lt;linesCount val=&quot;1&quot;/&gt;&lt;lineCharCount val=&quot;12&quot;/&gt;&lt;/TableIndex&gt;&lt;TableIndex row=&quot;9&quot; col=&quot;2&quot;&gt;&lt;linesCount val=&quot;1&quot;/&gt;&lt;lineCharCount val=&quot;2&quot;/&gt;&lt;/TableIndex&gt;&lt;TableIndex row=&quot;9&quot; col=&quot;3&quot;&gt;&lt;linesCount val=&quot;1&quot;/&gt;&lt;lineCharCount val=&quot;3&quot;/&gt;&lt;/TableIndex&gt;&lt;/ShapeTextInfo&gt;"/>
  <p:tag name="HTML_SHAPEINFO" val="&lt;ThreeDShapeInfo&gt;&lt;uuid val=&quot;&quot;/&gt;&lt;isInvalidForFieldText val=&quot;0&quot;/&gt;&lt;Image&gt;&lt;filename val=&quot;C:\Users\monc0003\Desktop\published\data\asimages\{9D9029A7-E5F8-4953-979A-592AE0FD1DFF}_55.png&quot;/&gt;&lt;left val=&quot;17&quot;/&gt;&lt;top val=&quot;75&quot;/&gt;&lt;width val=&quot;687&quot;/&gt;&lt;height val=&quot;428&quot;/&gt;&lt;hasText val=&quot;1&quot;/&gt;&lt;/Image&gt;&lt;/ThreeDShapeInfo&gt;"/>
</p:tagLst>
</file>

<file path=ppt/tags/tag2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9&quot;/&gt;&lt;/TableIndex&gt;&lt;/ShapeTextInfo&gt;"/>
  <p:tag name="HTML_SHAPEINFO" val="&lt;ThreeDShapeInfo&gt;&lt;uuid val=&quot;&quot;/&gt;&lt;isInvalidForFieldText val=&quot;0&quot;/&gt;&lt;Image&gt;&lt;filename val=&quot;C:\Users\monc0003\Desktop\published\data\asimages\{34319F9E-83F7-427C-8988-DF145ADF30CC}_55.png&quot;/&gt;&lt;left val=&quot;2&quot;/&gt;&lt;top val=&quot;5&quot;/&gt;&lt;width val=&quot;725&quot;/&gt;&lt;height val=&quot;76&quot;/&gt;&lt;hasText val=&quot;1&quot;/&gt;&lt;/Image&gt;&lt;/ThreeDShapeInfo&gt;"/>
</p:tagLst>
</file>

<file path=ppt/tags/tag2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3&quot;/&gt;&lt;/TableIndex&gt;&lt;/ShapeTextInfo&gt;"/>
  <p:tag name="HTML_SHAPEINFO" val="&lt;ThreeDShapeInfo&gt;&lt;uuid val=&quot;&quot;/&gt;&lt;isInvalidForFieldText val=&quot;0&quot;/&gt;&lt;Image&gt;&lt;filename val=&quot;C:\Users\monc0003\Desktop\published\data\asimages\{F4DF004D-7FB3-4234-B5C4-74BF3695D6AB}_55.png&quot;/&gt;&lt;left val=&quot;79&quot;/&gt;&lt;top val=&quot;505&quot;/&gt;&lt;width val=&quot;346&quot;/&gt;&lt;height val=&quot;39&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HTML_SHAPEINFO" val="&lt;SlideThumbPath val=&quot;Slide56.PNG&quot;/&gt;"/>
</p:tagLst>
</file>

<file path=ppt/tags/tag2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18&quot;/&gt;&lt;/TableIndex&gt;&lt;/ShapeTextInfo&gt;"/>
  <p:tag name="HTML_SHAPEINFO" val="&lt;ThreeDShapeInfo&gt;&lt;uuid val=&quot;&quot;/&gt;&lt;isInvalidForFieldText val=&quot;0&quot;/&gt;&lt;Image&gt;&lt;filename val=&quot;C:\Users\monc0003\Desktop\published\data\asimages\{43F910AC-178B-4ABD-A1F3-B4175BC969DB}_56.png&quot;/&gt;&lt;left val=&quot;35&quot;/&gt;&lt;top val=&quot;6&quot;/&gt;&lt;width val=&quot;648&quot;/&gt;&lt;height val=&quot;132&quot;/&gt;&lt;hasText val=&quot;1&quot;/&gt;&lt;/Image&gt;&lt;/ThreeDShapeInfo&gt;"/>
</p:tagLst>
</file>

<file path=ppt/tags/tag2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TableIndex row=&quot;1&quot; col=&quot;2&quot;&gt;&lt;linesCount val=&quot;1&quot;/&gt;&lt;lineCharCount val=&quot;24&quot;/&gt;&lt;/TableIndex&gt;&lt;TableIndex row=&quot;1&quot; col=&quot;3&quot;&gt;&lt;linesCount val=&quot;1&quot;/&gt;&lt;lineCharCount val=&quot;24&quot;/&gt;&lt;/TableIndex&gt;&lt;TableIndex row=&quot;1&quot; col=&quot;4&quot;&gt;&lt;linesCount val=&quot;1&quot;/&gt;&lt;lineCharCount val=&quot;24&quot;/&gt;&lt;/TableIndex&gt;&lt;TableIndex row=&quot;2&quot; col=&quot;1&quot;&gt;&lt;linesCount val=&quot;1&quot;/&gt;&lt;lineCharCount val=&quot;6&quot;/&gt;&lt;/TableIndex&gt;&lt;TableIndex row=&quot;2&quot; col=&quot;2&quot;&gt;&lt;linesCount val=&quot;1&quot;/&gt;&lt;lineCharCount val=&quot;4&quot;/&gt;&lt;/TableIndex&gt;&lt;TableIndex row=&quot;2&quot; col=&quot;3&quot;&gt;&lt;linesCount val=&quot;1&quot;/&gt;&lt;lineCharCount val=&quot;4&quot;/&gt;&lt;/TableIndex&gt;&lt;TableIndex row=&quot;2&quot; col=&quot;4&quot;&gt;&lt;linesCount val=&quot;1&quot;/&gt;&lt;lineCharCount val=&quot;4&quot;/&gt;&lt;/TableIndex&gt;&lt;TableIndex row=&quot;3&quot; col=&quot;1&quot;&gt;&lt;linesCount val=&quot;1&quot;/&gt;&lt;lineCharCount val=&quot;7&quot;/&gt;&lt;/TableIndex&gt;&lt;TableIndex row=&quot;3&quot; col=&quot;2&quot;&gt;&lt;linesCount val=&quot;1&quot;/&gt;&lt;lineCharCount val=&quot;3&quot;/&gt;&lt;/TableIndex&gt;&lt;TableIndex row=&quot;3&quot; col=&quot;3&quot;&gt;&lt;linesCount val=&quot;1&quot;/&gt;&lt;lineCharCount val=&quot;3&quot;/&gt;&lt;/TableIndex&gt;&lt;TableIndex row=&quot;3&quot; col=&quot;4&quot;&gt;&lt;linesCount val=&quot;1&quot;/&gt;&lt;lineCharCount val=&quot;3&quot;/&gt;&lt;/TableIndex&gt;&lt;TableIndex row=&quot;4&quot; col=&quot;1&quot;&gt;&lt;linesCount val=&quot;1&quot;/&gt;&lt;lineCharCount val=&quot;12&quot;/&gt;&lt;/TableIndex&gt;&lt;TableIndex row=&quot;4&quot; col=&quot;2&quot;&gt;&lt;linesCount val=&quot;1&quot;/&gt;&lt;lineCharCount val=&quot;3&quot;/&gt;&lt;/TableIndex&gt;&lt;TableIndex row=&quot;4&quot; col=&quot;3&quot;&gt;&lt;linesCount val=&quot;1&quot;/&gt;&lt;lineCharCount val=&quot;3&quot;/&gt;&lt;/TableIndex&gt;&lt;TableIndex row=&quot;4&quot; col=&quot;4&quot;&gt;&lt;linesCount val=&quot;1&quot;/&gt;&lt;lineCharCount val=&quot;2&quot;/&gt;&lt;/TableIndex&gt;&lt;TableIndex row=&quot;5&quot; col=&quot;1&quot;&gt;&lt;linesCount val=&quot;1&quot;/&gt;&lt;lineCharCount val=&quot;13&quot;/&gt;&lt;/TableIndex&gt;&lt;TableIndex row=&quot;5&quot; col=&quot;2&quot;&gt;&lt;linesCount val=&quot;1&quot;/&gt;&lt;lineCharCount val=&quot;3&quot;/&gt;&lt;/TableIndex&gt;&lt;TableIndex row=&quot;5&quot; col=&quot;3&quot;&gt;&lt;linesCount val=&quot;1&quot;/&gt;&lt;lineCharCount val=&quot;2&quot;/&gt;&lt;/TableIndex&gt;&lt;TableIndex row=&quot;5&quot; col=&quot;4&quot;&gt;&lt;linesCount val=&quot;1&quot;/&gt;&lt;lineCharCount val=&quot;2&quot;/&gt;&lt;/TableIndex&gt;&lt;TableIndex row=&quot;6&quot; col=&quot;1&quot;&gt;&lt;linesCount val=&quot;1&quot;/&gt;&lt;lineCharCount val=&quot;10&quot;/&gt;&lt;/TableIndex&gt;&lt;TableIndex row=&quot;6&quot; col=&quot;2&quot;&gt;&lt;linesCount val=&quot;1&quot;/&gt;&lt;lineCharCount val=&quot;3&quot;/&gt;&lt;/TableIndex&gt;&lt;TableIndex row=&quot;6&quot; col=&quot;3&quot;&gt;&lt;linesCount val=&quot;1&quot;/&gt;&lt;lineCharCount val=&quot;3&quot;/&gt;&lt;/TableIndex&gt;&lt;TableIndex row=&quot;6&quot; col=&quot;4&quot;&gt;&lt;linesCount val=&quot;1&quot;/&gt;&lt;lineCharCount val=&quot;3&quot;/&gt;&lt;/TableIndex&gt;&lt;TableIndex row=&quot;7&quot; col=&quot;1&quot;&gt;&lt;linesCount val=&quot;1&quot;/&gt;&lt;lineCharCount val=&quot;10&quot;/&gt;&lt;/TableIndex&gt;&lt;TableIndex row=&quot;7&quot; col=&quot;2&quot;&gt;&lt;linesCount val=&quot;1&quot;/&gt;&lt;lineCharCount val=&quot;3&quot;/&gt;&lt;/TableIndex&gt;&lt;TableIndex row=&quot;7&quot; col=&quot;3&quot;&gt;&lt;linesCount val=&quot;1&quot;/&gt;&lt;lineCharCount val=&quot;3&quot;/&gt;&lt;/TableIndex&gt;&lt;TableIndex row=&quot;7&quot; col=&quot;4&quot;&gt;&lt;linesCount val=&quot;1&quot;/&gt;&lt;lineCharCount val=&quot;3&quot;/&gt;&lt;/TableIndex&gt;&lt;TableIndex row=&quot;8&quot; col=&quot;1&quot;&gt;&lt;linesCount val=&quot;1&quot;/&gt;&lt;lineCharCount val=&quot;15&quot;/&gt;&lt;/TableIndex&gt;&lt;TableIndex row=&quot;8&quot; col=&quot;2&quot;&gt;&lt;linesCount val=&quot;1&quot;/&gt;&lt;lineCharCount val=&quot;3&quot;/&gt;&lt;/TableIndex&gt;&lt;TableIndex row=&quot;8&quot; col=&quot;3&quot;&gt;&lt;linesCount val=&quot;1&quot;/&gt;&lt;lineCharCount val=&quot;3&quot;/&gt;&lt;/TableIndex&gt;&lt;TableIndex row=&quot;8&quot; col=&quot;4&quot;&gt;&lt;linesCount val=&quot;1&quot;/&gt;&lt;lineCharCount val=&quot;3&quot;/&gt;&lt;/TableIndex&gt;&lt;TableIndex row=&quot;9&quot; col=&quot;1&quot;&gt;&lt;linesCount val=&quot;1&quot;/&gt;&lt;lineCharCount val=&quot;17&quot;/&gt;&lt;/TableIndex&gt;&lt;TableIndex row=&quot;9&quot; col=&quot;2&quot;&gt;&lt;linesCount val=&quot;1&quot;/&gt;&lt;lineCharCount val=&quot;3&quot;/&gt;&lt;/TableIndex&gt;&lt;TableIndex row=&quot;9&quot; col=&quot;3&quot;&gt;&lt;linesCount val=&quot;1&quot;/&gt;&lt;lineCharCount val=&quot;3&quot;/&gt;&lt;/TableIndex&gt;&lt;TableIndex row=&quot;9&quot; col=&quot;4&quot;&gt;&lt;linesCount val=&quot;1&quot;/&gt;&lt;lineCharCount val=&quot;3&quot;/&gt;&lt;/TableIndex&gt;&lt;/ShapeTextInfo&gt;"/>
  <p:tag name="HTML_SHAPEINFO" val="&lt;ThreeDShapeInfo&gt;&lt;uuid val=&quot;&quot;/&gt;&lt;isInvalidForFieldText val=&quot;0&quot;/&gt;&lt;Image&gt;&lt;filename val=&quot;C:\Users\monc0003\Desktop\published\data\asimages\{64E1C364-4FBB-4097-8F83-930BED667284}_56.png&quot;/&gt;&lt;left val=&quot;35&quot;/&gt;&lt;top val=&quot;126&quot;/&gt;&lt;width val=&quot;644&quot;/&gt;&lt;height val=&quot;386&quot;/&gt;&lt;hasText val=&quot;1&quot;/&gt;&lt;/Image&gt;&lt;/ThreeDShapeInfo&gt;"/>
</p:tagLst>
</file>

<file path=ppt/tags/tag213.xml><?xml version="1.0" encoding="utf-8"?>
<p:tagLst xmlns:a="http://schemas.openxmlformats.org/drawingml/2006/main" xmlns:r="http://schemas.openxmlformats.org/officeDocument/2006/relationships" xmlns:p="http://schemas.openxmlformats.org/presentationml/2006/main">
  <p:tag name="HTML_SHAPEINFO" val="&lt;SlideThumbPath val=&quot;Slide57.PNG&quot;/&gt;"/>
</p:tagLst>
</file>

<file path=ppt/tags/tag2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C:\Users\monc0003\Desktop\published\data\asimages\{3BA073EC-7EA3-4966-BD6A-021CEEC778D7}_57.png&quot;/&gt;&lt;left val=&quot;35&quot;/&gt;&lt;top val=&quot;21&quot;/&gt;&lt;width val=&quot;648&quot;/&gt;&lt;height val=&quot;98&quot;/&gt;&lt;hasText val=&quot;1&quot;/&gt;&lt;/Image&gt;&lt;/ThreeDShapeInfo&gt;"/>
</p:tagLst>
</file>

<file path=ppt/tags/tag2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8&quot;/&gt;&lt;lineCharCount val=&quot;11&quot;/&gt;&lt;lineCharCount val=&quot;13&quot;/&gt;&lt;lineCharCount val=&quot;11&quot;/&gt;&lt;/TableIndex&gt;&lt;/ShapeTextInfo&gt;"/>
  <p:tag name="HTML_SHAPEINFO" val="&lt;ThreeDShapeInfo&gt;&lt;uuid val=&quot;&quot;/&gt;&lt;isInvalidForFieldText val=&quot;0&quot;/&gt;&lt;Image&gt;&lt;filename val=&quot;C:\Users\monc0003\Desktop\published\data\asimages\{12C6DB35-BEAE-4B9B-959B-C9FFFCE9576C}_57.png&quot;/&gt;&lt;left val=&quot;24&quot;/&gt;&lt;top val=&quot;119&quot;/&gt;&lt;width val=&quot;659&quot;/&gt;&lt;height val=&quot;363&quot;/&gt;&lt;hasText val=&quot;1&quot;/&gt;&lt;/Image&gt;&lt;/ThreeDShapeInfo&gt;"/>
</p:tagLst>
</file>

<file path=ppt/tags/tag216.xml><?xml version="1.0" encoding="utf-8"?>
<p:tagLst xmlns:a="http://schemas.openxmlformats.org/drawingml/2006/main" xmlns:r="http://schemas.openxmlformats.org/officeDocument/2006/relationships" xmlns:p="http://schemas.openxmlformats.org/presentationml/2006/main">
  <p:tag name="HTML_SHAPEINFO" val="&lt;SlideThumbPath val=&quot;Slide58.PNG&quot;/&gt;"/>
</p:tagLst>
</file>

<file path=ppt/tags/tag2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published\data\asimages\{B704E297-8191-42B6-A950-A737385CE1E0}_58.png&quot;/&gt;&lt;left val=&quot;35&quot;/&gt;&lt;top val=&quot;21&quot;/&gt;&lt;width val=&quot;648&quot;/&gt;&lt;height val=&quot;98&quot;/&gt;&lt;hasText val=&quot;1&quot;/&gt;&lt;/Image&gt;&lt;/ThreeDShapeInfo&gt;"/>
</p:tagLst>
</file>

<file path=ppt/tags/tag2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3&quot;/&gt;&lt;lineCharCount val=&quot;14&quot;/&gt;&lt;lineCharCount val=&quot;19&quot;/&gt;&lt;lineCharCount val=&quot;7&quot;/&gt;&lt;lineCharCount val=&quot;23&quot;/&gt;&lt;lineCharCount val=&quot;15&quot;/&gt;&lt;/TableIndex&gt;&lt;/ShapeTextInfo&gt;"/>
  <p:tag name="HTML_SHAPEINFO" val="&lt;ThreeDShapeInfo&gt;&lt;uuid val=&quot;&quot;/&gt;&lt;isInvalidForFieldText val=&quot;0&quot;/&gt;&lt;Image&gt;&lt;filename val=&quot;C:\Users\monc0003\Desktop\published\data\asimages\{D813D76F-E01F-40CE-A8BB-DF4071475C04}_58.png&quot;/&gt;&lt;left val=&quot;27&quot;/&gt;&lt;top val=&quot;120&quot;/&gt;&lt;width val=&quot;331&quot;/&gt;&lt;height val=&quot;362&quot;/&gt;&lt;hasText val=&quot;1&quot;/&gt;&lt;/Image&gt;&lt;/ThreeDShapeInfo&gt;"/>
</p:tagLst>
</file>

<file path=ppt/tags/tag2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20.xml><?xml version="1.0" encoding="utf-8"?>
<p:tagLst xmlns:a="http://schemas.openxmlformats.org/drawingml/2006/main" xmlns:r="http://schemas.openxmlformats.org/officeDocument/2006/relationships" xmlns:p="http://schemas.openxmlformats.org/presentationml/2006/main">
  <p:tag name="HTML_SHAPEINFO" val="&lt;SlideThumbPath val=&quot;Slide59.PNG&quot;/&gt;"/>
</p:tagLst>
</file>

<file path=ppt/tags/tag2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Desktop\published\data\asimages\{A242E534-C4C7-43F1-A56B-512283588013}_59.png&quot;/&gt;&lt;left val=&quot;35&quot;/&gt;&lt;top val=&quot;21&quot;/&gt;&lt;width val=&quot;648&quot;/&gt;&lt;height val=&quot;98&quot;/&gt;&lt;hasText val=&quot;1&quot;/&gt;&lt;/Image&gt;&lt;/ThreeDShapeInfo&gt;"/>
</p:tagLst>
</file>

<file path=ppt/tags/tag222.xml><?xml version="1.0" encoding="utf-8"?>
<p:tagLst xmlns:a="http://schemas.openxmlformats.org/drawingml/2006/main" xmlns:r="http://schemas.openxmlformats.org/officeDocument/2006/relationships" xmlns:p="http://schemas.openxmlformats.org/presentationml/2006/main">
  <p:tag name="HTML_SHAPEINFO" val="&lt;SlideThumbPath val=&quot;Slide60.PNG&quot;/&gt;"/>
</p:tagLst>
</file>

<file path=ppt/tags/tag2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monc0003\Desktop\published\data\asimages\{79B46DE3-E5BF-4AC8-A3EC-5D61E8B0626B}_60.png&quot;/&gt;&lt;left val=&quot;95&quot;/&gt;&lt;top val=&quot;179&quot;/&gt;&lt;width val=&quot;260&quot;/&gt;&lt;height val=&quot;68&quot;/&gt;&lt;hasText val=&quot;1&quot;/&gt;&lt;/Image&gt;&lt;/ThreeDShapeInfo&gt;"/>
</p:tagLst>
</file>

<file path=ppt/tags/tag2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Desktop\published\data\asimages\{0D0C0815-68F5-48E2-A1C5-EC3FD853C1B3}_60.png&quot;/&gt;&lt;left val=&quot;413&quot;/&gt;&lt;top val=&quot;179&quot;/&gt;&lt;width val=&quot;210&quot;/&gt;&lt;height val=&quot;68&quot;/&gt;&lt;hasText val=&quot;1&quot;/&gt;&lt;/Image&gt;&lt;/ThreeDShapeInfo&gt;"/>
</p:tagLst>
</file>

<file path=ppt/tags/tag225.xml><?xml version="1.0" encoding="utf-8"?>
<p:tagLst xmlns:a="http://schemas.openxmlformats.org/drawingml/2006/main" xmlns:r="http://schemas.openxmlformats.org/officeDocument/2006/relationships" xmlns:p="http://schemas.openxmlformats.org/presentationml/2006/main">
  <p:tag name="HTML_SHAPEINFO" val="&lt;SlideThumbPath val=&quot;Slide61.PNG&quot;/&gt;"/>
</p:tagLst>
</file>

<file path=ppt/tags/tag2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monc0003\Desktop\published\data\asimages\{AD134243-EE2B-43BE-A194-77A5255B1654}_61.png&quot;/&gt;&lt;left val=&quot;35&quot;/&gt;&lt;top val=&quot;21&quot;/&gt;&lt;width val=&quot;648&quot;/&gt;&lt;height val=&quot;98&quot;/&gt;&lt;hasText val=&quot;1&quot;/&gt;&lt;/Image&gt;&lt;/ThreeDShapeInfo&gt;"/>
</p:tagLst>
</file>

<file path=ppt/tags/tag2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3&quot;/&gt;&lt;lineCharCount val=&quot;14&quot;/&gt;&lt;lineCharCount val=&quot;21&quot;/&gt;&lt;lineCharCount val=&quot;23&quot;/&gt;&lt;lineCharCount val=&quot;15&quot;/&gt;&lt;/TableIndex&gt;&lt;/ShapeTextInfo&gt;"/>
  <p:tag name="HTML_SHAPEINFO" val="&lt;ThreeDShapeInfo&gt;&lt;uuid val=&quot;&quot;/&gt;&lt;isInvalidForFieldText val=&quot;0&quot;/&gt;&lt;Image&gt;&lt;filename val=&quot;C:\Users\monc0003\Desktop\published\data\asimages\{B94E867D-96AB-4E3A-83D7-63B387F7540C}_61.png&quot;/&gt;&lt;left val=&quot;369&quot;/&gt;&lt;top val=&quot;128&quot;/&gt;&lt;width val=&quot;331&quot;/&gt;&lt;height val=&quot;362&quot;/&gt;&lt;hasText val=&quot;1&quot;/&gt;&lt;/Image&gt;&lt;/ThreeDShapeInfo&gt;"/>
</p:tagLst>
</file>

<file path=ppt/tags/tag228.xml><?xml version="1.0" encoding="utf-8"?>
<p:tagLst xmlns:a="http://schemas.openxmlformats.org/drawingml/2006/main" xmlns:r="http://schemas.openxmlformats.org/officeDocument/2006/relationships" xmlns:p="http://schemas.openxmlformats.org/presentationml/2006/main">
  <p:tag name="PRESENTER_SHAPEINFO" val="&lt;ThreeDShapeInfo&gt;&lt;uuid val=&quot;{E3DCA2B2-7C5F-4A66-9A11-555DB4524521}&quot;/&gt;&lt;isInvalidForFieldText val=&quot;0&quot;/&gt;&lt;Image&gt;&lt;filename val=&quot;C:\Users\monc0003\Desktop\published\data\asimages\{E3DCA2B2-7C5F-4A66-9A11-555DB4524521}_61.png&quot;/&gt;&lt;left val=&quot;62&quot;/&gt;&lt;top val=&quot;104&quot;/&gt;&lt;width val=&quot;286&quot;/&gt;&lt;height val=&quot;414&quot;/&gt;&lt;hasText val=&quot;1&quot;/&gt;&lt;/Image&gt;&lt;/ThreeDShapeInfo&gt;"/>
</p:tagLst>
</file>

<file path=ppt/tags/tag229.xml><?xml version="1.0" encoding="utf-8"?>
<p:tagLst xmlns:a="http://schemas.openxmlformats.org/drawingml/2006/main" xmlns:r="http://schemas.openxmlformats.org/officeDocument/2006/relationships" xmlns:p="http://schemas.openxmlformats.org/presentationml/2006/main">
  <p:tag name="HTML_SHAPEINFO" val="&lt;SlideThumbPath val=&quot;Slide62.PNG&quot;/&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monc0003\Desktop\published\data\asimages\{00AFD423-2006-4005-AF73-6C347D42AA43}_62.png&quot;/&gt;&lt;left val=&quot;35&quot;/&gt;&lt;top val=&quot;21&quot;/&gt;&lt;width val=&quot;648&quot;/&gt;&lt;height val=&quot;98&quot;/&gt;&lt;hasText val=&quot;1&quot;/&gt;&lt;/Image&gt;&lt;/ThreeDShapeInfo&gt;"/>
</p:tagLst>
</file>

<file path=ppt/tags/tag231.xml><?xml version="1.0" encoding="utf-8"?>
<p:tagLst xmlns:a="http://schemas.openxmlformats.org/drawingml/2006/main" xmlns:r="http://schemas.openxmlformats.org/officeDocument/2006/relationships" xmlns:p="http://schemas.openxmlformats.org/presentationml/2006/main">
  <p:tag name="HTML_SHAPEINFO" val="&lt;SlideThumbPath val=&quot;Slide63.PNG&quot;/&gt;"/>
</p:tagLst>
</file>

<file path=ppt/tags/tag2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HTML_SHAPEINFO" val="&lt;ThreeDShapeInfo&gt;&lt;uuid val=&quot;&quot;/&gt;&lt;isInvalidForFieldText val=&quot;0&quot;/&gt;&lt;Image&gt;&lt;filename val=&quot;C:\Users\monc0003\Desktop\published\data\asimages\{97254993-A1A7-4701-B50E-437B25C7F90F}_63.png&quot;/&gt;&lt;left val=&quot;35&quot;/&gt;&lt;top val=&quot;21&quot;/&gt;&lt;width val=&quot;648&quot;/&gt;&lt;height val=&quot;98&quot;/&gt;&lt;hasText val=&quot;1&quot;/&gt;&lt;/Image&gt;&lt;/ThreeDShapeInfo&gt;"/>
</p:tagLst>
</file>

<file path=ppt/tags/tag2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9&quot;/&gt;&lt;lineCharCount val=&quot;14&quot;/&gt;&lt;lineCharCount val=&quot;23&quot;/&gt;&lt;lineCharCount val=&quot;17&quot;/&gt;&lt;lineCharCount val=&quot;10&quot;/&gt;&lt;lineCharCount val=&quot;19&quot;/&gt;&lt;/TableIndex&gt;&lt;/ShapeTextInfo&gt;"/>
  <p:tag name="HTML_SHAPEINFO" val="&lt;ThreeDShapeInfo&gt;&lt;uuid val=&quot;&quot;/&gt;&lt;isInvalidForFieldText val=&quot;0&quot;/&gt;&lt;Image&gt;&lt;filename val=&quot;C:\Users\monc0003\Desktop\published\data\asimages\{E805F936-0159-488F-873A-F05C35FF8B38}_63.png&quot;/&gt;&lt;left val=&quot;27&quot;/&gt;&lt;top val=&quot;120&quot;/&gt;&lt;width val=&quot;339&quot;/&gt;&lt;height val=&quot;362&quot;/&gt;&lt;hasText val=&quot;1&quot;/&gt;&lt;/Image&gt;&lt;/ThreeDShapeInfo&gt;"/>
</p:tagLst>
</file>

<file path=ppt/tags/tag234.xml><?xml version="1.0" encoding="utf-8"?>
<p:tagLst xmlns:a="http://schemas.openxmlformats.org/drawingml/2006/main" xmlns:r="http://schemas.openxmlformats.org/officeDocument/2006/relationships" xmlns:p="http://schemas.openxmlformats.org/presentationml/2006/main">
  <p:tag name="HTML_SHAPEINFO" val="&lt;SlideThumbPath val=&quot;Slide64.PNG&quot;/&gt;"/>
</p:tagLst>
</file>

<file path=ppt/tags/tag2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Desktop\published\data\asimages\{200B3596-724B-4D48-8364-9481B98865F6}_64.png&quot;/&gt;&lt;left val=&quot;35&quot;/&gt;&lt;top val=&quot;21&quot;/&gt;&lt;width val=&quot;648&quot;/&gt;&lt;height val=&quot;98&quot;/&gt;&lt;hasText val=&quot;1&quot;/&gt;&lt;/Image&gt;&lt;/ThreeDShapeInfo&gt;"/>
</p:tagLst>
</file>

<file path=ppt/tags/tag2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0&quot;/&gt;&lt;lineCharCount val=&quot;17&quot;/&gt;&lt;lineCharCount val=&quot;22&quot;/&gt;&lt;lineCharCount val=&quot;20&quot;/&gt;&lt;lineCharCount val=&quot;19&quot;/&gt;&lt;lineCharCount val=&quot;5&quot;/&gt;&lt;/TableIndex&gt;&lt;/ShapeTextInfo&gt;"/>
  <p:tag name="HTML_SHAPEINFO" val="&lt;ThreeDShapeInfo&gt;&lt;uuid val=&quot;&quot;/&gt;&lt;isInvalidForFieldText val=&quot;0&quot;/&gt;&lt;Image&gt;&lt;filename val=&quot;C:\Users\monc0003\Desktop\published\data\asimages\{54D16397-2507-4C2F-8DFF-6F19CA23E22A}_64.png&quot;/&gt;&lt;left val=&quot;27&quot;/&gt;&lt;top val=&quot;120&quot;/&gt;&lt;width val=&quot;330&quot;/&gt;&lt;height val=&quot;362&quot;/&gt;&lt;hasText val=&quot;1&quot;/&gt;&lt;/Image&gt;&lt;/ThreeDShapeInfo&gt;"/>
</p:tagLst>
</file>

<file path=ppt/tags/tag237.xml><?xml version="1.0" encoding="utf-8"?>
<p:tagLst xmlns:a="http://schemas.openxmlformats.org/drawingml/2006/main" xmlns:r="http://schemas.openxmlformats.org/officeDocument/2006/relationships" xmlns:p="http://schemas.openxmlformats.org/presentationml/2006/main">
  <p:tag name="HTML_SHAPEINFO" val="&lt;SlideThumbPath val=&quot;Slide65.PNG&quot;/&gt;"/>
</p:tagLst>
</file>

<file path=ppt/tags/tag2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published\data\asimages\{B4BE4CF1-7CAA-4853-A6F1-508C046B6B0B}_65.png&quot;/&gt;&lt;left val=&quot;35&quot;/&gt;&lt;top val=&quot;17&quot;/&gt;&lt;width val=&quot;648&quot;/&gt;&lt;height val=&quot;98&quot;/&gt;&lt;hasText val=&quot;1&quot;/&gt;&lt;/Image&gt;&lt;/ThreeDShapeInfo&gt;"/>
</p:tagLst>
</file>

<file path=ppt/tags/tag2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quot;/&gt;&lt;lineCharCount val=&quot;15&quot;/&gt;&lt;lineCharCount val=&quot;8&quot;/&gt;&lt;lineCharCount val=&quot;15&quot;/&gt;&lt;lineCharCount val=&quot;15&quot;/&gt;&lt;lineCharCount val=&quot;13&quot;/&gt;&lt;lineCharCount val=&quot;9&quot;/&gt;&lt;/TableIndex&gt;&lt;/ShapeTextInfo&gt;"/>
  <p:tag name="HTML_SHAPEINFO" val="&lt;ThreeDShapeInfo&gt;&lt;uuid val=&quot;&quot;/&gt;&lt;isInvalidForFieldText val=&quot;0&quot;/&gt;&lt;Image&gt;&lt;filename val=&quot;C:\Users\monc0003\Desktop\published\data\asimages\{D0661A4D-2F2F-4425-AA9D-05983525529C}_65.png&quot;/&gt;&lt;left val=&quot;17&quot;/&gt;&lt;top val=&quot;125&quot;/&gt;&lt;width val=&quot;328&quot;/&gt;&lt;height val=&quot;351&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6&quot;/&gt;&lt;/TableIndex&gt;&lt;/ShapeTextInfo&gt;"/>
</p:tagLst>
</file>

<file path=ppt/tags/tag240.xml><?xml version="1.0" encoding="utf-8"?>
<p:tagLst xmlns:a="http://schemas.openxmlformats.org/drawingml/2006/main" xmlns:r="http://schemas.openxmlformats.org/officeDocument/2006/relationships" xmlns:p="http://schemas.openxmlformats.org/presentationml/2006/main">
  <p:tag name="HTML_SHAPEINFO" val="&lt;SlideThumbPath val=&quot;Slide66.PNG&quot;/&gt;"/>
</p:tagLst>
</file>

<file path=ppt/tags/tag2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monc0003\Desktop\published\data\asimages\{30A9FE91-4207-4FA5-8256-01595E247A4D}_66.png&quot;/&gt;&lt;left val=&quot;35&quot;/&gt;&lt;top val=&quot;21&quot;/&gt;&lt;width val=&quot;648&quot;/&gt;&lt;height val=&quot;98&quot;/&gt;&lt;hasText val=&quot;1&quot;/&gt;&lt;/Image&gt;&lt;/ThreeDShapeInfo&gt;"/>
</p:tagLst>
</file>

<file path=ppt/tags/tag242.xml><?xml version="1.0" encoding="utf-8"?>
<p:tagLst xmlns:a="http://schemas.openxmlformats.org/drawingml/2006/main" xmlns:r="http://schemas.openxmlformats.org/officeDocument/2006/relationships" xmlns:p="http://schemas.openxmlformats.org/presentationml/2006/main">
  <p:tag name="HTML_SHAPEINFO" val="&lt;SlideThumbPath val=&quot;Slide67.PNG&quot;/&gt;"/>
</p:tagLst>
</file>

<file path=ppt/tags/tag2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6&quot;/&gt;&lt;/TableIndex&gt;&lt;/ShapeTextInfo&gt;"/>
  <p:tag name="HTML_SHAPEINFO" val="&lt;ThreeDShapeInfo&gt;&lt;uuid val=&quot;&quot;/&gt;&lt;isInvalidForFieldText val=&quot;0&quot;/&gt;&lt;Image&gt;&lt;filename val=&quot;C:\Users\monc0003\Desktop\published\data\asimages\{DA2B4018-EC2C-4661-801B-CAEFD27D8853}_67.png&quot;/&gt;&lt;left val=&quot;35&quot;/&gt;&lt;top val=&quot;20&quot;/&gt;&lt;width val=&quot;648&quot;/&gt;&lt;height val=&quot;132&quot;/&gt;&lt;hasText val=&quot;1&quot;/&gt;&lt;/Image&gt;&lt;/ThreeDShapeInfo&gt;"/>
</p:tagLst>
</file>

<file path=ppt/tags/tag2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44&quot;/&gt;&lt;lineCharCount val=&quot;28&quot;/&gt;&lt;lineCharCount val=&quot;42&quot;/&gt;&lt;lineCharCount val=&quot;32&quot;/&gt;&lt;lineCharCount val=&quot;35&quot;/&gt;&lt;lineCharCount val=&quot;26&quot;/&gt;&lt;lineCharCount val=&quot;1&quot;/&gt;&lt;/TableIndex&gt;&lt;/ShapeTextInfo&gt;"/>
  <p:tag name="HTML_SHAPEINFO" val="&lt;ThreeDShapeInfo&gt;&lt;uuid val=&quot;&quot;/&gt;&lt;isInvalidForFieldText val=&quot;0&quot;/&gt;&lt;Image&gt;&lt;filename val=&quot;C:\Users\monc0003\Desktop\published\data\asimages\{08CD4F4D-32B1-45DB-8238-D4B7331E1D4C}_67.png&quot;/&gt;&lt;left val=&quot;24&quot;/&gt;&lt;top val=&quot;155&quot;/&gt;&lt;width val=&quot;667&quot;/&gt;&lt;height val=&quot;327&quot;/&gt;&lt;hasText val=&quot;1&quot;/&gt;&lt;/Image&gt;&lt;/ThreeDShapeInfo&gt;"/>
</p:tagLst>
</file>

<file path=ppt/tags/tag245.xml><?xml version="1.0" encoding="utf-8"?>
<p:tagLst xmlns:a="http://schemas.openxmlformats.org/drawingml/2006/main" xmlns:r="http://schemas.openxmlformats.org/officeDocument/2006/relationships" xmlns:p="http://schemas.openxmlformats.org/presentationml/2006/main">
  <p:tag name="HTML_SHAPEINFO" val="&lt;SlideThumbPath val=&quot;Slide68.PNG&quot;/&gt;"/>
</p:tagLst>
</file>

<file path=ppt/tags/tag2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monc0003\Desktop\published\data\asimages\{62967D17-2066-4C9D-BCD5-D2C08124E3A6}_68.png&quot;/&gt;&lt;left val=&quot;35&quot;/&gt;&lt;top val=&quot;21&quot;/&gt;&lt;width val=&quot;648&quot;/&gt;&lt;height val=&quot;98&quot;/&gt;&lt;hasText val=&quot;1&quot;/&gt;&lt;/Image&gt;&lt;/ThreeDShapeInfo&gt;"/>
</p:tagLst>
</file>

<file path=ppt/tags/tag2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8&quot;/&gt;&lt;lineCharCount val=&quot;24&quot;/&gt;&lt;lineCharCount val=&quot;35&quot;/&gt;&lt;lineCharCount val=&quot;22&quot;/&gt;&lt;lineCharCount val=&quot;39&quot;/&gt;&lt;lineCharCount val=&quot;30&quot;/&gt;&lt;lineCharCount val=&quot;25&quot;/&gt;&lt;/TableIndex&gt;&lt;/ShapeTextInfo&gt;"/>
  <p:tag name="HTML_SHAPEINFO" val="&lt;ThreeDShapeInfo&gt;&lt;uuid val=&quot;&quot;/&gt;&lt;isInvalidForFieldText val=&quot;0&quot;/&gt;&lt;Image&gt;&lt;filename val=&quot;C:\Users\monc0003\Desktop\published\data\asimages\{DB37A551-E534-4876-BC41-EB8CEA6730AD}_68.png&quot;/&gt;&lt;left val=&quot;24&quot;/&gt;&lt;top val=&quot;119&quot;/&gt;&lt;width val=&quot;659&quot;/&gt;&lt;height val=&quot;363&quot;/&gt;&lt;hasText val=&quot;1&quot;/&gt;&lt;/Image&gt;&lt;/ThreeDShapeInfo&gt;"/>
</p:tagLst>
</file>

<file path=ppt/tags/tag248.xml><?xml version="1.0" encoding="utf-8"?>
<p:tagLst xmlns:a="http://schemas.openxmlformats.org/drawingml/2006/main" xmlns:r="http://schemas.openxmlformats.org/officeDocument/2006/relationships" xmlns:p="http://schemas.openxmlformats.org/presentationml/2006/main">
  <p:tag name="HTML_SHAPEINFO" val="&lt;SlideThumbPath val=&quot;Slide69.PNG&quot;/&gt;"/>
</p:tagLst>
</file>

<file path=ppt/tags/tag2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HTML_SHAPEINFO" val="&lt;ThreeDShapeInfo&gt;&lt;uuid val=&quot;&quot;/&gt;&lt;isInvalidForFieldText val=&quot;0&quot;/&gt;&lt;Image&gt;&lt;filename val=&quot;C:\Users\monc0003\Desktop\published\data\asimages\{25BCA902-5694-43B5-BA5B-DE57BF940F0D}_69.png&quot;/&gt;&lt;left val=&quot;35&quot;/&gt;&lt;top val=&quot;21&quot;/&gt;&lt;width val=&quot;653&quot;/&gt;&lt;height val=&quot;93&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6&quot;/&gt;&lt;lineCharCount val=&quot;7&quot;/&gt;&lt;lineCharCount val=&quot;13&quot;/&gt;&lt;lineCharCount val=&quot;12&quot;/&gt;&lt;lineCharCount val=&quot;13&quot;/&gt;&lt;lineCharCount val=&quot;11&quot;/&gt;&lt;/TableIndex&gt;&lt;/ShapeTextInfo&gt;"/>
</p:tagLst>
</file>

<file path=ppt/tags/tag2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45&quot;/&gt;&lt;lineCharCount val=&quot;46&quot;/&gt;&lt;lineCharCount val=&quot;37&quot;/&gt;&lt;lineCharCount val=&quot;14&quot;/&gt;&lt;lineCharCount val=&quot;42&quot;/&gt;&lt;lineCharCount val=&quot;43&quot;/&gt;&lt;lineCharCount val=&quot;32&quot;/&gt;&lt;/TableIndex&gt;&lt;/ShapeTextInfo&gt;"/>
  <p:tag name="HTML_SHAPEINFO" val="&lt;ThreeDShapeInfo&gt;&lt;uuid val=&quot;&quot;/&gt;&lt;isInvalidForFieldText val=&quot;0&quot;/&gt;&lt;Image&gt;&lt;filename val=&quot;C:\Users\monc0003\Desktop\published\data\asimages\{FB7D7E74-C029-47BD-97E5-468A0AD194AE}_69.png&quot;/&gt;&lt;left val=&quot;24&quot;/&gt;&lt;top val=&quot;119&quot;/&gt;&lt;width val=&quot;679&quot;/&gt;&lt;height val=&quot;363&quot;/&gt;&lt;hasText val=&quot;1&quot;/&gt;&lt;/Image&gt;&lt;/ThreeDShapeInfo&gt;"/>
</p:tagLst>
</file>

<file path=ppt/tags/tag251.xml><?xml version="1.0" encoding="utf-8"?>
<p:tagLst xmlns:a="http://schemas.openxmlformats.org/drawingml/2006/main" xmlns:r="http://schemas.openxmlformats.org/officeDocument/2006/relationships" xmlns:p="http://schemas.openxmlformats.org/presentationml/2006/main">
  <p:tag name="HTML_SHAPEINFO" val="&lt;SlideThumbPath val=&quot;Slide70.PNG&quot;/&gt;"/>
</p:tagLst>
</file>

<file path=ppt/tags/tag2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monc0003\Desktop\published\data\asimages\{9FA7FA56-A958-458A-907E-60F5F181DC98}_70.png&quot;/&gt;&lt;left val=&quot;35&quot;/&gt;&lt;top val=&quot;21&quot;/&gt;&lt;width val=&quot;648&quot;/&gt;&lt;height val=&quot;98&quot;/&gt;&lt;hasText val=&quot;1&quot;/&gt;&lt;/Image&gt;&lt;/ThreeDShapeInfo&gt;"/>
</p:tagLst>
</file>

<file path=ppt/tags/tag2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40&quot;/&gt;&lt;lineCharCount val=&quot;53&quot;/&gt;&lt;lineCharCount val=&quot;15&quot;/&gt;&lt;lineCharCount val=&quot;51&quot;/&gt;&lt;lineCharCount val=&quot;15&quot;/&gt;&lt;lineCharCount val=&quot;34&quot;/&gt;&lt;lineCharCount val=&quot;52&quot;/&gt;&lt;lineCharCount val=&quot;46&quot;/&gt;&lt;lineCharCount val=&quot;47&quot;/&gt;&lt;lineCharCount val=&quot;49&quot;/&gt;&lt;/TableIndex&gt;&lt;/ShapeTextInfo&gt;"/>
  <p:tag name="HTML_SHAPEINFO" val="&lt;ThreeDShapeInfo&gt;&lt;uuid val=&quot;&quot;/&gt;&lt;isInvalidForFieldText val=&quot;0&quot;/&gt;&lt;Image&gt;&lt;filename val=&quot;C:\Users\monc0003\Desktop\published\data\asimages\{409E2A11-4037-4621-93B4-9B855216C98E}_70.png&quot;/&gt;&lt;left val=&quot;25&quot;/&gt;&lt;top val=&quot;116&quot;/&gt;&lt;width val=&quot;662&quot;/&gt;&lt;height val=&quot;366&quot;/&gt;&lt;hasText val=&quot;1&quot;/&gt;&lt;/Image&gt;&lt;/ThreeDShapeInfo&gt;"/>
</p:tagLst>
</file>

<file path=ppt/tags/tag254.xml><?xml version="1.0" encoding="utf-8"?>
<p:tagLst xmlns:a="http://schemas.openxmlformats.org/drawingml/2006/main" xmlns:r="http://schemas.openxmlformats.org/officeDocument/2006/relationships" xmlns:p="http://schemas.openxmlformats.org/presentationml/2006/main">
  <p:tag name="HTML_SHAPEINFO" val="&lt;SlideThumbPath val=&quot;Slide71.PNG&quot;/&gt;"/>
</p:tagLst>
</file>

<file path=ppt/tags/tag2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monc0003\Desktop\published\data\asimages\{382BA2C8-582E-4935-8B54-B4C3FC5E1ADD}_71.png&quot;/&gt;&lt;left val=&quot;35&quot;/&gt;&lt;top val=&quot;21&quot;/&gt;&lt;width val=&quot;648&quot;/&gt;&lt;height val=&quot;98&quot;/&gt;&lt;hasText val=&quot;1&quot;/&gt;&lt;/Image&gt;&lt;/ThreeDShapeInfo&gt;"/>
</p:tagLst>
</file>

<file path=ppt/tags/tag2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7&quot;/&gt;&lt;lineCharCount val=&quot;20&quot;/&gt;&lt;lineCharCount val=&quot;25&quot;/&gt;&lt;lineCharCount val=&quot;19&quot;/&gt;&lt;lineCharCount val=&quot;6&quot;/&gt;&lt;lineCharCount val=&quot;20&quot;/&gt;&lt;lineCharCount val=&quot;17&quot;/&gt;&lt;lineCharCount val=&quot;4&quot;/&gt;&lt;lineCharCount val=&quot;19&quot;/&gt;&lt;lineCharCount val=&quot;6&quot;/&gt;&lt;/TableIndex&gt;&lt;/ShapeTextInfo&gt;"/>
  <p:tag name="HTML_SHAPEINFO" val="&lt;ThreeDShapeInfo&gt;&lt;uuid val=&quot;&quot;/&gt;&lt;isInvalidForFieldText val=&quot;0&quot;/&gt;&lt;Image&gt;&lt;filename val=&quot;C:\Users\monc0003\Desktop\published\data\asimages\{9311828C-34CA-4CE7-AA85-EBD8BAFF9BD5}_71.png&quot;/&gt;&lt;left val=&quot;10&quot;/&gt;&lt;top val=&quot;130&quot;/&gt;&lt;width val=&quot;363&quot;/&gt;&lt;height val=&quot;384&quot;/&gt;&lt;hasText val=&quot;1&quot;/&gt;&lt;/Image&gt;&lt;/ThreeDShapeInfo&gt;"/>
</p:tagLst>
</file>

<file path=ppt/tags/tag257.xml><?xml version="1.0" encoding="utf-8"?>
<p:tagLst xmlns:a="http://schemas.openxmlformats.org/drawingml/2006/main" xmlns:r="http://schemas.openxmlformats.org/officeDocument/2006/relationships" xmlns:p="http://schemas.openxmlformats.org/presentationml/2006/main">
  <p:tag name="HTML_SHAPEINFO" val="&lt;SlideThumbPath val=&quot;Slide72.PNG&quot;/&gt;"/>
</p:tagLst>
</file>

<file path=ppt/tags/tag2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published\data\asimages\{A3ED5882-D5E3-4D0E-8A40-14A540C668D7}_72.png&quot;/&gt;&lt;left val=&quot;35&quot;/&gt;&lt;top val=&quot;17&quot;/&gt;&lt;width val=&quot;648&quot;/&gt;&lt;height val=&quot;98&quot;/&gt;&lt;hasText val=&quot;1&quot;/&gt;&lt;/Image&gt;&lt;/ThreeDShapeInfo&gt;"/>
</p:tagLst>
</file>

<file path=ppt/tags/tag2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quot;/&gt;&lt;lineCharCount val=&quot;15&quot;/&gt;&lt;lineCharCount val=&quot;8&quot;/&gt;&lt;lineCharCount val=&quot;15&quot;/&gt;&lt;lineCharCount val=&quot;15&quot;/&gt;&lt;lineCharCount val=&quot;13&quot;/&gt;&lt;lineCharCount val=&quot;9&quot;/&gt;&lt;/TableIndex&gt;&lt;/ShapeTextInfo&gt;"/>
  <p:tag name="HTML_SHAPEINFO" val="&lt;ThreeDShapeInfo&gt;&lt;uuid val=&quot;&quot;/&gt;&lt;isInvalidForFieldText val=&quot;0&quot;/&gt;&lt;Image&gt;&lt;filename val=&quot;C:\Users\monc0003\Desktop\published\data\asimages\{C4A4D2F5-1BC9-4AA1-9A81-0A7BE881F73B}_72.png&quot;/&gt;&lt;left val=&quot;17&quot;/&gt;&lt;top val=&quot;125&quot;/&gt;&lt;width val=&quot;328&quot;/&gt;&lt;height val=&quot;351&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6&quot;/&gt;&lt;/TableIndex&gt;&lt;/ShapeTextInfo&gt;"/>
</p:tagLst>
</file>

<file path=ppt/tags/tag260.xml><?xml version="1.0" encoding="utf-8"?>
<p:tagLst xmlns:a="http://schemas.openxmlformats.org/drawingml/2006/main" xmlns:r="http://schemas.openxmlformats.org/officeDocument/2006/relationships" xmlns:p="http://schemas.openxmlformats.org/presentationml/2006/main">
  <p:tag name="HTML_SHAPEINFO" val="&lt;SlideThumbPath val=&quot;Slide73.PNG&quot;/&gt;"/>
</p:tagLst>
</file>

<file path=ppt/tags/tag2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HTML_SHAPEINFO" val="&lt;ThreeDShapeInfo&gt;&lt;uuid val=&quot;&quot;/&gt;&lt;isInvalidForFieldText val=&quot;0&quot;/&gt;&lt;Image&gt;&lt;filename val=&quot;C:\Users\monc0003\Desktop\published\data\asimages\{5D5CC50E-B70B-4BF7-8F6D-895932F895B5}_73.png&quot;/&gt;&lt;left val=&quot;27&quot;/&gt;&lt;top val=&quot;21&quot;/&gt;&lt;width val=&quot;664&quot;/&gt;&lt;height val=&quot;93&quot;/&gt;&lt;hasText val=&quot;1&quot;/&gt;&lt;/Image&gt;&lt;/ThreeDShapeInfo&gt;"/>
</p:tagLst>
</file>

<file path=ppt/tags/tag2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48&quot;/&gt;&lt;lineCharCount val=&quot;41&quot;/&gt;&lt;lineCharCount val=&quot;29&quot;/&gt;&lt;lineCharCount val=&quot;43&quot;/&gt;&lt;lineCharCount val=&quot;41&quot;/&gt;&lt;lineCharCount val=&quot;37&quot;/&gt;&lt;lineCharCount val=&quot;35&quot;/&gt;&lt;lineCharCount val=&quot;36&quot;/&gt;&lt;lineCharCount val=&quot;32&quot;/&gt;&lt;/TableIndex&gt;&lt;/ShapeTextInfo&gt;"/>
  <p:tag name="HTML_SHAPEINFO" val="&lt;ThreeDShapeInfo&gt;&lt;uuid val=&quot;&quot;/&gt;&lt;isInvalidForFieldText val=&quot;0&quot;/&gt;&lt;Image&gt;&lt;filename val=&quot;C:\Users\monc0003\Desktop\published\data\asimages\{FD874176-1E71-4A1A-92B4-1DFA6B2D973A}_73.png&quot;/&gt;&lt;left val=&quot;25&quot;/&gt;&lt;top val=&quot;120&quot;/&gt;&lt;width val=&quot;682&quot;/&gt;&lt;height val=&quot;366&quot;/&gt;&lt;hasText val=&quot;1&quot;/&gt;&lt;/Image&gt;&lt;/ThreeDShapeInfo&gt;"/>
</p:tagLst>
</file>

<file path=ppt/tags/tag263.xml><?xml version="1.0" encoding="utf-8"?>
<p:tagLst xmlns:a="http://schemas.openxmlformats.org/drawingml/2006/main" xmlns:r="http://schemas.openxmlformats.org/officeDocument/2006/relationships" xmlns:p="http://schemas.openxmlformats.org/presentationml/2006/main">
  <p:tag name="HTML_SHAPEINFO" val="&lt;SlideThumbPath val=&quot;Slide74.PNG&quot;/&gt;"/>
</p:tagLst>
</file>

<file path=ppt/tags/tag2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6&quot;/&gt;&lt;lineCharCount val=&quot;33&quot;/&gt;&lt;lineCharCount val=&quot;40&quot;/&gt;&lt;lineCharCount val=&quot;34&quot;/&gt;&lt;/TableIndex&gt;&lt;/ShapeTextInfo&gt;"/>
  <p:tag name="HTML_SHAPEINFO" val="&lt;ThreeDShapeInfo&gt;&lt;uuid val=&quot;&quot;/&gt;&lt;isInvalidForFieldText val=&quot;0&quot;/&gt;&lt;Image&gt;&lt;filename val=&quot;C:\Users\monc0003\Desktop\Cultural WM\data\asimages\{7082F241-10BD-45DD-ABCB-3B18BE535027}_27.png&quot;/&gt;&lt;left val=&quot;17&quot;/&gt;&lt;top val=&quot;65&quot;/&gt;&lt;width val=&quot;690&quot;/&gt;&lt;height val=&quot;217&quot;/&gt;&lt;hasText val=&quot;1&quot;/&gt;&lt;/Image&gt;&lt;/ThreeDShapeInfo&gt;"/>
</p:tagLst>
</file>

<file path=ppt/tags/tag2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1&quot;/&gt;&lt;lineCharCount val=&quot;39&quot;/&gt;&lt;lineCharCount val=&quot;38&quot;/&gt;&lt;lineCharCount val=&quot;35&quot;/&gt;&lt;lineCharCount val=&quot;18&quot;/&gt;&lt;/TableIndex&gt;&lt;/ShapeTextInfo&gt;"/>
  <p:tag name="HTML_SHAPEINFO" val="&lt;TextEffect&gt;&lt;Image&gt;&lt;filename val=&quot;C:\Users\monc0003\Desktop\Cultural WM\data\asimages\{79712951-3A45-4BEE-8F7D-AD555368E66E}_1.png_crop.png&quot;/&gt;&lt;left val=&quot;44&quot;/&gt;&lt;top val=&quot;71&quot;/&gt;&lt;width val=&quot;630&quot;/&gt;&lt;height val=&quot;199&quot;/&gt;&lt;hasText val=&quot;1&quot;/&gt;&lt;paraId val=&quot;1&quot;/&gt;&lt;/Image&gt;&lt;/TextEffect&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6&quot;/&gt;&lt;lineCharCount val=&quot;7&quot;/&gt;&lt;lineCharCount val=&quot;13&quot;/&gt;&lt;lineCharCount val=&quot;12&quot;/&gt;&lt;lineCharCount val=&quot;13&quot;/&gt;&lt;lineCharCount val=&quot;11&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SlideThumbPath val=&quot;Slide1.PNG&quot;/&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HTML_SHAPEINFO" val="&lt;ThreeDShapeInfo&gt;&lt;uuid val=&quot;&quot;/&gt;&lt;isInvalidForFieldText val=&quot;0&quot;/&gt;&lt;Image&gt;&lt;filename val=&quot;C:\Users\monc0003\Desktop\published\data\asimages\{C20090A6-2026-4214-B37B-F43433E74748}_1.png&quot;/&gt;&lt;left val=&quot;7&quot;/&gt;&lt;top val=&quot;374&quot;/&gt;&lt;width val=&quot;709&quot;/&gt;&lt;height val=&quot;103&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8&quot;/&gt;&lt;lineCharCount val=&quot;26&quot;/&gt;&lt;lineCharCount val=&quot;26&quot;/&gt;&lt;lineCharCount val=&quot;27&quot;/&gt;&lt;lineCharCount val=&quot;27&quot;/&gt;&lt;lineCharCount val=&quot;24&quot;/&gt;&lt;lineCharCount val=&quot;12&quot;/&gt;&lt;/TableIndex&gt;&lt;/ShapeTextInfo&gt;"/>
  <p:tag name="HTML_SHAPEINFO" val="&lt;ThreeDShapeInfo&gt;&lt;uuid val=&quot;&quot;/&gt;&lt;isInvalidForFieldText val=&quot;0&quot;/&gt;&lt;Image&gt;&lt;filename val=&quot;C:\Users\monc0003\Desktop\Cultural WM\data\asimages\{9F6F3D20-913B-46E5-9DD0-A4DBB9EFA1F3}_1.png&quot;/&gt;&lt;left val=&quot;162&quot;/&gt;&lt;top val=&quot;135&quot;/&gt;&lt;width val=&quot;401&quot;/&gt;&lt;height val=&quot;298&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8&quot;/&gt;&lt;lineCharCount val=&quot;17&quot;/&gt;&lt;lineCharCount val=&quot;14&quot;/&gt;&lt;lineCharCount val=&quot;18&quot;/&gt;&lt;lineCharCount val=&quot;14&quot;/&gt;&lt;/TableIndex&gt;&lt;/ShapeTextInfo&gt;"/>
  <p:tag name="HTML_SHAPEINFO" val="&lt;ThreeDShapeInfo&gt;&lt;uuid val=&quot;&quot;/&gt;&lt;isInvalidForFieldText val=&quot;0&quot;/&gt;&lt;Image&gt;&lt;filename val=&quot;C:\Users\monc0003\Desktop\Cultural WM\data\asimages\{3AFC03DF-C21D-4428-BB06-E8CED5F2A74D}_1.png&quot;/&gt;&lt;left val=&quot;203&quot;/&gt;&lt;top val=&quot;161&quot;/&gt;&lt;width val=&quot;313&quot;/&gt;&lt;height val=&quot;249&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published\data\asimages\{4ECF5E17-C3EC-4D5F-8A71-B78CD4D8C3D4}_2.png&quot;/&gt;&lt;left val=&quot;35&quot;/&gt;&lt;top val=&quot;5&quot;/&gt;&lt;width val=&quot;648&quot;/&gt;&lt;height val=&quot;98&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4&quot;/&gt;&lt;lineCharCount val=&quot;35&quot;/&gt;&lt;lineCharCount val=&quot;30&quot;/&gt;&lt;/TableIndex&gt;&lt;/ShapeTextInfo&gt;"/>
  <p:tag name="HTML_SHAPEINFO" val="&lt;ThreeDShapeInfo&gt;&lt;uuid val=&quot;&quot;/&gt;&lt;isInvalidForFieldText val=&quot;0&quot;/&gt;&lt;Image&gt;&lt;filename val=&quot;C:\Users\monc0003\Desktop\published\data\asimages\{4AAA0533-CD4A-4F80-93D4-8753606CB7F4}_2.png&quot;/&gt;&lt;left val=&quot;3&quot;/&gt;&lt;top val=&quot;89&quot;/&gt;&lt;width val=&quot;702&quot;/&gt;&lt;height val=&quot;152&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505235A-502E-4C4E-A63B-3178A817BE8A}&quot;/&gt;&lt;isInvalidForFieldText val=&quot;0&quot;/&gt;&lt;Image&gt;&lt;filename val=&quot;C:\Users\monc0003\Desktop\published\data\asimages\{D505235A-502E-4C4E-A63B-3178A817BE8A}_2.png&quot;/&gt;&lt;left val=&quot;391&quot;/&gt;&lt;top val=&quot;251&quot;/&gt;&lt;width val=&quot;299&quot;/&gt;&lt;height val=&quot;200&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INFO" val="&lt;ThreeDShapeInfo&gt;&lt;uuid val=&quot;{5407142B-8778-4C48-BE65-53B85A755097}&quot;/&gt;&lt;isInvalidForFieldText val=&quot;0&quot;/&gt;&lt;Image&gt;&lt;filename val=&quot;C:\Users\monc0003\Desktop\published\data\asimages\{5407142B-8778-4C48-BE65-53B85A755097}_2.png&quot;/&gt;&lt;left val=&quot;40&quot;/&gt;&lt;top val=&quot;257&quot;/&gt;&lt;width val=&quot;315&quot;/&gt;&lt;height val=&quot;203&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published\data\asimages\{65294D3C-D434-4369-AB46-12D70534B701}_3.png&quot;/&gt;&lt;left val=&quot;35&quot;/&gt;&lt;top val=&quot;17&quot;/&gt;&lt;width val=&quot;648&quot;/&gt;&lt;height val=&quot;98&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quot;/&gt;&lt;lineCharCount val=&quot;11&quot;/&gt;&lt;lineCharCount val=&quot;16&quot;/&gt;&lt;lineCharCount val=&quot;15&quot;/&gt;&lt;lineCharCount val=&quot;15&quot;/&gt;&lt;lineCharCount val=&quot;13&quot;/&gt;&lt;lineCharCount val=&quot;9&quot;/&gt;&lt;/TableIndex&gt;&lt;/ShapeTextInfo&gt;"/>
  <p:tag name="HTML_SHAPEINFO" val="&lt;ThreeDShapeInfo&gt;&lt;uuid val=&quot;&quot;/&gt;&lt;isInvalidForFieldText val=&quot;0&quot;/&gt;&lt;Image&gt;&lt;filename val=&quot;C:\Users\monc0003\Desktop\published\data\asimages\{0C2B265B-ACC3-48EB-B8BC-8DBCBC24EFA1}_3.png&quot;/&gt;&lt;left val=&quot;17&quot;/&gt;&lt;top val=&quot;125&quot;/&gt;&lt;width val=&quot;339&quot;/&gt;&lt;height val=&quot;351&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monc0003\Desktop\published\data\asimages\{A74DA7F0-6B4D-4330-8CFA-485A158470CA}_4.png&quot;/&gt;&lt;left val=&quot;35&quot;/&gt;&lt;top val=&quot;21&quot;/&gt;&lt;width val=&quot;648&quot;/&gt;&lt;height val=&quot;98&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0&quot;/&gt;&lt;lineCharCount val=&quot;39&quot;/&gt;&lt;lineCharCount val=&quot;17&quot;/&gt;&lt;lineCharCount val=&quot;37&quot;/&gt;&lt;lineCharCount val=&quot;42&quot;/&gt;&lt;lineCharCount val=&quot;17&quot;/&gt;&lt;/TableIndex&gt;&lt;/ShapeTextInfo&gt;"/>
  <p:tag name="HTML_SHAPEINFO" val="&lt;ThreeDShapeInfo&gt;&lt;uuid val=&quot;&quot;/&gt;&lt;isInvalidForFieldText val=&quot;0&quot;/&gt;&lt;Image&gt;&lt;filename val=&quot;C:\Users\monc0003\Desktop\published\data\asimages\{5D5806BE-6299-4224-8920-FF6E75DDCA3B}_4.png&quot;/&gt;&lt;left val=&quot;24&quot;/&gt;&lt;top val=&quot;119&quot;/&gt;&lt;width val=&quot;659&quot;/&gt;&lt;height val=&quot;363&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published\data\asimages\{72E20FD3-AA95-473F-9E71-0769E79FC750}_5.png&quot;/&gt;&lt;left val=&quot;35&quot;/&gt;&lt;top val=&quot;17&quot;/&gt;&lt;width val=&quot;648&quot;/&gt;&lt;height val=&quot;98&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quot;/&gt;&lt;lineCharCount val=&quot;15&quot;/&gt;&lt;lineCharCount val=&quot;8&quot;/&gt;&lt;lineCharCount val=&quot;15&quot;/&gt;&lt;lineCharCount val=&quot;15&quot;/&gt;&lt;lineCharCount val=&quot;13&quot;/&gt;&lt;lineCharCount val=&quot;9&quot;/&gt;&lt;/TableIndex&gt;&lt;/ShapeTextInfo&gt;"/>
  <p:tag name="HTML_SHAPEINFO" val="&lt;ThreeDShapeInfo&gt;&lt;uuid val=&quot;&quot;/&gt;&lt;isInvalidForFieldText val=&quot;0&quot;/&gt;&lt;Image&gt;&lt;filename val=&quot;C:\Users\monc0003\Desktop\published\data\asimages\{4030A62E-92D9-4ACF-8535-A43D2152C2B6}_5.png&quot;/&gt;&lt;left val=&quot;17&quot;/&gt;&lt;top val=&quot;125&quot;/&gt;&lt;width val=&quot;328&quot;/&gt;&lt;height val=&quot;351&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HTML_SHAPEINFO" val="&lt;SlideThumbPath val=&quot;Slide6.PNG&quot;/&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Desktop\published\data\asimages\{705DF735-1BAE-413B-8D62-6B85BE5F478C}_6.png&quot;/&gt;&lt;left val=&quot;35&quot;/&gt;&lt;top val=&quot;21&quot;/&gt;&lt;width val=&quot;648&quot;/&gt;&lt;height val=&quot;98&quot;/&gt;&lt;hasText val=&quot;1&quot;/&gt;&lt;/Image&gt;&lt;/ThreeDShape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quot;/&gt;&lt;lineCharCount val=&quot;6&quot;/&gt;&lt;lineCharCount val=&quot;11&quot;/&gt;&lt;lineCharCount val=&quot;14&quot;/&gt;&lt;lineCharCount val=&quot;15&quot;/&gt;&lt;lineCharCount val=&quot;11&quot;/&gt;&lt;lineCharCount val=&quot;18&quot;/&gt;&lt;lineCharCount val=&quot;16&quot;/&gt;&lt;lineCharCount val=&quot;8&quot;/&gt;&lt;/TableIndex&gt;&lt;/ShapeTextInfo&gt;"/>
  <p:tag name="HTML_SHAPEINFO" val="&lt;ThreeDShapeInfo&gt;&lt;uuid val=&quot;&quot;/&gt;&lt;isInvalidForFieldText val=&quot;0&quot;/&gt;&lt;Image&gt;&lt;filename val=&quot;C:\Users\monc0003\Desktop\published\data\asimages\{6B95EC53-DDEE-42F2-98BA-609CEBFD651A}_6.png&quot;/&gt;&lt;left val=&quot;345&quot;/&gt;&lt;top val=&quot;125&quot;/&gt;&lt;width val=&quot;338&quot;/&gt;&lt;height val=&quot;357&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HTML_SHAPEINFO" val="&lt;SlideThumbPath val=&quot;Slide7.PNG&quot;/&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monc0003\Desktop\published\data\asimages\{8CB92D23-CE42-4F4D-8D6B-ABE13EEF4553}_7.png&quot;/&gt;&lt;left val=&quot;35&quot;/&gt;&lt;top val=&quot;21&quot;/&gt;&lt;width val=&quot;648&quot;/&gt;&lt;height val=&quot;98&quot;/&gt;&lt;hasText val=&quot;1&quot;/&gt;&lt;/Image&gt;&lt;/ThreeDShape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1&quot;/&gt;&lt;lineCharCount val=&quot;10&quot;/&gt;&lt;lineCharCount val=&quot;19&quot;/&gt;&lt;lineCharCount val=&quot;6&quot;/&gt;&lt;lineCharCount val=&quot;18&quot;/&gt;&lt;lineCharCount val=&quot;20&quot;/&gt;&lt;lineCharCount val=&quot;15&quot;/&gt;&lt;lineCharCount val=&quot;18&quot;/&gt;&lt;lineCharCount val=&quot;1&quot;/&gt;&lt;/TableIndex&gt;&lt;/ShapeTextInfo&gt;"/>
  <p:tag name="HTML_SHAPEINFO" val="&lt;ThreeDShapeInfo&gt;&lt;uuid val=&quot;&quot;/&gt;&lt;isInvalidForFieldText val=&quot;0&quot;/&gt;&lt;Image&gt;&lt;filename val=&quot;C:\Users\monc0003\Desktop\published\data\asimages\{8CDAD16E-A506-4B80-A91A-FAED8370ACB3}_7.png&quot;/&gt;&lt;left val=&quot;10&quot;/&gt;&lt;top val=&quot;105&quot;/&gt;&lt;width val=&quot;368&quot;/&gt;&lt;height val=&quot;379&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HTML_SHAPEINFO" val="&lt;SlideThumbPath val=&quot;Slide8.PNG&quot;/&gt;"/>
</p:tagLst>
</file>

<file path=ppt/tags/tag65.xml><?xml version="1.0" encoding="utf-8"?>
<p:tagLst xmlns:a="http://schemas.openxmlformats.org/drawingml/2006/main" xmlns:r="http://schemas.openxmlformats.org/officeDocument/2006/relationships" xmlns:p="http://schemas.openxmlformats.org/presentationml/2006/main">
  <p:tag name="PRESENTER_SHAPEINFO" val="&lt;ThreeDShapeInfo&gt;&lt;uuid val=&quot;{A076A370-B611-480D-92F7-411D727AE829}&quot;/&gt;&lt;isInvalidForFieldText val=&quot;0&quot;/&gt;&lt;Image&gt;&lt;filename val=&quot;C:\Users\monc0003\Desktop\published\data\asimages\{A076A370-B611-480D-92F7-411D727AE829}_8.png&quot;/&gt;&lt;left val=&quot;19&quot;/&gt;&lt;top val=&quot;14&quot;/&gt;&lt;width val=&quot;379&quot;/&gt;&lt;height val=&quot;516&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INFO" val="&lt;ThreeDShapeInfo&gt;&lt;uuid val=&quot;{1D7B160A-13E6-43CD-BFDD-36894B1BA2B7}&quot;/&gt;&lt;isInvalidForFieldText val=&quot;0&quot;/&gt;&lt;Image&gt;&lt;filename val=&quot;C:\Users\monc0003\Desktop\published\data\asimages\{1D7B160A-13E6-43CD-BFDD-36894B1BA2B7}_8.png&quot;/&gt;&lt;left val=&quot;362&quot;/&gt;&lt;top val=&quot;14&quot;/&gt;&lt;width val=&quot;358&quot;/&gt;&lt;height val=&quot;516&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HTML_SHAPEINFO" val="&lt;ThreeDShapeInfo&gt;&lt;uuid val=&quot;&quot;/&gt;&lt;isInvalidForFieldText val=&quot;0&quot;/&gt;&lt;Image&gt;&lt;filename val=&quot;C:\Users\monc0003\Desktop\published\data\asimages\{F359B7A6-2C4C-4DBC-A3FC-6DDC764D8EE1}_8.png&quot;/&gt;&lt;left val=&quot;82&quot;/&gt;&lt;top val=&quot;426&quot;/&gt;&lt;width val=&quot;234&quot;/&gt;&lt;height val=&quot;60&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published\data\asimages\{E5A4BB8D-5324-45CF-B7A7-94F7A4D290C6}_8.png&quot;/&gt;&lt;left val=&quot;469&quot;/&gt;&lt;top val=&quot;426&quot;/&gt;&lt;width val=&quot;128&quot;/&gt;&lt;height val=&quot;60&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HTML_SHAPEINFO" val="&lt;SlideThumbPath val=&quot;Slide9.PNG&quot;/&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DCFAD5C3-B960-4CB8-9391-1978C2F04740}&quot;/&gt;&lt;isInvalidForFieldText val=&quot;0&quot;/&gt;&lt;Image&gt;&lt;filename val=&quot;C:\Users\monc0003\Desktop\published\data\asimages\{DCFAD5C3-B960-4CB8-9391-1978C2F04740}_9.png&quot;/&gt;&lt;left val=&quot;342&quot;/&gt;&lt;top val=&quot;384&quot;/&gt;&lt;width val=&quot;88&quot;/&gt;&lt;height val=&quot;52&quot;/&gt;&lt;hasText val=&quot;1&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monc0003\Desktop\published\data\asimages\{3B0465E8-6E82-4AE8-8D66-58A7BFE39F51}_10.png&quot;/&gt;&lt;left val=&quot;35&quot;/&gt;&lt;top val=&quot;21&quot;/&gt;&lt;width val=&quot;648&quot;/&gt;&lt;height val=&quot;98&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3&quot;/&gt;&lt;lineCharCount val=&quot;7&quot;/&gt;&lt;lineCharCount val=&quot;12&quot;/&gt;&lt;lineCharCount val=&quot;20&quot;/&gt;&lt;lineCharCount val=&quot;13&quot;/&gt;&lt;/TableIndex&gt;&lt;/ShapeTextInfo&gt;"/>
  <p:tag name="HTML_SHAPEINFO" val="&lt;ThreeDShapeInfo&gt;&lt;uuid val=&quot;&quot;/&gt;&lt;isInvalidForFieldText val=&quot;0&quot;/&gt;&lt;Image&gt;&lt;filename val=&quot;C:\Users\monc0003\Desktop\published\data\asimages\{4E26B71B-59FB-41EF-B57A-981F7ED13B88}_10.png&quot;/&gt;&lt;left val=&quot;24&quot;/&gt;&lt;top val=&quot;119&quot;/&gt;&lt;width val=&quot;329&quot;/&gt;&lt;height val=&quot;363&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2D926D3-58FE-47A5-A878-4CC9B90393D6}&quot;/&gt;&lt;isInvalidForFieldText val=&quot;0&quot;/&gt;&lt;Image&gt;&lt;filename val=&quot;C:\Users\monc0003\Desktop\published\data\asimages\{82D926D3-58FE-47A5-A878-4CC9B90393D6}_10.png&quot;/&gt;&lt;left val=&quot;349&quot;/&gt;&lt;top val=&quot;102&quot;/&gt;&lt;width val=&quot;368&quot;/&gt;&lt;height val=&quot;434&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7&quot;/&gt;&lt;/TableIndex&gt;&lt;/ShapeTextInfo&gt;"/>
  <p:tag name="HTML_SHAPEINFO" val="&lt;ThreeDShapeInfo&gt;&lt;uuid val=&quot;&quot;/&gt;&lt;isInvalidForFieldText val=&quot;0&quot;/&gt;&lt;Image&gt;&lt;filename val=&quot;C:\Users\monc0003\Desktop\published\data\asimages\{DEC41554-8807-46A7-9937-90CDC281F06E}_11.png&quot;/&gt;&lt;left val=&quot;203&quot;/&gt;&lt;top val=&quot;341&quot;/&gt;&lt;width val=&quot;154&quot;/&gt;&lt;height val=&quot;68&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monc0003\Desktop\published\data\asimages\{56FCA2C7-6701-44DC-8663-ACFD4DA68E8C}_11.png&quot;/&gt;&lt;left val=&quot;96&quot;/&gt;&lt;top val=&quot;256&quot;/&gt;&lt;width val=&quot;215&quot;/&gt;&lt;height val=&quot;68&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 name="HTML_SHAPEINFO" val="&lt;ThreeDShapeInfo&gt;&lt;uuid val=&quot;&quot;/&gt;&lt;isInvalidForFieldText val=&quot;0&quot;/&gt;&lt;Image&gt;&lt;filename val=&quot;C:\Users\monc0003\Desktop\published\data\asimages\{3430982B-C795-406E-B0D3-EB2BF48AD978}_11.png&quot;/&gt;&lt;left val=&quot;409&quot;/&gt;&lt;top val=&quot;300&quot;/&gt;&lt;width val=&quot;203&quot;/&gt;&lt;height val=&quot;60&quot;/&gt;&lt;hasText val=&quot;1&quot;/&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HTML_SHAPEINFO" val="&lt;SlideThumbPath val=&quot;Slide12.PNG&quot;/&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9&quot;/&gt;&lt;/TableIndex&gt;&lt;/ShapeTextInfo&gt;"/>
  <p:tag name="HTML_SHAPEINFO" val="&lt;ThreeDShapeInfo&gt;&lt;uuid val=&quot;&quot;/&gt;&lt;isInvalidForFieldText val=&quot;0&quot;/&gt;&lt;Image&gt;&lt;filename val=&quot;C:\Users\monc0003\Desktop\published\data\asimages\{4EE926A0-E5E9-4797-850A-4DCCFEB20FDD}_12.png&quot;/&gt;&lt;left val=&quot;35&quot;/&gt;&lt;top val=&quot;-3&quot;/&gt;&lt;width val=&quot;648&quot;/&gt;&lt;height val=&quot;132&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HTML_SHAPEINFO" val="&lt;SlideThumbPath val=&quot;Slide13.PNG&quot;/&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Desktop\published\data\asimages\{D7EC1C66-BDDB-4DB7-866F-F51718490E45}_13.png&quot;/&gt;&lt;left val=&quot;35&quot;/&gt;&lt;top val=&quot;21&quot;/&gt;&lt;width val=&quot;648&quot;/&gt;&lt;height val=&quot;98&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7&quot;/&gt;&lt;lineCharCount val=&quot;14&quot;/&gt;&lt;lineCharCount val=&quot;15&quot;/&gt;&lt;lineCharCount val=&quot;11&quot;/&gt;&lt;lineCharCount val=&quot;18&quot;/&gt;&lt;lineCharCount val=&quot;16&quot;/&gt;&lt;lineCharCount val=&quot;8&quot;/&gt;&lt;/TableIndex&gt;&lt;/ShapeTextInfo&gt;"/>
  <p:tag name="HTML_SHAPEINFO" val="&lt;ThreeDShapeInfo&gt;&lt;uuid val=&quot;&quot;/&gt;&lt;isInvalidForFieldText val=&quot;0&quot;/&gt;&lt;Image&gt;&lt;filename val=&quot;C:\Users\monc0003\Desktop\published\data\asimages\{28AD66D8-59AF-4405-94A6-CF9CD3FF5D28}_13.png&quot;/&gt;&lt;left val=&quot;345&quot;/&gt;&lt;top val=&quot;125&quot;/&gt;&lt;width val=&quot;339&quot;/&gt;&lt;height val=&quot;357&quot;/&gt;&lt;hasText val=&quot;1&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HTML_SHAPEINFO" val="&lt;SlideThumbPath val=&quot;Slide14.PNG&quot;/&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monc0003\Desktop\published\data\asimages\{D84F5C09-B3E1-4FAF-BE47-A2377F75F4FF}_14.png&quot;/&gt;&lt;left val=&quot;35&quot;/&gt;&lt;top val=&quot;21&quot;/&gt;&lt;width val=&quot;648&quot;/&gt;&lt;height val=&quot;93&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2&quot;/&gt;&lt;lineCharCount val=&quot;46&quot;/&gt;&lt;/TableIndex&gt;&lt;/ShapeTextInfo&gt;"/>
  <p:tag name="HTML_SHAPEINFO" val="&lt;ThreeDShapeInfo&gt;&lt;uuid val=&quot;&quot;/&gt;&lt;isInvalidForFieldText val=&quot;0&quot;/&gt;&lt;Image&gt;&lt;filename val=&quot;C:\Users\monc0003\Desktop\published\data\asimages\{8BD96BC6-634C-440C-8C8C-86238334D4BB}_14.png&quot;/&gt;&lt;left val=&quot;9&quot;/&gt;&lt;top val=&quot;106&quot;/&gt;&lt;width val=&quot;695&quot;/&gt;&lt;height val=&quot;368&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HTML_SHAPEINFO" val="&lt;SlideThumbPath val=&quot;Slide15.PNG&quot;/&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9&quot;/&gt;&lt;lineCharCount val=&quot;17&quot;/&gt;&lt;/TableIndex&gt;&lt;/ShapeTextInfo&gt;"/>
  <p:tag name="HTML_SHAPEINFO" val="&lt;ThreeDShapeInfo&gt;&lt;uuid val=&quot;&quot;/&gt;&lt;isInvalidForFieldText val=&quot;0&quot;/&gt;&lt;Image&gt;&lt;filename val=&quot;C:\Users\monc0003\Desktop\published\data\asimages\{C3AC5F71-9671-42AE-9FFE-D83A4D5294B3}_15.png&quot;/&gt;&lt;left val=&quot;35&quot;/&gt;&lt;top val=&quot;6&quot;/&gt;&lt;width val=&quot;648&quot;/&gt;&lt;height val=&quot;132&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SlideThumbPath val=&quot;Slide16.PNG&quot;/&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Desktop\published\data\asimages\{2D0BF438-7D4A-4DE7-8552-07AD5F63DF91}_16.png&quot;/&gt;&lt;left val=&quot;35&quot;/&gt;&lt;top val=&quot;21&quot;/&gt;&lt;width val=&quot;648&quot;/&gt;&lt;height val=&quot;98&quot;/&gt;&lt;hasText val=&quot;1&quot;/&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7&quot;/&gt;&lt;lineCharCount val=&quot;14&quot;/&gt;&lt;lineCharCount val=&quot;15&quot;/&gt;&lt;lineCharCount val=&quot;11&quot;/&gt;&lt;lineCharCount val=&quot;18&quot;/&gt;&lt;lineCharCount val=&quot;16&quot;/&gt;&lt;lineCharCount val=&quot;8&quot;/&gt;&lt;/TableIndex&gt;&lt;/ShapeTextInfo&gt;"/>
  <p:tag name="HTML_SHAPEINFO" val="&lt;ThreeDShapeInfo&gt;&lt;uuid val=&quot;&quot;/&gt;&lt;isInvalidForFieldText val=&quot;0&quot;/&gt;&lt;Image&gt;&lt;filename val=&quot;C:\Users\monc0003\Desktop\published\data\asimages\{6A0434FB-397E-4E8F-AEDE-172952E25453}_16.png&quot;/&gt;&lt;left val=&quot;345&quot;/&gt;&lt;top val=&quot;125&quot;/&gt;&lt;width val=&quot;350&quot;/&gt;&lt;height val=&quot;357&quot;/&gt;&lt;hasText val=&quot;1&quot;/&gt;&lt;/Image&gt;&lt;/ThreeDShapeInfo&gt;"/>
</p:tagLst>
</file>

<file path=ppt/tags/tag93.xml><?xml version="1.0" encoding="utf-8"?>
<p:tagLst xmlns:a="http://schemas.openxmlformats.org/drawingml/2006/main" xmlns:r="http://schemas.openxmlformats.org/officeDocument/2006/relationships" xmlns:p="http://schemas.openxmlformats.org/presentationml/2006/main">
  <p:tag name="HTML_SHAPEINFO" val="&lt;SlideThumbPath val=&quot;Slide17.PNG&quot;/&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HTML_SHAPEINFO" val="&lt;ThreeDShapeInfo&gt;&lt;uuid val=&quot;&quot;/&gt;&lt;isInvalidForFieldText val=&quot;0&quot;/&gt;&lt;Image&gt;&lt;filename val=&quot;C:\Users\monc0003\Desktop\published\data\asimages\{C808DE1E-13E4-4717-89F6-D14FF210796D}_17.png&quot;/&gt;&lt;left val=&quot;35&quot;/&gt;&lt;top val=&quot;21&quot;/&gt;&lt;width val=&quot;648&quot;/&gt;&lt;height val=&quot;98&quot;/&gt;&lt;hasText val=&quot;1&quot;/&gt;&lt;/Image&gt;&lt;/ThreeDShapeInfo&gt;"/>
</p:tagLst>
</file>

<file path=ppt/tags/tag95.xml><?xml version="1.0" encoding="utf-8"?>
<p:tagLst xmlns:a="http://schemas.openxmlformats.org/drawingml/2006/main" xmlns:r="http://schemas.openxmlformats.org/officeDocument/2006/relationships" xmlns:p="http://schemas.openxmlformats.org/presentationml/2006/main">
  <p:tag name="HTML_SHAPEINFO" val="&lt;SlideThumbPath val=&quot;Slide18.PNG&quot;/&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monc0003\Desktop\published\data\asimages\{0B3DC820-E6CF-4009-AB88-D193D91A69AE}_18.png&quot;/&gt;&lt;left val=&quot;35&quot;/&gt;&lt;top val=&quot;21&quot;/&gt;&lt;width val=&quot;648&quot;/&gt;&lt;height val=&quot;98&quot;/&gt;&lt;hasText val=&quot;1&quot;/&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2&quot;/&gt;&lt;lineCharCount val=&quot;40&quot;/&gt;&lt;lineCharCount val=&quot;7&quot;/&gt;&lt;lineCharCount val=&quot;28&quot;/&gt;&lt;lineCharCount val=&quot;1&quot;/&gt;&lt;lineCharCount val=&quot;12&quot;/&gt;&lt;lineCharCount val=&quot;12&quot;/&gt;&lt;lineCharCount val=&quot;5&quot;/&gt;&lt;/TableIndex&gt;&lt;/ShapeTextInfo&gt;"/>
  <p:tag name="HTML_SHAPEINFO" val="&lt;ThreeDShapeInfo&gt;&lt;uuid val=&quot;&quot;/&gt;&lt;isInvalidForFieldText val=&quot;0&quot;/&gt;&lt;Image&gt;&lt;filename val=&quot;C:\Users\monc0003\Desktop\published\data\asimages\{02989240-0C53-4D59-99F1-2416049DAA12}_18.png&quot;/&gt;&lt;left val=&quot;24&quot;/&gt;&lt;top val=&quot;119&quot;/&gt;&lt;width val=&quot;659&quot;/&gt;&lt;height val=&quot;363&quot;/&gt;&lt;hasText val=&quot;1&quot;/&gt;&lt;/Image&gt;&lt;/ThreeDShapeInfo&gt;"/>
</p:tagLst>
</file>

<file path=ppt/tags/tag98.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monc0003\Desktop\published\data\asimages\{9B6897C1-CFEF-439C-8410-D90E4ED45A54}_19.png&quot;/&gt;&lt;left val=&quot;23&quot;/&gt;&lt;top val=&quot;419&quot;/&gt;&lt;width val=&quot;234&quot;/&gt;&lt;height val=&quot;74&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24974</TotalTime>
  <Words>5466</Words>
  <Application>Microsoft Office PowerPoint</Application>
  <PresentationFormat>On-screen Show (4:3)</PresentationFormat>
  <Paragraphs>680</Paragraphs>
  <Slides>74</Slides>
  <Notes>74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74</vt:i4>
      </vt:variant>
    </vt:vector>
  </HeadingPairs>
  <TitlesOfParts>
    <vt:vector size="77" baseType="lpstr">
      <vt:lpstr>Arial</vt:lpstr>
      <vt:lpstr>Calibri</vt:lpstr>
      <vt:lpstr>Office Theme</vt:lpstr>
      <vt:lpstr>PowerPoint Presentation</vt:lpstr>
      <vt:lpstr>Forages</vt:lpstr>
      <vt:lpstr>Introduction to Forages</vt:lpstr>
      <vt:lpstr>Forages in Organic Systems</vt:lpstr>
      <vt:lpstr>Introduction to Forages</vt:lpstr>
      <vt:lpstr>Forage Grasses</vt:lpstr>
      <vt:lpstr>Grass Morphology</vt:lpstr>
      <vt:lpstr>PowerPoint Presentation</vt:lpstr>
      <vt:lpstr>PowerPoint Presentation</vt:lpstr>
      <vt:lpstr>Grass Root Systems</vt:lpstr>
      <vt:lpstr>PowerPoint Presentation</vt:lpstr>
      <vt:lpstr>Orchardgrass and Kentucky Bluegrass</vt:lpstr>
      <vt:lpstr>Forage Grasses</vt:lpstr>
      <vt:lpstr>Cool and Warm Season Grasses</vt:lpstr>
      <vt:lpstr>Cool Season Grass Pasture in Spring and Summer</vt:lpstr>
      <vt:lpstr>Forage Grasses</vt:lpstr>
      <vt:lpstr>Annual vs. Perennial Grasses</vt:lpstr>
      <vt:lpstr>Annual Grasses</vt:lpstr>
      <vt:lpstr>Spring Oats</vt:lpstr>
      <vt:lpstr>Yields of Cool Season Annual Forages Planted in Spring and Fall</vt:lpstr>
      <vt:lpstr>PowerPoint Presentation</vt:lpstr>
      <vt:lpstr>PowerPoint Presentation</vt:lpstr>
      <vt:lpstr>PowerPoint Presentation</vt:lpstr>
      <vt:lpstr>Forage Grasses</vt:lpstr>
      <vt:lpstr>Perennial Grass Profiles</vt:lpstr>
      <vt:lpstr>Grasses (Poaceae Family)</vt:lpstr>
      <vt:lpstr>Grass Adaptation to Climate Stress</vt:lpstr>
      <vt:lpstr>Grass Grazing Tolerance and Hay Yields</vt:lpstr>
      <vt:lpstr>Reed Canarygrass</vt:lpstr>
      <vt:lpstr>Yield Potential</vt:lpstr>
      <vt:lpstr>Perennial Grass Profiles</vt:lpstr>
      <vt:lpstr>Kentucky Bluegrass</vt:lpstr>
      <vt:lpstr>PowerPoint Presentation</vt:lpstr>
      <vt:lpstr>Orchardgrass</vt:lpstr>
      <vt:lpstr>Orchardgrass</vt:lpstr>
      <vt:lpstr>Orchardgrass Winter Injury</vt:lpstr>
      <vt:lpstr>Perennial Ryegrass</vt:lpstr>
      <vt:lpstr>PowerPoint Presentation</vt:lpstr>
      <vt:lpstr>Introduction to Forages</vt:lpstr>
      <vt:lpstr>Forage Legumes</vt:lpstr>
      <vt:lpstr>Legumes </vt:lpstr>
      <vt:lpstr>Showy Flowers and Seed in Pods</vt:lpstr>
      <vt:lpstr>Flowers of Other Legumes       </vt:lpstr>
      <vt:lpstr>Compound Leaf Arrangements</vt:lpstr>
      <vt:lpstr>Legume Plants </vt:lpstr>
      <vt:lpstr>Nitrogen Fixation</vt:lpstr>
      <vt:lpstr>Stolons and Rhizomes</vt:lpstr>
      <vt:lpstr>Forage Legumes</vt:lpstr>
      <vt:lpstr>Annual Legumes</vt:lpstr>
      <vt:lpstr>Sweet Clover – A Biennial Legume</vt:lpstr>
      <vt:lpstr>Perennial Legumes       </vt:lpstr>
      <vt:lpstr>Forage Legumes</vt:lpstr>
      <vt:lpstr>Perennial Legume Profiles</vt:lpstr>
      <vt:lpstr>Characteristics of Legumes for the Upper Midwest</vt:lpstr>
      <vt:lpstr>Legume Grazing Tolerance and Hay Yields</vt:lpstr>
      <vt:lpstr>Yearly Forage Yields after Three Harvests per Year </vt:lpstr>
      <vt:lpstr>Perennial Legume Profiles</vt:lpstr>
      <vt:lpstr>Alfalfa</vt:lpstr>
      <vt:lpstr>Alfalfa Hay</vt:lpstr>
      <vt:lpstr>PowerPoint Presentation</vt:lpstr>
      <vt:lpstr>Red Clover</vt:lpstr>
      <vt:lpstr>Winter Injury – Red Clover</vt:lpstr>
      <vt:lpstr>White Clover</vt:lpstr>
      <vt:lpstr>Kura Clover</vt:lpstr>
      <vt:lpstr>Introduction to Forages</vt:lpstr>
      <vt:lpstr>Grass-legume Mixtures </vt:lpstr>
      <vt:lpstr>Grass-legume Mixtures: Advantages vs Pure Stands </vt:lpstr>
      <vt:lpstr>Mixture Guidelines</vt:lpstr>
      <vt:lpstr>Example Mixtures for Haymaking </vt:lpstr>
      <vt:lpstr>Amending the Mixtures</vt:lpstr>
      <vt:lpstr>Example Mixture for Pasture</vt:lpstr>
      <vt:lpstr>Introduction to Forages</vt:lpstr>
      <vt:lpstr>REFERENCES and RESOURCES</vt:lpstr>
      <vt:lpstr>© 2017 Regents of the University of Minnesota. All rights reserved.  The University of Minnesota is an equal opportunity educator and employer.</vt:lpstr>
    </vt:vector>
  </TitlesOfParts>
  <Company>University of Minnesota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M Moncada</dc:creator>
  <cp:lastModifiedBy>Kristine M Moncada</cp:lastModifiedBy>
  <cp:revision>971</cp:revision>
  <dcterms:created xsi:type="dcterms:W3CDTF">2015-03-12T19:27:19Z</dcterms:created>
  <dcterms:modified xsi:type="dcterms:W3CDTF">2018-06-26T18:12:58Z</dcterms:modified>
</cp:coreProperties>
</file>