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xml" ContentType="application/vnd.openxmlformats-officedocument.presentationml.notesSlide+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5.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6.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45.xml" ContentType="application/vnd.openxmlformats-officedocument.presentationml.tags+xml"/>
  <Override PartName="/ppt/tags/tag46.xml" ContentType="application/vnd.openxmlformats-officedocument.presentationml.tags+xml"/>
  <Override PartName="/ppt/notesSlides/notesSlide10.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11.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2.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13.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4.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tags/tag67.xml" ContentType="application/vnd.openxmlformats-officedocument.presentationml.tags+xml"/>
  <Override PartName="/ppt/tags/tag68.xml" ContentType="application/vnd.openxmlformats-officedocument.presentationml.tags+xml"/>
  <Override PartName="/ppt/notesSlides/notesSlide15.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16.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17.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8.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19.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20.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21.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22.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3.xml" ContentType="application/vnd.openxmlformats-officedocument.presentationml.notesSlide+xml"/>
  <Override PartName="/ppt/tags/tag88.xml" ContentType="application/vnd.openxmlformats-officedocument.presentationml.tags+xml"/>
  <Override PartName="/ppt/notesSlides/notesSlide24.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25.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26.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27.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28.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29.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30.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31.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32.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33.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34.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35.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notesSlides/notesSlide36.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37.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38.xml" ContentType="application/vnd.openxmlformats-officedocument.presentationml.notesSlide+xml"/>
  <Override PartName="/ppt/tags/tag126.xml" ContentType="application/vnd.openxmlformats-officedocument.presentationml.tags+xml"/>
  <Override PartName="/ppt/notesSlides/notesSlide39.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40.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notesSlides/notesSlide41.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42.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43.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44.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45.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46.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47.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48.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49.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50.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51.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52.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notesSlides/notesSlide53.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notesSlides/notesSlide54.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55.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56.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notesSlides/notesSlide57.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notesSlides/notesSlide58.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notesSlides/notesSlide59.xml" ContentType="application/vnd.openxmlformats-officedocument.presentationml.notesSlide+xml"/>
  <Override PartName="/ppt/tags/tag173.xml" ContentType="application/vnd.openxmlformats-officedocument.presentationml.tags+xml"/>
  <Override PartName="/ppt/notesSlides/notesSlide60.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notesSlides/notesSlide61.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notesSlides/notesSlide62.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notesSlides/notesSlide63.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notesSlides/notesSlide64.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504" r:id="rId2"/>
    <p:sldId id="738" r:id="rId3"/>
    <p:sldId id="739" r:id="rId4"/>
    <p:sldId id="654" r:id="rId5"/>
    <p:sldId id="656" r:id="rId6"/>
    <p:sldId id="658" r:id="rId7"/>
    <p:sldId id="713" r:id="rId8"/>
    <p:sldId id="659" r:id="rId9"/>
    <p:sldId id="660" r:id="rId10"/>
    <p:sldId id="662" r:id="rId11"/>
    <p:sldId id="753" r:id="rId12"/>
    <p:sldId id="655" r:id="rId13"/>
    <p:sldId id="730" r:id="rId14"/>
    <p:sldId id="706" r:id="rId15"/>
    <p:sldId id="747" r:id="rId16"/>
    <p:sldId id="705" r:id="rId17"/>
    <p:sldId id="751" r:id="rId18"/>
    <p:sldId id="708" r:id="rId19"/>
    <p:sldId id="709" r:id="rId20"/>
    <p:sldId id="710" r:id="rId21"/>
    <p:sldId id="752" r:id="rId22"/>
    <p:sldId id="727" r:id="rId23"/>
    <p:sldId id="728" r:id="rId24"/>
    <p:sldId id="748" r:id="rId25"/>
    <p:sldId id="729" r:id="rId26"/>
    <p:sldId id="754" r:id="rId27"/>
    <p:sldId id="691" r:id="rId28"/>
    <p:sldId id="670" r:id="rId29"/>
    <p:sldId id="760" r:id="rId30"/>
    <p:sldId id="676" r:id="rId31"/>
    <p:sldId id="758" r:id="rId32"/>
    <p:sldId id="678" r:id="rId33"/>
    <p:sldId id="750" r:id="rId34"/>
    <p:sldId id="679" r:id="rId35"/>
    <p:sldId id="680" r:id="rId36"/>
    <p:sldId id="681" r:id="rId37"/>
    <p:sldId id="682" r:id="rId38"/>
    <p:sldId id="683" r:id="rId39"/>
    <p:sldId id="761" r:id="rId40"/>
    <p:sldId id="717" r:id="rId41"/>
    <p:sldId id="718" r:id="rId42"/>
    <p:sldId id="719" r:id="rId43"/>
    <p:sldId id="684" r:id="rId44"/>
    <p:sldId id="685" r:id="rId45"/>
    <p:sldId id="592" r:id="rId46"/>
    <p:sldId id="762" r:id="rId47"/>
    <p:sldId id="686" r:id="rId48"/>
    <p:sldId id="759" r:id="rId49"/>
    <p:sldId id="733" r:id="rId50"/>
    <p:sldId id="734" r:id="rId51"/>
    <p:sldId id="755" r:id="rId52"/>
    <p:sldId id="636" r:id="rId53"/>
    <p:sldId id="631" r:id="rId54"/>
    <p:sldId id="638" r:id="rId55"/>
    <p:sldId id="763" r:id="rId56"/>
    <p:sldId id="639" r:id="rId57"/>
    <p:sldId id="756" r:id="rId58"/>
    <p:sldId id="545" r:id="rId59"/>
    <p:sldId id="521" r:id="rId60"/>
    <p:sldId id="526" r:id="rId61"/>
    <p:sldId id="530" r:id="rId62"/>
    <p:sldId id="531" r:id="rId63"/>
    <p:sldId id="647" r:id="rId64"/>
    <p:sldId id="757" r:id="rId65"/>
    <p:sldId id="736" r:id="rId66"/>
    <p:sldId id="765" r:id="rId67"/>
    <p:sldId id="767" r:id="rId68"/>
  </p:sldIdLst>
  <p:sldSz cx="9144000" cy="6858000" type="screen4x3"/>
  <p:notesSz cx="7053263" cy="93091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e M Moncada" initials="KMM" lastIdx="48" clrIdx="0">
    <p:extLst/>
  </p:cmAuthor>
  <p:cmAuthor id="2" name="Gigi B Digiacomo" initials="GBD" lastIdx="14" clrIdx="1"/>
  <p:cmAuthor id="3" name="Family" initials="F" lastIdx="13" clrIdx="2"/>
  <p:cmAuthor id="4" name="Gigi DiGiacomo" initials="RD" lastIdx="1" clrIdx="3"/>
</p:cmAuthorLst>
</file>

<file path=ppt/presProps.xml><?xml version="1.0" encoding="utf-8"?>
<p:presentationPr xmlns:a="http://schemas.openxmlformats.org/drawingml/2006/main" xmlns:r="http://schemas.openxmlformats.org/officeDocument/2006/relationships" xmlns:p="http://schemas.openxmlformats.org/presentationml/2006/main">
  <p:prnPr prnWhat="outline"/>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A4B1"/>
    <a:srgbClr val="EAC690"/>
    <a:srgbClr val="CF9E65"/>
    <a:srgbClr val="800000"/>
    <a:srgbClr val="F8E180"/>
    <a:srgbClr val="A5B8CD"/>
    <a:srgbClr val="FAEAA8"/>
    <a:srgbClr val="CADDEE"/>
    <a:srgbClr val="FBEFBB"/>
    <a:srgbClr val="E2E6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9" autoAdjust="0"/>
    <p:restoredTop sz="65837" autoAdjust="0"/>
  </p:normalViewPr>
  <p:slideViewPr>
    <p:cSldViewPr snapToGrid="0" snapToObjects="1">
      <p:cViewPr varScale="1">
        <p:scale>
          <a:sx n="48" d="100"/>
          <a:sy n="48" d="100"/>
        </p:scale>
        <p:origin x="1550" y="53"/>
      </p:cViewPr>
      <p:guideLst>
        <p:guide orient="horz" pos="2184"/>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igid\Desktop\Commodity%20Prices,%202011-201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gigid\Desktop\Commodity%20Prices,%202011-201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63498214868031"/>
          <c:y val="4.918818727231599E-2"/>
          <c:w val="0.86121339523097085"/>
          <c:h val="0.74394840231518844"/>
        </c:manualLayout>
      </c:layout>
      <c:lineChart>
        <c:grouping val="standard"/>
        <c:varyColors val="0"/>
        <c:ser>
          <c:idx val="0"/>
          <c:order val="0"/>
          <c:tx>
            <c:v>C-Corn</c:v>
          </c:tx>
          <c:spPr>
            <a:ln w="57150" cap="rnd">
              <a:solidFill>
                <a:schemeClr val="accent1"/>
              </a:solidFill>
              <a:round/>
            </a:ln>
            <a:effectLst>
              <a:outerShdw blurRad="40000" dist="23000" dir="5400000" rotWithShape="0">
                <a:srgbClr val="000000">
                  <a:alpha val="35000"/>
                </a:srgbClr>
              </a:outerShdw>
            </a:effectLst>
          </c:spPr>
          <c:marker>
            <c:symbol val="none"/>
          </c:marker>
          <c:cat>
            <c:numRef>
              <c:f>Sheet1!$A$4:$A$9</c:f>
              <c:numCache>
                <c:formatCode>General</c:formatCode>
                <c:ptCount val="6"/>
                <c:pt idx="0">
                  <c:v>2011</c:v>
                </c:pt>
                <c:pt idx="1">
                  <c:v>2012</c:v>
                </c:pt>
                <c:pt idx="2">
                  <c:v>2013</c:v>
                </c:pt>
                <c:pt idx="3">
                  <c:v>2014</c:v>
                </c:pt>
                <c:pt idx="4">
                  <c:v>2015</c:v>
                </c:pt>
                <c:pt idx="5">
                  <c:v>2016</c:v>
                </c:pt>
              </c:numCache>
            </c:numRef>
          </c:cat>
          <c:val>
            <c:numRef>
              <c:f>Sheet1!$B$4:$B$9</c:f>
              <c:numCache>
                <c:formatCode>General</c:formatCode>
                <c:ptCount val="6"/>
                <c:pt idx="0">
                  <c:v>5.71</c:v>
                </c:pt>
                <c:pt idx="1">
                  <c:v>6.5</c:v>
                </c:pt>
                <c:pt idx="2">
                  <c:v>4.32</c:v>
                </c:pt>
                <c:pt idx="3">
                  <c:v>3.8</c:v>
                </c:pt>
                <c:pt idx="4">
                  <c:v>3.47</c:v>
                </c:pt>
                <c:pt idx="5">
                  <c:v>3.26</c:v>
                </c:pt>
              </c:numCache>
            </c:numRef>
          </c:val>
          <c:smooth val="0"/>
          <c:extLst xmlns:c16r2="http://schemas.microsoft.com/office/drawing/2015/06/chart">
            <c:ext xmlns:c16="http://schemas.microsoft.com/office/drawing/2014/chart" uri="{C3380CC4-5D6E-409C-BE32-E72D297353CC}">
              <c16:uniqueId val="{00000000-05F0-4B94-8498-2BDE1B0FC213}"/>
            </c:ext>
          </c:extLst>
        </c:ser>
        <c:ser>
          <c:idx val="1"/>
          <c:order val="1"/>
          <c:tx>
            <c:v>O-Corn</c:v>
          </c:tx>
          <c:spPr>
            <a:ln w="57150" cap="rnd">
              <a:solidFill>
                <a:schemeClr val="accent2"/>
              </a:solidFill>
              <a:round/>
            </a:ln>
            <a:effectLst>
              <a:outerShdw blurRad="40000" dist="23000" dir="5400000" rotWithShape="0">
                <a:srgbClr val="000000">
                  <a:alpha val="35000"/>
                </a:srgbClr>
              </a:outerShdw>
            </a:effectLst>
          </c:spPr>
          <c:marker>
            <c:symbol val="none"/>
          </c:marker>
          <c:cat>
            <c:numRef>
              <c:f>Sheet1!$A$4:$A$9</c:f>
              <c:numCache>
                <c:formatCode>General</c:formatCode>
                <c:ptCount val="6"/>
                <c:pt idx="0">
                  <c:v>2011</c:v>
                </c:pt>
                <c:pt idx="1">
                  <c:v>2012</c:v>
                </c:pt>
                <c:pt idx="2">
                  <c:v>2013</c:v>
                </c:pt>
                <c:pt idx="3">
                  <c:v>2014</c:v>
                </c:pt>
                <c:pt idx="4">
                  <c:v>2015</c:v>
                </c:pt>
                <c:pt idx="5">
                  <c:v>2016</c:v>
                </c:pt>
              </c:numCache>
            </c:numRef>
          </c:cat>
          <c:val>
            <c:numRef>
              <c:f>Sheet1!$C$4:$C$9</c:f>
              <c:numCache>
                <c:formatCode>General</c:formatCode>
                <c:ptCount val="6"/>
                <c:pt idx="0">
                  <c:v>10.53</c:v>
                </c:pt>
                <c:pt idx="1">
                  <c:v>13.91</c:v>
                </c:pt>
                <c:pt idx="2">
                  <c:v>10.91</c:v>
                </c:pt>
                <c:pt idx="3">
                  <c:v>10.93</c:v>
                </c:pt>
                <c:pt idx="4">
                  <c:v>10.27</c:v>
                </c:pt>
                <c:pt idx="5">
                  <c:v>8.6</c:v>
                </c:pt>
              </c:numCache>
            </c:numRef>
          </c:val>
          <c:smooth val="0"/>
          <c:extLst xmlns:c16r2="http://schemas.microsoft.com/office/drawing/2015/06/chart">
            <c:ext xmlns:c16="http://schemas.microsoft.com/office/drawing/2014/chart" uri="{C3380CC4-5D6E-409C-BE32-E72D297353CC}">
              <c16:uniqueId val="{00000001-05F0-4B94-8498-2BDE1B0FC213}"/>
            </c:ext>
          </c:extLst>
        </c:ser>
        <c:dLbls>
          <c:showLegendKey val="0"/>
          <c:showVal val="0"/>
          <c:showCatName val="0"/>
          <c:showSerName val="0"/>
          <c:showPercent val="0"/>
          <c:showBubbleSize val="0"/>
        </c:dLbls>
        <c:smooth val="0"/>
        <c:axId val="259778080"/>
        <c:axId val="259778472"/>
      </c:lineChart>
      <c:catAx>
        <c:axId val="259778080"/>
        <c:scaling>
          <c:orientation val="minMax"/>
        </c:scaling>
        <c:delete val="0"/>
        <c:axPos val="b"/>
        <c:title>
          <c:tx>
            <c:rich>
              <a:bodyPr rot="0" spcFirstLastPara="1" vertOverflow="ellipsis" vert="horz" wrap="square" anchor="ctr" anchorCtr="1"/>
              <a:lstStyle/>
              <a:p>
                <a:pPr>
                  <a:defRPr sz="1800" b="1" i="0" u="none" strike="noStrike" kern="1200" cap="all" baseline="0">
                    <a:solidFill>
                      <a:schemeClr val="lt1">
                        <a:lumMod val="85000"/>
                      </a:schemeClr>
                    </a:solidFill>
                    <a:latin typeface="+mn-lt"/>
                    <a:ea typeface="+mn-ea"/>
                    <a:cs typeface="+mn-cs"/>
                  </a:defRPr>
                </a:pPr>
                <a:r>
                  <a:rPr lang="en-US" sz="1800" dirty="0" smtClean="0"/>
                  <a:t>Year</a:t>
                </a:r>
                <a:endParaRPr lang="en-US" sz="1800" dirty="0"/>
              </a:p>
            </c:rich>
          </c:tx>
          <c:layout>
            <c:manualLayout>
              <c:xMode val="edge"/>
              <c:yMode val="edge"/>
              <c:x val="0.49621502104696952"/>
              <c:y val="0.91398378839522221"/>
            </c:manualLayout>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crossAx val="259778472"/>
        <c:crosses val="autoZero"/>
        <c:auto val="1"/>
        <c:lblAlgn val="ctr"/>
        <c:lblOffset val="100"/>
        <c:noMultiLvlLbl val="0"/>
      </c:catAx>
      <c:valAx>
        <c:axId val="259778472"/>
        <c:scaling>
          <c:orientation val="minMax"/>
        </c:scaling>
        <c:delete val="0"/>
        <c:axPos val="l"/>
        <c:majorGridlines>
          <c:spPr>
            <a:ln w="9525" cap="flat" cmpd="sng" algn="ctr">
              <a:solidFill>
                <a:schemeClr val="lt1">
                  <a:lumMod val="95000"/>
                  <a:alpha val="4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lt1">
                        <a:lumMod val="85000"/>
                      </a:schemeClr>
                    </a:solidFill>
                    <a:latin typeface="+mn-lt"/>
                    <a:ea typeface="+mn-ea"/>
                    <a:cs typeface="+mn-cs"/>
                  </a:defRPr>
                </a:pPr>
                <a:r>
                  <a:rPr lang="en-US" sz="1800" dirty="0" smtClean="0"/>
                  <a:t>Price/bushel</a:t>
                </a:r>
                <a:endParaRPr lang="en-US" sz="1600" dirty="0"/>
              </a:p>
            </c:rich>
          </c:tx>
          <c:layout>
            <c:manualLayout>
              <c:xMode val="edge"/>
              <c:yMode val="edge"/>
              <c:x val="1.3464065734283352E-2"/>
              <c:y val="0.35648100397454563"/>
            </c:manualLayout>
          </c:layout>
          <c:overlay val="0"/>
          <c:spPr>
            <a:noFill/>
            <a:ln>
              <a:noFill/>
            </a:ln>
            <a:effectLst/>
          </c:spPr>
          <c:txPr>
            <a:bodyPr rot="-5400000" spcFirstLastPara="1" vertOverflow="ellipsis" vert="horz" wrap="square" anchor="ctr" anchorCtr="1"/>
            <a:lstStyle/>
            <a:p>
              <a:pPr>
                <a:defRPr sz="16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crossAx val="259778080"/>
        <c:crosses val="autoZero"/>
        <c:crossBetween val="between"/>
      </c:valAx>
      <c:spPr>
        <a:noFill/>
        <a:ln>
          <a:noFill/>
        </a:ln>
        <a:effectLst/>
      </c:spPr>
    </c:plotArea>
    <c:legend>
      <c:legendPos val="b"/>
      <c:layout>
        <c:manualLayout>
          <c:xMode val="edge"/>
          <c:yMode val="edge"/>
          <c:x val="0.74007772243409653"/>
          <c:y val="3.1656363560654412E-2"/>
          <c:w val="0.22323162406766051"/>
          <c:h val="0.2165488927677935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944634039124758E-2"/>
          <c:y val="3.6415231602588034E-2"/>
          <c:w val="0.88668296518376044"/>
          <c:h val="0.77270232324225685"/>
        </c:manualLayout>
      </c:layout>
      <c:lineChart>
        <c:grouping val="standard"/>
        <c:varyColors val="0"/>
        <c:ser>
          <c:idx val="0"/>
          <c:order val="0"/>
          <c:tx>
            <c:v>C-Soybeans</c:v>
          </c:tx>
          <c:spPr>
            <a:ln w="34925" cap="rnd">
              <a:solidFill>
                <a:schemeClr val="accent1"/>
              </a:solidFill>
              <a:round/>
            </a:ln>
            <a:effectLst>
              <a:outerShdw blurRad="40000" dist="23000" dir="5400000" rotWithShape="0">
                <a:srgbClr val="000000">
                  <a:alpha val="35000"/>
                </a:srgbClr>
              </a:outerShdw>
            </a:effectLst>
          </c:spPr>
          <c:marker>
            <c:symbol val="none"/>
          </c:marker>
          <c:cat>
            <c:numRef>
              <c:f>Sheet1!$A$12:$A$17</c:f>
              <c:numCache>
                <c:formatCode>General</c:formatCode>
                <c:ptCount val="6"/>
                <c:pt idx="0">
                  <c:v>2011</c:v>
                </c:pt>
                <c:pt idx="1">
                  <c:v>2012</c:v>
                </c:pt>
                <c:pt idx="2">
                  <c:v>2013</c:v>
                </c:pt>
                <c:pt idx="3">
                  <c:v>2014</c:v>
                </c:pt>
                <c:pt idx="4">
                  <c:v>2015</c:v>
                </c:pt>
                <c:pt idx="5">
                  <c:v>2016</c:v>
                </c:pt>
              </c:numCache>
            </c:numRef>
          </c:cat>
          <c:val>
            <c:numRef>
              <c:f>Sheet1!$B$12:$B$17</c:f>
              <c:numCache>
                <c:formatCode>General</c:formatCode>
                <c:ptCount val="6"/>
                <c:pt idx="0">
                  <c:v>11.42</c:v>
                </c:pt>
                <c:pt idx="1">
                  <c:v>13.8</c:v>
                </c:pt>
                <c:pt idx="2">
                  <c:v>12.55</c:v>
                </c:pt>
                <c:pt idx="3">
                  <c:v>9.94</c:v>
                </c:pt>
                <c:pt idx="4">
                  <c:v>8.5</c:v>
                </c:pt>
                <c:pt idx="5">
                  <c:v>9.3000000000000007</c:v>
                </c:pt>
              </c:numCache>
            </c:numRef>
          </c:val>
          <c:smooth val="0"/>
          <c:extLst xmlns:c16r2="http://schemas.microsoft.com/office/drawing/2015/06/chart">
            <c:ext xmlns:c16="http://schemas.microsoft.com/office/drawing/2014/chart" uri="{C3380CC4-5D6E-409C-BE32-E72D297353CC}">
              <c16:uniqueId val="{00000000-F9A4-46A6-9565-9FB51B12C749}"/>
            </c:ext>
          </c:extLst>
        </c:ser>
        <c:ser>
          <c:idx val="1"/>
          <c:order val="1"/>
          <c:tx>
            <c:v>O-Soybeans</c:v>
          </c:tx>
          <c:spPr>
            <a:ln w="34925" cap="rnd">
              <a:solidFill>
                <a:schemeClr val="accent2"/>
              </a:solidFill>
              <a:round/>
            </a:ln>
            <a:effectLst>
              <a:outerShdw blurRad="40000" dist="23000" dir="5400000" rotWithShape="0">
                <a:srgbClr val="000000">
                  <a:alpha val="35000"/>
                </a:srgbClr>
              </a:outerShdw>
            </a:effectLst>
          </c:spPr>
          <c:marker>
            <c:symbol val="none"/>
          </c:marker>
          <c:cat>
            <c:numRef>
              <c:f>Sheet1!$A$12:$A$17</c:f>
              <c:numCache>
                <c:formatCode>General</c:formatCode>
                <c:ptCount val="6"/>
                <c:pt idx="0">
                  <c:v>2011</c:v>
                </c:pt>
                <c:pt idx="1">
                  <c:v>2012</c:v>
                </c:pt>
                <c:pt idx="2">
                  <c:v>2013</c:v>
                </c:pt>
                <c:pt idx="3">
                  <c:v>2014</c:v>
                </c:pt>
                <c:pt idx="4">
                  <c:v>2015</c:v>
                </c:pt>
                <c:pt idx="5">
                  <c:v>2016</c:v>
                </c:pt>
              </c:numCache>
            </c:numRef>
          </c:cat>
          <c:val>
            <c:numRef>
              <c:f>Sheet1!$C$12:$C$17</c:f>
              <c:numCache>
                <c:formatCode>General</c:formatCode>
                <c:ptCount val="6"/>
                <c:pt idx="0">
                  <c:v>21.28</c:v>
                </c:pt>
                <c:pt idx="1">
                  <c:v>26.85</c:v>
                </c:pt>
                <c:pt idx="2">
                  <c:v>23.96</c:v>
                </c:pt>
                <c:pt idx="3">
                  <c:v>26.54</c:v>
                </c:pt>
                <c:pt idx="4">
                  <c:v>22.91</c:v>
                </c:pt>
                <c:pt idx="5">
                  <c:v>19.440000000000001</c:v>
                </c:pt>
              </c:numCache>
            </c:numRef>
          </c:val>
          <c:smooth val="0"/>
          <c:extLst xmlns:c16r2="http://schemas.microsoft.com/office/drawing/2015/06/chart">
            <c:ext xmlns:c16="http://schemas.microsoft.com/office/drawing/2014/chart" uri="{C3380CC4-5D6E-409C-BE32-E72D297353CC}">
              <c16:uniqueId val="{00000001-F9A4-46A6-9565-9FB51B12C749}"/>
            </c:ext>
          </c:extLst>
        </c:ser>
        <c:dLbls>
          <c:showLegendKey val="0"/>
          <c:showVal val="0"/>
          <c:showCatName val="0"/>
          <c:showSerName val="0"/>
          <c:showPercent val="0"/>
          <c:showBubbleSize val="0"/>
        </c:dLbls>
        <c:smooth val="0"/>
        <c:axId val="261048392"/>
        <c:axId val="261048784"/>
      </c:lineChart>
      <c:catAx>
        <c:axId val="261048392"/>
        <c:scaling>
          <c:orientation val="minMax"/>
        </c:scaling>
        <c:delete val="0"/>
        <c:axPos val="b"/>
        <c:title>
          <c:tx>
            <c:rich>
              <a:bodyPr rot="0" spcFirstLastPara="1" vertOverflow="ellipsis" vert="horz" wrap="square" anchor="ctr" anchorCtr="1"/>
              <a:lstStyle/>
              <a:p>
                <a:pPr>
                  <a:defRPr sz="1800" b="1" i="0" u="none" strike="noStrike" kern="1200" cap="all" baseline="0">
                    <a:solidFill>
                      <a:schemeClr val="lt1">
                        <a:lumMod val="85000"/>
                      </a:schemeClr>
                    </a:solidFill>
                    <a:latin typeface="+mn-lt"/>
                    <a:ea typeface="+mn-ea"/>
                    <a:cs typeface="+mn-cs"/>
                  </a:defRPr>
                </a:pPr>
                <a:r>
                  <a:rPr lang="en-US" sz="1800" dirty="0" smtClean="0"/>
                  <a:t>YEAR</a:t>
                </a:r>
                <a:endParaRPr lang="en-US" sz="1800" dirty="0"/>
              </a:p>
            </c:rich>
          </c:tx>
          <c:layout>
            <c:manualLayout>
              <c:xMode val="edge"/>
              <c:yMode val="edge"/>
              <c:x val="0.50078698254939624"/>
              <c:y val="0.91481451720584084"/>
            </c:manualLayout>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crossAx val="261048784"/>
        <c:crosses val="autoZero"/>
        <c:auto val="1"/>
        <c:lblAlgn val="ctr"/>
        <c:lblOffset val="100"/>
        <c:noMultiLvlLbl val="0"/>
      </c:catAx>
      <c:valAx>
        <c:axId val="261048784"/>
        <c:scaling>
          <c:orientation val="minMax"/>
        </c:scaling>
        <c:delete val="0"/>
        <c:axPos val="l"/>
        <c:majorGridlines>
          <c:spPr>
            <a:ln w="9525" cap="flat" cmpd="sng" algn="ctr">
              <a:solidFill>
                <a:schemeClr val="lt1">
                  <a:lumMod val="95000"/>
                  <a:alpha val="40000"/>
                </a:schemeClr>
              </a:solidFill>
              <a:round/>
            </a:ln>
            <a:effectLst/>
          </c:spPr>
        </c:majorGridlines>
        <c:title>
          <c:tx>
            <c:rich>
              <a:bodyPr rot="-5400000" spcFirstLastPara="1" vertOverflow="ellipsis" vert="horz" wrap="square" anchor="ctr" anchorCtr="1"/>
              <a:lstStyle/>
              <a:p>
                <a:pPr>
                  <a:defRPr sz="1800" b="1" i="0" u="none" strike="noStrike" kern="1200" cap="all" baseline="0">
                    <a:solidFill>
                      <a:schemeClr val="lt1">
                        <a:lumMod val="85000"/>
                      </a:schemeClr>
                    </a:solidFill>
                    <a:latin typeface="+mn-lt"/>
                    <a:ea typeface="+mn-ea"/>
                    <a:cs typeface="+mn-cs"/>
                  </a:defRPr>
                </a:pPr>
                <a:r>
                  <a:rPr lang="en-US" sz="1800" dirty="0" smtClean="0"/>
                  <a:t>Price/Bushel</a:t>
                </a:r>
                <a:endParaRPr lang="en-US" sz="1800" dirty="0"/>
              </a:p>
            </c:rich>
          </c:tx>
          <c:overlay val="0"/>
          <c:spPr>
            <a:noFill/>
            <a:ln>
              <a:noFill/>
            </a:ln>
            <a:effectLst/>
          </c:spPr>
          <c:txPr>
            <a:bodyPr rot="-5400000" spcFirstLastPara="1" vertOverflow="ellipsis" vert="horz" wrap="square" anchor="ctr" anchorCtr="1"/>
            <a:lstStyle/>
            <a:p>
              <a:pPr>
                <a:defRPr sz="18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crossAx val="261048392"/>
        <c:crosses val="autoZero"/>
        <c:crossBetween val="between"/>
      </c:valAx>
      <c:spPr>
        <a:noFill/>
        <a:ln>
          <a:noFill/>
        </a:ln>
        <a:effectLst/>
      </c:spPr>
    </c:plotArea>
    <c:legend>
      <c:legendPos val="b"/>
      <c:layout>
        <c:manualLayout>
          <c:xMode val="edge"/>
          <c:yMode val="edge"/>
          <c:x val="0.19321660895623391"/>
          <c:y val="0.62574572766382242"/>
          <c:w val="0.42191772520598653"/>
          <c:h val="7.6590357948971344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86826413412324"/>
          <c:y val="1.4287109944590265E-2"/>
          <c:w val="0.82200114906522315"/>
          <c:h val="0.95203368328958882"/>
        </c:manualLayout>
      </c:layout>
      <c:barChart>
        <c:barDir val="col"/>
        <c:grouping val="clustered"/>
        <c:varyColors val="0"/>
        <c:ser>
          <c:idx val="0"/>
          <c:order val="0"/>
          <c:spPr>
            <a:solidFill>
              <a:schemeClr val="accent6">
                <a:lumMod val="75000"/>
              </a:schemeClr>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rgbClr val="800000"/>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0A08-47CA-8CB2-0D9A5E1CD389}"/>
                </c:ext>
                <c:ext xmlns:c15="http://schemas.microsoft.com/office/drawing/2012/chart" uri="{CE6537A1-D6FC-4f65-9D91-7224C49458BB}">
                  <c15:spPr xmlns:c15="http://schemas.microsoft.com/office/drawing/2012/chart">
                    <a:prstGeom prst="rect">
                      <a:avLst/>
                    </a:prstGeom>
                  </c15:spPr>
                  <c15:layout>
                    <c:manualLayout>
                      <c:w val="0.3716632604104711"/>
                      <c:h val="8.1388888888888886E-2"/>
                    </c:manualLayout>
                  </c15:layout>
                </c:ext>
              </c:extLst>
            </c:dLbl>
            <c:dLbl>
              <c:idx val="1"/>
              <c:numFmt formatCode="#,##0" sourceLinked="0"/>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rgbClr val="800000"/>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A08-47CA-8CB2-0D9A5E1CD389}"/>
                </c:ext>
                <c:ext xmlns:c15="http://schemas.microsoft.com/office/drawing/2012/chart" uri="{CE6537A1-D6FC-4f65-9D91-7224C49458BB}">
                  <c15:spPr xmlns:c15="http://schemas.microsoft.com/office/drawing/2012/chart">
                    <a:prstGeom prst="rect">
                      <a:avLst/>
                    </a:prstGeom>
                  </c15:spPr>
                  <c15:layout>
                    <c:manualLayout>
                      <c:w val="0.26757487898705623"/>
                      <c:h val="8.879629629629629E-2"/>
                    </c:manualLayout>
                  </c15:layout>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8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Sheet1!$B$3:$B$4</c:f>
              <c:strCache>
                <c:ptCount val="2"/>
                <c:pt idx="0">
                  <c:v>Conventional</c:v>
                </c:pt>
                <c:pt idx="1">
                  <c:v>Organic</c:v>
                </c:pt>
              </c:strCache>
            </c:strRef>
          </c:cat>
          <c:val>
            <c:numRef>
              <c:f>Sheet1!$C$3:$C$4</c:f>
              <c:numCache>
                <c:formatCode>General</c:formatCode>
                <c:ptCount val="2"/>
                <c:pt idx="0">
                  <c:v>13600000000</c:v>
                </c:pt>
                <c:pt idx="1">
                  <c:v>18500000</c:v>
                </c:pt>
              </c:numCache>
            </c:numRef>
          </c:val>
          <c:extLst xmlns:c16r2="http://schemas.microsoft.com/office/drawing/2015/06/chart">
            <c:ext xmlns:c16="http://schemas.microsoft.com/office/drawing/2014/chart" uri="{C3380CC4-5D6E-409C-BE32-E72D297353CC}">
              <c16:uniqueId val="{00000002-0A08-47CA-8CB2-0D9A5E1CD389}"/>
            </c:ext>
          </c:extLst>
        </c:ser>
        <c:dLbls>
          <c:showLegendKey val="0"/>
          <c:showVal val="0"/>
          <c:showCatName val="0"/>
          <c:showSerName val="0"/>
          <c:showPercent val="0"/>
          <c:showBubbleSize val="0"/>
        </c:dLbls>
        <c:gapWidth val="219"/>
        <c:overlap val="-27"/>
        <c:axId val="261049960"/>
        <c:axId val="261050352"/>
      </c:barChart>
      <c:catAx>
        <c:axId val="261049960"/>
        <c:scaling>
          <c:orientation val="minMax"/>
        </c:scaling>
        <c:delete val="1"/>
        <c:axPos val="b"/>
        <c:numFmt formatCode="General" sourceLinked="1"/>
        <c:majorTickMark val="none"/>
        <c:minorTickMark val="none"/>
        <c:tickLblPos val="nextTo"/>
        <c:crossAx val="261050352"/>
        <c:crosses val="autoZero"/>
        <c:auto val="1"/>
        <c:lblAlgn val="ctr"/>
        <c:lblOffset val="100"/>
        <c:noMultiLvlLbl val="0"/>
      </c:catAx>
      <c:valAx>
        <c:axId val="261050352"/>
        <c:scaling>
          <c:orientation val="minMax"/>
        </c:scaling>
        <c:delete val="1"/>
        <c:axPos val="l"/>
        <c:title>
          <c:tx>
            <c:rich>
              <a:bodyPr rot="-5400000" spcFirstLastPara="1" vertOverflow="ellipsis" vert="horz" wrap="square" anchor="ctr" anchorCtr="1"/>
              <a:lstStyle/>
              <a:p>
                <a:pPr>
                  <a:defRPr sz="2000" b="0" i="0" u="none" strike="noStrike" kern="1200" baseline="0">
                    <a:solidFill>
                      <a:srgbClr val="800000"/>
                    </a:solidFill>
                    <a:latin typeface="+mn-lt"/>
                    <a:ea typeface="+mn-ea"/>
                    <a:cs typeface="+mn-cs"/>
                  </a:defRPr>
                </a:pPr>
                <a:r>
                  <a:rPr lang="en-US" sz="2000">
                    <a:solidFill>
                      <a:srgbClr val="800000"/>
                    </a:solidFill>
                  </a:rPr>
                  <a:t>Total U.S. Bushels of Corn, 2015</a:t>
                </a:r>
              </a:p>
            </c:rich>
          </c:tx>
          <c:layout>
            <c:manualLayout>
              <c:xMode val="edge"/>
              <c:yMode val="edge"/>
              <c:x val="3.3659377140409986E-2"/>
              <c:y val="0.26394750656167976"/>
            </c:manualLayout>
          </c:layout>
          <c:overlay val="0"/>
          <c:spPr>
            <a:noFill/>
            <a:ln>
              <a:noFill/>
            </a:ln>
            <a:effectLst/>
          </c:spPr>
        </c:title>
        <c:numFmt formatCode="#,##0" sourceLinked="0"/>
        <c:majorTickMark val="none"/>
        <c:minorTickMark val="none"/>
        <c:tickLblPos val="nextTo"/>
        <c:crossAx val="261049960"/>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0.18866</cdr:x>
      <cdr:y>0.03303</cdr:y>
    </cdr:from>
    <cdr:to>
      <cdr:x>0.39897</cdr:x>
      <cdr:y>0.16637</cdr:y>
    </cdr:to>
    <cdr:sp macro="" textlink="">
      <cdr:nvSpPr>
        <cdr:cNvPr id="2" name="TextBox 1"/>
        <cdr:cNvSpPr txBox="1"/>
      </cdr:nvSpPr>
      <cdr:spPr>
        <a:xfrm xmlns:a="http://schemas.openxmlformats.org/drawingml/2006/main">
          <a:off x="820271" y="226520"/>
          <a:ext cx="914403" cy="9144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smtClean="0">
              <a:solidFill>
                <a:srgbClr val="800000"/>
              </a:solidFill>
            </a:rPr>
            <a:t>Conventional</a:t>
          </a:r>
          <a:endParaRPr lang="en-US" sz="1800" dirty="0">
            <a:solidFill>
              <a:srgbClr val="80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5455"/>
          </a:xfrm>
          <a:prstGeom prst="rect">
            <a:avLst/>
          </a:prstGeom>
        </p:spPr>
        <p:txBody>
          <a:bodyPr vert="horz" lIns="93497" tIns="46749" rIns="93497" bIns="46749" rtlCol="0"/>
          <a:lstStyle>
            <a:lvl1pPr algn="r">
              <a:defRPr sz="1200"/>
            </a:lvl1pPr>
          </a:lstStyle>
          <a:p>
            <a:fld id="{2C4A6E12-41AE-8C40-BAD6-18BD1F98448E}" type="datetimeFigureOut">
              <a:rPr lang="en-US" smtClean="0"/>
              <a:pPr/>
              <a:t>6/26/2018</a:t>
            </a:fld>
            <a:endParaRPr lang="en-US"/>
          </a:p>
        </p:txBody>
      </p:sp>
      <p:sp>
        <p:nvSpPr>
          <p:cNvPr id="4" name="Footer Placeholder 3"/>
          <p:cNvSpPr>
            <a:spLocks noGrp="1"/>
          </p:cNvSpPr>
          <p:nvPr>
            <p:ph type="ftr" sz="quarter" idx="2"/>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29"/>
            <a:ext cx="3056414" cy="465455"/>
          </a:xfrm>
          <a:prstGeom prst="rect">
            <a:avLst/>
          </a:prstGeom>
        </p:spPr>
        <p:txBody>
          <a:bodyPr vert="horz" lIns="93497" tIns="46749" rIns="93497" bIns="46749" rtlCol="0" anchor="b"/>
          <a:lstStyle>
            <a:lvl1pPr algn="r">
              <a:defRPr sz="1200"/>
            </a:lvl1pPr>
          </a:lstStyle>
          <a:p>
            <a:fld id="{D866E4D5-C95F-6447-B1A6-51C5DAFDCE7B}" type="slidenum">
              <a:rPr lang="en-US" smtClean="0"/>
              <a:pPr/>
              <a:t>‹#›</a:t>
            </a:fld>
            <a:endParaRPr lang="en-US"/>
          </a:p>
        </p:txBody>
      </p:sp>
    </p:spTree>
    <p:extLst>
      <p:ext uri="{BB962C8B-B14F-4D97-AF65-F5344CB8AC3E}">
        <p14:creationId xmlns:p14="http://schemas.microsoft.com/office/powerpoint/2010/main" val="10970869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44AE66BE-791C-41E0-B860-D0765BCA0DFE}" type="datetimeFigureOut">
              <a:rPr lang="en-US" smtClean="0"/>
              <a:pPr/>
              <a:t>6/26/2018</a:t>
            </a:fld>
            <a:endParaRPr lang="en-US"/>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C1608847-16BB-4EEE-A0D2-583A44F23D8A}" type="slidenum">
              <a:rPr lang="en-US" smtClean="0"/>
              <a:pPr/>
              <a:t>‹#›</a:t>
            </a:fld>
            <a:endParaRPr lang="en-US"/>
          </a:p>
        </p:txBody>
      </p:sp>
    </p:spTree>
    <p:extLst>
      <p:ext uri="{BB962C8B-B14F-4D97-AF65-F5344CB8AC3E}">
        <p14:creationId xmlns:p14="http://schemas.microsoft.com/office/powerpoint/2010/main" val="173910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Welcome to our module on marketing!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Scott Bauer, </a:t>
            </a:r>
            <a:r>
              <a:rPr lang="en-US" dirty="0" smtClean="0"/>
              <a:t>USDA-ARS</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1</a:t>
            </a:fld>
            <a:endParaRPr lang="en-US" dirty="0"/>
          </a:p>
        </p:txBody>
      </p:sp>
    </p:spTree>
    <p:extLst>
      <p:ext uri="{BB962C8B-B14F-4D97-AF65-F5344CB8AC3E}">
        <p14:creationId xmlns:p14="http://schemas.microsoft.com/office/powerpoint/2010/main" val="3875497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Next, let’s look at how much impact organic premiums can have on a farmer’s bottom line financially. The example shown uses data from conventional and organic farms and represents average returns from corn enterprises during the 2011-2016 period. The first thing you’ll notice is that conventional farms average a much higher yield -165 </a:t>
            </a:r>
            <a:r>
              <a:rPr lang="en-US" dirty="0" err="1" smtClean="0"/>
              <a:t>bu</a:t>
            </a:r>
            <a:r>
              <a:rPr lang="en-US" dirty="0" smtClean="0"/>
              <a:t>/acre compared to 107 </a:t>
            </a:r>
            <a:r>
              <a:rPr lang="en-US" dirty="0" err="1" smtClean="0"/>
              <a:t>bu</a:t>
            </a:r>
            <a:r>
              <a:rPr lang="en-US" dirty="0" smtClean="0"/>
              <a:t>/acre for the organic farms - and that the conventional farms are, on average, much larger than the organic farms with 395 acres per farm versus 80 acres per farm. In the next row, you’ll see that the average price received by organic farms, $10.94 per bushel, is more than twice the price received by conventional growers, $4.51 per bushel</a:t>
            </a:r>
            <a:r>
              <a:rPr lang="en-US" b="0" dirty="0" smtClean="0"/>
              <a:t>. Thanks to the organic price premium, organic farms averaged a gross return per acre of $1,171. Gross return in this </a:t>
            </a:r>
            <a:r>
              <a:rPr lang="en-US" dirty="0" smtClean="0"/>
              <a:t>example is equal to price times yield. After subtracting expenses, organic corn farms earned approximately 45% more than conventional farms on less than one fourth the acreage.</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10</a:t>
            </a:fld>
            <a:endParaRPr lang="en-US"/>
          </a:p>
        </p:txBody>
      </p:sp>
    </p:spTree>
    <p:extLst>
      <p:ext uri="{BB962C8B-B14F-4D97-AF65-F5344CB8AC3E}">
        <p14:creationId xmlns:p14="http://schemas.microsoft.com/office/powerpoint/2010/main" val="3151662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The profitability of organic also comes with challenges.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Images</a:t>
            </a:r>
            <a:r>
              <a:rPr lang="en-US" dirty="0" smtClean="0"/>
              <a:t>: David L. Hansen, University of Minnesota</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11</a:t>
            </a:fld>
            <a:endParaRPr lang="en-US" dirty="0"/>
          </a:p>
        </p:txBody>
      </p:sp>
    </p:spTree>
    <p:extLst>
      <p:ext uri="{BB962C8B-B14F-4D97-AF65-F5344CB8AC3E}">
        <p14:creationId xmlns:p14="http://schemas.microsoft.com/office/powerpoint/2010/main" val="3713424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With price premiums on offer and the potential for improved profits, why aren’t more farmers going organic? Researchers and farmers cite a slew of production-related challenges that may be familiar to you – such as weed and pest management. However, there are also some genuine differences between conventional and organic markets that many farmers find intimidating or frustrating. Let’s take a look at how organic markets differ from conventional markets and why marketing organic grains and oilseeds can prevent some farmers from jumping into organics.
</a:t>
            </a:r>
          </a:p>
          <a:p>
            <a:r>
              <a:rPr lang="en-US" b="1" dirty="0" smtClean="0"/>
              <a:t>Image</a:t>
            </a:r>
            <a:r>
              <a:rPr lang="en-US" dirty="0" smtClean="0"/>
              <a:t>: www.clipartkid.com</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12</a:t>
            </a:fld>
            <a:endParaRPr lang="en-US"/>
          </a:p>
        </p:txBody>
      </p:sp>
    </p:spTree>
    <p:extLst>
      <p:ext uri="{BB962C8B-B14F-4D97-AF65-F5344CB8AC3E}">
        <p14:creationId xmlns:p14="http://schemas.microsoft.com/office/powerpoint/2010/main" val="4056700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Organic markets differ from conventional markets in a number of </a:t>
            </a:r>
            <a:r>
              <a:rPr lang="en-US" b="0" baseline="0" dirty="0" smtClean="0"/>
              <a:t>ways. Most of these differences boil down to: lack of market liquidity, limited marketing infrastructure and scarce marketing tools.  For anyone who is used to marketing conventional grain, these differences may come as a surprise.</a:t>
            </a:r>
          </a:p>
          <a:p>
            <a:endParaRPr lang="en-US" b="1" baseline="0" dirty="0" smtClean="0"/>
          </a:p>
          <a:p>
            <a:r>
              <a:rPr lang="en-US" b="1" baseline="0" dirty="0" smtClean="0"/>
              <a:t>Image</a:t>
            </a:r>
            <a:r>
              <a:rPr lang="en-US" baseline="0" dirty="0" smtClean="0"/>
              <a:t>: Sean McGuire, gratisography.com</a:t>
            </a:r>
          </a:p>
        </p:txBody>
      </p:sp>
      <p:sp>
        <p:nvSpPr>
          <p:cNvPr id="4" name="Slide Number Placeholder 3"/>
          <p:cNvSpPr>
            <a:spLocks noGrp="1"/>
          </p:cNvSpPr>
          <p:nvPr>
            <p:ph type="sldNum" sz="quarter" idx="10"/>
          </p:nvPr>
        </p:nvSpPr>
        <p:spPr/>
        <p:txBody>
          <a:bodyPr/>
          <a:lstStyle/>
          <a:p>
            <a:fld id="{C1608847-16BB-4EEE-A0D2-583A44F23D8A}" type="slidenum">
              <a:rPr lang="en-US" smtClean="0"/>
              <a:pPr/>
              <a:t>13</a:t>
            </a:fld>
            <a:endParaRPr lang="en-US"/>
          </a:p>
        </p:txBody>
      </p:sp>
    </p:spTree>
    <p:extLst>
      <p:ext uri="{BB962C8B-B14F-4D97-AF65-F5344CB8AC3E}">
        <p14:creationId xmlns:p14="http://schemas.microsoft.com/office/powerpoint/2010/main" val="683642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974">
              <a:defRPr/>
            </a:pPr>
            <a:r>
              <a:rPr lang="en-US" b="1" dirty="0" smtClean="0"/>
              <a:t>Narration</a:t>
            </a:r>
            <a:r>
              <a:rPr lang="en-US" dirty="0" smtClean="0"/>
              <a:t>: When it comes to organics, standard sales and procurement practices do not apply! Despite steady growth in organic markets, the overall size of the organic grain market remains small or what traders call “thin.” In other words, the overall market is small, fragmented and still evolving with few sellers and few buyers which translates into low trading volume and limited liquidity. </a:t>
            </a:r>
          </a:p>
          <a:p>
            <a:pPr defTabSz="934974">
              <a:defRPr/>
            </a:pP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14</a:t>
            </a:fld>
            <a:endParaRPr lang="en-US"/>
          </a:p>
        </p:txBody>
      </p:sp>
    </p:spTree>
    <p:extLst>
      <p:ext uri="{BB962C8B-B14F-4D97-AF65-F5344CB8AC3E}">
        <p14:creationId xmlns:p14="http://schemas.microsoft.com/office/powerpoint/2010/main" val="3880437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974">
              <a:defRPr/>
            </a:pPr>
            <a:r>
              <a:rPr lang="en-US" b="1" dirty="0" smtClean="0"/>
              <a:t>Narration</a:t>
            </a:r>
            <a:r>
              <a:rPr lang="en-US" dirty="0" smtClean="0"/>
              <a:t>: This is regularly reflected in USDA price reports where there is often too little activity to establish reliable prices on a bi-weekly basis. An example from a recent report states “Too little activity on trades for [organic] oats, rye, and barley to trend</a:t>
            </a:r>
            <a:r>
              <a:rPr lang="en-US" b="0" dirty="0" smtClean="0"/>
              <a:t>. Hard red winter feed wheat with no trend available due to lack of comparable trades.”</a:t>
            </a:r>
          </a:p>
          <a:p>
            <a:pPr defTabSz="934974">
              <a:defRPr/>
            </a:pPr>
            <a:endParaRPr lang="en-US" b="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15</a:t>
            </a:fld>
            <a:endParaRPr lang="en-US"/>
          </a:p>
        </p:txBody>
      </p:sp>
    </p:spTree>
    <p:extLst>
      <p:ext uri="{BB962C8B-B14F-4D97-AF65-F5344CB8AC3E}">
        <p14:creationId xmlns:p14="http://schemas.microsoft.com/office/powerpoint/2010/main" val="3396584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Lack of liquidity or small trade volumes have led to lots of volatility in the organic market. The price chart shown here, from USDA, is a good example of just how volatile organic prices can be compared to conventional prices. This chart shows the movement of conventional corn prices (in blue) compared to the organic corn prices (in green). Conventional prices moved between a spread of approximately $3.00 per bushel to $7.50 per bushel over the 8 years examined. Organic corn prices, by comparison, moved between a spread of approximately $4.25  to $16.50 over the same period. </a:t>
            </a:r>
          </a:p>
        </p:txBody>
      </p:sp>
      <p:sp>
        <p:nvSpPr>
          <p:cNvPr id="4" name="Slide Number Placeholder 3"/>
          <p:cNvSpPr>
            <a:spLocks noGrp="1"/>
          </p:cNvSpPr>
          <p:nvPr>
            <p:ph type="sldNum" sz="quarter" idx="10"/>
          </p:nvPr>
        </p:nvSpPr>
        <p:spPr/>
        <p:txBody>
          <a:bodyPr/>
          <a:lstStyle/>
          <a:p>
            <a:fld id="{C1608847-16BB-4EEE-A0D2-583A44F23D8A}" type="slidenum">
              <a:rPr lang="en-US" smtClean="0"/>
              <a:pPr/>
              <a:t>16</a:t>
            </a:fld>
            <a:endParaRPr lang="en-US"/>
          </a:p>
        </p:txBody>
      </p:sp>
    </p:spTree>
    <p:extLst>
      <p:ext uri="{BB962C8B-B14F-4D97-AF65-F5344CB8AC3E}">
        <p14:creationId xmlns:p14="http://schemas.microsoft.com/office/powerpoint/2010/main" val="3064775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Next, let’s take a look at how lack of liquidity can affect organic infrastructure on the ground.</a:t>
            </a:r>
          </a:p>
          <a:p>
            <a:endParaRPr lang="en-US" baseline="0" dirty="0" smtClean="0"/>
          </a:p>
          <a:p>
            <a:r>
              <a:rPr lang="en-US" b="1" baseline="0" dirty="0" smtClean="0"/>
              <a:t>Image</a:t>
            </a:r>
            <a:r>
              <a:rPr lang="en-US" baseline="0" dirty="0" smtClean="0"/>
              <a:t>: Sean McGuire, gratisography.com</a:t>
            </a:r>
          </a:p>
        </p:txBody>
      </p:sp>
      <p:sp>
        <p:nvSpPr>
          <p:cNvPr id="4" name="Slide Number Placeholder 3"/>
          <p:cNvSpPr>
            <a:spLocks noGrp="1"/>
          </p:cNvSpPr>
          <p:nvPr>
            <p:ph type="sldNum" sz="quarter" idx="10"/>
          </p:nvPr>
        </p:nvSpPr>
        <p:spPr/>
        <p:txBody>
          <a:bodyPr/>
          <a:lstStyle/>
          <a:p>
            <a:fld id="{C1608847-16BB-4EEE-A0D2-583A44F23D8A}" type="slidenum">
              <a:rPr lang="en-US" smtClean="0"/>
              <a:pPr/>
              <a:t>17</a:t>
            </a:fld>
            <a:endParaRPr lang="en-US"/>
          </a:p>
        </p:txBody>
      </p:sp>
    </p:spTree>
    <p:extLst>
      <p:ext uri="{BB962C8B-B14F-4D97-AF65-F5344CB8AC3E}">
        <p14:creationId xmlns:p14="http://schemas.microsoft.com/office/powerpoint/2010/main" val="3617776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Lack of marketing infrastructure within the supply chain and among end-users such as handling facilities, processors, and grain elevators is also a limiting factor for farmers looking to market organic grain.</a:t>
            </a:r>
          </a:p>
          <a:p>
            <a:endParaRPr lang="en-US" dirty="0" smtClean="0"/>
          </a:p>
          <a:p>
            <a:r>
              <a:rPr lang="en-US" b="1" dirty="0" smtClean="0"/>
              <a:t>Image</a:t>
            </a:r>
            <a:r>
              <a:rPr lang="en-US" dirty="0" smtClean="0"/>
              <a:t>:</a:t>
            </a:r>
            <a:r>
              <a:rPr lang="en-US" baseline="0" dirty="0" smtClean="0"/>
              <a:t> </a:t>
            </a:r>
            <a:r>
              <a:rPr lang="en-US" dirty="0" smtClean="0"/>
              <a:t>U of MN Extension</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18</a:t>
            </a:fld>
            <a:endParaRPr lang="en-US"/>
          </a:p>
        </p:txBody>
      </p:sp>
    </p:spTree>
    <p:extLst>
      <p:ext uri="{BB962C8B-B14F-4D97-AF65-F5344CB8AC3E}">
        <p14:creationId xmlns:p14="http://schemas.microsoft.com/office/powerpoint/2010/main" val="4005644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According to </a:t>
            </a:r>
            <a:r>
              <a:rPr lang="en-US" dirty="0" err="1" smtClean="0"/>
              <a:t>Mercaris</a:t>
            </a:r>
            <a:r>
              <a:rPr lang="en-US" dirty="0" smtClean="0"/>
              <a:t> Corp, an organic trading platform and research company, there are approximately 340 organic grain and oilseed handlers and processors in the United States as shown on the map. By comparison, the USDA reported in 2007 that there were 30,000 food and beverage processing plants in all. This does not include handlers who are responsible for distribution to processing plants. This means that organic handlers and processors represent, at a maximum, one percent of all food and drink handlers and processors.</a:t>
            </a:r>
          </a:p>
          <a:p>
            <a:endParaRPr lang="en-US" dirty="0" smtClean="0"/>
          </a:p>
          <a:p>
            <a:r>
              <a:rPr lang="en-US" b="1" dirty="0" smtClean="0"/>
              <a:t>Image</a:t>
            </a:r>
            <a:r>
              <a:rPr lang="en-US" dirty="0" smtClean="0"/>
              <a:t>:</a:t>
            </a:r>
            <a:r>
              <a:rPr lang="en-US" baseline="0" dirty="0" smtClean="0"/>
              <a:t> </a:t>
            </a:r>
            <a:r>
              <a:rPr lang="en-US" baseline="0" dirty="0" err="1" smtClean="0"/>
              <a:t>Mercaris</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19</a:t>
            </a:fld>
            <a:endParaRPr lang="en-US"/>
          </a:p>
        </p:txBody>
      </p:sp>
    </p:spTree>
    <p:extLst>
      <p:ext uri="{BB962C8B-B14F-4D97-AF65-F5344CB8AC3E}">
        <p14:creationId xmlns:p14="http://schemas.microsoft.com/office/powerpoint/2010/main" val="4005644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Marketing, simply, refers to the sale and movement of a product from seller to buyer. </a:t>
            </a:r>
          </a:p>
          <a:p>
            <a:endParaRPr lang="en-US" dirty="0" smtClean="0"/>
          </a:p>
          <a:p>
            <a:r>
              <a:rPr lang="en-US" b="1" dirty="0" smtClean="0"/>
              <a:t>Image</a:t>
            </a:r>
            <a:r>
              <a:rPr lang="en-US" dirty="0" smtClean="0"/>
              <a:t>: </a:t>
            </a:r>
            <a:r>
              <a:rPr lang="en-US" dirty="0" err="1" smtClean="0"/>
              <a:t>TeroVesalainen</a:t>
            </a:r>
            <a:r>
              <a:rPr lang="en-US" dirty="0" smtClean="0"/>
              <a:t>, 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a:t>
            </a:fld>
            <a:endParaRPr lang="en-US"/>
          </a:p>
        </p:txBody>
      </p:sp>
    </p:spTree>
    <p:extLst>
      <p:ext uri="{BB962C8B-B14F-4D97-AF65-F5344CB8AC3E}">
        <p14:creationId xmlns:p14="http://schemas.microsoft.com/office/powerpoint/2010/main" val="1904666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974">
              <a:defRPr/>
            </a:pPr>
            <a:r>
              <a:rPr lang="en-US" b="1" dirty="0" smtClean="0"/>
              <a:t>Narration</a:t>
            </a:r>
            <a:r>
              <a:rPr lang="en-US" dirty="0" smtClean="0"/>
              <a:t>: Given the limited handling and processing capacity, it’s not surprising that there are fewer country elevators handling organic and other IP crops. This is important because, with fewer elevators specializing in organic commodities, farmers have fewer marketing options and must invest in their own on-farm storage and travel longer distances to get their product to market.</a:t>
            </a:r>
          </a:p>
          <a:p>
            <a:pPr defTabSz="934974">
              <a:defRPr/>
            </a:pPr>
            <a:endParaRPr lang="en-US" dirty="0" smtClean="0"/>
          </a:p>
          <a:p>
            <a:pPr defTabSz="934974">
              <a:defRPr/>
            </a:pPr>
            <a:r>
              <a:rPr lang="en-US" b="1" dirty="0" smtClean="0"/>
              <a:t>Image</a:t>
            </a:r>
            <a:r>
              <a:rPr lang="en-US" dirty="0" smtClean="0"/>
              <a:t>: 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20</a:t>
            </a:fld>
            <a:endParaRPr lang="en-US"/>
          </a:p>
        </p:txBody>
      </p:sp>
    </p:spTree>
    <p:extLst>
      <p:ext uri="{BB962C8B-B14F-4D97-AF65-F5344CB8AC3E}">
        <p14:creationId xmlns:p14="http://schemas.microsoft.com/office/powerpoint/2010/main" val="918443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0" baseline="0" dirty="0" smtClean="0"/>
              <a:t>Narration</a:t>
            </a:r>
            <a:r>
              <a:rPr lang="en-US" baseline="0" dirty="0" smtClean="0"/>
              <a:t>: Due to the small size and limited trading volumes that characterize organic markets, there simply isn’t enough information available to develop the marketing tools needed by today’s organic farmers. Price, planting and harvest data that drives conventional marketing decisions is either missing or very limited in the organic sector. Why is this a problem for farmers? Let’s take a look.</a:t>
            </a:r>
          </a:p>
          <a:p>
            <a:endParaRPr lang="en-US" baseline="0" dirty="0" smtClean="0"/>
          </a:p>
          <a:p>
            <a:r>
              <a:rPr lang="en-US" b="1" baseline="0" dirty="0" smtClean="0"/>
              <a:t>Image</a:t>
            </a:r>
            <a:r>
              <a:rPr lang="en-US" baseline="0" dirty="0" smtClean="0"/>
              <a:t>: Sean McGuire, gratisography.com</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21</a:t>
            </a:fld>
            <a:endParaRPr lang="en-US"/>
          </a:p>
        </p:txBody>
      </p:sp>
    </p:spTree>
    <p:extLst>
      <p:ext uri="{BB962C8B-B14F-4D97-AF65-F5344CB8AC3E}">
        <p14:creationId xmlns:p14="http://schemas.microsoft.com/office/powerpoint/2010/main" val="3702310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Conventional farmers rely on publically reported price, planting, and harvest data to make marketing decisions, to plan ahead, to sign contracts, and to determine how much to plant the following year.</a:t>
            </a:r>
          </a:p>
          <a:p>
            <a:endParaRPr lang="en-US" baseline="0" dirty="0" smtClean="0"/>
          </a:p>
          <a:p>
            <a:r>
              <a:rPr lang="en-US" b="1" baseline="0" dirty="0" smtClean="0"/>
              <a:t>Image</a:t>
            </a:r>
            <a:r>
              <a:rPr lang="en-US" baseline="0" dirty="0" smtClean="0"/>
              <a:t>: 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22</a:t>
            </a:fld>
            <a:endParaRPr lang="en-US"/>
          </a:p>
        </p:txBody>
      </p:sp>
    </p:spTree>
    <p:extLst>
      <p:ext uri="{BB962C8B-B14F-4D97-AF65-F5344CB8AC3E}">
        <p14:creationId xmlns:p14="http://schemas.microsoft.com/office/powerpoint/2010/main" val="3063194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Organic planting and harvest data is very limited. This data is available every couple of years through the various USDA surveys listed here. By comparison, planting and harvest data for conventional crops occurs every month. </a:t>
            </a:r>
          </a:p>
          <a:p>
            <a:endParaRPr lang="en-US" b="1" baseline="0" dirty="0" smtClean="0"/>
          </a:p>
          <a:p>
            <a:r>
              <a:rPr lang="en-US" b="1" baseline="0" dirty="0" smtClean="0"/>
              <a:t>Image</a:t>
            </a:r>
            <a:r>
              <a:rPr lang="en-US" baseline="0" dirty="0" smtClean="0"/>
              <a:t>: Kristine </a:t>
            </a:r>
            <a:r>
              <a:rPr lang="en-US" baseline="0" dirty="0" err="1" smtClean="0"/>
              <a:t>Moncada</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23</a:t>
            </a:fld>
            <a:endParaRPr lang="en-US"/>
          </a:p>
        </p:txBody>
      </p:sp>
    </p:spTree>
    <p:extLst>
      <p:ext uri="{BB962C8B-B14F-4D97-AF65-F5344CB8AC3E}">
        <p14:creationId xmlns:p14="http://schemas.microsoft.com/office/powerpoint/2010/main" val="3635067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Moreover, organic data is reported after planting and harvest rather than in anticipation of these activities (as in the case for conventional production) making it impractical for farmers to make well-informed pricing and contracting decisions ahead of harvest. </a:t>
            </a:r>
          </a:p>
          <a:p>
            <a:endParaRPr lang="en-US" b="1" dirty="0" smtClean="0"/>
          </a:p>
          <a:p>
            <a:r>
              <a:rPr lang="en-US" b="1" dirty="0" smtClean="0"/>
              <a:t>Image</a:t>
            </a:r>
            <a:r>
              <a:rPr lang="en-US" dirty="0" smtClean="0"/>
              <a:t>: Pixabay</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24</a:t>
            </a:fld>
            <a:endParaRPr lang="en-US"/>
          </a:p>
        </p:txBody>
      </p:sp>
    </p:spTree>
    <p:extLst>
      <p:ext uri="{BB962C8B-B14F-4D97-AF65-F5344CB8AC3E}">
        <p14:creationId xmlns:p14="http://schemas.microsoft.com/office/powerpoint/2010/main" val="1113664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Similarly, futures prices for organic commodities don’t exist and cash prices are currently available for a handful of commodities every couple of weeks. Without timely price data, farmers lack the information needed to sign contracts with confidence and to develop projected income scenarios.</a:t>
            </a:r>
          </a:p>
          <a:p>
            <a:endParaRPr lang="en-US" baseline="0" dirty="0" smtClean="0"/>
          </a:p>
          <a:p>
            <a:r>
              <a:rPr lang="en-US" b="1" baseline="0" dirty="0" smtClean="0"/>
              <a:t>Image</a:t>
            </a:r>
            <a:r>
              <a:rPr lang="en-US" baseline="0" dirty="0" smtClean="0"/>
              <a:t>: 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25</a:t>
            </a:fld>
            <a:endParaRPr lang="en-US"/>
          </a:p>
        </p:txBody>
      </p:sp>
    </p:spTree>
    <p:extLst>
      <p:ext uri="{BB962C8B-B14F-4D97-AF65-F5344CB8AC3E}">
        <p14:creationId xmlns:p14="http://schemas.microsoft.com/office/powerpoint/2010/main" val="3901418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The differences between marketing conventionally and marketing organically can seem puzzling and even daunting at first.</a:t>
            </a: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Images</a:t>
            </a:r>
            <a:r>
              <a:rPr lang="en-US" dirty="0" smtClean="0"/>
              <a:t>: David L. Hansen, University of Minnesota</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26</a:t>
            </a:fld>
            <a:endParaRPr lang="en-US" dirty="0"/>
          </a:p>
        </p:txBody>
      </p:sp>
    </p:spTree>
    <p:extLst>
      <p:ext uri="{BB962C8B-B14F-4D97-AF65-F5344CB8AC3E}">
        <p14:creationId xmlns:p14="http://schemas.microsoft.com/office/powerpoint/2010/main" val="3282318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974">
              <a:defRPr/>
            </a:pPr>
            <a:r>
              <a:rPr lang="en-US" b="1" baseline="0" dirty="0" smtClean="0"/>
              <a:t>Narration</a:t>
            </a:r>
            <a:r>
              <a:rPr lang="en-US" baseline="0" dirty="0" smtClean="0"/>
              <a:t>: Once you take the time to learn about and explore organic markets you will find that the challenges can turn into opportunities. As one Minnesota farmer puts it: “When we farm conventionally, our opportunities are the same as those for 99 percent of the other farmers. But we’re in the one percent category when we grow organically and that opens up a lot more opportunities.”  Do you want to be part of the one percent? We’ll discuss how in the next section by looking at common organic marketing strategies.</a:t>
            </a:r>
          </a:p>
          <a:p>
            <a:pPr defTabSz="934974">
              <a:defRPr/>
            </a:pPr>
            <a:endParaRPr lang="en-US" baseline="0" dirty="0" smtClean="0"/>
          </a:p>
          <a:p>
            <a:pPr defTabSz="934974">
              <a:defRPr/>
            </a:pPr>
            <a:r>
              <a:rPr lang="en-US" b="1" baseline="0" dirty="0" smtClean="0"/>
              <a:t>Image</a:t>
            </a:r>
            <a:r>
              <a:rPr lang="en-US" baseline="0" dirty="0" smtClean="0"/>
              <a:t>: Tim McCabe, USDA-NRCS</a:t>
            </a:r>
          </a:p>
        </p:txBody>
      </p:sp>
      <p:sp>
        <p:nvSpPr>
          <p:cNvPr id="4" name="Slide Number Placeholder 3"/>
          <p:cNvSpPr>
            <a:spLocks noGrp="1"/>
          </p:cNvSpPr>
          <p:nvPr>
            <p:ph type="sldNum" sz="quarter" idx="10"/>
          </p:nvPr>
        </p:nvSpPr>
        <p:spPr/>
        <p:txBody>
          <a:bodyPr/>
          <a:lstStyle/>
          <a:p>
            <a:fld id="{C1608847-16BB-4EEE-A0D2-583A44F23D8A}" type="slidenum">
              <a:rPr lang="en-US" smtClean="0"/>
              <a:pPr/>
              <a:t>27</a:t>
            </a:fld>
            <a:endParaRPr lang="en-US"/>
          </a:p>
        </p:txBody>
      </p:sp>
    </p:spTree>
    <p:extLst>
      <p:ext uri="{BB962C8B-B14F-4D97-AF65-F5344CB8AC3E}">
        <p14:creationId xmlns:p14="http://schemas.microsoft.com/office/powerpoint/2010/main" val="4104229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t>
            </a:r>
            <a:r>
              <a:rPr lang="en-US" b="0" dirty="0" smtClean="0"/>
              <a:t>When you’re ready to market organic grains and oilseeds, there are three general things to consider: timing of pricing, contracts, and buyers. Let’s </a:t>
            </a:r>
            <a:r>
              <a:rPr lang="en-US" dirty="0" smtClean="0"/>
              <a:t>discuss timing and pricing first.</a:t>
            </a:r>
          </a:p>
          <a:p>
            <a:endParaRPr lang="en-US" dirty="0" smtClean="0"/>
          </a:p>
          <a:p>
            <a:r>
              <a:rPr lang="en-US" b="1" dirty="0" smtClean="0"/>
              <a:t>Image</a:t>
            </a:r>
            <a:r>
              <a:rPr lang="en-US" dirty="0" smtClean="0"/>
              <a:t>: David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28</a:t>
            </a:fld>
            <a:endParaRPr lang="en-US"/>
          </a:p>
        </p:txBody>
      </p:sp>
    </p:spTree>
    <p:extLst>
      <p:ext uri="{BB962C8B-B14F-4D97-AF65-F5344CB8AC3E}">
        <p14:creationId xmlns:p14="http://schemas.microsoft.com/office/powerpoint/2010/main" val="2629444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As a grain farmer – organic or conventional – you’ll need to decide when to market your grain. Will you arrange for sales and price your grain before or after harvest? This question of timing will depend on current market prices, anticipated market prices, on-farm storage capacity, and your own cash flow.</a:t>
            </a:r>
          </a:p>
          <a:p>
            <a:endParaRPr lang="en-US" baseline="0" dirty="0" smtClean="0"/>
          </a:p>
          <a:p>
            <a:r>
              <a:rPr lang="en-US" b="1" baseline="0" dirty="0" smtClean="0"/>
              <a:t>Image</a:t>
            </a:r>
            <a:r>
              <a:rPr lang="en-US" baseline="0" dirty="0" smtClean="0"/>
              <a:t>: MS Clip Art</a:t>
            </a:r>
          </a:p>
          <a:p>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29</a:t>
            </a:fld>
            <a:endParaRPr lang="en-US"/>
          </a:p>
        </p:txBody>
      </p:sp>
    </p:spTree>
    <p:extLst>
      <p:ext uri="{BB962C8B-B14F-4D97-AF65-F5344CB8AC3E}">
        <p14:creationId xmlns:p14="http://schemas.microsoft.com/office/powerpoint/2010/main" val="2212023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agriculture, commodity marketing typically refers to the cash sale and delivery of bulk grains and oilseeds from the farmer to his/her local elevator – or what we call the “first point of sale.”</a:t>
            </a:r>
          </a:p>
          <a:p>
            <a:endParaRPr lang="en-US" dirty="0" smtClean="0"/>
          </a:p>
          <a:p>
            <a:r>
              <a:rPr lang="en-US" b="1" dirty="0" smtClean="0"/>
              <a:t>Images</a:t>
            </a:r>
            <a:r>
              <a:rPr lang="en-US" dirty="0" smtClean="0"/>
              <a:t>: David L. Hansen, University of Minnesota (grain carts); USDA-ARS</a:t>
            </a:r>
            <a:r>
              <a:rPr lang="en-US" baseline="0" dirty="0" smtClean="0"/>
              <a:t> (grain elevator)</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a:t>
            </a:fld>
            <a:endParaRPr lang="en-US"/>
          </a:p>
        </p:txBody>
      </p:sp>
    </p:spTree>
    <p:extLst>
      <p:ext uri="{BB962C8B-B14F-4D97-AF65-F5344CB8AC3E}">
        <p14:creationId xmlns:p14="http://schemas.microsoft.com/office/powerpoint/2010/main" val="705471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In Minnesota, approximately 31% of organic and transitioning-to-organic farmers preferred to sell direct to buyers in what is called the “cash” or “spot” market at current prices with delivery taking place almost immediately. Another 38% of these same farmers preferred to market their grain using “forward contracts.” In other words, they preferred to sign contracts pre-harvest.  The remaining marketing channels included farmer-owned co-ops and brokers.</a:t>
            </a:r>
          </a:p>
          <a:p>
            <a:endParaRPr lang="en-US" dirty="0" smtClean="0"/>
          </a:p>
          <a:p>
            <a:r>
              <a:rPr lang="en-US" b="1" dirty="0" smtClean="0"/>
              <a:t>Image</a:t>
            </a:r>
            <a:r>
              <a:rPr lang="en-US" dirty="0" smtClean="0"/>
              <a:t>: Carmen </a:t>
            </a:r>
            <a:r>
              <a:rPr lang="en-US" dirty="0" err="1" smtClean="0"/>
              <a:t>Fernholz</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30</a:t>
            </a:fld>
            <a:endParaRPr lang="en-US"/>
          </a:p>
        </p:txBody>
      </p:sp>
    </p:spTree>
    <p:extLst>
      <p:ext uri="{BB962C8B-B14F-4D97-AF65-F5344CB8AC3E}">
        <p14:creationId xmlns:p14="http://schemas.microsoft.com/office/powerpoint/2010/main" val="2779140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When market conditions are right, you may decide to hold onto your grain in storage and/or to forward contract your grain in advance of harvest. Let’s take a look at how forward contracting works when marketing organic grains.</a:t>
            </a:r>
          </a:p>
          <a:p>
            <a:endParaRPr lang="en-US" dirty="0" smtClean="0"/>
          </a:p>
          <a:p>
            <a:r>
              <a:rPr lang="en-US" b="1" dirty="0" smtClean="0"/>
              <a:t>Image</a:t>
            </a:r>
            <a:r>
              <a:rPr lang="en-US" dirty="0" smtClean="0"/>
              <a:t>: David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31</a:t>
            </a:fld>
            <a:endParaRPr lang="en-US"/>
          </a:p>
        </p:txBody>
      </p:sp>
    </p:spTree>
    <p:extLst>
      <p:ext uri="{BB962C8B-B14F-4D97-AF65-F5344CB8AC3E}">
        <p14:creationId xmlns:p14="http://schemas.microsoft.com/office/powerpoint/2010/main" val="3664130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There are three types of forward contracts that organic farmers use: the forward cash contract, the forward short-term contract, and the forward long-term contract.  Each contract varies in length.</a:t>
            </a:r>
          </a:p>
        </p:txBody>
      </p:sp>
      <p:sp>
        <p:nvSpPr>
          <p:cNvPr id="4" name="Slide Number Placeholder 3"/>
          <p:cNvSpPr>
            <a:spLocks noGrp="1"/>
          </p:cNvSpPr>
          <p:nvPr>
            <p:ph type="sldNum" sz="quarter" idx="10"/>
          </p:nvPr>
        </p:nvSpPr>
        <p:spPr/>
        <p:txBody>
          <a:bodyPr/>
          <a:lstStyle/>
          <a:p>
            <a:fld id="{C1608847-16BB-4EEE-A0D2-583A44F23D8A}" type="slidenum">
              <a:rPr lang="en-US" smtClean="0"/>
              <a:pPr/>
              <a:t>32</a:t>
            </a:fld>
            <a:endParaRPr lang="en-US"/>
          </a:p>
        </p:txBody>
      </p:sp>
    </p:spTree>
    <p:extLst>
      <p:ext uri="{BB962C8B-B14F-4D97-AF65-F5344CB8AC3E}">
        <p14:creationId xmlns:p14="http://schemas.microsoft.com/office/powerpoint/2010/main" val="2345669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All forward contracts specify the quantity, price and a FUTURE delivery date. It allows the farmer to secure a price for his/her crop that is to be grown, is growing in the field, is harvested, or is being held in storage for later delivery. The duration of the contract, usually one year or more, determines how long the farmer and buyer are committed to the contract. Longer-term contracts are more common in the organic market than in the conventional market due to high demand and product scarcity. </a:t>
            </a:r>
          </a:p>
          <a:p>
            <a:endParaRPr lang="en-US" dirty="0" smtClean="0"/>
          </a:p>
          <a:p>
            <a:r>
              <a:rPr lang="en-US" b="1" dirty="0" smtClean="0"/>
              <a:t>Images</a:t>
            </a:r>
            <a:r>
              <a:rPr lang="en-US" dirty="0" smtClean="0"/>
              <a:t>: 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33</a:t>
            </a:fld>
            <a:endParaRPr lang="en-US"/>
          </a:p>
        </p:txBody>
      </p:sp>
    </p:spTree>
    <p:extLst>
      <p:ext uri="{BB962C8B-B14F-4D97-AF65-F5344CB8AC3E}">
        <p14:creationId xmlns:p14="http://schemas.microsoft.com/office/powerpoint/2010/main" val="15721095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In the organic market, it’s quite common for buyers to offer longer-term contracts because of the tight supply situation. There is not enough organic grain being grown in the United States to keep up with US demand. Longer term forward contracts allow buyers to secure grain needs well in advance of delivery. Some contracts last one year. Others can be signed for three years or more – meaning that, as a farmer, you are committed to selling grain from each harvest for up to three years (depending on the contract terms).</a:t>
            </a:r>
          </a:p>
          <a:p>
            <a:endParaRPr lang="en-US" baseline="0" dirty="0" smtClean="0"/>
          </a:p>
          <a:p>
            <a:r>
              <a:rPr lang="en-US" b="1" baseline="0" dirty="0" smtClean="0"/>
              <a:t>Image</a:t>
            </a:r>
            <a:r>
              <a:rPr lang="en-US" baseline="0" dirty="0" smtClean="0"/>
              <a:t>: Gigi </a:t>
            </a:r>
            <a:r>
              <a:rPr lang="en-US" baseline="0" dirty="0" err="1" smtClean="0"/>
              <a:t>DiGiacomo</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34</a:t>
            </a:fld>
            <a:endParaRPr lang="en-US"/>
          </a:p>
        </p:txBody>
      </p:sp>
    </p:spTree>
    <p:extLst>
      <p:ext uri="{BB962C8B-B14F-4D97-AF65-F5344CB8AC3E}">
        <p14:creationId xmlns:p14="http://schemas.microsoft.com/office/powerpoint/2010/main" val="3793677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974">
              <a:defRPr/>
            </a:pPr>
            <a:r>
              <a:rPr lang="en-US" b="1" baseline="0" dirty="0" smtClean="0"/>
              <a:t>Narration</a:t>
            </a:r>
            <a:r>
              <a:rPr lang="en-US" baseline="0" dirty="0" smtClean="0"/>
              <a:t>: In addition to contract duration or length, most forward contracts address the following terms: 1) prices paid or received and how those prices will be determined; 2) delivery quantity and crop quality; 3) delivery date; 4) transportation, handling and storage of the crop pre- and post-harvest; and 5) clauses regarding termination of the contract and dispute resolution. </a:t>
            </a:r>
          </a:p>
          <a:p>
            <a:pPr defTabSz="934974">
              <a:defRPr/>
            </a:pPr>
            <a:endParaRPr lang="en-US" baseline="0" dirty="0" smtClean="0"/>
          </a:p>
          <a:p>
            <a:pPr defTabSz="934974">
              <a:defRPr/>
            </a:pPr>
            <a:r>
              <a:rPr lang="en-US" b="1" baseline="0" dirty="0" smtClean="0"/>
              <a:t>Image</a:t>
            </a:r>
            <a:r>
              <a:rPr lang="en-US" baseline="0" dirty="0" smtClean="0"/>
              <a:t>: Sean McGuire, gratisography.com</a:t>
            </a:r>
          </a:p>
          <a:p>
            <a:pPr defTabSz="934974">
              <a:defRPr/>
            </a:pP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35</a:t>
            </a:fld>
            <a:endParaRPr lang="en-US"/>
          </a:p>
        </p:txBody>
      </p:sp>
    </p:spTree>
    <p:extLst>
      <p:ext uri="{BB962C8B-B14F-4D97-AF65-F5344CB8AC3E}">
        <p14:creationId xmlns:p14="http://schemas.microsoft.com/office/powerpoint/2010/main" val="1467691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Prices specified in forward contracts may use: a “base” price plus premiums or minus discounts; a base price linked to changes in the cost of inputs; or market prices plus premiums or minus discounts. Premiums and discounts are incurred for crop quality, cleaning, transport, and other post-harvest services. Given the lack of price transparency in the market, you may be wondering how “base” prices and “market” prices are determined. That’s a good question!</a:t>
            </a:r>
          </a:p>
          <a:p>
            <a:endParaRPr lang="en-US" dirty="0" smtClean="0"/>
          </a:p>
          <a:p>
            <a:r>
              <a:rPr lang="en-US" b="1" dirty="0" smtClean="0"/>
              <a:t>Image</a:t>
            </a:r>
            <a:r>
              <a:rPr lang="en-US" dirty="0" smtClean="0"/>
              <a:t>: 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36</a:t>
            </a:fld>
            <a:endParaRPr lang="en-US"/>
          </a:p>
        </p:txBody>
      </p:sp>
    </p:spTree>
    <p:extLst>
      <p:ext uri="{BB962C8B-B14F-4D97-AF65-F5344CB8AC3E}">
        <p14:creationId xmlns:p14="http://schemas.microsoft.com/office/powerpoint/2010/main" val="25878700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For the base price, buyers adjust conventional prices using premiums to account for local supply/demand conditions, long range usage, import volumes, and, of course, organic certification. Futures market prices are available for corn, soybeans, soybean oil, soybean meal, wheat, and oats. However, future prices are not available for small grains such as rye, barley, sorghum, or many other crops. This means that you cannot use this pricing method for these crops.  </a:t>
            </a:r>
          </a:p>
          <a:p>
            <a:endParaRPr lang="en-US" baseline="0" dirty="0" smtClean="0"/>
          </a:p>
          <a:p>
            <a:r>
              <a:rPr lang="en-US" b="1" baseline="0" dirty="0" smtClean="0"/>
              <a:t>Images</a:t>
            </a:r>
            <a:r>
              <a:rPr lang="en-US" baseline="0" dirty="0" smtClean="0"/>
              <a:t>: David L. Hansen, University of Minnesota</a:t>
            </a:r>
          </a:p>
          <a:p>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37</a:t>
            </a:fld>
            <a:endParaRPr lang="en-US"/>
          </a:p>
        </p:txBody>
      </p:sp>
    </p:spTree>
    <p:extLst>
      <p:ext uri="{BB962C8B-B14F-4D97-AF65-F5344CB8AC3E}">
        <p14:creationId xmlns:p14="http://schemas.microsoft.com/office/powerpoint/2010/main" val="36137889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Farmers and some other buyers prefer to price organic grains using “market prices” that are based on trades which have already occurred reflecting past or present supply/demand conditions. Using a “market” price approach currently has the same limitations as the base price method. Institutional price reports for organic grains and oilseeds offer only limited market price data for crops other than food-grade soybeans and feed-grade corn. In other words, using the “market price” method for organic small grains and legumes is not very reliable or applicable at this point in time. 
</a:t>
            </a:r>
            <a:r>
              <a:rPr lang="en-US" b="1" baseline="0" dirty="0" smtClean="0"/>
              <a:t>Image</a:t>
            </a:r>
            <a:r>
              <a:rPr lang="en-US" baseline="0" dirty="0" smtClean="0"/>
              <a:t>: Pixabay
</a:t>
            </a:r>
          </a:p>
        </p:txBody>
      </p:sp>
      <p:sp>
        <p:nvSpPr>
          <p:cNvPr id="4" name="Slide Number Placeholder 3"/>
          <p:cNvSpPr>
            <a:spLocks noGrp="1"/>
          </p:cNvSpPr>
          <p:nvPr>
            <p:ph type="sldNum" sz="quarter" idx="10"/>
          </p:nvPr>
        </p:nvSpPr>
        <p:spPr/>
        <p:txBody>
          <a:bodyPr/>
          <a:lstStyle/>
          <a:p>
            <a:fld id="{C1608847-16BB-4EEE-A0D2-583A44F23D8A}" type="slidenum">
              <a:rPr lang="en-US" smtClean="0"/>
              <a:pPr/>
              <a:t>38</a:t>
            </a:fld>
            <a:endParaRPr lang="en-US"/>
          </a:p>
        </p:txBody>
      </p:sp>
    </p:spTree>
    <p:extLst>
      <p:ext uri="{BB962C8B-B14F-4D97-AF65-F5344CB8AC3E}">
        <p14:creationId xmlns:p14="http://schemas.microsoft.com/office/powerpoint/2010/main" val="1722884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Most organic farmers use some combination of the base price and market price approach to begin negotiating prices with buyers. 
</a:t>
            </a:r>
            <a:r>
              <a:rPr lang="en-US" b="1" baseline="0" dirty="0" smtClean="0"/>
              <a:t>Image</a:t>
            </a:r>
            <a:r>
              <a:rPr lang="en-US" baseline="0" dirty="0" smtClean="0"/>
              <a:t>: Kristine </a:t>
            </a:r>
            <a:r>
              <a:rPr lang="en-US" baseline="0" dirty="0" err="1" smtClean="0"/>
              <a:t>Moncada</a:t>
            </a:r>
            <a:r>
              <a:rPr lang="en-US" baseline="0" dirty="0" smtClean="0"/>
              <a:t>, University of Minnesota
</a:t>
            </a:r>
          </a:p>
        </p:txBody>
      </p:sp>
      <p:sp>
        <p:nvSpPr>
          <p:cNvPr id="4" name="Slide Number Placeholder 3"/>
          <p:cNvSpPr>
            <a:spLocks noGrp="1"/>
          </p:cNvSpPr>
          <p:nvPr>
            <p:ph type="sldNum" sz="quarter" idx="10"/>
          </p:nvPr>
        </p:nvSpPr>
        <p:spPr/>
        <p:txBody>
          <a:bodyPr/>
          <a:lstStyle/>
          <a:p>
            <a:fld id="{C1608847-16BB-4EEE-A0D2-583A44F23D8A}" type="slidenum">
              <a:rPr lang="en-US" smtClean="0"/>
              <a:pPr/>
              <a:t>39</a:t>
            </a:fld>
            <a:endParaRPr lang="en-US"/>
          </a:p>
        </p:txBody>
      </p:sp>
    </p:spTree>
    <p:extLst>
      <p:ext uri="{BB962C8B-B14F-4D97-AF65-F5344CB8AC3E}">
        <p14:creationId xmlns:p14="http://schemas.microsoft.com/office/powerpoint/2010/main" val="2408098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A ready market exists for conventional corn and soybeans – anyone can sell into these markets at anytime. Organic markets, however, are specialized and present unique marketing challenges. We’ll discuss these first then describe what’s needed to market organic grains and oilseeds.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Images</a:t>
            </a:r>
            <a:r>
              <a:rPr lang="en-US" dirty="0" smtClean="0"/>
              <a:t>: David L. Hansen, University of Minnesota</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a:t>
            </a:fld>
            <a:endParaRPr lang="en-US" dirty="0"/>
          </a:p>
        </p:txBody>
      </p:sp>
    </p:spTree>
    <p:extLst>
      <p:ext uri="{BB962C8B-B14F-4D97-AF65-F5344CB8AC3E}">
        <p14:creationId xmlns:p14="http://schemas.microsoft.com/office/powerpoint/2010/main" val="33089537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974">
              <a:defRPr/>
            </a:pPr>
            <a:r>
              <a:rPr lang="en-US" b="1" baseline="0" dirty="0" smtClean="0"/>
              <a:t>Narration</a:t>
            </a:r>
            <a:r>
              <a:rPr lang="en-US" baseline="0" dirty="0" smtClean="0"/>
              <a:t>: So where do organic farmers get market price information? There are three sources of third-party, pricing data available for organic grains and oilseeds. The first comes from the USDA Agricultural Marketing Service, is national in scope, and available at no cost. The second source is prepared by the Rodale Institute using USDA AMS data from terminal markets. The nice thing about this report is that it provides both organic and conventional price information for comparison and is available electronically at no cost. The third and most complete source of price data comes from a private company called </a:t>
            </a:r>
            <a:r>
              <a:rPr lang="en-US" baseline="0" dirty="0" err="1" smtClean="0"/>
              <a:t>Mercaris</a:t>
            </a:r>
            <a:r>
              <a:rPr lang="en-US" baseline="0" dirty="0" smtClean="0"/>
              <a:t> which charges a monthly fee for its services.</a:t>
            </a:r>
          </a:p>
          <a:p>
            <a:pPr defTabSz="934974">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40</a:t>
            </a:fld>
            <a:endParaRPr lang="en-US"/>
          </a:p>
        </p:txBody>
      </p:sp>
    </p:spTree>
    <p:extLst>
      <p:ext uri="{BB962C8B-B14F-4D97-AF65-F5344CB8AC3E}">
        <p14:creationId xmlns:p14="http://schemas.microsoft.com/office/powerpoint/2010/main" val="3272054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974">
              <a:defRPr/>
            </a:pPr>
            <a:r>
              <a:rPr lang="en-US" b="1" baseline="0" dirty="0" smtClean="0"/>
              <a:t>Narration</a:t>
            </a:r>
            <a:r>
              <a:rPr lang="en-US" baseline="0" dirty="0" smtClean="0"/>
              <a:t>: Let’s take a closer look at the USDA’s “Weekly National Organic Summary.”  This report provides cash and forward contract prices for a variety of markets on a bi-weekly basis. Price data is provided voluntarily from sellers and is reported as a weighted average from trades that have occurred. Some price histories, such as a one-year, previous year, and five year average, are also included when there is enough data to do so. The price report is free and available at the website listed here. However there are often large gaps in the data as noted with “NA” when data is simply unavailable due to thin trading volumes. </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41</a:t>
            </a:fld>
            <a:endParaRPr lang="en-US"/>
          </a:p>
        </p:txBody>
      </p:sp>
    </p:spTree>
    <p:extLst>
      <p:ext uri="{BB962C8B-B14F-4D97-AF65-F5344CB8AC3E}">
        <p14:creationId xmlns:p14="http://schemas.microsoft.com/office/powerpoint/2010/main" val="673141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a:t>
            </a:r>
            <a:r>
              <a:rPr lang="en-US" b="0" dirty="0" err="1" smtClean="0"/>
              <a:t>Mercaris</a:t>
            </a:r>
            <a:r>
              <a:rPr lang="en-US" b="0" dirty="0" smtClean="0"/>
              <a:t>, a private company, reports organic, transitional and non-GMO prices for grains and oilseeds. Data for the report is available weekly and comes from regular surveys of buyers and from trades that occur during the company’s on-line auction. </a:t>
            </a:r>
            <a:r>
              <a:rPr lang="en-US" b="0" dirty="0" err="1" smtClean="0"/>
              <a:t>Mercaris</a:t>
            </a:r>
            <a:r>
              <a:rPr lang="en-US" b="0" dirty="0" smtClean="0"/>
              <a:t> </a:t>
            </a:r>
            <a:r>
              <a:rPr lang="en-US" dirty="0" smtClean="0"/>
              <a:t>also provides a monthly price summary report for organic cash prices and premiums (reported as a spread between the organic cash price and the conventional cash prices) as well as annual spot and forward contract price reports. The cost for these reports ranges from several hundred dollars per month to more than a thousand dollars per month.</a:t>
            </a:r>
          </a:p>
        </p:txBody>
      </p:sp>
      <p:sp>
        <p:nvSpPr>
          <p:cNvPr id="4" name="Slide Number Placeholder 3"/>
          <p:cNvSpPr>
            <a:spLocks noGrp="1"/>
          </p:cNvSpPr>
          <p:nvPr>
            <p:ph type="sldNum" sz="quarter" idx="10"/>
          </p:nvPr>
        </p:nvSpPr>
        <p:spPr/>
        <p:txBody>
          <a:bodyPr/>
          <a:lstStyle/>
          <a:p>
            <a:fld id="{C1608847-16BB-4EEE-A0D2-583A44F23D8A}" type="slidenum">
              <a:rPr lang="en-US" smtClean="0"/>
              <a:pPr/>
              <a:t>42</a:t>
            </a:fld>
            <a:endParaRPr lang="en-US"/>
          </a:p>
        </p:txBody>
      </p:sp>
    </p:spTree>
    <p:extLst>
      <p:ext uri="{BB962C8B-B14F-4D97-AF65-F5344CB8AC3E}">
        <p14:creationId xmlns:p14="http://schemas.microsoft.com/office/powerpoint/2010/main" val="38517057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The quantity to be delivered and purchased is typically specified in an organic contract in one of two ways: 1) as the quantity to be delivered by weight – for a specific amount of grain; or 2) by production level. A contract based on production levels will state something like “buyer will purchase 100% of the crop produced from 50 acres on Seller’s property listed as the ‘Northwest Plot’ …” In other words, the buyer is committing to purchase the entire crop harvest from a specified number of acres at the specified price or price formula. This type of contract provides some degree of risk protection for farmers because, even if their harvest is poor, they do not have to worry about making up for the harvest shortfall or in the case of a bumper crop, they don’t have to find a buyer for the excess grain.</a:t>
            </a:r>
          </a:p>
          <a:p>
            <a:endParaRPr lang="en-US" dirty="0" smtClean="0"/>
          </a:p>
          <a:p>
            <a:r>
              <a:rPr lang="en-US" b="1" dirty="0" smtClean="0"/>
              <a:t>Image</a:t>
            </a:r>
            <a:r>
              <a:rPr lang="en-US" dirty="0" smtClean="0"/>
              <a:t>: Dave Hein, USDA</a:t>
            </a:r>
          </a:p>
        </p:txBody>
      </p:sp>
      <p:sp>
        <p:nvSpPr>
          <p:cNvPr id="4" name="Slide Number Placeholder 3"/>
          <p:cNvSpPr>
            <a:spLocks noGrp="1"/>
          </p:cNvSpPr>
          <p:nvPr>
            <p:ph type="sldNum" sz="quarter" idx="10"/>
          </p:nvPr>
        </p:nvSpPr>
        <p:spPr/>
        <p:txBody>
          <a:bodyPr/>
          <a:lstStyle/>
          <a:p>
            <a:fld id="{C1608847-16BB-4EEE-A0D2-583A44F23D8A}" type="slidenum">
              <a:rPr lang="en-US" smtClean="0"/>
              <a:pPr/>
              <a:t>43</a:t>
            </a:fld>
            <a:endParaRPr lang="en-US"/>
          </a:p>
        </p:txBody>
      </p:sp>
    </p:spTree>
    <p:extLst>
      <p:ext uri="{BB962C8B-B14F-4D97-AF65-F5344CB8AC3E}">
        <p14:creationId xmlns:p14="http://schemas.microsoft.com/office/powerpoint/2010/main" val="26766776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Organic contracts, like conventional grain contracts, will include grain quality provisions (including a scale of premiums and discounts) related to weight, grade, and cleaning. However, the most important quality aspect identified in an organic contract is the “organic” provision itself! Most if not all organic grain and oilseed buyers will require documentation or proof of organic certification at the time a contract is signed. Proof of certification, called an “organic transaction certificate” can be obtained from your farm’s certifier. </a:t>
            </a:r>
          </a:p>
          <a:p>
            <a:endParaRPr lang="en-US" baseline="0" dirty="0" smtClean="0"/>
          </a:p>
          <a:p>
            <a:r>
              <a:rPr lang="en-US" b="1" baseline="0" dirty="0" smtClean="0"/>
              <a:t>Image</a:t>
            </a:r>
            <a:r>
              <a:rPr lang="en-US" baseline="0" dirty="0" smtClean="0"/>
              <a:t>: Harriet Behar, MOSES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44</a:t>
            </a:fld>
            <a:endParaRPr lang="en-US"/>
          </a:p>
        </p:txBody>
      </p:sp>
    </p:spTree>
    <p:extLst>
      <p:ext uri="{BB962C8B-B14F-4D97-AF65-F5344CB8AC3E}">
        <p14:creationId xmlns:p14="http://schemas.microsoft.com/office/powerpoint/2010/main" val="3030116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974">
              <a:defRPr/>
            </a:pPr>
            <a:r>
              <a:rPr lang="en-US" b="1" baseline="0" dirty="0" smtClean="0"/>
              <a:t>Narration</a:t>
            </a:r>
            <a:r>
              <a:rPr lang="en-US" baseline="0" dirty="0" smtClean="0"/>
              <a:t>: As discussed earlier, there is limited off-farm storage available for non-GMO, transitional, organic and other identity preserved crops. If you plan to store harvested grain on-farm, you’ll need dedicated, numbered storage bins. </a:t>
            </a:r>
          </a:p>
          <a:p>
            <a:pPr defTabSz="934974">
              <a:defRPr/>
            </a:pPr>
            <a:endParaRPr lang="en-US" baseline="0" dirty="0" smtClean="0"/>
          </a:p>
          <a:p>
            <a:pPr defTabSz="934974">
              <a:defRPr/>
            </a:pPr>
            <a:r>
              <a:rPr lang="en-US" b="1" baseline="0" dirty="0" smtClean="0"/>
              <a:t>Image</a:t>
            </a:r>
            <a:r>
              <a:rPr lang="en-US" baseline="0" dirty="0" smtClean="0"/>
              <a:t>: Kristine </a:t>
            </a:r>
            <a:r>
              <a:rPr lang="en-US" baseline="0" dirty="0" err="1" smtClean="0"/>
              <a:t>Moncada</a:t>
            </a:r>
            <a:r>
              <a:rPr lang="en-US" baseline="0" dirty="0" smtClean="0"/>
              <a:t>, University of Minnesota</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45</a:t>
            </a:fld>
            <a:endParaRPr lang="en-US"/>
          </a:p>
        </p:txBody>
      </p:sp>
    </p:spTree>
    <p:extLst>
      <p:ext uri="{BB962C8B-B14F-4D97-AF65-F5344CB8AC3E}">
        <p14:creationId xmlns:p14="http://schemas.microsoft.com/office/powerpoint/2010/main" val="11757175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974">
              <a:defRPr/>
            </a:pPr>
            <a:r>
              <a:rPr lang="en-US" b="1" baseline="0" dirty="0" smtClean="0"/>
              <a:t>Narration</a:t>
            </a:r>
            <a:r>
              <a:rPr lang="en-US" baseline="0" dirty="0" smtClean="0"/>
              <a:t>: Experienced organic farmers recommend investing in multiple small bins for each crop (rather than a single large bin). This will allow you to sort grain by grade and control moisture and humidity more effectively. Multiple small bins are also useful if you plan to manage a “split operation” – meaning that you will grow organic grain and conventional or transitional grain simultaneously. 
</a:t>
            </a:r>
            <a:r>
              <a:rPr lang="en-US" b="1" baseline="0" dirty="0" smtClean="0"/>
              <a:t>Image</a:t>
            </a:r>
            <a:r>
              <a:rPr lang="en-US" baseline="0" dirty="0" smtClean="0"/>
              <a:t>: Kristine </a:t>
            </a:r>
            <a:r>
              <a:rPr lang="en-US" baseline="0" dirty="0" err="1" smtClean="0"/>
              <a:t>Moncada</a:t>
            </a:r>
            <a:r>
              <a:rPr lang="en-US" baseline="0" dirty="0" smtClean="0"/>
              <a:t>, University of Minnesota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46</a:t>
            </a:fld>
            <a:endParaRPr lang="en-US"/>
          </a:p>
        </p:txBody>
      </p:sp>
    </p:spTree>
    <p:extLst>
      <p:ext uri="{BB962C8B-B14F-4D97-AF65-F5344CB8AC3E}">
        <p14:creationId xmlns:p14="http://schemas.microsoft.com/office/powerpoint/2010/main" val="3049823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For more information about organic contract provisions, we suggest visiting the Farmers Legal Action Group home page to learn more about organic contracting. A comprehensive guide on contracting, with sample contracts, is available for download at no cost. Also, it’s always a good idea to have an attorney review your contract to make sure all terms are favorable. </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47</a:t>
            </a:fld>
            <a:endParaRPr lang="en-US"/>
          </a:p>
        </p:txBody>
      </p:sp>
    </p:spTree>
    <p:extLst>
      <p:ext uri="{BB962C8B-B14F-4D97-AF65-F5344CB8AC3E}">
        <p14:creationId xmlns:p14="http://schemas.microsoft.com/office/powerpoint/2010/main" val="28863419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As you research contract options and timing, it’s a good idea to visit with buyers and learn more about what’s on offer.</a:t>
            </a:r>
          </a:p>
          <a:p>
            <a:endParaRPr lang="en-US" dirty="0" smtClean="0"/>
          </a:p>
          <a:p>
            <a:r>
              <a:rPr lang="en-US" b="1" dirty="0" smtClean="0"/>
              <a:t>Image</a:t>
            </a:r>
            <a:r>
              <a:rPr lang="en-US" dirty="0" smtClean="0"/>
              <a:t>: David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48</a:t>
            </a:fld>
            <a:endParaRPr lang="en-US"/>
          </a:p>
        </p:txBody>
      </p:sp>
    </p:spTree>
    <p:extLst>
      <p:ext uri="{BB962C8B-B14F-4D97-AF65-F5344CB8AC3E}">
        <p14:creationId xmlns:p14="http://schemas.microsoft.com/office/powerpoint/2010/main" val="857862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Traditional buyers of grains and oilseeds include: grain companies and their elevators, feed mills, feed lots, processors of oilseeds and grain, and brokers. These buyers also source organic grain. In addition, farmer-owned cooperatives such as Organic Valley are big buyers of organic grain as are marketing agencies, such as the Organic Farmers Agency for Relationship Marketing also known as OFARM.</a:t>
            </a:r>
          </a:p>
          <a:p>
            <a:endParaRPr lang="en-US" dirty="0" smtClean="0"/>
          </a:p>
          <a:p>
            <a:r>
              <a:rPr lang="en-US" b="1" dirty="0" smtClean="0"/>
              <a:t>Image</a:t>
            </a:r>
            <a:r>
              <a:rPr lang="en-US" dirty="0" smtClean="0"/>
              <a:t>: Pixabay</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49</a:t>
            </a:fld>
            <a:endParaRPr lang="en-US"/>
          </a:p>
        </p:txBody>
      </p:sp>
    </p:spTree>
    <p:extLst>
      <p:ext uri="{BB962C8B-B14F-4D97-AF65-F5344CB8AC3E}">
        <p14:creationId xmlns:p14="http://schemas.microsoft.com/office/powerpoint/2010/main" val="2382827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Organic grains and oilseeds, while still sold in bulk like conventional crops, are referred to as “identity preserved” products. An IP product is differentiated from other bulk commodities by special attributes. In this case, organic crops are special or differentiated from conventional crops because they are grown with organic methods and have been certified as such by the USDA.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a:t>
            </a:fld>
            <a:endParaRPr lang="en-US"/>
          </a:p>
        </p:txBody>
      </p:sp>
    </p:spTree>
    <p:extLst>
      <p:ext uri="{BB962C8B-B14F-4D97-AF65-F5344CB8AC3E}">
        <p14:creationId xmlns:p14="http://schemas.microsoft.com/office/powerpoint/2010/main" val="34362998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One of the best ways to connect with organic buyers is by visiting trade shows in your state or region. Trade shows, usually held in conjunction with skill-building workshops and other conference events, are well attended by organic buyers who sometimes offer contracts for transitional and/or non-GMO grain in addition to forward contracts for organic grains and oilseeds. We’ve listed a few of the more well-known conferences in the Upper Midwest here and strongly suggest attending one or more shows as you explore transitional and organic markets. </a:t>
            </a:r>
          </a:p>
          <a:p>
            <a:endParaRPr lang="en-US" dirty="0" smtClean="0"/>
          </a:p>
          <a:p>
            <a:r>
              <a:rPr lang="en-US" b="1" dirty="0" smtClean="0"/>
              <a:t>Image</a:t>
            </a:r>
            <a:r>
              <a:rPr lang="en-US" dirty="0" smtClean="0"/>
              <a:t>: MOSES</a:t>
            </a:r>
          </a:p>
        </p:txBody>
      </p:sp>
      <p:sp>
        <p:nvSpPr>
          <p:cNvPr id="4" name="Slide Number Placeholder 3"/>
          <p:cNvSpPr>
            <a:spLocks noGrp="1"/>
          </p:cNvSpPr>
          <p:nvPr>
            <p:ph type="sldNum" sz="quarter" idx="10"/>
          </p:nvPr>
        </p:nvSpPr>
        <p:spPr/>
        <p:txBody>
          <a:bodyPr/>
          <a:lstStyle/>
          <a:p>
            <a:fld id="{C1608847-16BB-4EEE-A0D2-583A44F23D8A}" type="slidenum">
              <a:rPr lang="en-US" smtClean="0"/>
              <a:pPr/>
              <a:t>50</a:t>
            </a:fld>
            <a:endParaRPr lang="en-US"/>
          </a:p>
        </p:txBody>
      </p:sp>
    </p:spTree>
    <p:extLst>
      <p:ext uri="{BB962C8B-B14F-4D97-AF65-F5344CB8AC3E}">
        <p14:creationId xmlns:p14="http://schemas.microsoft.com/office/powerpoint/2010/main" val="2263005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Next, let’s take a look at the types of documentation or paperwork that will be requested by buyers when purchasing your organic grain.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Images</a:t>
            </a:r>
            <a:r>
              <a:rPr lang="en-US" dirty="0" smtClean="0"/>
              <a:t>: David L. Hansen, University of Minnesota</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51</a:t>
            </a:fld>
            <a:endParaRPr lang="en-US" dirty="0"/>
          </a:p>
        </p:txBody>
      </p:sp>
    </p:spTree>
    <p:extLst>
      <p:ext uri="{BB962C8B-B14F-4D97-AF65-F5344CB8AC3E}">
        <p14:creationId xmlns:p14="http://schemas.microsoft.com/office/powerpoint/2010/main" val="28009763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You should also be aware that there are several types of documentation required to verify organic integrity and quality when selling to an exporter. Documentation will vary by country. For example, if your grains and oilseeds are destined for Japan and Taiwan, the buyer will ask you to provide a “USDA Export Certificate.” Similarly, when your grain is destined for Canada, the buyer will ask you to amend your organic certificate with an “Attestation” or organic equivalency statement (your certifier will do this). Export documentation usually carries additional fees. It is up to you and the buyer to determine, as part of your contract, who will bear the cost of obtaining these documents.</a:t>
            </a:r>
          </a:p>
          <a:p>
            <a:endParaRPr lang="en-US" b="1" dirty="0" smtClean="0"/>
          </a:p>
          <a:p>
            <a:r>
              <a:rPr lang="en-US" b="1" dirty="0" smtClean="0"/>
              <a:t>Image</a:t>
            </a:r>
            <a:r>
              <a:rPr lang="en-US" dirty="0" smtClean="0"/>
              <a:t>: 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52</a:t>
            </a:fld>
            <a:endParaRPr lang="en-US"/>
          </a:p>
        </p:txBody>
      </p:sp>
    </p:spTree>
    <p:extLst>
      <p:ext uri="{BB962C8B-B14F-4D97-AF65-F5344CB8AC3E}">
        <p14:creationId xmlns:p14="http://schemas.microsoft.com/office/powerpoint/2010/main" val="20320218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974">
              <a:defRPr/>
            </a:pPr>
            <a:r>
              <a:rPr lang="en-US" b="1" baseline="0" dirty="0" smtClean="0"/>
              <a:t>Narration</a:t>
            </a:r>
            <a:r>
              <a:rPr lang="en-US" baseline="0" dirty="0" smtClean="0"/>
              <a:t>: There is no rule of thumb when it comes to the transportation, storage and handling terms of an organic grain contract. The farmer or the buyer may be responsible for arranging and paying for transportation. This will be agreed upon and specified in the contract. If you are responsible for the transport and handling of crops as they make their way to market, you will likely need to obtain a “clean truck affidavit” from the driver proving that the truck was swept and cleaned before loaded with your organic crop. </a:t>
            </a:r>
          </a:p>
          <a:p>
            <a:pPr defTabSz="934974">
              <a:defRPr/>
            </a:pPr>
            <a:endParaRPr lang="en-US" baseline="0" dirty="0" smtClean="0"/>
          </a:p>
          <a:p>
            <a:pPr defTabSz="934974">
              <a:defRPr/>
            </a:pPr>
            <a:r>
              <a:rPr lang="en-US" b="1" baseline="0" dirty="0" smtClean="0"/>
              <a:t>Image</a:t>
            </a:r>
            <a:r>
              <a:rPr lang="en-US" baseline="0" dirty="0" smtClean="0"/>
              <a:t>: Kristine </a:t>
            </a:r>
            <a:r>
              <a:rPr lang="en-US" baseline="0" dirty="0" err="1" smtClean="0"/>
              <a:t>Moncada</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53</a:t>
            </a:fld>
            <a:endParaRPr lang="en-US"/>
          </a:p>
        </p:txBody>
      </p:sp>
    </p:spTree>
    <p:extLst>
      <p:ext uri="{BB962C8B-B14F-4D97-AF65-F5344CB8AC3E}">
        <p14:creationId xmlns:p14="http://schemas.microsoft.com/office/powerpoint/2010/main" val="28115123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974">
              <a:defRPr/>
            </a:pPr>
            <a:r>
              <a:rPr lang="en-US" b="1" baseline="0" dirty="0" smtClean="0"/>
              <a:t>Narration</a:t>
            </a:r>
            <a:r>
              <a:rPr lang="en-US" baseline="0" dirty="0" smtClean="0"/>
              <a:t>: Finally, you will be required to maintain an audit trail to verify that the grains you are marketing have been produced, harvested, and handled in accordance with NOP rules. An audit trail, as defined by NOP, is “documentation that is sufficient to determine the source, transfer of ownership, and transportation of any agricultural product labeled as ‘organic’.” In other words, an audit trail is a recordkeeping system that is unique to your farm. </a:t>
            </a:r>
          </a:p>
          <a:p>
            <a:pPr defTabSz="934974">
              <a:defRPr/>
            </a:pPr>
            <a:endParaRPr lang="en-US" baseline="0" dirty="0" smtClean="0"/>
          </a:p>
          <a:p>
            <a:pPr defTabSz="934974">
              <a:defRPr/>
            </a:pPr>
            <a:r>
              <a:rPr lang="en-US" b="1" baseline="0" dirty="0" smtClean="0"/>
              <a:t>Image</a:t>
            </a:r>
            <a:r>
              <a:rPr lang="en-US" baseline="0" dirty="0" smtClean="0"/>
              <a:t>: Gigi </a:t>
            </a:r>
            <a:r>
              <a:rPr lang="en-US" baseline="0" dirty="0" err="1" smtClean="0"/>
              <a:t>DiGiacomo</a:t>
            </a:r>
            <a:r>
              <a:rPr lang="en-US" baseline="0" dirty="0" smtClean="0"/>
              <a:t>, University of Minnesota</a:t>
            </a:r>
          </a:p>
        </p:txBody>
      </p:sp>
      <p:sp>
        <p:nvSpPr>
          <p:cNvPr id="4" name="Slide Number Placeholder 3"/>
          <p:cNvSpPr>
            <a:spLocks noGrp="1"/>
          </p:cNvSpPr>
          <p:nvPr>
            <p:ph type="sldNum" sz="quarter" idx="10"/>
          </p:nvPr>
        </p:nvSpPr>
        <p:spPr/>
        <p:txBody>
          <a:bodyPr/>
          <a:lstStyle/>
          <a:p>
            <a:fld id="{C1608847-16BB-4EEE-A0D2-583A44F23D8A}" type="slidenum">
              <a:rPr lang="en-US" smtClean="0"/>
              <a:pPr/>
              <a:t>54</a:t>
            </a:fld>
            <a:endParaRPr lang="en-US"/>
          </a:p>
        </p:txBody>
      </p:sp>
    </p:spTree>
    <p:extLst>
      <p:ext uri="{BB962C8B-B14F-4D97-AF65-F5344CB8AC3E}">
        <p14:creationId xmlns:p14="http://schemas.microsoft.com/office/powerpoint/2010/main" val="32575817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974">
              <a:defRPr/>
            </a:pPr>
            <a:r>
              <a:rPr lang="en-US" b="1" baseline="0" dirty="0" smtClean="0"/>
              <a:t>Narration</a:t>
            </a:r>
            <a:r>
              <a:rPr lang="en-US" baseline="0" dirty="0" smtClean="0"/>
              <a:t>: An audit trail is not complicated and is dependent on the use of lot numbers. The lot number communicates: the type of crop; the field in which it was grown; field management activities; harvest activities; handling and storage; and the year it was produced. The lot number will be used by you, your certifier, and buyers, and end users to trace the product to its original source if necessary. This is especially important if contamination is discovered.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55</a:t>
            </a:fld>
            <a:endParaRPr lang="en-US"/>
          </a:p>
        </p:txBody>
      </p:sp>
    </p:spTree>
    <p:extLst>
      <p:ext uri="{BB962C8B-B14F-4D97-AF65-F5344CB8AC3E}">
        <p14:creationId xmlns:p14="http://schemas.microsoft.com/office/powerpoint/2010/main" val="21887536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For more information on how to establish an audit trail, we recommend the following publications. </a:t>
            </a:r>
          </a:p>
        </p:txBody>
      </p:sp>
      <p:sp>
        <p:nvSpPr>
          <p:cNvPr id="4" name="Slide Number Placeholder 3"/>
          <p:cNvSpPr>
            <a:spLocks noGrp="1"/>
          </p:cNvSpPr>
          <p:nvPr>
            <p:ph type="sldNum" sz="quarter" idx="10"/>
          </p:nvPr>
        </p:nvSpPr>
        <p:spPr/>
        <p:txBody>
          <a:bodyPr/>
          <a:lstStyle/>
          <a:p>
            <a:fld id="{C1608847-16BB-4EEE-A0D2-583A44F23D8A}" type="slidenum">
              <a:rPr lang="en-US" smtClean="0"/>
              <a:pPr/>
              <a:t>56</a:t>
            </a:fld>
            <a:endParaRPr lang="en-US"/>
          </a:p>
        </p:txBody>
      </p:sp>
    </p:spTree>
    <p:extLst>
      <p:ext uri="{BB962C8B-B14F-4D97-AF65-F5344CB8AC3E}">
        <p14:creationId xmlns:p14="http://schemas.microsoft.com/office/powerpoint/2010/main" val="5057091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a:t>
            </a:r>
            <a:r>
              <a:rPr lang="en-US" b="0" dirty="0" smtClean="0"/>
              <a:t>With all the unique considerations associated with organic marketing, we recommend creating a marketing plan.</a:t>
            </a:r>
            <a:r>
              <a:rPr lang="en-US" dirty="0" smtClean="0"/>
              <a:t>
</a:t>
            </a:r>
            <a:r>
              <a:rPr lang="en-US" b="1" dirty="0" smtClean="0"/>
              <a:t>Images</a:t>
            </a:r>
            <a:r>
              <a:rPr lang="en-US" dirty="0" smtClean="0"/>
              <a:t>: David L. Hansen, University of Minnesota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57</a:t>
            </a:fld>
            <a:endParaRPr lang="en-US" dirty="0"/>
          </a:p>
        </p:txBody>
      </p:sp>
    </p:spTree>
    <p:extLst>
      <p:ext uri="{BB962C8B-B14F-4D97-AF65-F5344CB8AC3E}">
        <p14:creationId xmlns:p14="http://schemas.microsoft.com/office/powerpoint/2010/main" val="10165914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Planning is critical when transitioning. Why? It can: help address some of the challenges associated with selling in organic markets, prepare you to take advantage of organic marketing opportunities, clarify communication with family members, business partners, lenders, and certifiers, and most importantly, planning will reduce some of the uncertainty associated with transitioning. It will give you the confidence to move toward your goal of becoming an organic farmer.
</a:t>
            </a:r>
            <a:r>
              <a:rPr lang="en-US" b="1" dirty="0" smtClean="0"/>
              <a:t>Image</a:t>
            </a:r>
            <a:r>
              <a:rPr lang="en-US" dirty="0" smtClean="0"/>
              <a:t>: USDA-NRCS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58</a:t>
            </a:fld>
            <a:endParaRPr lang="en-US"/>
          </a:p>
        </p:txBody>
      </p:sp>
    </p:spTree>
    <p:extLst>
      <p:ext uri="{BB962C8B-B14F-4D97-AF65-F5344CB8AC3E}">
        <p14:creationId xmlns:p14="http://schemas.microsoft.com/office/powerpoint/2010/main" val="12152407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Marketing plans vary by content and organization depending on the complexity of your business, the products being sold, your target market, and your certification status. Begin your plan with a “market overview” summarizing current market conditions and future opportunities. Much of this information will come from discussions with buyers. Next, describe your strategies for marketing crops during transition and upon certification followed by a careful outline of the crops and rotation that will allow you to take advantage of market opportunities. This can be followed by a description of potential buyers, prices offered, and any contracts that you have signed. Finally, your marketing plan should include storage, handling and delivery content that addresses specialized tasks associated with identity preserved crops including any organic certificates and other documentation required by buyers. All marketing plans should conclude with a brief discussion of any risks associated with your plan, such as price volatility or crop contamination, and your ideas for managing or addressing risks should they arise. </a:t>
            </a:r>
          </a:p>
          <a:p>
            <a:endParaRPr lang="en-US" baseline="0" dirty="0" smtClean="0"/>
          </a:p>
          <a:p>
            <a:r>
              <a:rPr lang="en-US" b="1" baseline="0" dirty="0" smtClean="0"/>
              <a:t>Image</a:t>
            </a:r>
            <a:r>
              <a:rPr lang="en-US" baseline="0" dirty="0" smtClean="0"/>
              <a:t>: Pixabay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59</a:t>
            </a:fld>
            <a:endParaRPr lang="en-US"/>
          </a:p>
        </p:txBody>
      </p:sp>
    </p:spTree>
    <p:extLst>
      <p:ext uri="{BB962C8B-B14F-4D97-AF65-F5344CB8AC3E}">
        <p14:creationId xmlns:p14="http://schemas.microsoft.com/office/powerpoint/2010/main" val="100153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Farmers who sell IP crops usually receive a price premium above the price paid for conventional crops. Transitioning farmers in Minnesota who were surveyed for the Tools for Transition Project cited “price premiums” as one of their top motivations for going organic. 
</a:t>
            </a:r>
            <a:r>
              <a:rPr lang="en-US" b="1" dirty="0" smtClean="0"/>
              <a:t>Image</a:t>
            </a:r>
            <a:r>
              <a:rPr lang="en-US" dirty="0" smtClean="0"/>
              <a:t>: http://www.clipartof.com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6</a:t>
            </a:fld>
            <a:endParaRPr lang="en-US"/>
          </a:p>
        </p:txBody>
      </p:sp>
    </p:spTree>
    <p:extLst>
      <p:ext uri="{BB962C8B-B14F-4D97-AF65-F5344CB8AC3E}">
        <p14:creationId xmlns:p14="http://schemas.microsoft.com/office/powerpoint/2010/main" val="24451823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A marketing plan should ultimately allow you to communicate with lenders, business partners, and family members. So, it’s a very good idea to write it down. There are several tools available to help you with this process. </a:t>
            </a:r>
          </a:p>
          <a:p>
            <a:endParaRPr lang="en-US" baseline="0" dirty="0" smtClean="0"/>
          </a:p>
          <a:p>
            <a:r>
              <a:rPr lang="en-US" b="1" baseline="0" dirty="0" smtClean="0"/>
              <a:t>Image</a:t>
            </a:r>
            <a:r>
              <a:rPr lang="en-US" baseline="0" dirty="0" smtClean="0"/>
              <a:t>: 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60</a:t>
            </a:fld>
            <a:endParaRPr lang="en-US"/>
          </a:p>
        </p:txBody>
      </p:sp>
    </p:spTree>
    <p:extLst>
      <p:ext uri="{BB962C8B-B14F-4D97-AF65-F5344CB8AC3E}">
        <p14:creationId xmlns:p14="http://schemas.microsoft.com/office/powerpoint/2010/main" val="28834279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a:t>
            </a:r>
            <a:r>
              <a:rPr lang="en-US" dirty="0" err="1" smtClean="0"/>
              <a:t>AgPlan</a:t>
            </a:r>
            <a:r>
              <a:rPr lang="en-US" dirty="0" smtClean="0"/>
              <a:t>, developed by the University of Minnesota’s Center for Farm Financial Management, is one of these tools. It is a business planning software program that includes a marketing component. </a:t>
            </a:r>
            <a:r>
              <a:rPr lang="en-US" dirty="0" err="1" smtClean="0"/>
              <a:t>AgPlan</a:t>
            </a:r>
            <a:r>
              <a:rPr lang="en-US" dirty="0" smtClean="0"/>
              <a:t> allows users to customize their plans – you can complete only the marketing section if desired and imbed financial information from spreadsheet programs into the plan. </a:t>
            </a:r>
            <a:r>
              <a:rPr lang="en-US" dirty="0" err="1" smtClean="0"/>
              <a:t>AgPlan</a:t>
            </a:r>
            <a:r>
              <a:rPr lang="en-US" dirty="0" smtClean="0"/>
              <a:t> is available on line at the Center’s website shown here; it is simple, easy-to-use and free of charge. </a:t>
            </a:r>
          </a:p>
        </p:txBody>
      </p:sp>
      <p:sp>
        <p:nvSpPr>
          <p:cNvPr id="4" name="Slide Number Placeholder 3"/>
          <p:cNvSpPr>
            <a:spLocks noGrp="1"/>
          </p:cNvSpPr>
          <p:nvPr>
            <p:ph type="sldNum" sz="quarter" idx="10"/>
          </p:nvPr>
        </p:nvSpPr>
        <p:spPr/>
        <p:txBody>
          <a:bodyPr/>
          <a:lstStyle/>
          <a:p>
            <a:fld id="{C1608847-16BB-4EEE-A0D2-583A44F23D8A}" type="slidenum">
              <a:rPr lang="en-US" smtClean="0"/>
              <a:pPr/>
              <a:t>61</a:t>
            </a:fld>
            <a:endParaRPr lang="en-US"/>
          </a:p>
        </p:txBody>
      </p:sp>
    </p:spTree>
    <p:extLst>
      <p:ext uri="{BB962C8B-B14F-4D97-AF65-F5344CB8AC3E}">
        <p14:creationId xmlns:p14="http://schemas.microsoft.com/office/powerpoint/2010/main" val="24345981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If you prefer to write things down the old fashioned way, we suggest using the Organic Transition Planner. This workbook is designed to guide you through the development of a business and marketing plan for your transition to organic production. Each chapter includes text, examples from transitioning farmers, worksheets, </a:t>
            </a:r>
            <a:r>
              <a:rPr lang="en-US" b="0" dirty="0" smtClean="0"/>
              <a:t>and resources. Copies of real-life business plans, created by farmers during their transition, are also included. </a:t>
            </a:r>
            <a:r>
              <a:rPr lang="en-US" sz="1200" b="0" kern="1200" dirty="0" smtClean="0">
                <a:solidFill>
                  <a:schemeClr val="tx1"/>
                </a:solidFill>
                <a:effectLst/>
                <a:latin typeface="+mn-lt"/>
                <a:ea typeface="+mn-ea"/>
                <a:cs typeface="+mn-cs"/>
              </a:rPr>
              <a:t>Electronic copies of the Planner are available for free from the Minnesota Institute for Sustainable Agriculture or MISA. Hard copies are available for purchase from USDA-SARE at the website shown here.</a:t>
            </a:r>
            <a:r>
              <a:rPr lang="en-US" b="0" dirty="0" smtClean="0"/>
              <a:t> </a:t>
            </a:r>
          </a:p>
          <a:p>
            <a:endParaRPr lang="en-US" b="0"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62</a:t>
            </a:fld>
            <a:endParaRPr lang="en-US"/>
          </a:p>
        </p:txBody>
      </p:sp>
    </p:spTree>
    <p:extLst>
      <p:ext uri="{BB962C8B-B14F-4D97-AF65-F5344CB8AC3E}">
        <p14:creationId xmlns:p14="http://schemas.microsoft.com/office/powerpoint/2010/main" val="10200823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974">
              <a:defRPr/>
            </a:pPr>
            <a:r>
              <a:rPr lang="en-US" b="1" baseline="0" dirty="0" smtClean="0"/>
              <a:t>Narration</a:t>
            </a:r>
            <a:r>
              <a:rPr lang="en-US" baseline="0" dirty="0" smtClean="0"/>
              <a:t>: Think about the difference between conventional, transitional and organic markets. Will you use different marketing strategies to reach buyers and sell your grain? If so, how might a marketing plan help? Will you develop a two-pronged strategy – one for marketing transitional grains and one for marketing certified organic grains? Will you identify and create a plan specifically for rotation crops? Will you use a marketing plan to document market trends and to communicate goals with your family and other business partners? Or will you use a marketing plan to do all of the above? </a:t>
            </a:r>
          </a:p>
        </p:txBody>
      </p:sp>
      <p:sp>
        <p:nvSpPr>
          <p:cNvPr id="4" name="Slide Number Placeholder 3"/>
          <p:cNvSpPr>
            <a:spLocks noGrp="1"/>
          </p:cNvSpPr>
          <p:nvPr>
            <p:ph type="sldNum" sz="quarter" idx="10"/>
          </p:nvPr>
        </p:nvSpPr>
        <p:spPr/>
        <p:txBody>
          <a:bodyPr/>
          <a:lstStyle/>
          <a:p>
            <a:fld id="{C1608847-16BB-4EEE-A0D2-583A44F23D8A}" type="slidenum">
              <a:rPr lang="en-US" smtClean="0"/>
              <a:pPr/>
              <a:t>63</a:t>
            </a:fld>
            <a:endParaRPr lang="en-US"/>
          </a:p>
        </p:txBody>
      </p:sp>
    </p:spTree>
    <p:extLst>
      <p:ext uri="{BB962C8B-B14F-4D97-AF65-F5344CB8AC3E}">
        <p14:creationId xmlns:p14="http://schemas.microsoft.com/office/powerpoint/2010/main" val="10651887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Narration: This is the end of the Marketing module, thanks for watching!</a:t>
            </a:r>
          </a:p>
          <a:p>
            <a:endParaRPr lang="en-US" smtClean="0"/>
          </a:p>
          <a:p>
            <a:r>
              <a:rPr lang="en-US" smtClean="0"/>
              <a:t>Images: David L. Hansen, University of Minnesota</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64</a:t>
            </a:fld>
            <a:endParaRPr lang="en-US" dirty="0"/>
          </a:p>
        </p:txBody>
      </p:sp>
    </p:spTree>
    <p:extLst>
      <p:ext uri="{BB962C8B-B14F-4D97-AF65-F5344CB8AC3E}">
        <p14:creationId xmlns:p14="http://schemas.microsoft.com/office/powerpoint/2010/main" val="30671936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material is based upon work that is supported by the National Institute of Food and Agriculture.</a:t>
            </a:r>
          </a:p>
          <a:p>
            <a:endParaRPr lang="en-US" dirty="0" smtClean="0"/>
          </a:p>
          <a:p>
            <a:r>
              <a:rPr lang="en-US" b="1" dirty="0" smtClean="0"/>
              <a:t>Image</a:t>
            </a:r>
            <a:r>
              <a:rPr lang="en-US" dirty="0" smtClean="0"/>
              <a:t>: Constance</a:t>
            </a:r>
            <a:r>
              <a:rPr lang="en-US" baseline="0" dirty="0" smtClean="0"/>
              <a:t> Carlson,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65</a:t>
            </a:fld>
            <a:endParaRPr lang="en-US"/>
          </a:p>
        </p:txBody>
      </p:sp>
    </p:spTree>
    <p:extLst>
      <p:ext uri="{BB962C8B-B14F-4D97-AF65-F5344CB8AC3E}">
        <p14:creationId xmlns:p14="http://schemas.microsoft.com/office/powerpoint/2010/main" val="944663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majority of farmers who participated in a national survey in 2005 said that organic farming was more profitable than conventional farming. </a:t>
            </a:r>
          </a:p>
          <a:p>
            <a:endParaRPr lang="en-US" dirty="0" smtClean="0"/>
          </a:p>
          <a:p>
            <a:r>
              <a:rPr lang="en-US" b="1" dirty="0" smtClean="0"/>
              <a:t>Image</a:t>
            </a:r>
            <a:r>
              <a:rPr lang="en-US" dirty="0" smtClean="0"/>
              <a:t>: David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7</a:t>
            </a:fld>
            <a:endParaRPr lang="en-US"/>
          </a:p>
        </p:txBody>
      </p:sp>
    </p:spTree>
    <p:extLst>
      <p:ext uri="{BB962C8B-B14F-4D97-AF65-F5344CB8AC3E}">
        <p14:creationId xmlns:p14="http://schemas.microsoft.com/office/powerpoint/2010/main" val="1201853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Let’s take a look at organic price premiums for a couple of crops and discuss what this means in terms of profitability. We’ll begin with organic corn. During the past six marketing years, buyers have paid 2-3 times the conventional market price for certified organic corn. The price spread between conventional and organic corn prices ranged from $4.82 per bushel to $7.41 per bushel between 2011-2016.</a:t>
            </a:r>
          </a:p>
        </p:txBody>
      </p:sp>
      <p:sp>
        <p:nvSpPr>
          <p:cNvPr id="4" name="Slide Number Placeholder 3"/>
          <p:cNvSpPr>
            <a:spLocks noGrp="1"/>
          </p:cNvSpPr>
          <p:nvPr>
            <p:ph type="sldNum" sz="quarter" idx="10"/>
          </p:nvPr>
        </p:nvSpPr>
        <p:spPr/>
        <p:txBody>
          <a:bodyPr/>
          <a:lstStyle/>
          <a:p>
            <a:fld id="{C1608847-16BB-4EEE-A0D2-583A44F23D8A}" type="slidenum">
              <a:rPr lang="en-US" smtClean="0"/>
              <a:pPr/>
              <a:t>8</a:t>
            </a:fld>
            <a:endParaRPr lang="en-US"/>
          </a:p>
        </p:txBody>
      </p:sp>
    </p:spTree>
    <p:extLst>
      <p:ext uri="{BB962C8B-B14F-4D97-AF65-F5344CB8AC3E}">
        <p14:creationId xmlns:p14="http://schemas.microsoft.com/office/powerpoint/2010/main" val="343029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The same goes for organic soybeans where feed buyers paid approximately twice the conventional average price for organic soybeans. The price spread between conventional and organic soybeans was approximately $10-$14.50 per bushel between 2011 – 2016.</a:t>
            </a:r>
          </a:p>
        </p:txBody>
      </p:sp>
      <p:sp>
        <p:nvSpPr>
          <p:cNvPr id="4" name="Slide Number Placeholder 3"/>
          <p:cNvSpPr>
            <a:spLocks noGrp="1"/>
          </p:cNvSpPr>
          <p:nvPr>
            <p:ph type="sldNum" sz="quarter" idx="10"/>
          </p:nvPr>
        </p:nvSpPr>
        <p:spPr/>
        <p:txBody>
          <a:bodyPr/>
          <a:lstStyle/>
          <a:p>
            <a:fld id="{C1608847-16BB-4EEE-A0D2-583A44F23D8A}" type="slidenum">
              <a:rPr lang="en-US" smtClean="0"/>
              <a:pPr/>
              <a:t>9</a:t>
            </a:fld>
            <a:endParaRPr lang="en-US"/>
          </a:p>
        </p:txBody>
      </p:sp>
    </p:spTree>
    <p:extLst>
      <p:ext uri="{BB962C8B-B14F-4D97-AF65-F5344CB8AC3E}">
        <p14:creationId xmlns:p14="http://schemas.microsoft.com/office/powerpoint/2010/main" val="21496422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rgbClr val="8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29937961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22880711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19575731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2092752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9526499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4"/>
            </p:custDataLst>
          </p:nvPr>
        </p:nvSpPr>
        <p:spPr/>
        <p:txBody>
          <a:bodyPr/>
          <a:lstStyle/>
          <a:p>
            <a:fld id="{5D7A4A43-55BD-44EB-9729-49601AE8D0BD}" type="datetimeFigureOut">
              <a:rPr lang="en-US" smtClean="0"/>
              <a:pPr/>
              <a:t>6/26/2018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42157340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7A4A43-55BD-44EB-9729-49601AE8D0BD}" type="datetimeFigureOut">
              <a:rPr lang="en-US" smtClean="0"/>
              <a:pPr/>
              <a:t>6/26/2018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6476718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7A4A43-55BD-44EB-9729-49601AE8D0BD}" type="datetimeFigureOut">
              <a:rPr lang="en-US" smtClean="0"/>
              <a:pPr/>
              <a:t>6/26/2018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41260483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A4A43-55BD-44EB-9729-49601AE8D0BD}" type="datetimeFigureOut">
              <a:rPr lang="en-US" smtClean="0"/>
              <a:pPr/>
              <a:t>6/26/2018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21466951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pPr/>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39547150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pPr/>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39450624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4A43-55BD-44EB-9729-49601AE8D0BD}" type="datetimeFigureOut">
              <a:rPr lang="en-US" smtClean="0"/>
              <a:pPr/>
              <a:t>6/26/2018</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21DD-04FE-4E03-8962-3AD9D6A28477}" type="slidenum">
              <a:rPr lang="en-US" smtClean="0"/>
              <a:pPr/>
              <a:t>‹#›</a:t>
            </a:fld>
            <a:endParaRPr lang="en-US"/>
          </a:p>
        </p:txBody>
      </p:sp>
    </p:spTree>
    <p:extLst>
      <p:ext uri="{BB962C8B-B14F-4D97-AF65-F5344CB8AC3E}">
        <p14:creationId xmlns:p14="http://schemas.microsoft.com/office/powerpoint/2010/main" val="407582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7.png"/><Relationship Id="rId5" Type="http://schemas.openxmlformats.org/officeDocument/2006/relationships/image" Target="../media/image6.tif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image" Target="../media/image11.png"/><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notesSlide" Target="../notesSlides/notesSlide12.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slideLayout" Target="../slideLayouts/slideLayout4.xml"/><Relationship Id="rId5" Type="http://schemas.openxmlformats.org/officeDocument/2006/relationships/tags" Target="../tags/tag53.xml"/><Relationship Id="rId10" Type="http://schemas.openxmlformats.org/officeDocument/2006/relationships/tags" Target="../tags/tag58.xml"/><Relationship Id="rId4" Type="http://schemas.openxmlformats.org/officeDocument/2006/relationships/tags" Target="../tags/tag52.xml"/><Relationship Id="rId9" Type="http://schemas.openxmlformats.org/officeDocument/2006/relationships/tags" Target="../tags/tag5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0.xml"/><Relationship Id="rId1" Type="http://schemas.openxmlformats.org/officeDocument/2006/relationships/tags" Target="../tags/tag59.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63.xml"/><Relationship Id="rId7" Type="http://schemas.openxmlformats.org/officeDocument/2006/relationships/slideLayout" Target="../slideLayouts/slideLayout4.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9"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tags" Target="../tags/tag71.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15.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16.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17.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tags" Target="../tags/tag81.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20.jpe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88.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22.jpe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7.png"/><Relationship Id="rId5" Type="http://schemas.openxmlformats.org/officeDocument/2006/relationships/image" Target="../media/image6.tif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23.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xml"/><Relationship Id="rId1" Type="http://schemas.openxmlformats.org/officeDocument/2006/relationships/tags" Target="../tags/tag96.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tags" Target="../tags/tag100.xml"/><Relationship Id="rId7" Type="http://schemas.openxmlformats.org/officeDocument/2006/relationships/image" Target="../media/image25.pn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tags" Target="../tags/tag10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image" Target="../media/image26.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5.xml"/><Relationship Id="rId1" Type="http://schemas.openxmlformats.org/officeDocument/2006/relationships/tags" Target="../tags/tag104.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7.xml"/><Relationship Id="rId1" Type="http://schemas.openxmlformats.org/officeDocument/2006/relationships/tags" Target="../tags/tag106.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110.xml"/><Relationship Id="rId7"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10" Type="http://schemas.openxmlformats.org/officeDocument/2006/relationships/image" Target="../media/image28.jpeg"/><Relationship Id="rId4" Type="http://schemas.openxmlformats.org/officeDocument/2006/relationships/tags" Target="../tags/tag111.xml"/><Relationship Id="rId9"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image" Target="../media/image29.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image" Target="../media/image30.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31.jp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tags" Target="../tags/tag122.xml"/><Relationship Id="rId7" Type="http://schemas.openxmlformats.org/officeDocument/2006/relationships/image" Target="../media/image32.jpe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notesSlide" Target="../notesSlides/notesSlide37.xml"/><Relationship Id="rId5" Type="http://schemas.openxmlformats.org/officeDocument/2006/relationships/slideLayout" Target="../slideLayouts/slideLayout2.xml"/><Relationship Id="rId4" Type="http://schemas.openxmlformats.org/officeDocument/2006/relationships/tags" Target="../tags/tag12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34.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26.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7.png"/><Relationship Id="rId5" Type="http://schemas.openxmlformats.org/officeDocument/2006/relationships/image" Target="../media/image6.tiff"/><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7.jpe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13.png"/><Relationship Id="rId5" Type="http://schemas.openxmlformats.org/officeDocument/2006/relationships/image" Target="../media/image3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ams.usda.gov/market-news/organic" TargetMode="Externa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hyperlink" Target="http://www.mercariscompany.com" TargetMode="External"/><Relationship Id="rId5" Type="http://schemas.openxmlformats.org/officeDocument/2006/relationships/image" Target="../media/image40.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tags" Target="../tags/tag135.xml"/><Relationship Id="rId7" Type="http://schemas.microsoft.com/office/2007/relationships/hdphoto" Target="../media/hdphoto4.wdp"/><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41.png"/><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image" Target="../media/image43.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image" Target="../media/image44.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image" Target="../media/image45.jpeg"/><Relationship Id="rId5" Type="http://schemas.openxmlformats.org/officeDocument/2006/relationships/notesSlide" Target="../notesSlides/notesSlide46.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tags" Target="../tags/tag145.xml"/><Relationship Id="rId7" Type="http://schemas.openxmlformats.org/officeDocument/2006/relationships/image" Target="../media/image46.png"/><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hyperlink" Target="http://www.flaginc.org/" TargetMode="External"/><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7.xml"/><Relationship Id="rId1" Type="http://schemas.openxmlformats.org/officeDocument/2006/relationships/tags" Target="../tags/tag146.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47.jpg"/><Relationship Id="rId5" Type="http://schemas.openxmlformats.org/officeDocument/2006/relationships/notesSlide" Target="../notesSlides/notesSlide49.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2.xml"/><Relationship Id="rId1" Type="http://schemas.openxmlformats.org/officeDocument/2006/relationships/tags" Target="../tags/tag151.xml"/><Relationship Id="rId5" Type="http://schemas.openxmlformats.org/officeDocument/2006/relationships/image" Target="../media/image48.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image" Target="../media/image7.png"/><Relationship Id="rId5" Type="http://schemas.openxmlformats.org/officeDocument/2006/relationships/image" Target="../media/image6.tiff"/><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image" Target="../media/image49.jpeg"/><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1.xml"/><Relationship Id="rId1" Type="http://schemas.openxmlformats.org/officeDocument/2006/relationships/tags" Target="../tags/tag160.xml"/><Relationship Id="rId5" Type="http://schemas.openxmlformats.org/officeDocument/2006/relationships/image" Target="../media/image52.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image" Target="../media/image53.png"/><Relationship Id="rId5" Type="http://schemas.openxmlformats.org/officeDocument/2006/relationships/notesSlide" Target="../notesSlides/notesSlide55.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s://attra.ncat.org/attra-pub/download.php?id=358" TargetMode="External"/><Relationship Id="rId3" Type="http://schemas.openxmlformats.org/officeDocument/2006/relationships/slideLayout" Target="../slideLayouts/slideLayout2.xml"/><Relationship Id="rId7" Type="http://schemas.openxmlformats.org/officeDocument/2006/relationships/hyperlink" Target="http://www.mda.state.mn.us/Global/MDADocs/food/organic/sampleforms.aspx" TargetMode="Externa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hyperlink" Target="https://mosesorganic.org/publications/farm-production-recordkeeping-workbook/" TargetMode="External"/><Relationship Id="rId5" Type="http://schemas.openxmlformats.org/officeDocument/2006/relationships/hyperlink" Target="http://misadocuments.info/MN_Guide_Organic_Certification.pdf" TargetMode="External"/><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7.png"/><Relationship Id="rId5" Type="http://schemas.openxmlformats.org/officeDocument/2006/relationships/image" Target="../media/image6.tiff"/><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0.xml"/><Relationship Id="rId1" Type="http://schemas.openxmlformats.org/officeDocument/2006/relationships/tags" Target="../tags/tag169.xml"/><Relationship Id="rId5" Type="http://schemas.openxmlformats.org/officeDocument/2006/relationships/image" Target="../media/image54.jpe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2.xml"/><Relationship Id="rId1" Type="http://schemas.openxmlformats.org/officeDocument/2006/relationships/tags" Target="../tags/tag171.xml"/><Relationship Id="rId5" Type="http://schemas.openxmlformats.org/officeDocument/2006/relationships/image" Target="../media/image55.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173.xml"/><Relationship Id="rId4" Type="http://schemas.openxmlformats.org/officeDocument/2006/relationships/image" Target="../media/image56.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hyperlink" Target="http://www.agplan.umn.edu" TargetMode="External"/><Relationship Id="rId5" Type="http://schemas.openxmlformats.org/officeDocument/2006/relationships/image" Target="../media/image57.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image" Target="../media/image58.jpeg"/><Relationship Id="rId5" Type="http://schemas.openxmlformats.org/officeDocument/2006/relationships/hyperlink" Target="http://www.sare.org/Learning-Center/Books/Organic-Transition" TargetMode="External"/><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9.xml"/><Relationship Id="rId1" Type="http://schemas.openxmlformats.org/officeDocument/2006/relationships/tags" Target="../tags/tag178.xml"/><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7.png"/><Relationship Id="rId5" Type="http://schemas.openxmlformats.org/officeDocument/2006/relationships/image" Target="../media/image6.tiff"/><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hyperlink" Target="http://eorganic.info/toolsfortransition" TargetMode="External"/><Relationship Id="rId2" Type="http://schemas.openxmlformats.org/officeDocument/2006/relationships/hyperlink" Target="https://attra.ncat.org/attra-pub/download.php?id=358" TargetMode="External"/><Relationship Id="rId1" Type="http://schemas.openxmlformats.org/officeDocument/2006/relationships/slideLayout" Target="../slideLayouts/slideLayout2.xml"/><Relationship Id="rId5" Type="http://schemas.openxmlformats.org/officeDocument/2006/relationships/hyperlink" Target="https://mercaris.com/organizations/1070/report/downloadable" TargetMode="External"/><Relationship Id="rId4" Type="http://schemas.openxmlformats.org/officeDocument/2006/relationships/hyperlink" Target="http://www.flaginc.org/wp-content/uploads/2013/03/FGOC2012.pdf"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eorganic.info/toolsfortransition/reports" TargetMode="External"/><Relationship Id="rId7" Type="http://schemas.openxmlformats.org/officeDocument/2006/relationships/hyperlink" Target="https://www.ers.usda.gov/topics/food-markets-prices/processing-marketing/manufacturing.aspx" TargetMode="External"/><Relationship Id="rId2" Type="http://schemas.openxmlformats.org/officeDocument/2006/relationships/hyperlink" Target="http://misadocuments.info/MN_Guide_Organic_Certification.pdf" TargetMode="External"/><Relationship Id="rId1" Type="http://schemas.openxmlformats.org/officeDocument/2006/relationships/slideLayout" Target="../slideLayouts/slideLayout2.xml"/><Relationship Id="rId6" Type="http://schemas.openxmlformats.org/officeDocument/2006/relationships/hyperlink" Target="https://organic.ams.usda.gov/Integrity/" TargetMode="External"/><Relationship Id="rId5" Type="http://schemas.openxmlformats.org/officeDocument/2006/relationships/hyperlink" Target="https://www.ams.usda.gov/mnreports/lsbncor.pdf" TargetMode="External"/><Relationship Id="rId4" Type="http://schemas.openxmlformats.org/officeDocument/2006/relationships/hyperlink" Target="http://eorganic.info/toolsfortransition/reports" TargetMode="External"/></Relationships>
</file>

<file path=ppt/slides/_rels/slide7.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10.jpe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38.xml"/></Relationships>
</file>

<file path=ppt/slides/_rels/slide8.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chart" Target="../charts/chart1.xml"/><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chart" Target="../charts/chart2.xml"/><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Grp="1" noChangeAspect="1"/>
          </p:cNvPicPr>
          <p:nvPr>
            <p:ph idx="1"/>
          </p:nvPr>
        </p:nvPicPr>
        <p:blipFill rotWithShape="1">
          <a:blip r:embed="rId6">
            <a:extLst>
              <a:ext uri="{28A0092B-C50C-407E-A947-70E740481C1C}">
                <a14:useLocalDpi xmlns:a14="http://schemas.microsoft.com/office/drawing/2010/main" val="0"/>
              </a:ext>
            </a:extLst>
          </a:blip>
          <a:srcRect l="5598" r="652"/>
          <a:stretch/>
        </p:blipFill>
        <p:spPr>
          <a:xfrm>
            <a:off x="0" y="-50623"/>
            <a:ext cx="9144000" cy="6504432"/>
          </a:xfrm>
        </p:spPr>
      </p:pic>
      <p:sp>
        <p:nvSpPr>
          <p:cNvPr id="6" name="TextBox 5"/>
          <p:cNvSpPr txBox="1"/>
          <p:nvPr>
            <p:custDataLst>
              <p:tags r:id="rId1"/>
            </p:custDataLst>
          </p:nvPr>
        </p:nvSpPr>
        <p:spPr>
          <a:xfrm>
            <a:off x="5205124" y="485563"/>
            <a:ext cx="3827498" cy="4524315"/>
          </a:xfrm>
          <a:prstGeom prst="rect">
            <a:avLst/>
          </a:prstGeom>
          <a:solidFill>
            <a:srgbClr val="8EA4B1">
              <a:alpha val="82000"/>
            </a:srgbClr>
          </a:solidFill>
        </p:spPr>
        <p:txBody>
          <a:bodyPr wrap="square" rtlCol="0">
            <a:spAutoFit/>
          </a:bodyPr>
          <a:lstStyle/>
          <a:p>
            <a:pPr algn="ctr"/>
            <a:r>
              <a:rPr lang="en-US" sz="3200" dirty="0">
                <a:solidFill>
                  <a:srgbClr val="800000"/>
                </a:solidFill>
              </a:rPr>
              <a:t>This material is based upon work that is supported by the National Institute of Food and Agriculture, U.S. Department of Agriculture, under grant number 2013-51106-21005.</a:t>
            </a:r>
          </a:p>
        </p:txBody>
      </p:sp>
      <p:sp>
        <p:nvSpPr>
          <p:cNvPr id="7" name="TextBox 6"/>
          <p:cNvSpPr txBox="1"/>
          <p:nvPr>
            <p:custDataLst>
              <p:tags r:id="rId2"/>
            </p:custDataLst>
          </p:nvPr>
        </p:nvSpPr>
        <p:spPr>
          <a:xfrm>
            <a:off x="785206" y="2166905"/>
            <a:ext cx="3634713" cy="2862322"/>
          </a:xfrm>
          <a:prstGeom prst="rect">
            <a:avLst/>
          </a:prstGeom>
          <a:solidFill>
            <a:srgbClr val="8EA4B1">
              <a:alpha val="82000"/>
            </a:srgbClr>
          </a:solidFill>
        </p:spPr>
        <p:txBody>
          <a:bodyPr wrap="none" rtlCol="0">
            <a:spAutoFit/>
          </a:bodyPr>
          <a:lstStyle/>
          <a:p>
            <a:pPr algn="ctr"/>
            <a:r>
              <a:rPr lang="en-US" sz="3600" u="sng" dirty="0" smtClean="0">
                <a:solidFill>
                  <a:srgbClr val="800000"/>
                </a:solidFill>
              </a:rPr>
              <a:t>Authors</a:t>
            </a:r>
          </a:p>
          <a:p>
            <a:pPr algn="ctr"/>
            <a:r>
              <a:rPr lang="en-US" sz="3600" dirty="0" smtClean="0">
                <a:solidFill>
                  <a:srgbClr val="800000"/>
                </a:solidFill>
              </a:rPr>
              <a:t>Gigi </a:t>
            </a:r>
            <a:r>
              <a:rPr lang="en-US" sz="3600" dirty="0" err="1" smtClean="0">
                <a:solidFill>
                  <a:srgbClr val="800000"/>
                </a:solidFill>
              </a:rPr>
              <a:t>DiGiacomo</a:t>
            </a:r>
            <a:endParaRPr lang="en-US" sz="3600" dirty="0" smtClean="0">
              <a:solidFill>
                <a:srgbClr val="800000"/>
              </a:solidFill>
            </a:endParaRPr>
          </a:p>
          <a:p>
            <a:pPr algn="ctr"/>
            <a:r>
              <a:rPr lang="en-US" sz="3600" dirty="0" smtClean="0">
                <a:solidFill>
                  <a:srgbClr val="800000"/>
                </a:solidFill>
              </a:rPr>
              <a:t>Kristine </a:t>
            </a:r>
            <a:r>
              <a:rPr lang="en-US" sz="3600" dirty="0" err="1" smtClean="0">
                <a:solidFill>
                  <a:srgbClr val="800000"/>
                </a:solidFill>
              </a:rPr>
              <a:t>Moncada</a:t>
            </a:r>
            <a:endParaRPr lang="en-US" sz="3600" dirty="0" smtClean="0">
              <a:solidFill>
                <a:srgbClr val="800000"/>
              </a:solidFill>
            </a:endParaRPr>
          </a:p>
          <a:p>
            <a:pPr algn="ctr"/>
            <a:r>
              <a:rPr lang="en-US" sz="3600" dirty="0">
                <a:solidFill>
                  <a:srgbClr val="800000"/>
                </a:solidFill>
              </a:rPr>
              <a:t>Constance Carlson</a:t>
            </a:r>
          </a:p>
          <a:p>
            <a:pPr algn="ctr"/>
            <a:r>
              <a:rPr lang="en-US" sz="3600" dirty="0" smtClean="0">
                <a:solidFill>
                  <a:srgbClr val="800000"/>
                </a:solidFill>
              </a:rPr>
              <a:t>Craig </a:t>
            </a:r>
            <a:r>
              <a:rPr lang="en-US" sz="3600" dirty="0" err="1" smtClean="0">
                <a:solidFill>
                  <a:srgbClr val="800000"/>
                </a:solidFill>
              </a:rPr>
              <a:t>Sheaffer</a:t>
            </a:r>
            <a:endParaRPr lang="en-US" sz="3600" dirty="0" smtClean="0">
              <a:solidFill>
                <a:srgbClr val="800000"/>
              </a:solidFill>
            </a:endParaRPr>
          </a:p>
        </p:txBody>
      </p:sp>
      <p:sp>
        <p:nvSpPr>
          <p:cNvPr id="5" name="Title 1"/>
          <p:cNvSpPr txBox="1">
            <a:spLocks/>
          </p:cNvSpPr>
          <p:nvPr>
            <p:custDataLst>
              <p:tags r:id="rId3"/>
            </p:custDataLst>
          </p:nvPr>
        </p:nvSpPr>
        <p:spPr>
          <a:xfrm>
            <a:off x="583405" y="203760"/>
            <a:ext cx="3775250" cy="1278924"/>
          </a:xfrm>
          <a:prstGeom prst="rect">
            <a:avLst/>
          </a:prstGeom>
          <a:solidFill>
            <a:srgbClr val="8EA4B1">
              <a:alpha val="85000"/>
            </a:srgbClr>
          </a:solidFill>
          <a:effectLst/>
        </p:spPr>
        <p:txBody>
          <a:bodyPr vert="horz" lIns="91440" tIns="45720" rIns="91440" bIns="45720" rtlCol="0" anchor="ctr">
            <a:normAutofit/>
          </a:bodyPr>
          <a:lst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a:lstStyle>
          <a:p>
            <a:r>
              <a:rPr lang="en-US" dirty="0" smtClean="0"/>
              <a:t>Marketing</a:t>
            </a:r>
          </a:p>
        </p:txBody>
      </p:sp>
    </p:spTree>
    <p:extLst>
      <p:ext uri="{BB962C8B-B14F-4D97-AF65-F5344CB8AC3E}">
        <p14:creationId xmlns:p14="http://schemas.microsoft.com/office/powerpoint/2010/main" val="4270991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custDataLst>
              <p:tags r:id="rId1"/>
            </p:custDataLst>
            <p:extLst>
              <p:ext uri="{D42A27DB-BD31-4B8C-83A1-F6EECF244321}">
                <p14:modId xmlns:p14="http://schemas.microsoft.com/office/powerpoint/2010/main" val="3218059873"/>
              </p:ext>
            </p:extLst>
          </p:nvPr>
        </p:nvGraphicFramePr>
        <p:xfrm>
          <a:off x="0" y="157658"/>
          <a:ext cx="9144000" cy="5785942"/>
        </p:xfrm>
        <a:graphic>
          <a:graphicData uri="http://schemas.openxmlformats.org/drawingml/2006/table">
            <a:tbl>
              <a:tblPr firstRow="1" bandRow="1">
                <a:tableStyleId>{8A107856-5554-42FB-B03E-39F5DBC370BA}</a:tableStyleId>
              </a:tblPr>
              <a:tblGrid>
                <a:gridCol w="5171090">
                  <a:extLst>
                    <a:ext uri="{9D8B030D-6E8A-4147-A177-3AD203B41FA5}">
                      <a16:colId xmlns:a16="http://schemas.microsoft.com/office/drawing/2014/main" xmlns="" val="20000"/>
                    </a:ext>
                  </a:extLst>
                </a:gridCol>
                <a:gridCol w="2035265">
                  <a:extLst>
                    <a:ext uri="{9D8B030D-6E8A-4147-A177-3AD203B41FA5}">
                      <a16:colId xmlns:a16="http://schemas.microsoft.com/office/drawing/2014/main" xmlns="" val="20001"/>
                    </a:ext>
                  </a:extLst>
                </a:gridCol>
                <a:gridCol w="1937645">
                  <a:extLst>
                    <a:ext uri="{9D8B030D-6E8A-4147-A177-3AD203B41FA5}">
                      <a16:colId xmlns:a16="http://schemas.microsoft.com/office/drawing/2014/main" xmlns="" val="20002"/>
                    </a:ext>
                  </a:extLst>
                </a:gridCol>
              </a:tblGrid>
              <a:tr h="650074">
                <a:tc>
                  <a:txBody>
                    <a:bodyPr/>
                    <a:lstStyle/>
                    <a:p>
                      <a:r>
                        <a:rPr lang="en-US" sz="2600" dirty="0" smtClean="0"/>
                        <a:t>MN</a:t>
                      </a:r>
                      <a:r>
                        <a:rPr lang="en-US" sz="2600" baseline="0" dirty="0" smtClean="0"/>
                        <a:t> FARMS: CORN ENTERPRISE</a:t>
                      </a:r>
                      <a:endParaRPr lang="en-US" sz="2600" dirty="0"/>
                    </a:p>
                  </a:txBody>
                  <a:tcPr/>
                </a:tc>
                <a:tc gridSpan="2">
                  <a:txBody>
                    <a:bodyPr/>
                    <a:lstStyle/>
                    <a:p>
                      <a:pPr algn="ctr"/>
                      <a:r>
                        <a:rPr lang="en-US" sz="2600" baseline="0" dirty="0" smtClean="0"/>
                        <a:t>2011-2016</a:t>
                      </a:r>
                      <a:endParaRPr lang="en-US" sz="2600" dirty="0"/>
                    </a:p>
                  </a:txBody>
                  <a:tcPr/>
                </a:tc>
                <a:tc hMerge="1">
                  <a:txBody>
                    <a:bodyPr/>
                    <a:lstStyle/>
                    <a:p>
                      <a:endParaRPr lang="en-US" dirty="0"/>
                    </a:p>
                  </a:txBody>
                  <a:tcPr/>
                </a:tc>
                <a:extLst>
                  <a:ext uri="{0D108BD9-81ED-4DB2-BD59-A6C34878D82A}">
                    <a16:rowId xmlns:a16="http://schemas.microsoft.com/office/drawing/2014/main" xmlns="" val="10000"/>
                  </a:ext>
                </a:extLst>
              </a:tr>
              <a:tr h="573124">
                <a:tc>
                  <a:txBody>
                    <a:bodyPr/>
                    <a:lstStyle/>
                    <a:p>
                      <a:endParaRPr lang="en-US" sz="2600" dirty="0"/>
                    </a:p>
                  </a:txBody>
                  <a:tcPr/>
                </a:tc>
                <a:tc>
                  <a:txBody>
                    <a:bodyPr/>
                    <a:lstStyle/>
                    <a:p>
                      <a:r>
                        <a:rPr lang="en-US" sz="2600" dirty="0" smtClean="0"/>
                        <a:t>Conventional</a:t>
                      </a:r>
                      <a:endParaRPr lang="en-US" sz="2600" dirty="0"/>
                    </a:p>
                  </a:txBody>
                  <a:tcPr/>
                </a:tc>
                <a:tc>
                  <a:txBody>
                    <a:bodyPr/>
                    <a:lstStyle/>
                    <a:p>
                      <a:r>
                        <a:rPr lang="en-US" sz="2600" dirty="0" smtClean="0"/>
                        <a:t>Organic</a:t>
                      </a:r>
                      <a:endParaRPr lang="en-US" sz="2600" dirty="0"/>
                    </a:p>
                  </a:txBody>
                  <a:tcPr/>
                </a:tc>
                <a:extLst>
                  <a:ext uri="{0D108BD9-81ED-4DB2-BD59-A6C34878D82A}">
                    <a16:rowId xmlns:a16="http://schemas.microsoft.com/office/drawing/2014/main" xmlns="" val="10001"/>
                  </a:ext>
                </a:extLst>
              </a:tr>
              <a:tr h="650074">
                <a:tc>
                  <a:txBody>
                    <a:bodyPr/>
                    <a:lstStyle/>
                    <a:p>
                      <a:r>
                        <a:rPr lang="en-US" sz="2600" dirty="0" smtClean="0"/>
                        <a:t>Yield (</a:t>
                      </a:r>
                      <a:r>
                        <a:rPr lang="en-US" sz="2600" dirty="0" err="1" smtClean="0"/>
                        <a:t>bu</a:t>
                      </a:r>
                      <a:r>
                        <a:rPr lang="en-US" sz="2600" dirty="0" smtClean="0"/>
                        <a:t>/acre)</a:t>
                      </a:r>
                    </a:p>
                  </a:txBody>
                  <a:tcPr/>
                </a:tc>
                <a:tc>
                  <a:txBody>
                    <a:bodyPr/>
                    <a:lstStyle/>
                    <a:p>
                      <a:r>
                        <a:rPr lang="en-US" sz="2600" dirty="0" smtClean="0"/>
                        <a:t>165</a:t>
                      </a:r>
                      <a:endParaRPr lang="en-US" sz="2600" dirty="0"/>
                    </a:p>
                  </a:txBody>
                  <a:tcPr/>
                </a:tc>
                <a:tc>
                  <a:txBody>
                    <a:bodyPr/>
                    <a:lstStyle/>
                    <a:p>
                      <a:r>
                        <a:rPr lang="en-US" sz="2600" dirty="0" smtClean="0"/>
                        <a:t>107</a:t>
                      </a:r>
                      <a:endParaRPr lang="en-US" sz="2600" dirty="0"/>
                    </a:p>
                  </a:txBody>
                  <a:tcPr/>
                </a:tc>
                <a:extLst>
                  <a:ext uri="{0D108BD9-81ED-4DB2-BD59-A6C34878D82A}">
                    <a16:rowId xmlns:a16="http://schemas.microsoft.com/office/drawing/2014/main" xmlns="" val="10002"/>
                  </a:ext>
                </a:extLst>
              </a:tr>
              <a:tr h="650074">
                <a:tc>
                  <a:txBody>
                    <a:bodyPr/>
                    <a:lstStyle/>
                    <a:p>
                      <a:r>
                        <a:rPr lang="en-US" sz="2600" dirty="0" smtClean="0"/>
                        <a:t>Number of acres per</a:t>
                      </a:r>
                      <a:r>
                        <a:rPr lang="en-US" sz="2600" baseline="0" dirty="0" smtClean="0"/>
                        <a:t> farm</a:t>
                      </a:r>
                      <a:endParaRPr lang="en-US" sz="2600" dirty="0"/>
                    </a:p>
                  </a:txBody>
                  <a:tcPr/>
                </a:tc>
                <a:tc>
                  <a:txBody>
                    <a:bodyPr/>
                    <a:lstStyle/>
                    <a:p>
                      <a:r>
                        <a:rPr lang="en-US" sz="2600" dirty="0" smtClean="0"/>
                        <a:t>395</a:t>
                      </a:r>
                      <a:endParaRPr lang="en-US" sz="2600" dirty="0"/>
                    </a:p>
                  </a:txBody>
                  <a:tcPr/>
                </a:tc>
                <a:tc>
                  <a:txBody>
                    <a:bodyPr/>
                    <a:lstStyle/>
                    <a:p>
                      <a:r>
                        <a:rPr lang="en-US" sz="2600" dirty="0" smtClean="0"/>
                        <a:t>80</a:t>
                      </a:r>
                      <a:endParaRPr lang="en-US" sz="2600" dirty="0"/>
                    </a:p>
                  </a:txBody>
                  <a:tcPr/>
                </a:tc>
              </a:tr>
              <a:tr h="573124">
                <a:tc>
                  <a:txBody>
                    <a:bodyPr/>
                    <a:lstStyle/>
                    <a:p>
                      <a:r>
                        <a:rPr lang="en-US" sz="2600" dirty="0" smtClean="0"/>
                        <a:t>Price ($/</a:t>
                      </a:r>
                      <a:r>
                        <a:rPr lang="en-US" sz="2600" dirty="0" err="1" smtClean="0"/>
                        <a:t>bu</a:t>
                      </a:r>
                      <a:r>
                        <a:rPr lang="en-US" sz="2600" dirty="0" smtClean="0"/>
                        <a:t>)</a:t>
                      </a:r>
                      <a:endParaRPr lang="en-US" sz="2600" dirty="0"/>
                    </a:p>
                  </a:txBody>
                  <a:tcPr/>
                </a:tc>
                <a:tc>
                  <a:txBody>
                    <a:bodyPr/>
                    <a:lstStyle/>
                    <a:p>
                      <a:r>
                        <a:rPr lang="en-US" sz="2600" dirty="0" smtClean="0"/>
                        <a:t>4.51</a:t>
                      </a:r>
                      <a:endParaRPr lang="en-US" sz="2600" dirty="0"/>
                    </a:p>
                  </a:txBody>
                  <a:tcPr/>
                </a:tc>
                <a:tc>
                  <a:txBody>
                    <a:bodyPr/>
                    <a:lstStyle/>
                    <a:p>
                      <a:r>
                        <a:rPr lang="en-US" sz="2600" dirty="0" smtClean="0"/>
                        <a:t>10.94</a:t>
                      </a:r>
                      <a:endParaRPr lang="en-US" sz="2600" dirty="0"/>
                    </a:p>
                  </a:txBody>
                  <a:tcPr/>
                </a:tc>
                <a:extLst>
                  <a:ext uri="{0D108BD9-81ED-4DB2-BD59-A6C34878D82A}">
                    <a16:rowId xmlns:a16="http://schemas.microsoft.com/office/drawing/2014/main" xmlns="" val="10004"/>
                  </a:ext>
                </a:extLst>
              </a:tr>
              <a:tr h="650074">
                <a:tc>
                  <a:txBody>
                    <a:bodyPr/>
                    <a:lstStyle/>
                    <a:p>
                      <a:r>
                        <a:rPr lang="en-US" sz="2600" dirty="0" smtClean="0"/>
                        <a:t>Gross return per acre</a:t>
                      </a:r>
                      <a:endParaRPr lang="en-US" sz="2600" dirty="0"/>
                    </a:p>
                  </a:txBody>
                  <a:tcPr/>
                </a:tc>
                <a:tc>
                  <a:txBody>
                    <a:bodyPr/>
                    <a:lstStyle/>
                    <a:p>
                      <a:r>
                        <a:rPr lang="en-US" sz="2600" dirty="0" smtClean="0"/>
                        <a:t>$744</a:t>
                      </a:r>
                      <a:endParaRPr lang="en-US" sz="2600" dirty="0"/>
                    </a:p>
                  </a:txBody>
                  <a:tcPr/>
                </a:tc>
                <a:tc>
                  <a:txBody>
                    <a:bodyPr/>
                    <a:lstStyle/>
                    <a:p>
                      <a:r>
                        <a:rPr lang="en-US" sz="2600" dirty="0" smtClean="0"/>
                        <a:t>$1,171</a:t>
                      </a:r>
                      <a:endParaRPr lang="en-US" sz="2600" dirty="0"/>
                    </a:p>
                  </a:txBody>
                  <a:tcPr/>
                </a:tc>
                <a:extLst>
                  <a:ext uri="{0D108BD9-81ED-4DB2-BD59-A6C34878D82A}">
                    <a16:rowId xmlns:a16="http://schemas.microsoft.com/office/drawing/2014/main" xmlns="" val="10005"/>
                  </a:ext>
                </a:extLst>
              </a:tr>
              <a:tr h="650074">
                <a:tc>
                  <a:txBody>
                    <a:bodyPr/>
                    <a:lstStyle/>
                    <a:p>
                      <a:r>
                        <a:rPr lang="en-US" sz="2600" dirty="0" smtClean="0"/>
                        <a:t>Direct</a:t>
                      </a:r>
                      <a:r>
                        <a:rPr lang="en-US" sz="2600" baseline="0" dirty="0" smtClean="0"/>
                        <a:t> &amp; overhead expenses per acre</a:t>
                      </a:r>
                      <a:endParaRPr lang="en-US" sz="2600" dirty="0"/>
                    </a:p>
                  </a:txBody>
                  <a:tcPr/>
                </a:tc>
                <a:tc>
                  <a:txBody>
                    <a:bodyPr/>
                    <a:lstStyle/>
                    <a:p>
                      <a:r>
                        <a:rPr lang="en-US" sz="2600" dirty="0" smtClean="0"/>
                        <a:t>$670</a:t>
                      </a:r>
                      <a:endParaRPr lang="en-US" sz="2600" dirty="0"/>
                    </a:p>
                  </a:txBody>
                  <a:tcPr/>
                </a:tc>
                <a:tc>
                  <a:txBody>
                    <a:bodyPr/>
                    <a:lstStyle/>
                    <a:p>
                      <a:r>
                        <a:rPr lang="en-US" sz="2600" dirty="0" smtClean="0"/>
                        <a:t>$639</a:t>
                      </a:r>
                      <a:endParaRPr lang="en-US" sz="2600" dirty="0"/>
                    </a:p>
                  </a:txBody>
                  <a:tcPr/>
                </a:tc>
                <a:extLst>
                  <a:ext uri="{0D108BD9-81ED-4DB2-BD59-A6C34878D82A}">
                    <a16:rowId xmlns:a16="http://schemas.microsoft.com/office/drawing/2014/main" xmlns="" val="10006"/>
                  </a:ext>
                </a:extLst>
              </a:tr>
              <a:tr h="650074">
                <a:tc>
                  <a:txBody>
                    <a:bodyPr/>
                    <a:lstStyle/>
                    <a:p>
                      <a:r>
                        <a:rPr lang="en-US" sz="2600" dirty="0" smtClean="0"/>
                        <a:t>Net return per acre</a:t>
                      </a:r>
                      <a:endParaRPr lang="en-US" sz="2600" dirty="0"/>
                    </a:p>
                  </a:txBody>
                  <a:tcPr/>
                </a:tc>
                <a:tc>
                  <a:txBody>
                    <a:bodyPr/>
                    <a:lstStyle/>
                    <a:p>
                      <a:r>
                        <a:rPr lang="en-US" sz="2600" dirty="0" smtClean="0"/>
                        <a:t>$74</a:t>
                      </a:r>
                      <a:endParaRPr lang="en-US" sz="2600" dirty="0"/>
                    </a:p>
                  </a:txBody>
                  <a:tcPr/>
                </a:tc>
                <a:tc>
                  <a:txBody>
                    <a:bodyPr/>
                    <a:lstStyle/>
                    <a:p>
                      <a:r>
                        <a:rPr lang="en-US" sz="2600" dirty="0" smtClean="0"/>
                        <a:t>$532</a:t>
                      </a:r>
                      <a:endParaRPr lang="en-US" sz="2600" dirty="0"/>
                    </a:p>
                  </a:txBody>
                  <a:tcPr/>
                </a:tc>
                <a:extLst>
                  <a:ext uri="{0D108BD9-81ED-4DB2-BD59-A6C34878D82A}">
                    <a16:rowId xmlns:a16="http://schemas.microsoft.com/office/drawing/2014/main" xmlns="" val="10007"/>
                  </a:ext>
                </a:extLst>
              </a:tr>
              <a:tr h="739250">
                <a:tc>
                  <a:txBody>
                    <a:bodyPr/>
                    <a:lstStyle/>
                    <a:p>
                      <a:r>
                        <a:rPr lang="en-US" sz="2600" dirty="0" smtClean="0"/>
                        <a:t>Net return for corn enterprise </a:t>
                      </a:r>
                      <a:endParaRPr lang="en-US" sz="2600" dirty="0"/>
                    </a:p>
                  </a:txBody>
                  <a:tcPr/>
                </a:tc>
                <a:tc>
                  <a:txBody>
                    <a:bodyPr/>
                    <a:lstStyle/>
                    <a:p>
                      <a:r>
                        <a:rPr lang="en-US" sz="2600" dirty="0" smtClean="0"/>
                        <a:t>$29,262</a:t>
                      </a:r>
                    </a:p>
                  </a:txBody>
                  <a:tcPr/>
                </a:tc>
                <a:tc>
                  <a:txBody>
                    <a:bodyPr/>
                    <a:lstStyle/>
                    <a:p>
                      <a:r>
                        <a:rPr lang="en-US" sz="2600" dirty="0" smtClean="0"/>
                        <a:t>$42,553</a:t>
                      </a:r>
                      <a:endParaRPr lang="en-US" sz="2600" dirty="0"/>
                    </a:p>
                  </a:txBody>
                  <a:tcPr/>
                </a:tc>
                <a:extLst>
                  <a:ext uri="{0D108BD9-81ED-4DB2-BD59-A6C34878D82A}">
                    <a16:rowId xmlns:a16="http://schemas.microsoft.com/office/drawing/2014/main" xmlns="" val="10008"/>
                  </a:ext>
                </a:extLst>
              </a:tr>
            </a:tbl>
          </a:graphicData>
        </a:graphic>
      </p:graphicFrame>
      <p:sp>
        <p:nvSpPr>
          <p:cNvPr id="4" name="TextBox 3"/>
          <p:cNvSpPr txBox="1"/>
          <p:nvPr>
            <p:custDataLst>
              <p:tags r:id="rId2"/>
            </p:custDataLst>
          </p:nvPr>
        </p:nvSpPr>
        <p:spPr>
          <a:xfrm>
            <a:off x="0" y="5929397"/>
            <a:ext cx="6351240" cy="707886"/>
          </a:xfrm>
          <a:prstGeom prst="rect">
            <a:avLst/>
          </a:prstGeom>
          <a:noFill/>
        </p:spPr>
        <p:txBody>
          <a:bodyPr wrap="square" rtlCol="0">
            <a:spAutoFit/>
          </a:bodyPr>
          <a:lstStyle/>
          <a:p>
            <a:pPr algn="ctr"/>
            <a:r>
              <a:rPr lang="en-US" sz="2000" i="1" dirty="0" smtClean="0">
                <a:solidFill>
                  <a:srgbClr val="800000"/>
                </a:solidFill>
              </a:rPr>
              <a:t>Source: Center for Farm Financial Management’s FINBIN database, cffm.umn.edu/products/FINBIN.aspx </a:t>
            </a:r>
            <a:endParaRPr lang="en-US" sz="2000" i="1" dirty="0">
              <a:solidFill>
                <a:srgbClr val="800000"/>
              </a:solidFill>
            </a:endParaRPr>
          </a:p>
        </p:txBody>
      </p:sp>
      <p:sp>
        <p:nvSpPr>
          <p:cNvPr id="2" name="Rounded Rectangle 1"/>
          <p:cNvSpPr/>
          <p:nvPr/>
        </p:nvSpPr>
        <p:spPr>
          <a:xfrm>
            <a:off x="5071012" y="1411356"/>
            <a:ext cx="3101009" cy="576470"/>
          </a:xfrm>
          <a:prstGeom prst="roundRect">
            <a:avLst/>
          </a:prstGeom>
          <a:noFill/>
          <a:ln w="603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071011" y="2046432"/>
            <a:ext cx="3101009" cy="576470"/>
          </a:xfrm>
          <a:prstGeom prst="roundRect">
            <a:avLst/>
          </a:prstGeom>
          <a:noFill/>
          <a:ln w="603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062099" y="2681508"/>
            <a:ext cx="3101009" cy="576470"/>
          </a:xfrm>
          <a:prstGeom prst="roundRect">
            <a:avLst/>
          </a:prstGeom>
          <a:noFill/>
          <a:ln w="603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970761" y="3241524"/>
            <a:ext cx="1682793" cy="576470"/>
          </a:xfrm>
          <a:prstGeom prst="roundRect">
            <a:avLst/>
          </a:prstGeom>
          <a:noFill/>
          <a:ln w="603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703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1" nodeType="clickEffect">
                                  <p:stCondLst>
                                    <p:cond delay="0"/>
                                  </p:stCondLst>
                                  <p:childTnLst>
                                    <p:animEffect transition="out" filter="fade">
                                      <p:cBhvr>
                                        <p:cTn id="41" dur="500" tmFilter="0, 0; .2, .5; .8, .5; 1, 0"/>
                                        <p:tgtEl>
                                          <p:spTgt spid="9"/>
                                        </p:tgtEl>
                                      </p:cBhvr>
                                    </p:animEffect>
                                    <p:animScale>
                                      <p:cBhvr>
                                        <p:cTn id="42"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8" grpId="0" animBg="1"/>
      <p:bldP spid="8" grpId="1" animBg="1"/>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Marketing</a:t>
            </a:r>
            <a:endParaRPr lang="en-US" dirty="0"/>
          </a:p>
        </p:txBody>
      </p:sp>
      <p:sp>
        <p:nvSpPr>
          <p:cNvPr id="3" name="Content Placeholder 2"/>
          <p:cNvSpPr>
            <a:spLocks noGrp="1"/>
          </p:cNvSpPr>
          <p:nvPr>
            <p:ph sz="half" idx="1"/>
            <p:custDataLst>
              <p:tags r:id="rId2"/>
            </p:custDataLst>
          </p:nvPr>
        </p:nvSpPr>
        <p:spPr>
          <a:xfrm>
            <a:off x="457200" y="1467333"/>
            <a:ext cx="4645742" cy="4883869"/>
          </a:xfrm>
          <a:solidFill>
            <a:srgbClr val="FAEAA8">
              <a:alpha val="82000"/>
            </a:srgbClr>
          </a:solidFill>
        </p:spPr>
        <p:txBody>
          <a:bodyPr>
            <a:normAutofit/>
          </a:bodyPr>
          <a:lstStyle/>
          <a:p>
            <a:pPr marL="571500" indent="-571500">
              <a:buFont typeface="+mj-lt"/>
              <a:buAutoNum type="romanUcPeriod"/>
            </a:pPr>
            <a:endParaRPr lang="en-US" sz="800" dirty="0" smtClean="0"/>
          </a:p>
          <a:p>
            <a:pPr marL="571500" indent="-571500">
              <a:buFont typeface="+mj-lt"/>
              <a:buAutoNum type="romanUcPeriod"/>
            </a:pPr>
            <a:r>
              <a:rPr lang="en-US" sz="3200" dirty="0" smtClean="0">
                <a:solidFill>
                  <a:schemeClr val="bg1">
                    <a:lumMod val="65000"/>
                  </a:schemeClr>
                </a:solidFill>
              </a:rPr>
              <a:t>Organic Markets</a:t>
            </a:r>
          </a:p>
          <a:p>
            <a:pPr marL="571500" indent="-571500">
              <a:buFont typeface="+mj-lt"/>
              <a:buAutoNum type="romanUcPeriod"/>
            </a:pPr>
            <a:r>
              <a:rPr lang="en-US" sz="3200" dirty="0" smtClean="0"/>
              <a:t>Organic Challenges</a:t>
            </a:r>
            <a:endParaRPr lang="en-US" sz="3200" dirty="0"/>
          </a:p>
          <a:p>
            <a:pPr marL="571500" indent="-571500">
              <a:buFont typeface="+mj-lt"/>
              <a:buAutoNum type="romanUcPeriod"/>
            </a:pPr>
            <a:r>
              <a:rPr lang="en-US" sz="3200" dirty="0" smtClean="0"/>
              <a:t>Marketing Organic Crops</a:t>
            </a:r>
          </a:p>
          <a:p>
            <a:pPr marL="571500" indent="-571500">
              <a:buFont typeface="+mj-lt"/>
              <a:buAutoNum type="romanUcPeriod"/>
            </a:pPr>
            <a:r>
              <a:rPr lang="en-US" sz="3200" dirty="0" smtClean="0"/>
              <a:t>Marketing Documentation</a:t>
            </a:r>
          </a:p>
          <a:p>
            <a:pPr marL="571500" indent="-571500">
              <a:buFont typeface="+mj-lt"/>
              <a:buAutoNum type="romanUcPeriod"/>
            </a:pPr>
            <a:r>
              <a:rPr lang="en-US" sz="3200" dirty="0" smtClean="0"/>
              <a:t>Marketing Plans and Tools</a:t>
            </a:r>
          </a:p>
          <a:p>
            <a:pPr marL="571500" indent="-571500">
              <a:buFont typeface="+mj-lt"/>
              <a:buAutoNum type="romanUcPeriod"/>
            </a:pPr>
            <a:endParaRPr lang="en-US" sz="3200" dirty="0" smtClean="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3069" y="1467334"/>
            <a:ext cx="3584448" cy="2435637"/>
          </a:xfrm>
          <a:prstGeom prst="rect">
            <a:avLst/>
          </a:prstGeom>
        </p:spPr>
      </p:pic>
      <p:pic>
        <p:nvPicPr>
          <p:cNvPr id="5" name="Content Placeholder 4"/>
          <p:cNvPicPr>
            <a:picLocks noGrp="1" noChangeAspect="1"/>
          </p:cNvPicPr>
          <p:nvPr>
            <p:ph sz="half" idx="2"/>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t="13304" b="4122"/>
          <a:stretch/>
        </p:blipFill>
        <p:spPr>
          <a:xfrm>
            <a:off x="5102942" y="3902971"/>
            <a:ext cx="3584575" cy="2448232"/>
          </a:xfrm>
        </p:spPr>
      </p:pic>
    </p:spTree>
    <p:extLst>
      <p:ext uri="{BB962C8B-B14F-4D97-AF65-F5344CB8AC3E}">
        <p14:creationId xmlns:p14="http://schemas.microsoft.com/office/powerpoint/2010/main" val="5259994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510368"/>
          </a:xfrm>
        </p:spPr>
        <p:txBody>
          <a:bodyPr>
            <a:noAutofit/>
          </a:bodyPr>
          <a:lstStyle/>
          <a:p>
            <a:r>
              <a:rPr lang="en-US" dirty="0"/>
              <a:t>Why </a:t>
            </a:r>
            <a:r>
              <a:rPr lang="en-US" dirty="0" smtClean="0"/>
              <a:t>Isn’t Everyone Farming Organically</a:t>
            </a:r>
            <a:r>
              <a:rPr lang="en-US" dirty="0"/>
              <a:t>?</a:t>
            </a:r>
          </a:p>
        </p:txBody>
      </p:sp>
      <p:sp>
        <p:nvSpPr>
          <p:cNvPr id="3" name="Content Placeholder 2"/>
          <p:cNvSpPr>
            <a:spLocks noGrp="1"/>
          </p:cNvSpPr>
          <p:nvPr>
            <p:ph sz="half" idx="1"/>
            <p:custDataLst>
              <p:tags r:id="rId2"/>
            </p:custDataLst>
          </p:nvPr>
        </p:nvSpPr>
        <p:spPr>
          <a:xfrm>
            <a:off x="457200" y="1600200"/>
            <a:ext cx="4038600" cy="4525963"/>
          </a:xfrm>
        </p:spPr>
        <p:txBody>
          <a:bodyPr/>
          <a:lstStyle/>
          <a:p>
            <a:pPr>
              <a:buNone/>
            </a:pPr>
            <a:endParaRPr lang="en-US" dirty="0" smtClean="0"/>
          </a:p>
          <a:p>
            <a:pPr>
              <a:buNone/>
            </a:pPr>
            <a:endParaRPr lang="en-US" dirty="0"/>
          </a:p>
        </p:txBody>
      </p:sp>
      <p:sp>
        <p:nvSpPr>
          <p:cNvPr id="5" name="Content Placeholder 4"/>
          <p:cNvSpPr>
            <a:spLocks noGrp="1"/>
          </p:cNvSpPr>
          <p:nvPr>
            <p:ph sz="half" idx="2"/>
            <p:custDataLst>
              <p:tags r:id="rId3"/>
            </p:custDataLst>
          </p:nvPr>
        </p:nvSpPr>
        <p:spPr>
          <a:xfrm>
            <a:off x="4648200" y="2438400"/>
            <a:ext cx="4038600" cy="1851212"/>
          </a:xfrm>
        </p:spPr>
        <p:txBody>
          <a:bodyPr>
            <a:normAutofit/>
          </a:bodyPr>
          <a:lstStyle/>
          <a:p>
            <a:pPr marL="0" indent="0" algn="ctr">
              <a:buNone/>
            </a:pPr>
            <a:r>
              <a:rPr lang="en-US" sz="3600" dirty="0" smtClean="0"/>
              <a:t>Challenges in production and marketing</a:t>
            </a:r>
            <a:endParaRPr lang="en-US" sz="3600" dirty="0"/>
          </a:p>
        </p:txBody>
      </p:sp>
      <p:grpSp>
        <p:nvGrpSpPr>
          <p:cNvPr id="13" name="Group 12"/>
          <p:cNvGrpSpPr/>
          <p:nvPr/>
        </p:nvGrpSpPr>
        <p:grpSpPr>
          <a:xfrm>
            <a:off x="775569" y="2238994"/>
            <a:ext cx="3211358" cy="3157295"/>
            <a:chOff x="3001934" y="2659969"/>
            <a:chExt cx="3211358" cy="3157295"/>
          </a:xfrm>
        </p:grpSpPr>
        <p:pic>
          <p:nvPicPr>
            <p:cNvPr id="4" name="Picture 3" descr="Screen Shot 2017-03-15 at 12.35.39 PM.png"/>
            <p:cNvPicPr>
              <a:picLocks noChangeAspect="1"/>
            </p:cNvPicPr>
            <p:nvPr/>
          </p:nvPicPr>
          <p:blipFill>
            <a:blip r:embed="rId13">
              <a:clrChange>
                <a:clrFrom>
                  <a:srgbClr val="FFFFFF"/>
                </a:clrFrom>
                <a:clrTo>
                  <a:srgbClr val="FFFFFF">
                    <a:alpha val="0"/>
                  </a:srgbClr>
                </a:clrTo>
              </a:clrChange>
            </a:blip>
            <a:stretch>
              <a:fillRect/>
            </a:stretch>
          </p:blipFill>
          <p:spPr>
            <a:xfrm>
              <a:off x="3001934" y="2659969"/>
              <a:ext cx="3211358" cy="3157295"/>
            </a:xfrm>
            <a:prstGeom prst="rect">
              <a:avLst/>
            </a:prstGeom>
          </p:spPr>
        </p:pic>
        <p:sp>
          <p:nvSpPr>
            <p:cNvPr id="6" name="Teardrop 5"/>
            <p:cNvSpPr/>
            <p:nvPr>
              <p:custDataLst>
                <p:tags r:id="rId4"/>
              </p:custDataLst>
            </p:nvPr>
          </p:nvSpPr>
          <p:spPr>
            <a:xfrm>
              <a:off x="4565564" y="3775439"/>
              <a:ext cx="240292" cy="600638"/>
            </a:xfrm>
            <a:prstGeom prst="teardrop">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ardrop 6"/>
            <p:cNvSpPr/>
            <p:nvPr>
              <p:custDataLst>
                <p:tags r:id="rId5"/>
              </p:custDataLst>
            </p:nvPr>
          </p:nvSpPr>
          <p:spPr>
            <a:xfrm flipH="1">
              <a:off x="4651384" y="4032855"/>
              <a:ext cx="240292" cy="358333"/>
            </a:xfrm>
            <a:prstGeom prst="teardrop">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ardrop 7"/>
            <p:cNvSpPr/>
            <p:nvPr>
              <p:custDataLst>
                <p:tags r:id="rId6"/>
              </p:custDataLst>
            </p:nvPr>
          </p:nvSpPr>
          <p:spPr>
            <a:xfrm flipH="1">
              <a:off x="4788692" y="3905171"/>
              <a:ext cx="240292" cy="358333"/>
            </a:xfrm>
            <a:prstGeom prst="teardrop">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custDataLst>
                <p:tags r:id="rId7"/>
              </p:custDataLst>
            </p:nvPr>
          </p:nvSpPr>
          <p:spPr>
            <a:xfrm rot="1182386">
              <a:off x="4623802" y="3591817"/>
              <a:ext cx="247377" cy="344480"/>
            </a:xfrm>
            <a:prstGeom prst="triangl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9"/>
            <p:cNvSpPr/>
            <p:nvPr>
              <p:custDataLst>
                <p:tags r:id="rId8"/>
              </p:custDataLst>
            </p:nvPr>
          </p:nvSpPr>
          <p:spPr>
            <a:xfrm rot="1182386">
              <a:off x="4959716" y="3847736"/>
              <a:ext cx="139881" cy="292724"/>
            </a:xfrm>
            <a:prstGeom prst="triangl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custDataLst>
                <p:tags r:id="rId9"/>
              </p:custDataLst>
            </p:nvPr>
          </p:nvSpPr>
          <p:spPr>
            <a:xfrm>
              <a:off x="4685720" y="3886255"/>
              <a:ext cx="205965" cy="2152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custDataLst>
                <p:tags r:id="rId10"/>
              </p:custDataLst>
            </p:nvPr>
          </p:nvSpPr>
          <p:spPr>
            <a:xfrm>
              <a:off x="4941104" y="3918528"/>
              <a:ext cx="83895" cy="628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535196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 r="29065"/>
          <a:stretch/>
        </p:blipFill>
        <p:spPr>
          <a:xfrm>
            <a:off x="457200" y="1895003"/>
            <a:ext cx="4475481" cy="4207196"/>
          </a:xfrm>
          <a:prstGeom prst="rect">
            <a:avLst/>
          </a:prstGeom>
        </p:spPr>
      </p:pic>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Organic </a:t>
            </a:r>
            <a:r>
              <a:rPr lang="en-US" dirty="0" smtClean="0"/>
              <a:t>Marketing Challenges</a:t>
            </a:r>
            <a:endParaRPr lang="en-US" dirty="0"/>
          </a:p>
        </p:txBody>
      </p:sp>
      <p:sp>
        <p:nvSpPr>
          <p:cNvPr id="3" name="Content Placeholder 2"/>
          <p:cNvSpPr>
            <a:spLocks noGrp="1"/>
          </p:cNvSpPr>
          <p:nvPr>
            <p:ph idx="1"/>
            <p:custDataLst>
              <p:tags r:id="rId2"/>
            </p:custDataLst>
          </p:nvPr>
        </p:nvSpPr>
        <p:spPr>
          <a:xfrm>
            <a:off x="4932681" y="1895003"/>
            <a:ext cx="3896009" cy="4207196"/>
          </a:xfrm>
          <a:solidFill>
            <a:schemeClr val="tx2">
              <a:lumMod val="20000"/>
              <a:lumOff val="80000"/>
            </a:schemeClr>
          </a:solidFill>
        </p:spPr>
        <p:txBody>
          <a:bodyPr>
            <a:normAutofit/>
          </a:bodyPr>
          <a:lstStyle/>
          <a:p>
            <a:pPr marL="0" indent="0">
              <a:buNone/>
            </a:pPr>
            <a:endParaRPr lang="en-US" dirty="0" smtClean="0"/>
          </a:p>
          <a:p>
            <a:pPr marL="693738" indent="-514350">
              <a:buFont typeface="+mj-lt"/>
              <a:buAutoNum type="alphaUcPeriod"/>
            </a:pPr>
            <a:r>
              <a:rPr lang="en-US" dirty="0"/>
              <a:t>Lack of </a:t>
            </a:r>
            <a:r>
              <a:rPr lang="en-US" dirty="0" smtClean="0"/>
              <a:t>liquidity</a:t>
            </a:r>
          </a:p>
          <a:p>
            <a:pPr marL="693738" indent="-514350">
              <a:buFont typeface="+mj-lt"/>
              <a:buAutoNum type="alphaUcPeriod"/>
            </a:pPr>
            <a:r>
              <a:rPr lang="en-US" dirty="0" smtClean="0"/>
              <a:t>Limited infrastructure</a:t>
            </a:r>
            <a:endParaRPr lang="en-US" dirty="0"/>
          </a:p>
          <a:p>
            <a:pPr marL="693738" indent="-514350">
              <a:buFont typeface="+mj-lt"/>
              <a:buAutoNum type="alphaUcPeriod"/>
            </a:pPr>
            <a:r>
              <a:rPr lang="en-US" dirty="0"/>
              <a:t>Scarce marketing tools</a:t>
            </a:r>
          </a:p>
          <a:p>
            <a:pPr marL="514350" indent="-514350">
              <a:buFont typeface="+mj-lt"/>
              <a:buAutoNum type="alphaUcPeriod"/>
            </a:pPr>
            <a:endParaRPr lang="en-US" dirty="0"/>
          </a:p>
          <a:p>
            <a:pPr marL="0" indent="0">
              <a:buNone/>
            </a:pPr>
            <a:endParaRPr lang="en-US" dirty="0" smtClean="0"/>
          </a:p>
          <a:p>
            <a:pPr>
              <a:buNone/>
            </a:pPr>
            <a:endParaRPr lang="en-US" dirty="0" smtClean="0"/>
          </a:p>
          <a:p>
            <a:pPr>
              <a:buNone/>
            </a:pPr>
            <a:endParaRPr lang="en-US" dirty="0" smtClean="0"/>
          </a:p>
          <a:p>
            <a:endParaRPr lang="en-US" dirty="0"/>
          </a:p>
        </p:txBody>
      </p:sp>
    </p:spTree>
    <p:extLst>
      <p:ext uri="{BB962C8B-B14F-4D97-AF65-F5344CB8AC3E}">
        <p14:creationId xmlns:p14="http://schemas.microsoft.com/office/powerpoint/2010/main" val="3218227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0" y="274638"/>
            <a:ext cx="4114800" cy="1143000"/>
          </a:xfrm>
        </p:spPr>
        <p:txBody>
          <a:bodyPr>
            <a:normAutofit fontScale="90000"/>
          </a:bodyPr>
          <a:lstStyle/>
          <a:p>
            <a:r>
              <a:rPr lang="en-US" dirty="0" smtClean="0"/>
              <a:t>Lack of Liquidity</a:t>
            </a:r>
            <a:endParaRPr lang="en-US" dirty="0"/>
          </a:p>
        </p:txBody>
      </p:sp>
      <p:sp>
        <p:nvSpPr>
          <p:cNvPr id="3" name="Content Placeholder 2"/>
          <p:cNvSpPr>
            <a:spLocks noGrp="1"/>
          </p:cNvSpPr>
          <p:nvPr>
            <p:ph sz="half" idx="1"/>
            <p:custDataLst>
              <p:tags r:id="rId2"/>
            </p:custDataLst>
          </p:nvPr>
        </p:nvSpPr>
        <p:spPr>
          <a:xfrm>
            <a:off x="457200" y="1600200"/>
            <a:ext cx="4038600" cy="4525963"/>
          </a:xfrm>
        </p:spPr>
        <p:txBody>
          <a:bodyPr/>
          <a:lstStyle/>
          <a:p>
            <a:pPr>
              <a:buNone/>
            </a:pPr>
            <a:endParaRPr lang="en-US" sz="2400" dirty="0" smtClean="0"/>
          </a:p>
          <a:p>
            <a:pPr>
              <a:buNone/>
            </a:pPr>
            <a:endParaRPr lang="en-US" dirty="0" smtClean="0"/>
          </a:p>
        </p:txBody>
      </p:sp>
      <p:sp>
        <p:nvSpPr>
          <p:cNvPr id="5" name="Content Placeholder 4"/>
          <p:cNvSpPr>
            <a:spLocks noGrp="1"/>
          </p:cNvSpPr>
          <p:nvPr>
            <p:ph sz="half" idx="2"/>
            <p:custDataLst>
              <p:tags r:id="rId3"/>
            </p:custDataLst>
          </p:nvPr>
        </p:nvSpPr>
        <p:spPr>
          <a:xfrm>
            <a:off x="4648200" y="2084294"/>
            <a:ext cx="4038600" cy="4041869"/>
          </a:xfrm>
        </p:spPr>
        <p:txBody>
          <a:bodyPr>
            <a:normAutofit/>
          </a:bodyPr>
          <a:lstStyle/>
          <a:p>
            <a:pPr marL="0" indent="0">
              <a:buNone/>
            </a:pPr>
            <a:r>
              <a:rPr lang="en-US" sz="3200" dirty="0"/>
              <a:t>L</a:t>
            </a:r>
            <a:r>
              <a:rPr lang="en-US" sz="3200" dirty="0" smtClean="0"/>
              <a:t>ow trading volume for organic compared to conventional</a:t>
            </a:r>
            <a:endParaRPr lang="en-US" sz="3200" b="1" dirty="0" smtClean="0"/>
          </a:p>
        </p:txBody>
      </p:sp>
      <p:graphicFrame>
        <p:nvGraphicFramePr>
          <p:cNvPr id="11" name="Chart 10"/>
          <p:cNvGraphicFramePr>
            <a:graphicFrameLocks/>
          </p:cNvGraphicFramePr>
          <p:nvPr>
            <p:custDataLst>
              <p:tags r:id="rId4"/>
            </p:custDataLst>
            <p:extLst>
              <p:ext uri="{D42A27DB-BD31-4B8C-83A1-F6EECF244321}">
                <p14:modId xmlns:p14="http://schemas.microsoft.com/office/powerpoint/2010/main" val="674781634"/>
              </p:ext>
            </p:extLst>
          </p:nvPr>
        </p:nvGraphicFramePr>
        <p:xfrm>
          <a:off x="147919" y="0"/>
          <a:ext cx="4347882" cy="6858000"/>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5"/>
            </p:custDataLst>
          </p:nvPr>
        </p:nvSpPr>
        <p:spPr>
          <a:xfrm>
            <a:off x="3039035" y="5782235"/>
            <a:ext cx="901785" cy="369332"/>
          </a:xfrm>
          <a:prstGeom prst="rect">
            <a:avLst/>
          </a:prstGeom>
          <a:noFill/>
        </p:spPr>
        <p:txBody>
          <a:bodyPr wrap="none" rtlCol="0">
            <a:spAutoFit/>
          </a:bodyPr>
          <a:lstStyle/>
          <a:p>
            <a:r>
              <a:rPr lang="en-US" dirty="0" smtClean="0">
                <a:solidFill>
                  <a:srgbClr val="800000"/>
                </a:solidFill>
              </a:rPr>
              <a:t>Organic</a:t>
            </a:r>
            <a:endParaRPr lang="en-US" dirty="0">
              <a:solidFill>
                <a:srgbClr val="800000"/>
              </a:solidFill>
            </a:endParaRPr>
          </a:p>
        </p:txBody>
      </p:sp>
      <p:sp>
        <p:nvSpPr>
          <p:cNvPr id="7" name="TextBox 6"/>
          <p:cNvSpPr txBox="1"/>
          <p:nvPr>
            <p:custDataLst>
              <p:tags r:id="rId6"/>
            </p:custDataLst>
          </p:nvPr>
        </p:nvSpPr>
        <p:spPr>
          <a:xfrm>
            <a:off x="2108928" y="4289611"/>
            <a:ext cx="2386872" cy="369332"/>
          </a:xfrm>
          <a:prstGeom prst="rect">
            <a:avLst/>
          </a:prstGeom>
          <a:noFill/>
        </p:spPr>
        <p:txBody>
          <a:bodyPr wrap="none" rtlCol="0">
            <a:spAutoFit/>
          </a:bodyPr>
          <a:lstStyle/>
          <a:p>
            <a:r>
              <a:rPr lang="en-US" dirty="0" smtClean="0">
                <a:solidFill>
                  <a:srgbClr val="800000"/>
                </a:solidFill>
              </a:rPr>
              <a:t>Data: USDA NASS, 2016</a:t>
            </a:r>
            <a:endParaRPr lang="en-US" dirty="0">
              <a:solidFill>
                <a:srgbClr val="800000"/>
              </a:solidFill>
            </a:endParaRPr>
          </a:p>
        </p:txBody>
      </p:sp>
    </p:spTree>
    <p:extLst>
      <p:ext uri="{BB962C8B-B14F-4D97-AF65-F5344CB8AC3E}">
        <p14:creationId xmlns:p14="http://schemas.microsoft.com/office/powerpoint/2010/main" val="29748669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USDA Organic Price Report – Excerpt</a:t>
            </a:r>
            <a:endParaRPr lang="en-US" dirty="0"/>
          </a:p>
        </p:txBody>
      </p:sp>
      <p:sp>
        <p:nvSpPr>
          <p:cNvPr id="3" name="Content Placeholder 2"/>
          <p:cNvSpPr>
            <a:spLocks noGrp="1"/>
          </p:cNvSpPr>
          <p:nvPr>
            <p:ph idx="1"/>
            <p:custDataLst>
              <p:tags r:id="rId2"/>
            </p:custDataLst>
          </p:nvPr>
        </p:nvSpPr>
        <p:spPr>
          <a:xfrm>
            <a:off x="457200" y="1600200"/>
            <a:ext cx="8229600" cy="4525963"/>
          </a:xfrm>
        </p:spPr>
        <p:txBody>
          <a:bodyPr/>
          <a:lstStyle/>
          <a:p>
            <a:pPr>
              <a:buNone/>
            </a:pPr>
            <a:endParaRPr lang="en-US" sz="2400" dirty="0" smtClean="0"/>
          </a:p>
          <a:p>
            <a:pPr marL="0" indent="0">
              <a:buNone/>
            </a:pPr>
            <a:r>
              <a:rPr lang="en-US" sz="2800" i="1" dirty="0" smtClean="0"/>
              <a:t>“Too little activity on trades for [organic] oats, rye, and barley to trend. HRW [Hard red winter] feed wheat with no trend available due to lack of comparable trades.”</a:t>
            </a:r>
          </a:p>
          <a:p>
            <a:pPr marL="0" indent="0">
              <a:buNone/>
            </a:pPr>
            <a:r>
              <a:rPr lang="en-US" sz="2800" i="1" dirty="0" smtClean="0"/>
              <a:t>--Bi-Weekly </a:t>
            </a:r>
            <a:r>
              <a:rPr lang="en-US" sz="2800" i="1" dirty="0"/>
              <a:t>National Organic Comprehensive Report: Thu, Mar 02, 2017 – Wed, Mar 15, 2017</a:t>
            </a:r>
            <a:r>
              <a:rPr lang="en-US" sz="2800" i="1" dirty="0" smtClean="0"/>
              <a:t>.  USDA-AMS.</a:t>
            </a:r>
            <a:endParaRPr lang="en-US" sz="2800" dirty="0" smtClean="0"/>
          </a:p>
          <a:p>
            <a:pPr>
              <a:buNone/>
            </a:pPr>
            <a:endParaRPr lang="en-US" sz="3600" dirty="0" smtClean="0"/>
          </a:p>
        </p:txBody>
      </p:sp>
      <p:pic>
        <p:nvPicPr>
          <p:cNvPr id="11" name="Picture 10" descr="Screen Shot 2016-10-27 at 3.32.45 PM.png"/>
          <p:cNvPicPr>
            <a:picLocks noChangeAspect="1"/>
          </p:cNvPicPr>
          <p:nvPr/>
        </p:nvPicPr>
        <p:blipFill>
          <a:blip r:embed="rId5">
            <a:clrChange>
              <a:clrFrom>
                <a:srgbClr val="FFFFFF"/>
              </a:clrFrom>
              <a:clrTo>
                <a:srgbClr val="FFFFFF">
                  <a:alpha val="0"/>
                </a:srgbClr>
              </a:clrTo>
            </a:clrChange>
          </a:blip>
          <a:stretch>
            <a:fillRect/>
          </a:stretch>
        </p:blipFill>
        <p:spPr>
          <a:xfrm>
            <a:off x="3720410" y="4433901"/>
            <a:ext cx="1703180" cy="1692262"/>
          </a:xfrm>
          <a:prstGeom prst="rect">
            <a:avLst/>
          </a:prstGeom>
        </p:spPr>
      </p:pic>
    </p:spTree>
    <p:extLst>
      <p:ext uri="{BB962C8B-B14F-4D97-AF65-F5344CB8AC3E}">
        <p14:creationId xmlns:p14="http://schemas.microsoft.com/office/powerpoint/2010/main" val="27345330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0638"/>
            <a:ext cx="8229600" cy="1143000"/>
          </a:xfrm>
        </p:spPr>
        <p:txBody>
          <a:bodyPr>
            <a:normAutofit/>
          </a:bodyPr>
          <a:lstStyle/>
          <a:p>
            <a:r>
              <a:rPr lang="en-US" dirty="0"/>
              <a:t>Organic </a:t>
            </a:r>
            <a:r>
              <a:rPr lang="en-US" dirty="0" smtClean="0"/>
              <a:t>Price Volatility</a:t>
            </a:r>
            <a:endParaRPr lang="en-US" dirty="0"/>
          </a:p>
        </p:txBody>
      </p:sp>
      <p:pic>
        <p:nvPicPr>
          <p:cNvPr id="4" name="Picture 3" descr="Screen Shot 2017-03-20 at 12.31.27 PM.png"/>
          <p:cNvPicPr>
            <a:picLocks noChangeAspect="1"/>
          </p:cNvPicPr>
          <p:nvPr/>
        </p:nvPicPr>
        <p:blipFill>
          <a:blip r:embed="rId5"/>
          <a:stretch>
            <a:fillRect/>
          </a:stretch>
        </p:blipFill>
        <p:spPr>
          <a:xfrm>
            <a:off x="715708" y="1039939"/>
            <a:ext cx="7712583" cy="4854321"/>
          </a:xfrm>
          <a:prstGeom prst="rect">
            <a:avLst/>
          </a:prstGeom>
        </p:spPr>
      </p:pic>
      <p:sp>
        <p:nvSpPr>
          <p:cNvPr id="5" name="TextBox 4"/>
          <p:cNvSpPr txBox="1"/>
          <p:nvPr>
            <p:custDataLst>
              <p:tags r:id="rId2"/>
            </p:custDataLst>
          </p:nvPr>
        </p:nvSpPr>
        <p:spPr>
          <a:xfrm>
            <a:off x="0" y="5915791"/>
            <a:ext cx="6400800" cy="954107"/>
          </a:xfrm>
          <a:prstGeom prst="rect">
            <a:avLst/>
          </a:prstGeom>
          <a:noFill/>
        </p:spPr>
        <p:txBody>
          <a:bodyPr wrap="square" rtlCol="0">
            <a:spAutoFit/>
          </a:bodyPr>
          <a:lstStyle/>
          <a:p>
            <a:r>
              <a:rPr lang="en-US" i="1" dirty="0" smtClean="0">
                <a:solidFill>
                  <a:srgbClr val="800000"/>
                </a:solidFill>
              </a:rPr>
              <a:t>Source: </a:t>
            </a:r>
            <a:r>
              <a:rPr lang="en-US" i="1" dirty="0">
                <a:solidFill>
                  <a:srgbClr val="800000"/>
                </a:solidFill>
              </a:rPr>
              <a:t>Greene, Catherine. “The Outlook for Organic Agriculture.” 92</a:t>
            </a:r>
            <a:r>
              <a:rPr lang="en-US" i="1" baseline="30000" dirty="0">
                <a:solidFill>
                  <a:srgbClr val="800000"/>
                </a:solidFill>
              </a:rPr>
              <a:t>nd</a:t>
            </a:r>
            <a:r>
              <a:rPr lang="en-US" i="1" dirty="0">
                <a:solidFill>
                  <a:srgbClr val="800000"/>
                </a:solidFill>
              </a:rPr>
              <a:t> Annual USDA Agricultural Outlook Forum, Arlington, VA. February 25, 2016. USDA Economic Research Service. </a:t>
            </a:r>
          </a:p>
        </p:txBody>
      </p:sp>
      <p:cxnSp>
        <p:nvCxnSpPr>
          <p:cNvPr id="7" name="Straight Arrow Connector 6"/>
          <p:cNvCxnSpPr/>
          <p:nvPr/>
        </p:nvCxnSpPr>
        <p:spPr>
          <a:xfrm flipV="1">
            <a:off x="3955774" y="4641573"/>
            <a:ext cx="0" cy="496957"/>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247321" y="2985052"/>
            <a:ext cx="0" cy="496957"/>
          </a:xfrm>
          <a:prstGeom prst="straightConnector1">
            <a:avLst/>
          </a:prstGeom>
          <a:ln w="539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1430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 r="29065"/>
          <a:stretch/>
        </p:blipFill>
        <p:spPr>
          <a:xfrm>
            <a:off x="457200" y="1895003"/>
            <a:ext cx="4475481" cy="4207196"/>
          </a:xfrm>
          <a:prstGeom prst="rect">
            <a:avLst/>
          </a:prstGeom>
        </p:spPr>
      </p:pic>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Organic </a:t>
            </a:r>
            <a:r>
              <a:rPr lang="en-US" dirty="0" smtClean="0"/>
              <a:t>Marketing Challenges</a:t>
            </a:r>
            <a:endParaRPr lang="en-US" dirty="0"/>
          </a:p>
        </p:txBody>
      </p:sp>
      <p:sp>
        <p:nvSpPr>
          <p:cNvPr id="3" name="Content Placeholder 2"/>
          <p:cNvSpPr>
            <a:spLocks noGrp="1"/>
          </p:cNvSpPr>
          <p:nvPr>
            <p:ph idx="1"/>
            <p:custDataLst>
              <p:tags r:id="rId2"/>
            </p:custDataLst>
          </p:nvPr>
        </p:nvSpPr>
        <p:spPr>
          <a:xfrm>
            <a:off x="4932681" y="1895003"/>
            <a:ext cx="3896009" cy="4207196"/>
          </a:xfrm>
          <a:solidFill>
            <a:schemeClr val="tx2">
              <a:lumMod val="20000"/>
              <a:lumOff val="80000"/>
            </a:schemeClr>
          </a:solidFill>
        </p:spPr>
        <p:txBody>
          <a:bodyPr>
            <a:normAutofit/>
          </a:bodyPr>
          <a:lstStyle/>
          <a:p>
            <a:pPr marL="0" indent="0">
              <a:buNone/>
            </a:pPr>
            <a:endParaRPr lang="en-US" dirty="0" smtClean="0"/>
          </a:p>
          <a:p>
            <a:pPr marL="693738" indent="-514350">
              <a:buFont typeface="+mj-lt"/>
              <a:buAutoNum type="alphaUcPeriod"/>
            </a:pPr>
            <a:r>
              <a:rPr lang="en-US" dirty="0">
                <a:solidFill>
                  <a:schemeClr val="bg1">
                    <a:lumMod val="50000"/>
                  </a:schemeClr>
                </a:solidFill>
              </a:rPr>
              <a:t>Lack of </a:t>
            </a:r>
            <a:r>
              <a:rPr lang="en-US" dirty="0" smtClean="0">
                <a:solidFill>
                  <a:schemeClr val="bg1">
                    <a:lumMod val="50000"/>
                  </a:schemeClr>
                </a:solidFill>
              </a:rPr>
              <a:t>liquidity</a:t>
            </a:r>
          </a:p>
          <a:p>
            <a:pPr marL="693738" indent="-514350">
              <a:buFont typeface="+mj-lt"/>
              <a:buAutoNum type="alphaUcPeriod"/>
            </a:pPr>
            <a:r>
              <a:rPr lang="en-US" dirty="0" smtClean="0"/>
              <a:t>Limited infrastructure</a:t>
            </a:r>
            <a:endParaRPr lang="en-US" dirty="0"/>
          </a:p>
          <a:p>
            <a:pPr marL="693738" indent="-514350">
              <a:buFont typeface="+mj-lt"/>
              <a:buAutoNum type="alphaUcPeriod"/>
            </a:pPr>
            <a:r>
              <a:rPr lang="en-US" dirty="0"/>
              <a:t>Scarce marketing tools</a:t>
            </a:r>
          </a:p>
          <a:p>
            <a:pPr marL="514350" indent="-514350">
              <a:buFont typeface="+mj-lt"/>
              <a:buAutoNum type="alphaUcPeriod"/>
            </a:pPr>
            <a:endParaRPr lang="en-US" dirty="0"/>
          </a:p>
          <a:p>
            <a:pPr marL="0" indent="0">
              <a:buNone/>
            </a:pPr>
            <a:endParaRPr lang="en-US" dirty="0" smtClean="0"/>
          </a:p>
          <a:p>
            <a:pPr>
              <a:buNone/>
            </a:pPr>
            <a:endParaRPr lang="en-US" dirty="0" smtClean="0"/>
          </a:p>
          <a:p>
            <a:pPr>
              <a:buNone/>
            </a:pPr>
            <a:endParaRPr lang="en-US" dirty="0" smtClean="0"/>
          </a:p>
          <a:p>
            <a:endParaRPr lang="en-US" dirty="0"/>
          </a:p>
        </p:txBody>
      </p:sp>
    </p:spTree>
    <p:extLst>
      <p:ext uri="{BB962C8B-B14F-4D97-AF65-F5344CB8AC3E}">
        <p14:creationId xmlns:p14="http://schemas.microsoft.com/office/powerpoint/2010/main" val="828720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11736"/>
          <a:stretch/>
        </p:blipFill>
        <p:spPr>
          <a:xfrm>
            <a:off x="609600" y="1240151"/>
            <a:ext cx="7924800" cy="5246059"/>
          </a:xfrm>
          <a:prstGeom prst="rect">
            <a:avLst/>
          </a:prstGeom>
        </p:spPr>
      </p:pic>
      <p:sp>
        <p:nvSpPr>
          <p:cNvPr id="6" name="Rectangle 5"/>
          <p:cNvSpPr/>
          <p:nvPr>
            <p:custDataLst>
              <p:tags r:id="rId1"/>
            </p:custDataLst>
          </p:nvPr>
        </p:nvSpPr>
        <p:spPr>
          <a:xfrm>
            <a:off x="609600" y="1240151"/>
            <a:ext cx="7924801" cy="5246059"/>
          </a:xfrm>
          <a:prstGeom prst="rect">
            <a:avLst/>
          </a:prstGeom>
          <a:solidFill>
            <a:schemeClr val="bg1">
              <a:lumMod val="8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457200" y="22700"/>
            <a:ext cx="8229600" cy="1143000"/>
          </a:xfrm>
        </p:spPr>
        <p:txBody>
          <a:bodyPr>
            <a:normAutofit/>
          </a:bodyPr>
          <a:lstStyle/>
          <a:p>
            <a:r>
              <a:rPr lang="en-US" dirty="0" smtClean="0"/>
              <a:t>Limited Infrastructure</a:t>
            </a:r>
            <a:endParaRPr lang="en-US" dirty="0"/>
          </a:p>
        </p:txBody>
      </p:sp>
      <p:sp>
        <p:nvSpPr>
          <p:cNvPr id="3" name="Content Placeholder 2"/>
          <p:cNvSpPr>
            <a:spLocks noGrp="1"/>
          </p:cNvSpPr>
          <p:nvPr>
            <p:ph idx="1"/>
            <p:custDataLst>
              <p:tags r:id="rId3"/>
            </p:custDataLst>
          </p:nvPr>
        </p:nvSpPr>
        <p:spPr>
          <a:xfrm>
            <a:off x="847165" y="1600200"/>
            <a:ext cx="7490011" cy="4525963"/>
          </a:xfrm>
        </p:spPr>
        <p:txBody>
          <a:bodyPr/>
          <a:lstStyle/>
          <a:p>
            <a:pPr marL="0" indent="0">
              <a:buNone/>
            </a:pPr>
            <a:endParaRPr lang="en-US" dirty="0"/>
          </a:p>
          <a:p>
            <a:r>
              <a:rPr lang="en-US" sz="3600" dirty="0"/>
              <a:t>Handling </a:t>
            </a:r>
            <a:r>
              <a:rPr lang="en-US" sz="3600" dirty="0" smtClean="0"/>
              <a:t>facilities</a:t>
            </a:r>
          </a:p>
          <a:p>
            <a:pPr marL="0" indent="0">
              <a:buNone/>
            </a:pPr>
            <a:endParaRPr lang="en-US" sz="3600" dirty="0"/>
          </a:p>
          <a:p>
            <a:r>
              <a:rPr lang="en-US" sz="3600" dirty="0" smtClean="0"/>
              <a:t>Processors</a:t>
            </a:r>
          </a:p>
          <a:p>
            <a:pPr marL="0" indent="0">
              <a:buNone/>
            </a:pPr>
            <a:endParaRPr lang="en-US" sz="3600" dirty="0"/>
          </a:p>
          <a:p>
            <a:r>
              <a:rPr lang="en-US" sz="3600" dirty="0"/>
              <a:t>Off-farm </a:t>
            </a:r>
            <a:r>
              <a:rPr lang="en-US" sz="3600" dirty="0" smtClean="0"/>
              <a:t>storage at grain elevators</a:t>
            </a:r>
            <a:endParaRPr lang="en-US" sz="3600" dirty="0"/>
          </a:p>
          <a:p>
            <a:endParaRPr lang="en-US" dirty="0" smtClean="0"/>
          </a:p>
          <a:p>
            <a:pPr>
              <a:buNone/>
            </a:pPr>
            <a:endParaRPr lang="en-US" dirty="0" smtClean="0"/>
          </a:p>
        </p:txBody>
      </p:sp>
    </p:spTree>
    <p:extLst>
      <p:ext uri="{BB962C8B-B14F-4D97-AF65-F5344CB8AC3E}">
        <p14:creationId xmlns:p14="http://schemas.microsoft.com/office/powerpoint/2010/main" val="25431242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Organic </a:t>
            </a:r>
            <a:r>
              <a:rPr lang="en-US" dirty="0" smtClean="0"/>
              <a:t>Handling and Processing Capacity</a:t>
            </a:r>
            <a:endParaRPr lang="en-US" dirty="0"/>
          </a:p>
        </p:txBody>
      </p:sp>
      <p:pic>
        <p:nvPicPr>
          <p:cNvPr id="4" name="Picture 3" descr="Screen Shot 2017-03-20 at 4.29.17 PM.png"/>
          <p:cNvPicPr>
            <a:picLocks noChangeAspect="1"/>
          </p:cNvPicPr>
          <p:nvPr/>
        </p:nvPicPr>
        <p:blipFill>
          <a:blip r:embed="rId6"/>
          <a:srcRect t="24668" r="11232"/>
          <a:stretch>
            <a:fillRect/>
          </a:stretch>
        </p:blipFill>
        <p:spPr>
          <a:xfrm>
            <a:off x="337668" y="1617455"/>
            <a:ext cx="8468663" cy="4734458"/>
          </a:xfrm>
          <a:prstGeom prst="rect">
            <a:avLst/>
          </a:prstGeom>
        </p:spPr>
      </p:pic>
      <p:sp>
        <p:nvSpPr>
          <p:cNvPr id="5" name="TextBox 4"/>
          <p:cNvSpPr txBox="1"/>
          <p:nvPr>
            <p:custDataLst>
              <p:tags r:id="rId2"/>
            </p:custDataLst>
          </p:nvPr>
        </p:nvSpPr>
        <p:spPr>
          <a:xfrm>
            <a:off x="337668" y="5864553"/>
            <a:ext cx="3877732" cy="523220"/>
          </a:xfrm>
          <a:prstGeom prst="rect">
            <a:avLst/>
          </a:prstGeom>
          <a:noFill/>
        </p:spPr>
        <p:txBody>
          <a:bodyPr wrap="square" rtlCol="0">
            <a:spAutoFit/>
          </a:bodyPr>
          <a:lstStyle/>
          <a:p>
            <a:r>
              <a:rPr lang="en-US" sz="2800" i="1" dirty="0" smtClean="0">
                <a:solidFill>
                  <a:srgbClr val="800000"/>
                </a:solidFill>
              </a:rPr>
              <a:t>Source: </a:t>
            </a:r>
            <a:r>
              <a:rPr lang="en-US" sz="2800" i="1" dirty="0" err="1" smtClean="0">
                <a:solidFill>
                  <a:srgbClr val="800000"/>
                </a:solidFill>
              </a:rPr>
              <a:t>Mercaris</a:t>
            </a:r>
            <a:r>
              <a:rPr lang="en-US" sz="2800" i="1" dirty="0" smtClean="0">
                <a:solidFill>
                  <a:srgbClr val="800000"/>
                </a:solidFill>
              </a:rPr>
              <a:t> Corp.</a:t>
            </a:r>
            <a:endParaRPr lang="en-US" sz="2800" i="1" dirty="0">
              <a:solidFill>
                <a:srgbClr val="800000"/>
              </a:solidFill>
            </a:endParaRPr>
          </a:p>
        </p:txBody>
      </p:sp>
      <p:sp>
        <p:nvSpPr>
          <p:cNvPr id="3" name="TextBox 2"/>
          <p:cNvSpPr txBox="1"/>
          <p:nvPr>
            <p:custDataLst>
              <p:tags r:id="rId3"/>
            </p:custDataLst>
          </p:nvPr>
        </p:nvSpPr>
        <p:spPr>
          <a:xfrm>
            <a:off x="4753231" y="5228013"/>
            <a:ext cx="4232377" cy="1200329"/>
          </a:xfrm>
          <a:prstGeom prst="rect">
            <a:avLst/>
          </a:prstGeom>
          <a:noFill/>
        </p:spPr>
        <p:txBody>
          <a:bodyPr wrap="none" rtlCol="0">
            <a:spAutoFit/>
          </a:bodyPr>
          <a:lstStyle/>
          <a:p>
            <a:r>
              <a:rPr lang="en-US" sz="3600" dirty="0">
                <a:solidFill>
                  <a:srgbClr val="800000"/>
                </a:solidFill>
              </a:rPr>
              <a:t>~</a:t>
            </a:r>
            <a:r>
              <a:rPr lang="en-US" sz="3600" dirty="0" smtClean="0">
                <a:solidFill>
                  <a:srgbClr val="800000"/>
                </a:solidFill>
              </a:rPr>
              <a:t>30,000 facilities</a:t>
            </a:r>
          </a:p>
          <a:p>
            <a:r>
              <a:rPr lang="en-US" sz="3600" dirty="0" smtClean="0">
                <a:solidFill>
                  <a:srgbClr val="800000"/>
                </a:solidFill>
              </a:rPr>
              <a:t>~300 organic facilities</a:t>
            </a:r>
          </a:p>
        </p:txBody>
      </p:sp>
    </p:spTree>
    <p:extLst>
      <p:ext uri="{BB962C8B-B14F-4D97-AF65-F5344CB8AC3E}">
        <p14:creationId xmlns:p14="http://schemas.microsoft.com/office/powerpoint/2010/main" val="42096150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Marketing</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444" y="1519760"/>
            <a:ext cx="5208422" cy="4686841"/>
          </a:xfrm>
          <a:prstGeom prst="rect">
            <a:avLst/>
          </a:prstGeom>
        </p:spPr>
      </p:pic>
      <p:sp>
        <p:nvSpPr>
          <p:cNvPr id="5" name="Content Placeholder 4"/>
          <p:cNvSpPr>
            <a:spLocks noGrp="1"/>
          </p:cNvSpPr>
          <p:nvPr>
            <p:ph idx="1"/>
          </p:nvPr>
        </p:nvSpPr>
        <p:spPr>
          <a:xfrm>
            <a:off x="6129866" y="1600200"/>
            <a:ext cx="2336800" cy="4525963"/>
          </a:xfrm>
        </p:spPr>
        <p:txBody>
          <a:bodyPr>
            <a:normAutofit/>
          </a:bodyPr>
          <a:lstStyle/>
          <a:p>
            <a:pPr marL="0" indent="0">
              <a:buNone/>
            </a:pPr>
            <a:r>
              <a:rPr lang="en-US" sz="3600" dirty="0"/>
              <a:t>Sale and movement of a product from seller to buyer</a:t>
            </a:r>
          </a:p>
          <a:p>
            <a:pPr marL="0" indent="0">
              <a:buNone/>
            </a:pPr>
            <a:endParaRPr lang="en-US" sz="3600" dirty="0"/>
          </a:p>
        </p:txBody>
      </p:sp>
    </p:spTree>
    <p:extLst>
      <p:ext uri="{BB962C8B-B14F-4D97-AF65-F5344CB8AC3E}">
        <p14:creationId xmlns:p14="http://schemas.microsoft.com/office/powerpoint/2010/main" val="37549015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56104"/>
            <a:ext cx="8229600" cy="1143000"/>
          </a:xfrm>
        </p:spPr>
        <p:txBody>
          <a:bodyPr>
            <a:normAutofit/>
          </a:bodyPr>
          <a:lstStyle/>
          <a:p>
            <a:r>
              <a:rPr lang="en-US" dirty="0"/>
              <a:t>Little or </a:t>
            </a:r>
            <a:r>
              <a:rPr lang="en-US" dirty="0" smtClean="0"/>
              <a:t>No Off-Farm Storage</a:t>
            </a:r>
            <a:endParaRPr lang="en-US" dirty="0"/>
          </a:p>
        </p:txBody>
      </p:sp>
      <p:pic>
        <p:nvPicPr>
          <p:cNvPr id="4" name="Picture 3" descr="nebraska-77800.jpg"/>
          <p:cNvPicPr>
            <a:picLocks noChangeAspect="1"/>
          </p:cNvPicPr>
          <p:nvPr/>
        </p:nvPicPr>
        <p:blipFill>
          <a:blip r:embed="rId5"/>
          <a:stretch>
            <a:fillRect/>
          </a:stretch>
        </p:blipFill>
        <p:spPr>
          <a:xfrm>
            <a:off x="51673" y="1417639"/>
            <a:ext cx="9040654" cy="4748784"/>
          </a:xfrm>
          <a:prstGeom prst="rect">
            <a:avLst/>
          </a:prstGeom>
        </p:spPr>
      </p:pic>
      <p:sp>
        <p:nvSpPr>
          <p:cNvPr id="5" name="TextBox 4"/>
          <p:cNvSpPr txBox="1"/>
          <p:nvPr>
            <p:custDataLst>
              <p:tags r:id="rId2"/>
            </p:custDataLst>
          </p:nvPr>
        </p:nvSpPr>
        <p:spPr>
          <a:xfrm>
            <a:off x="1088867" y="4596763"/>
            <a:ext cx="6966266" cy="1569660"/>
          </a:xfrm>
          <a:prstGeom prst="rect">
            <a:avLst/>
          </a:prstGeom>
          <a:solidFill>
            <a:schemeClr val="bg1">
              <a:lumMod val="85000"/>
              <a:alpha val="86000"/>
            </a:schemeClr>
          </a:solidFill>
        </p:spPr>
        <p:txBody>
          <a:bodyPr wrap="none" rtlCol="0">
            <a:spAutoFit/>
          </a:bodyPr>
          <a:lstStyle/>
          <a:p>
            <a:r>
              <a:rPr lang="en-US" sz="3200" dirty="0" smtClean="0">
                <a:solidFill>
                  <a:srgbClr val="800000"/>
                </a:solidFill>
              </a:rPr>
              <a:t>Organic farmers often:</a:t>
            </a:r>
          </a:p>
          <a:p>
            <a:pPr marL="693738" indent="-457200">
              <a:buFont typeface="Arial" panose="020B0604020202020204" pitchFamily="34" charset="0"/>
              <a:buChar char="•"/>
            </a:pPr>
            <a:r>
              <a:rPr lang="en-US" sz="3200" dirty="0" smtClean="0">
                <a:solidFill>
                  <a:srgbClr val="800000"/>
                </a:solidFill>
              </a:rPr>
              <a:t>Must invest in more on-farm storage</a:t>
            </a:r>
          </a:p>
          <a:p>
            <a:pPr marL="693738" indent="-457200">
              <a:buFont typeface="Arial" panose="020B0604020202020204" pitchFamily="34" charset="0"/>
              <a:buChar char="•"/>
            </a:pPr>
            <a:r>
              <a:rPr lang="en-US" sz="3200" dirty="0" smtClean="0">
                <a:solidFill>
                  <a:srgbClr val="800000"/>
                </a:solidFill>
              </a:rPr>
              <a:t>Travel longer distances to market</a:t>
            </a:r>
          </a:p>
        </p:txBody>
      </p:sp>
    </p:spTree>
    <p:extLst>
      <p:ext uri="{BB962C8B-B14F-4D97-AF65-F5344CB8AC3E}">
        <p14:creationId xmlns:p14="http://schemas.microsoft.com/office/powerpoint/2010/main" val="6129959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 r="29065"/>
          <a:stretch/>
        </p:blipFill>
        <p:spPr>
          <a:xfrm>
            <a:off x="457200" y="1895003"/>
            <a:ext cx="4475481" cy="4207196"/>
          </a:xfrm>
          <a:prstGeom prst="rect">
            <a:avLst/>
          </a:prstGeom>
        </p:spPr>
      </p:pic>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a:t>Organic </a:t>
            </a:r>
            <a:r>
              <a:rPr lang="en-US" smtClean="0"/>
              <a:t>Marketing Challenges</a:t>
            </a:r>
            <a:endParaRPr lang="en-US" dirty="0"/>
          </a:p>
        </p:txBody>
      </p:sp>
      <p:sp>
        <p:nvSpPr>
          <p:cNvPr id="3" name="Content Placeholder 2"/>
          <p:cNvSpPr>
            <a:spLocks noGrp="1"/>
          </p:cNvSpPr>
          <p:nvPr>
            <p:ph idx="1"/>
            <p:custDataLst>
              <p:tags r:id="rId2"/>
            </p:custDataLst>
          </p:nvPr>
        </p:nvSpPr>
        <p:spPr>
          <a:xfrm>
            <a:off x="4932681" y="1895003"/>
            <a:ext cx="3896009" cy="4207196"/>
          </a:xfrm>
          <a:solidFill>
            <a:schemeClr val="tx2">
              <a:lumMod val="20000"/>
              <a:lumOff val="80000"/>
            </a:schemeClr>
          </a:solidFill>
        </p:spPr>
        <p:txBody>
          <a:bodyPr>
            <a:normAutofit/>
          </a:bodyPr>
          <a:lstStyle/>
          <a:p>
            <a:pPr marL="0" indent="0">
              <a:buNone/>
            </a:pPr>
            <a:endParaRPr lang="en-US" dirty="0" smtClean="0"/>
          </a:p>
          <a:p>
            <a:pPr marL="693738" indent="-514350">
              <a:buFont typeface="+mj-lt"/>
              <a:buAutoNum type="alphaUcPeriod"/>
            </a:pPr>
            <a:r>
              <a:rPr lang="en-US" dirty="0">
                <a:solidFill>
                  <a:schemeClr val="bg1">
                    <a:lumMod val="50000"/>
                  </a:schemeClr>
                </a:solidFill>
              </a:rPr>
              <a:t>Lack of </a:t>
            </a:r>
            <a:r>
              <a:rPr lang="en-US" dirty="0" smtClean="0">
                <a:solidFill>
                  <a:schemeClr val="bg1">
                    <a:lumMod val="50000"/>
                  </a:schemeClr>
                </a:solidFill>
              </a:rPr>
              <a:t>liquidity</a:t>
            </a:r>
          </a:p>
          <a:p>
            <a:pPr marL="693738" indent="-514350">
              <a:buFont typeface="+mj-lt"/>
              <a:buAutoNum type="alphaUcPeriod"/>
            </a:pPr>
            <a:r>
              <a:rPr lang="en-US" dirty="0" smtClean="0">
                <a:solidFill>
                  <a:schemeClr val="bg1">
                    <a:lumMod val="50000"/>
                  </a:schemeClr>
                </a:solidFill>
              </a:rPr>
              <a:t>Limited infrastructure</a:t>
            </a:r>
            <a:endParaRPr lang="en-US" dirty="0">
              <a:solidFill>
                <a:schemeClr val="bg1">
                  <a:lumMod val="50000"/>
                </a:schemeClr>
              </a:solidFill>
            </a:endParaRPr>
          </a:p>
          <a:p>
            <a:pPr marL="693738" indent="-514350">
              <a:buFont typeface="+mj-lt"/>
              <a:buAutoNum type="alphaUcPeriod"/>
            </a:pPr>
            <a:r>
              <a:rPr lang="en-US" dirty="0"/>
              <a:t>Scarce marketing tools</a:t>
            </a:r>
          </a:p>
          <a:p>
            <a:pPr marL="514350" indent="-514350">
              <a:buFont typeface="+mj-lt"/>
              <a:buAutoNum type="alphaUcPeriod"/>
            </a:pPr>
            <a:endParaRPr lang="en-US" dirty="0"/>
          </a:p>
          <a:p>
            <a:pPr marL="0" indent="0">
              <a:buNone/>
            </a:pPr>
            <a:endParaRPr lang="en-US" dirty="0" smtClean="0"/>
          </a:p>
          <a:p>
            <a:pPr>
              <a:buNone/>
            </a:pPr>
            <a:endParaRPr lang="en-US" dirty="0" smtClean="0"/>
          </a:p>
          <a:p>
            <a:pPr>
              <a:buNone/>
            </a:pPr>
            <a:endParaRPr lang="en-US" dirty="0" smtClean="0"/>
          </a:p>
          <a:p>
            <a:endParaRPr lang="en-US" dirty="0"/>
          </a:p>
        </p:txBody>
      </p:sp>
    </p:spTree>
    <p:extLst>
      <p:ext uri="{BB962C8B-B14F-4D97-AF65-F5344CB8AC3E}">
        <p14:creationId xmlns:p14="http://schemas.microsoft.com/office/powerpoint/2010/main" val="2895452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7232"/>
          <a:stretch/>
        </p:blipFill>
        <p:spPr>
          <a:xfrm>
            <a:off x="329184" y="1312169"/>
            <a:ext cx="8485632" cy="5009424"/>
          </a:xfrm>
          <a:prstGeom prst="rect">
            <a:avLst/>
          </a:prstGeom>
        </p:spPr>
      </p:pic>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Conventional Marketing Tools</a:t>
            </a:r>
            <a:endParaRPr lang="en-US" dirty="0"/>
          </a:p>
        </p:txBody>
      </p:sp>
      <p:sp>
        <p:nvSpPr>
          <p:cNvPr id="3" name="Content Placeholder 2"/>
          <p:cNvSpPr>
            <a:spLocks noGrp="1"/>
          </p:cNvSpPr>
          <p:nvPr>
            <p:ph idx="1"/>
            <p:custDataLst>
              <p:tags r:id="rId2"/>
            </p:custDataLst>
          </p:nvPr>
        </p:nvSpPr>
        <p:spPr>
          <a:xfrm>
            <a:off x="457200" y="2084617"/>
            <a:ext cx="8229600" cy="3569997"/>
          </a:xfrm>
          <a:solidFill>
            <a:schemeClr val="bg1">
              <a:alpha val="64000"/>
            </a:schemeClr>
          </a:solidFill>
        </p:spPr>
        <p:txBody>
          <a:bodyPr>
            <a:normAutofit/>
          </a:bodyPr>
          <a:lstStyle/>
          <a:p>
            <a:pPr>
              <a:buNone/>
            </a:pPr>
            <a:r>
              <a:rPr lang="en-US" dirty="0" smtClean="0"/>
              <a:t>Conventional farmers have access to :</a:t>
            </a:r>
          </a:p>
          <a:p>
            <a:pPr marL="627063"/>
            <a:r>
              <a:rPr lang="en-US" dirty="0" smtClean="0"/>
              <a:t>Price data</a:t>
            </a:r>
          </a:p>
          <a:p>
            <a:pPr marL="627063"/>
            <a:r>
              <a:rPr lang="en-US" dirty="0" smtClean="0"/>
              <a:t>Planting data</a:t>
            </a:r>
          </a:p>
          <a:p>
            <a:pPr marL="627063"/>
            <a:r>
              <a:rPr lang="en-US" dirty="0" smtClean="0"/>
              <a:t>Harvest data</a:t>
            </a:r>
          </a:p>
          <a:p>
            <a:pPr marL="50800" indent="0">
              <a:buNone/>
            </a:pPr>
            <a:r>
              <a:rPr lang="en-US" dirty="0" smtClean="0"/>
              <a:t>Thus, they can more</a:t>
            </a:r>
          </a:p>
          <a:p>
            <a:pPr marL="50800" indent="0">
              <a:buNone/>
            </a:pPr>
            <a:r>
              <a:rPr lang="en-US" dirty="0" smtClean="0"/>
              <a:t>easily plan ahead</a:t>
            </a:r>
          </a:p>
          <a:p>
            <a:pPr marL="0" indent="0">
              <a:buNone/>
            </a:pPr>
            <a:endParaRPr lang="en-US" dirty="0"/>
          </a:p>
        </p:txBody>
      </p:sp>
      <p:pic>
        <p:nvPicPr>
          <p:cNvPr id="4" name="Picture 3" descr="Screen Shot 2017-03-20 at 10.32.19 AM.png"/>
          <p:cNvPicPr>
            <a:picLocks noChangeAspect="1"/>
          </p:cNvPicPr>
          <p:nvPr/>
        </p:nvPicPr>
        <p:blipFill>
          <a:blip r:embed="rId6">
            <a:clrChange>
              <a:clrFrom>
                <a:srgbClr val="FEFEFE"/>
              </a:clrFrom>
              <a:clrTo>
                <a:srgbClr val="FEFEFE">
                  <a:alpha val="0"/>
                </a:srgbClr>
              </a:clrTo>
            </a:clrChange>
          </a:blip>
          <a:stretch>
            <a:fillRect/>
          </a:stretch>
        </p:blipFill>
        <p:spPr>
          <a:xfrm>
            <a:off x="5083397" y="3097074"/>
            <a:ext cx="3170828" cy="2557540"/>
          </a:xfrm>
          <a:prstGeom prst="rect">
            <a:avLst/>
          </a:prstGeom>
        </p:spPr>
      </p:pic>
    </p:spTree>
    <p:extLst>
      <p:ext uri="{BB962C8B-B14F-4D97-AF65-F5344CB8AC3E}">
        <p14:creationId xmlns:p14="http://schemas.microsoft.com/office/powerpoint/2010/main" val="23334776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7068"/>
          <a:stretch/>
        </p:blipFill>
        <p:spPr>
          <a:xfrm>
            <a:off x="0" y="1642533"/>
            <a:ext cx="9144000" cy="4806914"/>
          </a:xfrm>
          <a:prstGeom prst="rect">
            <a:avLst/>
          </a:prstGeom>
        </p:spPr>
      </p:pic>
      <p:sp>
        <p:nvSpPr>
          <p:cNvPr id="5" name="Rectangle 4"/>
          <p:cNvSpPr/>
          <p:nvPr>
            <p:custDataLst>
              <p:tags r:id="rId1"/>
            </p:custDataLst>
          </p:nvPr>
        </p:nvSpPr>
        <p:spPr>
          <a:xfrm>
            <a:off x="0" y="1642533"/>
            <a:ext cx="9144000" cy="4806914"/>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457200" y="274638"/>
            <a:ext cx="8229600" cy="1143000"/>
          </a:xfrm>
        </p:spPr>
        <p:txBody>
          <a:bodyPr>
            <a:normAutofit fontScale="90000"/>
          </a:bodyPr>
          <a:lstStyle/>
          <a:p>
            <a:r>
              <a:rPr lang="en-US" dirty="0" smtClean="0"/>
              <a:t>Limited Organic Planting </a:t>
            </a:r>
            <a:r>
              <a:rPr lang="en-US" dirty="0"/>
              <a:t>and </a:t>
            </a:r>
            <a:r>
              <a:rPr lang="en-US" dirty="0" smtClean="0"/>
              <a:t>Harvest Data</a:t>
            </a:r>
            <a:endParaRPr lang="en-US" dirty="0"/>
          </a:p>
        </p:txBody>
      </p:sp>
      <p:sp>
        <p:nvSpPr>
          <p:cNvPr id="3" name="Content Placeholder 2"/>
          <p:cNvSpPr>
            <a:spLocks noGrp="1"/>
          </p:cNvSpPr>
          <p:nvPr>
            <p:ph idx="1"/>
            <p:custDataLst>
              <p:tags r:id="rId3"/>
            </p:custDataLst>
          </p:nvPr>
        </p:nvSpPr>
        <p:spPr>
          <a:xfrm>
            <a:off x="457200" y="2365513"/>
            <a:ext cx="8229600" cy="2544417"/>
          </a:xfrm>
        </p:spPr>
        <p:txBody>
          <a:bodyPr>
            <a:normAutofit/>
          </a:bodyPr>
          <a:lstStyle/>
          <a:p>
            <a:r>
              <a:rPr lang="en-US" dirty="0" smtClean="0"/>
              <a:t>“Organic Production and Practices Survey” (every 3 years)</a:t>
            </a:r>
          </a:p>
          <a:p>
            <a:r>
              <a:rPr lang="en-US" dirty="0" smtClean="0"/>
              <a:t>“Organic Certifier Survey” (2014, 2015)</a:t>
            </a:r>
          </a:p>
          <a:p>
            <a:r>
              <a:rPr lang="en-US" dirty="0" smtClean="0"/>
              <a:t>“Agricultural Census” (every 5 years)</a:t>
            </a:r>
            <a:endParaRPr lang="en-US" dirty="0"/>
          </a:p>
        </p:txBody>
      </p:sp>
    </p:spTree>
    <p:extLst>
      <p:ext uri="{BB962C8B-B14F-4D97-AF65-F5344CB8AC3E}">
        <p14:creationId xmlns:p14="http://schemas.microsoft.com/office/powerpoint/2010/main" val="40478082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l="14465" r="39413"/>
          <a:stretch/>
        </p:blipFill>
        <p:spPr>
          <a:xfrm>
            <a:off x="3869267" y="573882"/>
            <a:ext cx="5145223" cy="5577840"/>
          </a:xfrm>
        </p:spPr>
      </p:pic>
      <p:sp>
        <p:nvSpPr>
          <p:cNvPr id="7" name="Content Placeholder 6"/>
          <p:cNvSpPr>
            <a:spLocks noGrp="1"/>
          </p:cNvSpPr>
          <p:nvPr>
            <p:ph sz="half" idx="2"/>
            <p:custDataLst>
              <p:tags r:id="rId1"/>
            </p:custDataLst>
          </p:nvPr>
        </p:nvSpPr>
        <p:spPr>
          <a:xfrm>
            <a:off x="491067" y="1842246"/>
            <a:ext cx="3200400" cy="4174007"/>
          </a:xfrm>
        </p:spPr>
        <p:txBody>
          <a:bodyPr>
            <a:normAutofit/>
          </a:bodyPr>
          <a:lstStyle/>
          <a:p>
            <a:pPr marL="0" indent="0">
              <a:buNone/>
            </a:pPr>
            <a:r>
              <a:rPr lang="en-US" sz="3200" dirty="0"/>
              <a:t>L</a:t>
            </a:r>
            <a:r>
              <a:rPr lang="en-US" sz="3200" dirty="0" smtClean="0"/>
              <a:t>ack of organic information can make it difficult to make pricing and contracting decisions</a:t>
            </a:r>
            <a:endParaRPr lang="en-US" sz="3200" dirty="0"/>
          </a:p>
        </p:txBody>
      </p:sp>
    </p:spTree>
    <p:extLst>
      <p:ext uri="{BB962C8B-B14F-4D97-AF65-F5344CB8AC3E}">
        <p14:creationId xmlns:p14="http://schemas.microsoft.com/office/powerpoint/2010/main" val="27016892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11216"/>
          <a:stretch/>
        </p:blipFill>
        <p:spPr>
          <a:xfrm>
            <a:off x="299923" y="1333669"/>
            <a:ext cx="8544154" cy="5059023"/>
          </a:xfrm>
          <a:prstGeom prst="rect">
            <a:avLst/>
          </a:prstGeom>
        </p:spPr>
      </p:pic>
      <p:sp>
        <p:nvSpPr>
          <p:cNvPr id="7" name="Rectangle 6"/>
          <p:cNvSpPr/>
          <p:nvPr>
            <p:custDataLst>
              <p:tags r:id="rId1"/>
            </p:custDataLst>
          </p:nvPr>
        </p:nvSpPr>
        <p:spPr>
          <a:xfrm>
            <a:off x="299923" y="1333669"/>
            <a:ext cx="8544154" cy="5059023"/>
          </a:xfrm>
          <a:prstGeom prst="rect">
            <a:avLst/>
          </a:prstGeom>
          <a:solidFill>
            <a:schemeClr val="accent3">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smtClean="0"/>
              <a:t>Organic </a:t>
            </a:r>
            <a:r>
              <a:rPr lang="en-US" dirty="0"/>
              <a:t>Futures Prices</a:t>
            </a:r>
          </a:p>
        </p:txBody>
      </p:sp>
      <p:sp>
        <p:nvSpPr>
          <p:cNvPr id="3" name="Content Placeholder 2"/>
          <p:cNvSpPr>
            <a:spLocks noGrp="1"/>
          </p:cNvSpPr>
          <p:nvPr>
            <p:ph idx="1"/>
            <p:custDataLst>
              <p:tags r:id="rId3"/>
            </p:custDataLst>
          </p:nvPr>
        </p:nvSpPr>
        <p:spPr>
          <a:xfrm>
            <a:off x="457200" y="1948070"/>
            <a:ext cx="8229600" cy="4178093"/>
          </a:xfrm>
        </p:spPr>
        <p:txBody>
          <a:bodyPr>
            <a:normAutofit/>
          </a:bodyPr>
          <a:lstStyle/>
          <a:p>
            <a:pPr>
              <a:buNone/>
            </a:pPr>
            <a:endParaRPr lang="en-US" sz="3600" dirty="0" smtClean="0"/>
          </a:p>
          <a:p>
            <a:r>
              <a:rPr lang="en-US" sz="3600" dirty="0" smtClean="0"/>
              <a:t>Little or no information</a:t>
            </a:r>
          </a:p>
          <a:p>
            <a:r>
              <a:rPr lang="en-US" sz="3600" dirty="0" smtClean="0"/>
              <a:t>Access to information is cost prohibitive</a:t>
            </a:r>
          </a:p>
          <a:p>
            <a:r>
              <a:rPr lang="en-US" sz="3600" dirty="0" smtClean="0"/>
              <a:t>Information is outdated</a:t>
            </a:r>
          </a:p>
          <a:p>
            <a:endParaRPr lang="en-US" sz="3600" dirty="0"/>
          </a:p>
        </p:txBody>
      </p:sp>
    </p:spTree>
    <p:extLst>
      <p:ext uri="{BB962C8B-B14F-4D97-AF65-F5344CB8AC3E}">
        <p14:creationId xmlns:p14="http://schemas.microsoft.com/office/powerpoint/2010/main" val="15025377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Marketing</a:t>
            </a:r>
            <a:endParaRPr lang="en-US" dirty="0"/>
          </a:p>
        </p:txBody>
      </p:sp>
      <p:sp>
        <p:nvSpPr>
          <p:cNvPr id="3" name="Content Placeholder 2"/>
          <p:cNvSpPr>
            <a:spLocks noGrp="1"/>
          </p:cNvSpPr>
          <p:nvPr>
            <p:ph sz="half" idx="1"/>
            <p:custDataLst>
              <p:tags r:id="rId2"/>
            </p:custDataLst>
          </p:nvPr>
        </p:nvSpPr>
        <p:spPr>
          <a:xfrm>
            <a:off x="457200" y="1467333"/>
            <a:ext cx="4645742" cy="4883869"/>
          </a:xfrm>
          <a:solidFill>
            <a:srgbClr val="FAEAA8">
              <a:alpha val="82000"/>
            </a:srgbClr>
          </a:solidFill>
        </p:spPr>
        <p:txBody>
          <a:bodyPr>
            <a:normAutofit/>
          </a:bodyPr>
          <a:lstStyle/>
          <a:p>
            <a:pPr marL="571500" indent="-571500">
              <a:buFont typeface="+mj-lt"/>
              <a:buAutoNum type="romanUcPeriod"/>
            </a:pPr>
            <a:endParaRPr lang="en-US" sz="800" dirty="0" smtClean="0"/>
          </a:p>
          <a:p>
            <a:pPr marL="571500" indent="-571500">
              <a:buFont typeface="+mj-lt"/>
              <a:buAutoNum type="romanUcPeriod"/>
            </a:pPr>
            <a:r>
              <a:rPr lang="en-US" sz="3200" dirty="0" smtClean="0">
                <a:solidFill>
                  <a:schemeClr val="bg1">
                    <a:lumMod val="65000"/>
                  </a:schemeClr>
                </a:solidFill>
              </a:rPr>
              <a:t>Organic Markets</a:t>
            </a:r>
          </a:p>
          <a:p>
            <a:pPr marL="571500" indent="-571500">
              <a:buFont typeface="+mj-lt"/>
              <a:buAutoNum type="romanUcPeriod"/>
            </a:pPr>
            <a:r>
              <a:rPr lang="en-US" sz="3200" dirty="0" smtClean="0">
                <a:solidFill>
                  <a:schemeClr val="bg1">
                    <a:lumMod val="65000"/>
                  </a:schemeClr>
                </a:solidFill>
              </a:rPr>
              <a:t>Organic Challenges</a:t>
            </a:r>
            <a:endParaRPr lang="en-US" sz="3200" dirty="0">
              <a:solidFill>
                <a:schemeClr val="bg1">
                  <a:lumMod val="65000"/>
                </a:schemeClr>
              </a:solidFill>
            </a:endParaRPr>
          </a:p>
          <a:p>
            <a:pPr marL="571500" indent="-571500">
              <a:buFont typeface="+mj-lt"/>
              <a:buAutoNum type="romanUcPeriod"/>
            </a:pPr>
            <a:r>
              <a:rPr lang="en-US" sz="3200" dirty="0" smtClean="0"/>
              <a:t>Marketing Organic Crops</a:t>
            </a:r>
          </a:p>
          <a:p>
            <a:pPr marL="571500" indent="-571500">
              <a:buFont typeface="+mj-lt"/>
              <a:buAutoNum type="romanUcPeriod"/>
            </a:pPr>
            <a:r>
              <a:rPr lang="en-US" sz="3200" dirty="0" smtClean="0"/>
              <a:t>Marketing Documentation</a:t>
            </a:r>
          </a:p>
          <a:p>
            <a:pPr marL="571500" indent="-571500">
              <a:buFont typeface="+mj-lt"/>
              <a:buAutoNum type="romanUcPeriod"/>
            </a:pPr>
            <a:r>
              <a:rPr lang="en-US" sz="3200" dirty="0" smtClean="0"/>
              <a:t>Marketing Plans and Tools</a:t>
            </a:r>
          </a:p>
          <a:p>
            <a:pPr marL="571500" indent="-571500">
              <a:buFont typeface="+mj-lt"/>
              <a:buAutoNum type="romanUcPeriod"/>
            </a:pPr>
            <a:endParaRPr lang="en-US" sz="3200" dirty="0" smtClean="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3069" y="1467334"/>
            <a:ext cx="3584448" cy="2435637"/>
          </a:xfrm>
          <a:prstGeom prst="rect">
            <a:avLst/>
          </a:prstGeom>
        </p:spPr>
      </p:pic>
      <p:pic>
        <p:nvPicPr>
          <p:cNvPr id="5" name="Content Placeholder 4"/>
          <p:cNvPicPr>
            <a:picLocks noGrp="1" noChangeAspect="1"/>
          </p:cNvPicPr>
          <p:nvPr>
            <p:ph sz="half" idx="2"/>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t="13304" b="4122"/>
          <a:stretch/>
        </p:blipFill>
        <p:spPr>
          <a:xfrm>
            <a:off x="5102942" y="3902971"/>
            <a:ext cx="3584575" cy="2448232"/>
          </a:xfrm>
        </p:spPr>
      </p:pic>
    </p:spTree>
    <p:extLst>
      <p:ext uri="{BB962C8B-B14F-4D97-AF65-F5344CB8AC3E}">
        <p14:creationId xmlns:p14="http://schemas.microsoft.com/office/powerpoint/2010/main" val="24702227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Marketing </a:t>
            </a:r>
            <a:r>
              <a:rPr lang="en-US" dirty="0"/>
              <a:t>Organic Crops</a:t>
            </a:r>
          </a:p>
        </p:txBody>
      </p:sp>
      <p:sp>
        <p:nvSpPr>
          <p:cNvPr id="9" name="TextBox 8"/>
          <p:cNvSpPr txBox="1"/>
          <p:nvPr>
            <p:custDataLst>
              <p:tags r:id="rId2"/>
            </p:custDataLst>
          </p:nvPr>
        </p:nvSpPr>
        <p:spPr>
          <a:xfrm>
            <a:off x="139148" y="1417638"/>
            <a:ext cx="5070002" cy="5262979"/>
          </a:xfrm>
          <a:prstGeom prst="rect">
            <a:avLst/>
          </a:prstGeom>
          <a:noFill/>
        </p:spPr>
        <p:txBody>
          <a:bodyPr wrap="square" rtlCol="0">
            <a:spAutoFit/>
          </a:bodyPr>
          <a:lstStyle/>
          <a:p>
            <a:pPr algn="ctr"/>
            <a:r>
              <a:rPr lang="en-US" sz="2800" i="1" dirty="0" smtClean="0">
                <a:solidFill>
                  <a:srgbClr val="800000"/>
                </a:solidFill>
                <a:latin typeface="Arial"/>
                <a:cs typeface="Arial"/>
              </a:rPr>
              <a:t>“When we farm conventionally, our opportunities are the same as those for 99 percent of the other farmers. But we’re in the one percent category when we grow organically and that opens up a lot more opportunities.” </a:t>
            </a:r>
          </a:p>
          <a:p>
            <a:pPr algn="ctr"/>
            <a:endParaRPr lang="en-US" sz="2800" i="1" dirty="0" smtClean="0">
              <a:solidFill>
                <a:srgbClr val="800000"/>
              </a:solidFill>
              <a:latin typeface="Arial"/>
              <a:cs typeface="Arial"/>
            </a:endParaRPr>
          </a:p>
          <a:p>
            <a:pPr algn="ctr"/>
            <a:r>
              <a:rPr lang="en-US" sz="2800" i="1" dirty="0" smtClean="0">
                <a:solidFill>
                  <a:srgbClr val="800000"/>
                </a:solidFill>
                <a:latin typeface="Arial"/>
                <a:cs typeface="Arial"/>
              </a:rPr>
              <a:t>– Bryan </a:t>
            </a:r>
            <a:r>
              <a:rPr lang="en-US" sz="2800" i="1" dirty="0" err="1" smtClean="0">
                <a:solidFill>
                  <a:srgbClr val="800000"/>
                </a:solidFill>
                <a:latin typeface="Arial"/>
                <a:cs typeface="Arial"/>
              </a:rPr>
              <a:t>Kerkaert</a:t>
            </a:r>
            <a:r>
              <a:rPr lang="en-US" sz="2800" i="1" dirty="0" smtClean="0">
                <a:solidFill>
                  <a:srgbClr val="800000"/>
                </a:solidFill>
                <a:latin typeface="Arial"/>
                <a:cs typeface="Arial"/>
              </a:rPr>
              <a:t>, Minnesota organic grain and oilseed farmer</a:t>
            </a:r>
            <a:endParaRPr lang="en-US" sz="2800" i="1" dirty="0">
              <a:solidFill>
                <a:srgbClr val="800000"/>
              </a:solidFill>
              <a:latin typeface="Arial"/>
              <a:cs typeface="Arial"/>
            </a:endParaRPr>
          </a:p>
        </p:txBody>
      </p:sp>
      <p:pic>
        <p:nvPicPr>
          <p:cNvPr id="4" name="Picture 2" descr="Preview"/>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46" t="5017" b="13378"/>
          <a:stretch/>
        </p:blipFill>
        <p:spPr bwMode="auto">
          <a:xfrm>
            <a:off x="5371472" y="1576665"/>
            <a:ext cx="3772528" cy="4477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07025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Marketing Organic Crops</a:t>
            </a:r>
            <a:endParaRPr lang="en-US" dirty="0"/>
          </a:p>
        </p:txBody>
      </p:sp>
      <p:sp>
        <p:nvSpPr>
          <p:cNvPr id="3" name="Content Placeholder 2"/>
          <p:cNvSpPr>
            <a:spLocks noGrp="1"/>
          </p:cNvSpPr>
          <p:nvPr>
            <p:ph idx="1"/>
            <p:custDataLst>
              <p:tags r:id="rId2"/>
            </p:custDataLst>
          </p:nvPr>
        </p:nvSpPr>
        <p:spPr>
          <a:xfrm>
            <a:off x="5406326" y="1718009"/>
            <a:ext cx="3280474" cy="4531267"/>
          </a:xfrm>
          <a:solidFill>
            <a:schemeClr val="accent6">
              <a:lumMod val="60000"/>
              <a:lumOff val="40000"/>
              <a:alpha val="80000"/>
            </a:schemeClr>
          </a:solidFill>
        </p:spPr>
        <p:txBody>
          <a:bodyPr/>
          <a:lstStyle/>
          <a:p>
            <a:pPr marL="349250" indent="0">
              <a:buNone/>
            </a:pPr>
            <a:endParaRPr lang="en-US" sz="5400" dirty="0" smtClean="0"/>
          </a:p>
          <a:p>
            <a:pPr marL="863600" indent="-514350">
              <a:buFont typeface="+mj-lt"/>
              <a:buAutoNum type="alphaUcPeriod"/>
            </a:pPr>
            <a:r>
              <a:rPr lang="en-US" sz="3600" dirty="0" smtClean="0"/>
              <a:t>Timing</a:t>
            </a:r>
            <a:endParaRPr lang="en-US" sz="3600" dirty="0"/>
          </a:p>
          <a:p>
            <a:pPr marL="863600" indent="-514350">
              <a:buFont typeface="+mj-lt"/>
              <a:buAutoNum type="alphaUcPeriod"/>
            </a:pPr>
            <a:r>
              <a:rPr lang="en-US" sz="3600" dirty="0" smtClean="0"/>
              <a:t>Contracts</a:t>
            </a:r>
            <a:endParaRPr lang="en-US" sz="3600" dirty="0"/>
          </a:p>
          <a:p>
            <a:pPr marL="863600" indent="-514350">
              <a:buFont typeface="+mj-lt"/>
              <a:buAutoNum type="alphaUcPeriod"/>
            </a:pPr>
            <a:r>
              <a:rPr lang="en-US" sz="3600" dirty="0" smtClean="0"/>
              <a:t>Buyers</a:t>
            </a:r>
          </a:p>
          <a:p>
            <a:pPr marL="0" indent="0">
              <a:buNone/>
            </a:pPr>
            <a:endParaRPr lang="en-US" dirty="0"/>
          </a:p>
        </p:txBody>
      </p:sp>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20437" r="27584"/>
          <a:stretch/>
        </p:blipFill>
        <p:spPr>
          <a:xfrm>
            <a:off x="457200" y="1718010"/>
            <a:ext cx="4949126" cy="4531267"/>
          </a:xfrm>
          <a:prstGeom prst="rect">
            <a:avLst/>
          </a:prstGeom>
        </p:spPr>
      </p:pic>
    </p:spTree>
    <p:extLst>
      <p:ext uri="{BB962C8B-B14F-4D97-AF65-F5344CB8AC3E}">
        <p14:creationId xmlns:p14="http://schemas.microsoft.com/office/powerpoint/2010/main" val="369892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46038"/>
            <a:ext cx="8229600" cy="1143000"/>
          </a:xfrm>
        </p:spPr>
        <p:txBody>
          <a:bodyPr>
            <a:normAutofit/>
          </a:bodyPr>
          <a:lstStyle/>
          <a:p>
            <a:r>
              <a:rPr lang="en-US" dirty="0" smtClean="0"/>
              <a:t>Timing</a:t>
            </a:r>
            <a:endParaRPr lang="en-US" dirty="0"/>
          </a:p>
        </p:txBody>
      </p:sp>
      <p:sp>
        <p:nvSpPr>
          <p:cNvPr id="3" name="Content Placeholder 2"/>
          <p:cNvSpPr>
            <a:spLocks noGrp="1"/>
          </p:cNvSpPr>
          <p:nvPr>
            <p:ph idx="1"/>
            <p:custDataLst>
              <p:tags r:id="rId2"/>
            </p:custDataLst>
          </p:nvPr>
        </p:nvSpPr>
        <p:spPr>
          <a:xfrm>
            <a:off x="847164" y="1600200"/>
            <a:ext cx="7839635" cy="4525963"/>
          </a:xfrm>
        </p:spPr>
        <p:txBody>
          <a:bodyPr>
            <a:normAutofit/>
          </a:bodyPr>
          <a:lstStyle/>
          <a:p>
            <a:pPr>
              <a:buNone/>
            </a:pPr>
            <a:endParaRPr lang="en-US" dirty="0"/>
          </a:p>
          <a:p>
            <a:pPr marL="514350" indent="-514350">
              <a:buAutoNum type="arabicPeriod"/>
            </a:pPr>
            <a:r>
              <a:rPr lang="en-US" dirty="0" smtClean="0"/>
              <a:t>Current market prices</a:t>
            </a:r>
          </a:p>
          <a:p>
            <a:pPr marL="514350" indent="-514350">
              <a:buAutoNum type="arabicPeriod"/>
            </a:pPr>
            <a:r>
              <a:rPr lang="en-US" dirty="0" smtClean="0"/>
              <a:t>Anticipated or future market prices</a:t>
            </a:r>
          </a:p>
          <a:p>
            <a:pPr marL="514350" indent="-514350">
              <a:buAutoNum type="arabicPeriod"/>
            </a:pPr>
            <a:r>
              <a:rPr lang="en-US" dirty="0" smtClean="0"/>
              <a:t>On-farm storage</a:t>
            </a:r>
          </a:p>
          <a:p>
            <a:pPr marL="514350" indent="-514350">
              <a:buAutoNum type="arabicPeriod"/>
            </a:pPr>
            <a:r>
              <a:rPr lang="en-US" dirty="0" smtClean="0"/>
              <a:t>Cash flow</a:t>
            </a:r>
          </a:p>
          <a:p>
            <a:pPr>
              <a:buNone/>
            </a:pPr>
            <a:endParaRPr lang="en-US" dirty="0"/>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4725" b="4107"/>
          <a:stretch/>
        </p:blipFill>
        <p:spPr>
          <a:xfrm>
            <a:off x="568811" y="1180074"/>
            <a:ext cx="8046720" cy="5242208"/>
          </a:xfrm>
          <a:prstGeom prst="rect">
            <a:avLst/>
          </a:prstGeom>
          <a:noFill/>
        </p:spPr>
      </p:pic>
      <p:sp>
        <p:nvSpPr>
          <p:cNvPr id="12" name="Freeform 11"/>
          <p:cNvSpPr/>
          <p:nvPr>
            <p:custDataLst>
              <p:tags r:id="rId3"/>
            </p:custDataLst>
          </p:nvPr>
        </p:nvSpPr>
        <p:spPr>
          <a:xfrm>
            <a:off x="569013" y="1183341"/>
            <a:ext cx="8006175" cy="3550024"/>
          </a:xfrm>
          <a:custGeom>
            <a:avLst/>
            <a:gdLst>
              <a:gd name="connsiteX0" fmla="*/ 5175 w 8006175"/>
              <a:gd name="connsiteY0" fmla="*/ 0 h 3550024"/>
              <a:gd name="connsiteX1" fmla="*/ 8006175 w 8006175"/>
              <a:gd name="connsiteY1" fmla="*/ 0 h 3550024"/>
              <a:gd name="connsiteX2" fmla="*/ 8006175 w 8006175"/>
              <a:gd name="connsiteY2" fmla="*/ 1721224 h 3550024"/>
              <a:gd name="connsiteX3" fmla="*/ 3985504 w 8006175"/>
              <a:gd name="connsiteY3" fmla="*/ 1707777 h 3550024"/>
              <a:gd name="connsiteX4" fmla="*/ 3985504 w 8006175"/>
              <a:gd name="connsiteY4" fmla="*/ 3523130 h 3550024"/>
              <a:gd name="connsiteX5" fmla="*/ 5175 w 8006175"/>
              <a:gd name="connsiteY5" fmla="*/ 3550024 h 3550024"/>
              <a:gd name="connsiteX6" fmla="*/ 5175 w 8006175"/>
              <a:gd name="connsiteY6" fmla="*/ 0 h 355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6175" h="3550024">
                <a:moveTo>
                  <a:pt x="5175" y="0"/>
                </a:moveTo>
                <a:lnTo>
                  <a:pt x="8006175" y="0"/>
                </a:lnTo>
                <a:lnTo>
                  <a:pt x="8006175" y="1721224"/>
                </a:lnTo>
                <a:lnTo>
                  <a:pt x="3985504" y="1707777"/>
                </a:lnTo>
                <a:lnTo>
                  <a:pt x="3985504" y="3523130"/>
                </a:lnTo>
                <a:lnTo>
                  <a:pt x="5175" y="3550024"/>
                </a:lnTo>
                <a:cubicBezTo>
                  <a:pt x="693" y="2380130"/>
                  <a:pt x="-3790" y="1210235"/>
                  <a:pt x="5175" y="0"/>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custDataLst>
              <p:tags r:id="rId4"/>
            </p:custDataLst>
          </p:nvPr>
        </p:nvSpPr>
        <p:spPr>
          <a:xfrm rot="10800000">
            <a:off x="568912" y="2872257"/>
            <a:ext cx="8006175" cy="3550024"/>
          </a:xfrm>
          <a:custGeom>
            <a:avLst/>
            <a:gdLst>
              <a:gd name="connsiteX0" fmla="*/ 5175 w 8006175"/>
              <a:gd name="connsiteY0" fmla="*/ 0 h 3550024"/>
              <a:gd name="connsiteX1" fmla="*/ 8006175 w 8006175"/>
              <a:gd name="connsiteY1" fmla="*/ 0 h 3550024"/>
              <a:gd name="connsiteX2" fmla="*/ 8006175 w 8006175"/>
              <a:gd name="connsiteY2" fmla="*/ 1721224 h 3550024"/>
              <a:gd name="connsiteX3" fmla="*/ 3985504 w 8006175"/>
              <a:gd name="connsiteY3" fmla="*/ 1707777 h 3550024"/>
              <a:gd name="connsiteX4" fmla="*/ 3985504 w 8006175"/>
              <a:gd name="connsiteY4" fmla="*/ 3523130 h 3550024"/>
              <a:gd name="connsiteX5" fmla="*/ 5175 w 8006175"/>
              <a:gd name="connsiteY5" fmla="*/ 3550024 h 3550024"/>
              <a:gd name="connsiteX6" fmla="*/ 5175 w 8006175"/>
              <a:gd name="connsiteY6" fmla="*/ 0 h 355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6175" h="3550024">
                <a:moveTo>
                  <a:pt x="5175" y="0"/>
                </a:moveTo>
                <a:lnTo>
                  <a:pt x="8006175" y="0"/>
                </a:lnTo>
                <a:lnTo>
                  <a:pt x="8006175" y="1721224"/>
                </a:lnTo>
                <a:lnTo>
                  <a:pt x="3985504" y="1707777"/>
                </a:lnTo>
                <a:lnTo>
                  <a:pt x="3985504" y="3523130"/>
                </a:lnTo>
                <a:lnTo>
                  <a:pt x="5175" y="3550024"/>
                </a:lnTo>
                <a:cubicBezTo>
                  <a:pt x="693" y="2380130"/>
                  <a:pt x="-3790" y="1210235"/>
                  <a:pt x="5175" y="0"/>
                </a:cubicBez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87450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5388" y="1576149"/>
            <a:ext cx="4214820" cy="3813409"/>
          </a:xfrm>
          <a:prstGeom prst="rect">
            <a:avLst/>
          </a:prstGeom>
        </p:spPr>
      </p:pic>
      <p:sp>
        <p:nvSpPr>
          <p:cNvPr id="2" name="Title 1"/>
          <p:cNvSpPr>
            <a:spLocks noGrp="1"/>
          </p:cNvSpPr>
          <p:nvPr>
            <p:ph type="title"/>
            <p:custDataLst>
              <p:tags r:id="rId1"/>
            </p:custDataLst>
          </p:nvPr>
        </p:nvSpPr>
        <p:spPr>
          <a:xfrm>
            <a:off x="457200" y="274638"/>
            <a:ext cx="8229600" cy="1143000"/>
          </a:xfrm>
        </p:spPr>
        <p:txBody>
          <a:bodyPr/>
          <a:lstStyle/>
          <a:p>
            <a:r>
              <a:rPr lang="en-US" dirty="0" smtClean="0"/>
              <a:t>Commodity Marketing</a:t>
            </a:r>
            <a:endParaRPr lang="en-US" dirty="0"/>
          </a:p>
        </p:txBody>
      </p:sp>
      <p:sp>
        <p:nvSpPr>
          <p:cNvPr id="10" name="TextBox 9"/>
          <p:cNvSpPr txBox="1"/>
          <p:nvPr>
            <p:custDataLst>
              <p:tags r:id="rId2"/>
            </p:custDataLst>
          </p:nvPr>
        </p:nvSpPr>
        <p:spPr>
          <a:xfrm>
            <a:off x="1036815" y="5400503"/>
            <a:ext cx="6871625" cy="1200329"/>
          </a:xfrm>
          <a:prstGeom prst="rect">
            <a:avLst/>
          </a:prstGeom>
          <a:noFill/>
        </p:spPr>
        <p:txBody>
          <a:bodyPr wrap="none" rtlCol="0">
            <a:spAutoFit/>
          </a:bodyPr>
          <a:lstStyle/>
          <a:p>
            <a:pPr algn="ctr"/>
            <a:r>
              <a:rPr lang="en-US" sz="3600" dirty="0" smtClean="0">
                <a:solidFill>
                  <a:srgbClr val="800000"/>
                </a:solidFill>
              </a:rPr>
              <a:t>Grains from farmer to local elevator</a:t>
            </a:r>
          </a:p>
          <a:p>
            <a:pPr algn="ctr"/>
            <a:r>
              <a:rPr lang="en-US" sz="3600" dirty="0" smtClean="0">
                <a:solidFill>
                  <a:srgbClr val="800000"/>
                </a:solidFill>
              </a:rPr>
              <a:t>First point of sale</a:t>
            </a:r>
            <a:endParaRPr lang="en-US" sz="3600" dirty="0">
              <a:solidFill>
                <a:srgbClr val="800000"/>
              </a:solidFill>
            </a:endParaRP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37119" t="10214" r="1690" b="2483"/>
          <a:stretch/>
        </p:blipFill>
        <p:spPr>
          <a:xfrm>
            <a:off x="267642" y="1576149"/>
            <a:ext cx="3992225" cy="3824354"/>
          </a:xfrm>
          <a:prstGeom prst="rect">
            <a:avLst/>
          </a:prstGeom>
        </p:spPr>
      </p:pic>
    </p:spTree>
    <p:extLst>
      <p:ext uri="{BB962C8B-B14F-4D97-AF65-F5344CB8AC3E}">
        <p14:creationId xmlns:p14="http://schemas.microsoft.com/office/powerpoint/2010/main" val="33080613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Minnesota O</a:t>
            </a:r>
            <a:r>
              <a:rPr lang="en-US" dirty="0" smtClean="0"/>
              <a:t>rganic </a:t>
            </a:r>
            <a:r>
              <a:rPr lang="en-US" dirty="0"/>
              <a:t>and </a:t>
            </a:r>
            <a:r>
              <a:rPr lang="en-US" dirty="0" smtClean="0"/>
              <a:t>Transitioning </a:t>
            </a:r>
            <a:r>
              <a:rPr lang="en-US" dirty="0"/>
              <a:t>F</a:t>
            </a:r>
            <a:r>
              <a:rPr lang="en-US" dirty="0" smtClean="0"/>
              <a:t>armers</a:t>
            </a:r>
            <a:endParaRPr lang="en-US" dirty="0"/>
          </a:p>
        </p:txBody>
      </p:sp>
      <p:sp>
        <p:nvSpPr>
          <p:cNvPr id="3" name="Content Placeholder 2"/>
          <p:cNvSpPr>
            <a:spLocks noGrp="1"/>
          </p:cNvSpPr>
          <p:nvPr>
            <p:ph idx="1"/>
            <p:custDataLst>
              <p:tags r:id="rId2"/>
            </p:custDataLst>
          </p:nvPr>
        </p:nvSpPr>
        <p:spPr>
          <a:xfrm>
            <a:off x="189186" y="1755812"/>
            <a:ext cx="3932686" cy="4739582"/>
          </a:xfrm>
        </p:spPr>
        <p:txBody>
          <a:bodyPr>
            <a:normAutofit lnSpcReduction="10000"/>
          </a:bodyPr>
          <a:lstStyle/>
          <a:p>
            <a:r>
              <a:rPr lang="en-US" dirty="0" smtClean="0"/>
              <a:t>Post harvest spot or cash sales direct to buyer (31%)</a:t>
            </a:r>
          </a:p>
          <a:p>
            <a:r>
              <a:rPr lang="en-US" dirty="0"/>
              <a:t>Pre-harvest forward contracts (38</a:t>
            </a:r>
            <a:r>
              <a:rPr lang="en-US" dirty="0" smtClean="0"/>
              <a:t>%)</a:t>
            </a:r>
          </a:p>
          <a:p>
            <a:r>
              <a:rPr lang="en-US" dirty="0" smtClean="0"/>
              <a:t>Other: farmer owned coops, brokers</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17586"/>
          <a:stretch/>
        </p:blipFill>
        <p:spPr>
          <a:xfrm>
            <a:off x="4220001" y="2306375"/>
            <a:ext cx="4754114" cy="3244333"/>
          </a:xfrm>
          <a:prstGeom prst="rect">
            <a:avLst/>
          </a:prstGeom>
        </p:spPr>
      </p:pic>
    </p:spTree>
    <p:extLst>
      <p:ext uri="{BB962C8B-B14F-4D97-AF65-F5344CB8AC3E}">
        <p14:creationId xmlns:p14="http://schemas.microsoft.com/office/powerpoint/2010/main" val="4723085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Marketing Organic Crops</a:t>
            </a:r>
            <a:endParaRPr lang="en-US" dirty="0"/>
          </a:p>
        </p:txBody>
      </p:sp>
      <p:sp>
        <p:nvSpPr>
          <p:cNvPr id="3" name="Content Placeholder 2"/>
          <p:cNvSpPr>
            <a:spLocks noGrp="1"/>
          </p:cNvSpPr>
          <p:nvPr>
            <p:ph idx="1"/>
            <p:custDataLst>
              <p:tags r:id="rId2"/>
            </p:custDataLst>
          </p:nvPr>
        </p:nvSpPr>
        <p:spPr>
          <a:xfrm>
            <a:off x="5406326" y="1718009"/>
            <a:ext cx="3280474" cy="4531267"/>
          </a:xfrm>
          <a:solidFill>
            <a:schemeClr val="accent6">
              <a:lumMod val="60000"/>
              <a:lumOff val="40000"/>
              <a:alpha val="80000"/>
            </a:schemeClr>
          </a:solidFill>
        </p:spPr>
        <p:txBody>
          <a:bodyPr/>
          <a:lstStyle/>
          <a:p>
            <a:pPr marL="349250" indent="0">
              <a:buNone/>
            </a:pPr>
            <a:endParaRPr lang="en-US" sz="5400" dirty="0" smtClean="0"/>
          </a:p>
          <a:p>
            <a:pPr marL="863600" indent="-514350">
              <a:buFont typeface="+mj-lt"/>
              <a:buAutoNum type="alphaUcPeriod"/>
            </a:pPr>
            <a:r>
              <a:rPr lang="en-US" sz="3600" dirty="0" smtClean="0">
                <a:solidFill>
                  <a:schemeClr val="bg1">
                    <a:lumMod val="50000"/>
                  </a:schemeClr>
                </a:solidFill>
              </a:rPr>
              <a:t>Timing</a:t>
            </a:r>
            <a:endParaRPr lang="en-US" sz="3600" dirty="0">
              <a:solidFill>
                <a:schemeClr val="bg1">
                  <a:lumMod val="50000"/>
                </a:schemeClr>
              </a:solidFill>
            </a:endParaRPr>
          </a:p>
          <a:p>
            <a:pPr marL="863600" indent="-514350">
              <a:buFont typeface="+mj-lt"/>
              <a:buAutoNum type="alphaUcPeriod"/>
            </a:pPr>
            <a:r>
              <a:rPr lang="en-US" sz="3600" dirty="0" smtClean="0"/>
              <a:t>Contracts</a:t>
            </a:r>
            <a:endParaRPr lang="en-US" sz="3600" dirty="0"/>
          </a:p>
          <a:p>
            <a:pPr marL="863600" indent="-514350">
              <a:buFont typeface="+mj-lt"/>
              <a:buAutoNum type="alphaUcPeriod"/>
            </a:pPr>
            <a:r>
              <a:rPr lang="en-US" sz="3600" dirty="0" smtClean="0"/>
              <a:t>Buyers</a:t>
            </a:r>
          </a:p>
          <a:p>
            <a:pPr marL="0" indent="0">
              <a:buNone/>
            </a:pPr>
            <a:endParaRPr lang="en-US" dirty="0"/>
          </a:p>
        </p:txBody>
      </p:sp>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20437" r="27584"/>
          <a:stretch/>
        </p:blipFill>
        <p:spPr>
          <a:xfrm>
            <a:off x="457200" y="1718010"/>
            <a:ext cx="4949126" cy="4531267"/>
          </a:xfrm>
          <a:prstGeom prst="rect">
            <a:avLst/>
          </a:prstGeom>
        </p:spPr>
      </p:pic>
    </p:spTree>
    <p:extLst>
      <p:ext uri="{BB962C8B-B14F-4D97-AF65-F5344CB8AC3E}">
        <p14:creationId xmlns:p14="http://schemas.microsoft.com/office/powerpoint/2010/main" val="24517600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Forward </a:t>
            </a:r>
            <a:r>
              <a:rPr lang="en-US" dirty="0" smtClean="0"/>
              <a:t>Contract Types</a:t>
            </a:r>
            <a:endParaRPr lang="en-US" dirty="0"/>
          </a:p>
        </p:txBody>
      </p:sp>
      <p:graphicFrame>
        <p:nvGraphicFramePr>
          <p:cNvPr id="4" name="Table 3"/>
          <p:cNvGraphicFramePr>
            <a:graphicFrameLocks noGrp="1"/>
          </p:cNvGraphicFramePr>
          <p:nvPr>
            <p:custDataLst>
              <p:tags r:id="rId2"/>
            </p:custDataLst>
            <p:extLst>
              <p:ext uri="{D42A27DB-BD31-4B8C-83A1-F6EECF244321}">
                <p14:modId xmlns:p14="http://schemas.microsoft.com/office/powerpoint/2010/main" val="2503863204"/>
              </p:ext>
            </p:extLst>
          </p:nvPr>
        </p:nvGraphicFramePr>
        <p:xfrm>
          <a:off x="457201" y="2044313"/>
          <a:ext cx="8229599" cy="3628352"/>
        </p:xfrm>
        <a:graphic>
          <a:graphicData uri="http://schemas.openxmlformats.org/drawingml/2006/table">
            <a:tbl>
              <a:tblPr firstRow="1" bandRow="1">
                <a:tableStyleId>{21E4AEA4-8DFA-4A89-87EB-49C32662AFE0}</a:tableStyleId>
              </a:tblPr>
              <a:tblGrid>
                <a:gridCol w="4936121">
                  <a:extLst>
                    <a:ext uri="{9D8B030D-6E8A-4147-A177-3AD203B41FA5}">
                      <a16:colId xmlns:a16="http://schemas.microsoft.com/office/drawing/2014/main" xmlns="" val="20000"/>
                    </a:ext>
                  </a:extLst>
                </a:gridCol>
                <a:gridCol w="3293478">
                  <a:extLst>
                    <a:ext uri="{9D8B030D-6E8A-4147-A177-3AD203B41FA5}">
                      <a16:colId xmlns:a16="http://schemas.microsoft.com/office/drawing/2014/main" xmlns="" val="20001"/>
                    </a:ext>
                  </a:extLst>
                </a:gridCol>
              </a:tblGrid>
              <a:tr h="907088">
                <a:tc>
                  <a:txBody>
                    <a:bodyPr/>
                    <a:lstStyle/>
                    <a:p>
                      <a:r>
                        <a:rPr lang="en-US" sz="4000" dirty="0" smtClean="0"/>
                        <a:t>Contract</a:t>
                      </a:r>
                      <a:r>
                        <a:rPr lang="en-US" sz="4000" baseline="0" dirty="0" smtClean="0"/>
                        <a:t> Type</a:t>
                      </a:r>
                      <a:endParaRPr lang="en-US" sz="4000" dirty="0"/>
                    </a:p>
                  </a:txBody>
                  <a:tcPr/>
                </a:tc>
                <a:tc>
                  <a:txBody>
                    <a:bodyPr/>
                    <a:lstStyle/>
                    <a:p>
                      <a:r>
                        <a:rPr lang="en-US" sz="4000" dirty="0" smtClean="0"/>
                        <a:t>Duration</a:t>
                      </a:r>
                      <a:endParaRPr lang="en-US" sz="4000" dirty="0"/>
                    </a:p>
                  </a:txBody>
                  <a:tcPr/>
                </a:tc>
                <a:extLst>
                  <a:ext uri="{0D108BD9-81ED-4DB2-BD59-A6C34878D82A}">
                    <a16:rowId xmlns:a16="http://schemas.microsoft.com/office/drawing/2014/main" xmlns="" val="10000"/>
                  </a:ext>
                </a:extLst>
              </a:tr>
              <a:tr h="907088">
                <a:tc>
                  <a:txBody>
                    <a:bodyPr/>
                    <a:lstStyle/>
                    <a:p>
                      <a:r>
                        <a:rPr lang="en-US" sz="4000" dirty="0" smtClean="0"/>
                        <a:t>Forward</a:t>
                      </a:r>
                      <a:r>
                        <a:rPr lang="en-US" sz="4000" baseline="0" dirty="0" smtClean="0"/>
                        <a:t> cash</a:t>
                      </a:r>
                      <a:endParaRPr lang="en-US" sz="4000" dirty="0"/>
                    </a:p>
                  </a:txBody>
                  <a:tcPr/>
                </a:tc>
                <a:tc>
                  <a:txBody>
                    <a:bodyPr/>
                    <a:lstStyle/>
                    <a:p>
                      <a:r>
                        <a:rPr lang="en-US" sz="4000" dirty="0" smtClean="0"/>
                        <a:t>This season</a:t>
                      </a:r>
                      <a:endParaRPr lang="en-US" sz="4000" dirty="0"/>
                    </a:p>
                  </a:txBody>
                  <a:tcPr/>
                </a:tc>
                <a:extLst>
                  <a:ext uri="{0D108BD9-81ED-4DB2-BD59-A6C34878D82A}">
                    <a16:rowId xmlns:a16="http://schemas.microsoft.com/office/drawing/2014/main" xmlns="" val="10001"/>
                  </a:ext>
                </a:extLst>
              </a:tr>
              <a:tr h="907088">
                <a:tc>
                  <a:txBody>
                    <a:bodyPr/>
                    <a:lstStyle/>
                    <a:p>
                      <a:r>
                        <a:rPr lang="en-US" sz="4000" dirty="0" smtClean="0"/>
                        <a:t>Forward</a:t>
                      </a:r>
                      <a:r>
                        <a:rPr lang="en-US" sz="4000" baseline="0" dirty="0" smtClean="0"/>
                        <a:t> short-term</a:t>
                      </a:r>
                      <a:endParaRPr lang="en-US" sz="4000" dirty="0"/>
                    </a:p>
                  </a:txBody>
                  <a:tcPr/>
                </a:tc>
                <a:tc>
                  <a:txBody>
                    <a:bodyPr/>
                    <a:lstStyle/>
                    <a:p>
                      <a:r>
                        <a:rPr lang="en-US" sz="4000" dirty="0" smtClean="0"/>
                        <a:t>1-2 years</a:t>
                      </a:r>
                      <a:endParaRPr lang="en-US" sz="4000" dirty="0"/>
                    </a:p>
                  </a:txBody>
                  <a:tcPr/>
                </a:tc>
                <a:extLst>
                  <a:ext uri="{0D108BD9-81ED-4DB2-BD59-A6C34878D82A}">
                    <a16:rowId xmlns:a16="http://schemas.microsoft.com/office/drawing/2014/main" xmlns="" val="10002"/>
                  </a:ext>
                </a:extLst>
              </a:tr>
              <a:tr h="907088">
                <a:tc>
                  <a:txBody>
                    <a:bodyPr/>
                    <a:lstStyle/>
                    <a:p>
                      <a:r>
                        <a:rPr lang="en-US" sz="4000" dirty="0" smtClean="0"/>
                        <a:t>Forward long-term</a:t>
                      </a:r>
                      <a:endParaRPr lang="en-US" sz="4000" dirty="0"/>
                    </a:p>
                  </a:txBody>
                  <a:tcPr/>
                </a:tc>
                <a:tc>
                  <a:txBody>
                    <a:bodyPr/>
                    <a:lstStyle/>
                    <a:p>
                      <a:r>
                        <a:rPr lang="en-US" sz="4000" dirty="0" smtClean="0"/>
                        <a:t>3+ years</a:t>
                      </a:r>
                      <a:endParaRPr lang="en-US" sz="4000" dirty="0"/>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7883947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5567081" y="1881322"/>
            <a:ext cx="2675966" cy="4045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457200" y="37999"/>
            <a:ext cx="8229600" cy="1143000"/>
          </a:xfrm>
        </p:spPr>
        <p:txBody>
          <a:bodyPr/>
          <a:lstStyle/>
          <a:p>
            <a:r>
              <a:rPr lang="en-US" dirty="0" smtClean="0"/>
              <a:t>Forward Contract Terms</a:t>
            </a:r>
            <a:endParaRPr lang="en-US" dirty="0"/>
          </a:p>
        </p:txBody>
      </p:sp>
      <p:pic>
        <p:nvPicPr>
          <p:cNvPr id="4" name="Picture 3"/>
          <p:cNvPicPr>
            <a:picLocks noChangeAspect="1"/>
          </p:cNvPicPr>
          <p:nvPr/>
        </p:nvPicPr>
        <p:blipFill rotWithShape="1">
          <a:blip r:embed="rId9" cstate="print">
            <a:extLst>
              <a:ext uri="{28A0092B-C50C-407E-A947-70E740481C1C}">
                <a14:useLocalDpi xmlns:a14="http://schemas.microsoft.com/office/drawing/2010/main" val="0"/>
              </a:ext>
            </a:extLst>
          </a:blip>
          <a:srcRect b="8990"/>
          <a:stretch/>
        </p:blipFill>
        <p:spPr>
          <a:xfrm>
            <a:off x="858673" y="1417638"/>
            <a:ext cx="4213555" cy="2549244"/>
          </a:xfrm>
          <a:prstGeom prst="rect">
            <a:avLst/>
          </a:prstGeom>
        </p:spPr>
      </p:pic>
      <p:pic>
        <p:nvPicPr>
          <p:cNvPr id="5" name="Picture 4"/>
          <p:cNvPicPr>
            <a:picLocks noChangeAspect="1"/>
          </p:cNvPicPr>
          <p:nvPr/>
        </p:nvPicPr>
        <p:blipFill rotWithShape="1">
          <a:blip r:embed="rId10" cstate="print">
            <a:extLst>
              <a:ext uri="{28A0092B-C50C-407E-A947-70E740481C1C}">
                <a14:useLocalDpi xmlns:a14="http://schemas.microsoft.com/office/drawing/2010/main" val="0"/>
              </a:ext>
            </a:extLst>
          </a:blip>
          <a:srcRect b="19608"/>
          <a:stretch/>
        </p:blipFill>
        <p:spPr>
          <a:xfrm>
            <a:off x="1323188" y="4203521"/>
            <a:ext cx="3749040" cy="2260451"/>
          </a:xfrm>
          <a:prstGeom prst="rect">
            <a:avLst/>
          </a:prstGeom>
        </p:spPr>
      </p:pic>
      <p:sp>
        <p:nvSpPr>
          <p:cNvPr id="7" name="TextBox 6"/>
          <p:cNvSpPr txBox="1"/>
          <p:nvPr>
            <p:custDataLst>
              <p:tags r:id="rId3"/>
            </p:custDataLst>
          </p:nvPr>
        </p:nvSpPr>
        <p:spPr>
          <a:xfrm>
            <a:off x="993577" y="1456571"/>
            <a:ext cx="1921295" cy="584775"/>
          </a:xfrm>
          <a:prstGeom prst="rect">
            <a:avLst/>
          </a:prstGeom>
          <a:noFill/>
        </p:spPr>
        <p:txBody>
          <a:bodyPr wrap="none" rtlCol="0">
            <a:spAutoFit/>
          </a:bodyPr>
          <a:lstStyle/>
          <a:p>
            <a:r>
              <a:rPr lang="en-US" sz="3200" dirty="0" smtClean="0">
                <a:solidFill>
                  <a:srgbClr val="800000"/>
                </a:solidFill>
              </a:rPr>
              <a:t>QUANTITY</a:t>
            </a:r>
            <a:endParaRPr lang="en-US" sz="3200" dirty="0">
              <a:solidFill>
                <a:srgbClr val="800000"/>
              </a:solidFill>
            </a:endParaRPr>
          </a:p>
        </p:txBody>
      </p:sp>
      <p:sp>
        <p:nvSpPr>
          <p:cNvPr id="8" name="TextBox 7"/>
          <p:cNvSpPr txBox="1"/>
          <p:nvPr>
            <p:custDataLst>
              <p:tags r:id="rId4"/>
            </p:custDataLst>
          </p:nvPr>
        </p:nvSpPr>
        <p:spPr>
          <a:xfrm>
            <a:off x="7099785" y="5173722"/>
            <a:ext cx="1143262" cy="584775"/>
          </a:xfrm>
          <a:prstGeom prst="rect">
            <a:avLst/>
          </a:prstGeom>
          <a:noFill/>
        </p:spPr>
        <p:txBody>
          <a:bodyPr wrap="none" rtlCol="0">
            <a:spAutoFit/>
          </a:bodyPr>
          <a:lstStyle/>
          <a:p>
            <a:r>
              <a:rPr lang="en-US" sz="3200" dirty="0" smtClean="0">
                <a:solidFill>
                  <a:srgbClr val="800000"/>
                </a:solidFill>
              </a:rPr>
              <a:t>PRICE</a:t>
            </a:r>
            <a:endParaRPr lang="en-US" sz="3200" dirty="0">
              <a:solidFill>
                <a:srgbClr val="800000"/>
              </a:solidFill>
            </a:endParaRPr>
          </a:p>
        </p:txBody>
      </p:sp>
      <p:sp>
        <p:nvSpPr>
          <p:cNvPr id="9" name="TextBox 8"/>
          <p:cNvSpPr txBox="1"/>
          <p:nvPr>
            <p:custDataLst>
              <p:tags r:id="rId5"/>
            </p:custDataLst>
          </p:nvPr>
        </p:nvSpPr>
        <p:spPr>
          <a:xfrm>
            <a:off x="1323188" y="4203521"/>
            <a:ext cx="1812226" cy="1569660"/>
          </a:xfrm>
          <a:prstGeom prst="rect">
            <a:avLst/>
          </a:prstGeom>
          <a:solidFill>
            <a:schemeClr val="bg1">
              <a:alpha val="85000"/>
            </a:schemeClr>
          </a:solidFill>
        </p:spPr>
        <p:txBody>
          <a:bodyPr wrap="square" rtlCol="0">
            <a:spAutoFit/>
          </a:bodyPr>
          <a:lstStyle/>
          <a:p>
            <a:r>
              <a:rPr lang="en-US" sz="3200" dirty="0" smtClean="0">
                <a:solidFill>
                  <a:srgbClr val="800000"/>
                </a:solidFill>
              </a:rPr>
              <a:t>FUTURE </a:t>
            </a:r>
          </a:p>
          <a:p>
            <a:r>
              <a:rPr lang="en-US" sz="3200" dirty="0" smtClean="0">
                <a:solidFill>
                  <a:srgbClr val="800000"/>
                </a:solidFill>
              </a:rPr>
              <a:t>DELIVERY </a:t>
            </a:r>
          </a:p>
          <a:p>
            <a:r>
              <a:rPr lang="en-US" sz="3200" dirty="0" smtClean="0">
                <a:solidFill>
                  <a:srgbClr val="800000"/>
                </a:solidFill>
              </a:rPr>
              <a:t>DATE</a:t>
            </a:r>
            <a:endParaRPr lang="en-US" sz="3200" dirty="0">
              <a:solidFill>
                <a:srgbClr val="800000"/>
              </a:solidFill>
            </a:endParaRPr>
          </a:p>
        </p:txBody>
      </p:sp>
      <p:sp>
        <p:nvSpPr>
          <p:cNvPr id="13" name="TextBox 12"/>
          <p:cNvSpPr txBox="1"/>
          <p:nvPr>
            <p:custDataLst>
              <p:tags r:id="rId6"/>
            </p:custDataLst>
          </p:nvPr>
        </p:nvSpPr>
        <p:spPr>
          <a:xfrm>
            <a:off x="5567081" y="1417638"/>
            <a:ext cx="2371162" cy="4508927"/>
          </a:xfrm>
          <a:prstGeom prst="rect">
            <a:avLst/>
          </a:prstGeom>
          <a:noFill/>
        </p:spPr>
        <p:txBody>
          <a:bodyPr wrap="none" rtlCol="0">
            <a:spAutoFit/>
            <a:scene3d>
              <a:camera prst="orthographicFront"/>
              <a:lightRig rig="threePt" dir="t"/>
            </a:scene3d>
            <a:sp3d extrusionH="57150">
              <a:bevelT w="38100" h="38100"/>
            </a:sp3d>
          </a:bodyPr>
          <a:lstStyle/>
          <a:p>
            <a:r>
              <a:rPr lang="en-US" sz="28700" dirty="0" smtClean="0">
                <a:solidFill>
                  <a:srgbClr val="00B050"/>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a:t>
            </a:r>
            <a:endParaRPr lang="en-US" sz="28700" dirty="0">
              <a:solidFill>
                <a:srgbClr val="00B050"/>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p:txBody>
      </p:sp>
    </p:spTree>
    <p:extLst>
      <p:ext uri="{BB962C8B-B14F-4D97-AF65-F5344CB8AC3E}">
        <p14:creationId xmlns:p14="http://schemas.microsoft.com/office/powerpoint/2010/main" val="479369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ract-1464917.jpg"/>
          <p:cNvPicPr>
            <a:picLocks noChangeAspect="1"/>
          </p:cNvPicPr>
          <p:nvPr/>
        </p:nvPicPr>
        <p:blipFill rotWithShape="1">
          <a:blip r:embed="rId5"/>
          <a:srcRect t="2758"/>
          <a:stretch/>
        </p:blipFill>
        <p:spPr>
          <a:xfrm>
            <a:off x="705063" y="1417638"/>
            <a:ext cx="7733873" cy="5014626"/>
          </a:xfrm>
          <a:prstGeom prst="rect">
            <a:avLst/>
          </a:prstGeom>
        </p:spPr>
      </p:pic>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Longer </a:t>
            </a:r>
            <a:r>
              <a:rPr lang="en-US" dirty="0" smtClean="0"/>
              <a:t>Term </a:t>
            </a:r>
            <a:r>
              <a:rPr lang="en-US" dirty="0"/>
              <a:t>C</a:t>
            </a:r>
            <a:r>
              <a:rPr lang="en-US" dirty="0" smtClean="0"/>
              <a:t>ontracts</a:t>
            </a:r>
            <a:endParaRPr lang="en-US" dirty="0"/>
          </a:p>
        </p:txBody>
      </p:sp>
      <p:sp>
        <p:nvSpPr>
          <p:cNvPr id="3" name="Content Placeholder 2"/>
          <p:cNvSpPr>
            <a:spLocks noGrp="1"/>
          </p:cNvSpPr>
          <p:nvPr>
            <p:ph idx="1"/>
            <p:custDataLst>
              <p:tags r:id="rId2"/>
            </p:custDataLst>
          </p:nvPr>
        </p:nvSpPr>
        <p:spPr>
          <a:xfrm>
            <a:off x="2407024" y="4262719"/>
            <a:ext cx="4518211" cy="2169546"/>
          </a:xfrm>
        </p:spPr>
        <p:txBody>
          <a:bodyPr>
            <a:normAutofit lnSpcReduction="10000"/>
          </a:bodyPr>
          <a:lstStyle/>
          <a:p>
            <a:r>
              <a:rPr lang="en-US" dirty="0" smtClean="0"/>
              <a:t>Short-term (1 year)</a:t>
            </a:r>
          </a:p>
          <a:p>
            <a:r>
              <a:rPr lang="en-US" dirty="0" smtClean="0"/>
              <a:t>Long-term</a:t>
            </a:r>
          </a:p>
          <a:p>
            <a:pPr lvl="1"/>
            <a:r>
              <a:rPr lang="en-US" dirty="0" smtClean="0"/>
              <a:t>1-3 years</a:t>
            </a:r>
            <a:endParaRPr lang="en-US" dirty="0"/>
          </a:p>
          <a:p>
            <a:pPr lvl="1"/>
            <a:r>
              <a:rPr lang="en-US" dirty="0" smtClean="0"/>
              <a:t>3+ years</a:t>
            </a:r>
            <a:endParaRPr lang="en-US" dirty="0"/>
          </a:p>
        </p:txBody>
      </p:sp>
    </p:spTree>
    <p:extLst>
      <p:ext uri="{BB962C8B-B14F-4D97-AF65-F5344CB8AC3E}">
        <p14:creationId xmlns:p14="http://schemas.microsoft.com/office/powerpoint/2010/main" val="26371573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14047"/>
          <a:stretch/>
        </p:blipFill>
        <p:spPr>
          <a:xfrm>
            <a:off x="133128" y="1417638"/>
            <a:ext cx="8877744" cy="5087124"/>
          </a:xfrm>
          <a:prstGeom prst="rect">
            <a:avLst/>
          </a:prstGeom>
        </p:spPr>
      </p:pic>
      <p:sp>
        <p:nvSpPr>
          <p:cNvPr id="2" name="Title 1"/>
          <p:cNvSpPr>
            <a:spLocks noGrp="1"/>
          </p:cNvSpPr>
          <p:nvPr>
            <p:ph type="title"/>
            <p:custDataLst>
              <p:tags r:id="rId1"/>
            </p:custDataLst>
          </p:nvPr>
        </p:nvSpPr>
        <p:spPr>
          <a:xfrm>
            <a:off x="457200" y="180508"/>
            <a:ext cx="8229600" cy="1143000"/>
          </a:xfrm>
        </p:spPr>
        <p:txBody>
          <a:bodyPr>
            <a:normAutofit/>
          </a:bodyPr>
          <a:lstStyle/>
          <a:p>
            <a:r>
              <a:rPr lang="en-US" dirty="0"/>
              <a:t>Forward C</a:t>
            </a:r>
            <a:r>
              <a:rPr lang="en-US" dirty="0" smtClean="0"/>
              <a:t>ontract Specifications</a:t>
            </a:r>
            <a:endParaRPr lang="en-US" dirty="0"/>
          </a:p>
        </p:txBody>
      </p:sp>
      <p:sp>
        <p:nvSpPr>
          <p:cNvPr id="3" name="Content Placeholder 2"/>
          <p:cNvSpPr>
            <a:spLocks noGrp="1"/>
          </p:cNvSpPr>
          <p:nvPr>
            <p:ph idx="1"/>
            <p:custDataLst>
              <p:tags r:id="rId2"/>
            </p:custDataLst>
          </p:nvPr>
        </p:nvSpPr>
        <p:spPr>
          <a:xfrm>
            <a:off x="1001806" y="1437780"/>
            <a:ext cx="7140388" cy="3564526"/>
          </a:xfrm>
          <a:solidFill>
            <a:schemeClr val="accent6">
              <a:lumMod val="20000"/>
              <a:lumOff val="80000"/>
              <a:alpha val="70000"/>
            </a:schemeClr>
          </a:solidFill>
        </p:spPr>
        <p:txBody>
          <a:bodyPr>
            <a:normAutofit/>
          </a:bodyPr>
          <a:lstStyle/>
          <a:p>
            <a:r>
              <a:rPr lang="en-US" dirty="0" smtClean="0"/>
              <a:t>Contract duration</a:t>
            </a:r>
          </a:p>
          <a:p>
            <a:r>
              <a:rPr lang="en-US" dirty="0" smtClean="0"/>
              <a:t>Price and price formula</a:t>
            </a:r>
          </a:p>
          <a:p>
            <a:r>
              <a:rPr lang="en-US" dirty="0" smtClean="0"/>
              <a:t>Delivery quantity and quality</a:t>
            </a:r>
          </a:p>
          <a:p>
            <a:r>
              <a:rPr lang="en-US" dirty="0" smtClean="0"/>
              <a:t>Delivery date</a:t>
            </a:r>
          </a:p>
          <a:p>
            <a:r>
              <a:rPr lang="en-US" dirty="0" smtClean="0"/>
              <a:t>Transportation, handling and storage</a:t>
            </a:r>
          </a:p>
          <a:p>
            <a:r>
              <a:rPr lang="en-US" dirty="0" smtClean="0"/>
              <a:t>Termination and dispute resolution</a:t>
            </a:r>
            <a:endParaRPr lang="en-US" dirty="0"/>
          </a:p>
        </p:txBody>
      </p:sp>
    </p:spTree>
    <p:extLst>
      <p:ext uri="{BB962C8B-B14F-4D97-AF65-F5344CB8AC3E}">
        <p14:creationId xmlns:p14="http://schemas.microsoft.com/office/powerpoint/2010/main" val="10195020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Price </a:t>
            </a:r>
            <a:r>
              <a:rPr lang="en-US" dirty="0" smtClean="0"/>
              <a:t>Determination </a:t>
            </a:r>
            <a:r>
              <a:rPr lang="en-US" dirty="0"/>
              <a:t>for C</a:t>
            </a:r>
            <a:r>
              <a:rPr lang="en-US" dirty="0" smtClean="0"/>
              <a:t>ontracts</a:t>
            </a:r>
            <a:endParaRPr lang="en-US" dirty="0"/>
          </a:p>
        </p:txBody>
      </p:sp>
      <p:sp>
        <p:nvSpPr>
          <p:cNvPr id="3" name="Content Placeholder 2"/>
          <p:cNvSpPr>
            <a:spLocks noGrp="1"/>
          </p:cNvSpPr>
          <p:nvPr>
            <p:ph idx="1"/>
            <p:custDataLst>
              <p:tags r:id="rId2"/>
            </p:custDataLst>
          </p:nvPr>
        </p:nvSpPr>
        <p:spPr>
          <a:xfrm>
            <a:off x="457200" y="2396359"/>
            <a:ext cx="8229600" cy="3729804"/>
          </a:xfrm>
        </p:spPr>
        <p:txBody>
          <a:bodyPr>
            <a:normAutofit fontScale="92500" lnSpcReduction="20000"/>
          </a:bodyPr>
          <a:lstStyle/>
          <a:p>
            <a:r>
              <a:rPr lang="en-US" dirty="0" smtClean="0"/>
              <a:t>Base price plus premiums and/or minus discounts</a:t>
            </a:r>
          </a:p>
          <a:p>
            <a:r>
              <a:rPr lang="en-US" dirty="0" smtClean="0"/>
              <a:t>Base price +/- changes in input costs</a:t>
            </a:r>
          </a:p>
          <a:p>
            <a:r>
              <a:rPr lang="en-US" dirty="0" smtClean="0"/>
              <a:t>Market price +/- premiums, discounts</a:t>
            </a:r>
          </a:p>
          <a:p>
            <a:endParaRPr lang="en-US" dirty="0"/>
          </a:p>
          <a:p>
            <a:pPr marL="0" indent="0">
              <a:buNone/>
            </a:pPr>
            <a:r>
              <a:rPr lang="en-US" dirty="0" smtClean="0"/>
              <a:t>Premiums (additions to price) or discounts  (subtractions to price) for crop quality, cleaning, transport and other post-harvest services</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4824413"/>
          </a:xfrm>
          <a:prstGeom prst="rect">
            <a:avLst/>
          </a:prstGeom>
        </p:spPr>
      </p:pic>
    </p:spTree>
    <p:extLst>
      <p:ext uri="{BB962C8B-B14F-4D97-AF65-F5344CB8AC3E}">
        <p14:creationId xmlns:p14="http://schemas.microsoft.com/office/powerpoint/2010/main" val="30981983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Base Price</a:t>
            </a:r>
            <a:endParaRPr lang="en-US" dirty="0"/>
          </a:p>
        </p:txBody>
      </p:sp>
      <p:sp>
        <p:nvSpPr>
          <p:cNvPr id="3" name="Content Placeholder 2"/>
          <p:cNvSpPr>
            <a:spLocks noGrp="1"/>
          </p:cNvSpPr>
          <p:nvPr>
            <p:ph idx="1"/>
            <p:custDataLst>
              <p:tags r:id="rId2"/>
            </p:custDataLst>
          </p:nvPr>
        </p:nvSpPr>
        <p:spPr>
          <a:xfrm>
            <a:off x="457200" y="1600200"/>
            <a:ext cx="8229600" cy="4525963"/>
          </a:xfrm>
        </p:spPr>
        <p:txBody>
          <a:bodyPr>
            <a:normAutofit/>
          </a:bodyPr>
          <a:lstStyle/>
          <a:p>
            <a:pPr marL="0" indent="0" algn="ctr">
              <a:buNone/>
            </a:pPr>
            <a:r>
              <a:rPr lang="en-US" dirty="0"/>
              <a:t>F</a:t>
            </a:r>
            <a:r>
              <a:rPr lang="en-US" dirty="0" smtClean="0"/>
              <a:t>utures or local cash price for </a:t>
            </a:r>
          </a:p>
          <a:p>
            <a:pPr marL="0" indent="0" algn="ctr">
              <a:buNone/>
            </a:pPr>
            <a:r>
              <a:rPr lang="en-US" dirty="0" smtClean="0"/>
              <a:t>conventional commodities </a:t>
            </a:r>
          </a:p>
          <a:p>
            <a:pPr>
              <a:buNone/>
            </a:pPr>
            <a:endParaRPr lang="en-US" dirty="0" smtClean="0"/>
          </a:p>
        </p:txBody>
      </p:sp>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4849" t="13868" r="5129" b="7984"/>
          <a:stretch/>
        </p:blipFill>
        <p:spPr>
          <a:xfrm>
            <a:off x="1290773" y="2810436"/>
            <a:ext cx="2958666" cy="3697942"/>
          </a:xfrm>
          <a:prstGeom prst="rect">
            <a:avLst/>
          </a:prstGeom>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5890" t="7199" r="5600" b="16906"/>
          <a:stretch/>
        </p:blipFill>
        <p:spPr>
          <a:xfrm>
            <a:off x="4881449" y="2812914"/>
            <a:ext cx="2912320" cy="3695464"/>
          </a:xfrm>
          <a:prstGeom prst="rect">
            <a:avLst/>
          </a:prstGeom>
        </p:spPr>
      </p:pic>
      <p:sp>
        <p:nvSpPr>
          <p:cNvPr id="6" name="TextBox 5"/>
          <p:cNvSpPr txBox="1"/>
          <p:nvPr>
            <p:custDataLst>
              <p:tags r:id="rId3"/>
            </p:custDataLst>
          </p:nvPr>
        </p:nvSpPr>
        <p:spPr>
          <a:xfrm>
            <a:off x="1896035" y="3467100"/>
            <a:ext cx="1756186" cy="2062103"/>
          </a:xfrm>
          <a:prstGeom prst="rect">
            <a:avLst/>
          </a:prstGeom>
          <a:solidFill>
            <a:srgbClr val="F8E180">
              <a:alpha val="70000"/>
            </a:srgbClr>
          </a:solidFill>
        </p:spPr>
        <p:txBody>
          <a:bodyPr wrap="none" rtlCol="0">
            <a:spAutoFit/>
          </a:bodyPr>
          <a:lstStyle/>
          <a:p>
            <a:r>
              <a:rPr lang="en-US" sz="3200" dirty="0" smtClean="0">
                <a:solidFill>
                  <a:srgbClr val="800000"/>
                </a:solidFill>
              </a:rPr>
              <a:t>CORN</a:t>
            </a:r>
          </a:p>
          <a:p>
            <a:r>
              <a:rPr lang="en-US" sz="3200" dirty="0" smtClean="0">
                <a:solidFill>
                  <a:srgbClr val="800000"/>
                </a:solidFill>
              </a:rPr>
              <a:t>SOYBEAN</a:t>
            </a:r>
          </a:p>
          <a:p>
            <a:r>
              <a:rPr lang="en-US" sz="3200" dirty="0" smtClean="0">
                <a:solidFill>
                  <a:srgbClr val="800000"/>
                </a:solidFill>
              </a:rPr>
              <a:t>WHEAT</a:t>
            </a:r>
          </a:p>
          <a:p>
            <a:r>
              <a:rPr lang="en-US" sz="3200" dirty="0" smtClean="0">
                <a:solidFill>
                  <a:srgbClr val="800000"/>
                </a:solidFill>
              </a:rPr>
              <a:t>OATS</a:t>
            </a:r>
            <a:endParaRPr lang="en-US" sz="3200" dirty="0">
              <a:solidFill>
                <a:srgbClr val="800000"/>
              </a:solidFill>
            </a:endParaRPr>
          </a:p>
        </p:txBody>
      </p:sp>
      <p:sp>
        <p:nvSpPr>
          <p:cNvPr id="8" name="TextBox 7"/>
          <p:cNvSpPr txBox="1"/>
          <p:nvPr>
            <p:custDataLst>
              <p:tags r:id="rId4"/>
            </p:custDataLst>
          </p:nvPr>
        </p:nvSpPr>
        <p:spPr>
          <a:xfrm>
            <a:off x="5308737" y="3491752"/>
            <a:ext cx="2057743" cy="2062103"/>
          </a:xfrm>
          <a:prstGeom prst="rect">
            <a:avLst/>
          </a:prstGeom>
          <a:solidFill>
            <a:srgbClr val="F8E180">
              <a:alpha val="70000"/>
            </a:srgbClr>
          </a:solidFill>
        </p:spPr>
        <p:txBody>
          <a:bodyPr wrap="none" rtlCol="0">
            <a:spAutoFit/>
          </a:bodyPr>
          <a:lstStyle/>
          <a:p>
            <a:r>
              <a:rPr lang="en-US" sz="3200" dirty="0" smtClean="0">
                <a:solidFill>
                  <a:srgbClr val="800000"/>
                </a:solidFill>
              </a:rPr>
              <a:t>RYE</a:t>
            </a:r>
          </a:p>
          <a:p>
            <a:r>
              <a:rPr lang="en-US" sz="3200" dirty="0" smtClean="0">
                <a:solidFill>
                  <a:srgbClr val="800000"/>
                </a:solidFill>
              </a:rPr>
              <a:t>BARLEY</a:t>
            </a:r>
          </a:p>
          <a:p>
            <a:r>
              <a:rPr lang="en-US" sz="3200" dirty="0" smtClean="0">
                <a:solidFill>
                  <a:srgbClr val="800000"/>
                </a:solidFill>
              </a:rPr>
              <a:t>SORGHUM</a:t>
            </a:r>
          </a:p>
          <a:p>
            <a:r>
              <a:rPr lang="en-US" sz="3200" dirty="0" smtClean="0">
                <a:solidFill>
                  <a:srgbClr val="800000"/>
                </a:solidFill>
              </a:rPr>
              <a:t>OTHERS</a:t>
            </a:r>
            <a:endParaRPr lang="en-US" sz="3200" dirty="0">
              <a:solidFill>
                <a:srgbClr val="800000"/>
              </a:solidFill>
            </a:endParaRPr>
          </a:p>
        </p:txBody>
      </p:sp>
    </p:spTree>
    <p:extLst>
      <p:ext uri="{BB962C8B-B14F-4D97-AF65-F5344CB8AC3E}">
        <p14:creationId xmlns:p14="http://schemas.microsoft.com/office/powerpoint/2010/main" val="8880431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Market Price</a:t>
            </a:r>
            <a:endParaRPr lang="en-US" dirty="0"/>
          </a:p>
        </p:txBody>
      </p:sp>
      <p:sp>
        <p:nvSpPr>
          <p:cNvPr id="3" name="Content Placeholder 2"/>
          <p:cNvSpPr>
            <a:spLocks noGrp="1"/>
          </p:cNvSpPr>
          <p:nvPr>
            <p:ph idx="1"/>
            <p:custDataLst>
              <p:tags r:id="rId2"/>
            </p:custDataLst>
          </p:nvPr>
        </p:nvSpPr>
        <p:spPr>
          <a:xfrm>
            <a:off x="457200" y="1600201"/>
            <a:ext cx="8229600" cy="1653988"/>
          </a:xfrm>
        </p:spPr>
        <p:txBody>
          <a:bodyPr>
            <a:normAutofit/>
          </a:bodyPr>
          <a:lstStyle/>
          <a:p>
            <a:pPr marL="0" indent="0" algn="ctr">
              <a:buNone/>
            </a:pPr>
            <a:r>
              <a:rPr lang="en-US" dirty="0"/>
              <a:t>P</a:t>
            </a:r>
            <a:r>
              <a:rPr lang="en-US" dirty="0" smtClean="0"/>
              <a:t>rice </a:t>
            </a:r>
            <a:r>
              <a:rPr lang="en-US" dirty="0"/>
              <a:t>reflected in institutional and private reports, such as those produced by USDA and </a:t>
            </a:r>
            <a:r>
              <a:rPr lang="en-US" dirty="0" err="1" smtClean="0"/>
              <a:t>Mercaris</a:t>
            </a:r>
            <a:r>
              <a:rPr lang="en-US" dirty="0" smtClean="0"/>
              <a:t>, Corp.</a:t>
            </a:r>
            <a:endParaRPr lang="en-US" dirty="0"/>
          </a:p>
          <a:p>
            <a:pPr>
              <a:buNone/>
            </a:pPr>
            <a:endParaRPr lang="en-US" dirty="0" smtClean="0"/>
          </a:p>
        </p:txBody>
      </p:sp>
      <p:pic>
        <p:nvPicPr>
          <p:cNvPr id="4" name="Picture 2" descr="C:\Users\gigid\Desktop\statistics-76197_19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6312" y="3467099"/>
            <a:ext cx="4151376" cy="293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6622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9217"/>
          <a:stretch/>
        </p:blipFill>
        <p:spPr>
          <a:xfrm>
            <a:off x="107576" y="103592"/>
            <a:ext cx="8927183" cy="6179681"/>
          </a:xfrm>
          <a:prstGeom prst="rect">
            <a:avLst/>
          </a:prstGeom>
        </p:spPr>
      </p:pic>
      <p:sp>
        <p:nvSpPr>
          <p:cNvPr id="6" name="Content Placeholder 5"/>
          <p:cNvSpPr>
            <a:spLocks noGrp="1"/>
          </p:cNvSpPr>
          <p:nvPr>
            <p:ph idx="1"/>
            <p:custDataLst>
              <p:tags r:id="rId1"/>
            </p:custDataLst>
          </p:nvPr>
        </p:nvSpPr>
        <p:spPr>
          <a:xfrm>
            <a:off x="457200" y="309282"/>
            <a:ext cx="8229600" cy="4525963"/>
          </a:xfrm>
        </p:spPr>
        <p:txBody>
          <a:bodyPr>
            <a:normAutofit/>
          </a:bodyPr>
          <a:lstStyle/>
          <a:p>
            <a:pPr marL="0" indent="0" algn="ctr">
              <a:buNone/>
            </a:pPr>
            <a:r>
              <a:rPr lang="en-US" sz="4000" dirty="0" smtClean="0"/>
              <a:t>Base price + market price </a:t>
            </a:r>
          </a:p>
          <a:p>
            <a:pPr marL="0" indent="0" algn="ctr">
              <a:buNone/>
            </a:pPr>
            <a:r>
              <a:rPr lang="en-US" sz="4000" dirty="0" smtClean="0"/>
              <a:t>combination most often used</a:t>
            </a:r>
            <a:endParaRPr lang="en-US" sz="4000" dirty="0"/>
          </a:p>
        </p:txBody>
      </p:sp>
    </p:spTree>
    <p:extLst>
      <p:ext uri="{BB962C8B-B14F-4D97-AF65-F5344CB8AC3E}">
        <p14:creationId xmlns:p14="http://schemas.microsoft.com/office/powerpoint/2010/main" val="11811215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Marketing</a:t>
            </a:r>
            <a:endParaRPr lang="en-US" dirty="0"/>
          </a:p>
        </p:txBody>
      </p:sp>
      <p:sp>
        <p:nvSpPr>
          <p:cNvPr id="3" name="Content Placeholder 2"/>
          <p:cNvSpPr>
            <a:spLocks noGrp="1"/>
          </p:cNvSpPr>
          <p:nvPr>
            <p:ph sz="half" idx="1"/>
            <p:custDataLst>
              <p:tags r:id="rId2"/>
            </p:custDataLst>
          </p:nvPr>
        </p:nvSpPr>
        <p:spPr>
          <a:xfrm>
            <a:off x="457200" y="1467333"/>
            <a:ext cx="4645742" cy="4883869"/>
          </a:xfrm>
          <a:solidFill>
            <a:srgbClr val="FAEAA8">
              <a:alpha val="82000"/>
            </a:srgbClr>
          </a:solidFill>
        </p:spPr>
        <p:txBody>
          <a:bodyPr>
            <a:normAutofit/>
          </a:bodyPr>
          <a:lstStyle/>
          <a:p>
            <a:pPr marL="571500" indent="-571500">
              <a:buFont typeface="+mj-lt"/>
              <a:buAutoNum type="romanUcPeriod"/>
            </a:pPr>
            <a:endParaRPr lang="en-US" sz="800" dirty="0" smtClean="0"/>
          </a:p>
          <a:p>
            <a:pPr marL="571500" indent="-571500">
              <a:buFont typeface="+mj-lt"/>
              <a:buAutoNum type="romanUcPeriod"/>
            </a:pPr>
            <a:r>
              <a:rPr lang="en-US" sz="3200" dirty="0" smtClean="0"/>
              <a:t>Organic Markets</a:t>
            </a:r>
          </a:p>
          <a:p>
            <a:pPr marL="571500" indent="-571500">
              <a:buFont typeface="+mj-lt"/>
              <a:buAutoNum type="romanUcPeriod"/>
            </a:pPr>
            <a:r>
              <a:rPr lang="en-US" sz="3200" dirty="0" smtClean="0"/>
              <a:t>Organic Challenges</a:t>
            </a:r>
            <a:endParaRPr lang="en-US" sz="3200" dirty="0"/>
          </a:p>
          <a:p>
            <a:pPr marL="571500" indent="-571500">
              <a:buFont typeface="+mj-lt"/>
              <a:buAutoNum type="romanUcPeriod"/>
            </a:pPr>
            <a:r>
              <a:rPr lang="en-US" sz="3200" dirty="0" smtClean="0"/>
              <a:t>Marketing Organic Crops</a:t>
            </a:r>
          </a:p>
          <a:p>
            <a:pPr marL="571500" indent="-571500">
              <a:buFont typeface="+mj-lt"/>
              <a:buAutoNum type="romanUcPeriod"/>
            </a:pPr>
            <a:r>
              <a:rPr lang="en-US" sz="3200" dirty="0" smtClean="0"/>
              <a:t>Marketing Documentation</a:t>
            </a:r>
          </a:p>
          <a:p>
            <a:pPr marL="571500" indent="-571500">
              <a:buFont typeface="+mj-lt"/>
              <a:buAutoNum type="romanUcPeriod"/>
            </a:pPr>
            <a:r>
              <a:rPr lang="en-US" sz="3200" dirty="0" smtClean="0"/>
              <a:t>Marketing Plans and Tools</a:t>
            </a:r>
          </a:p>
          <a:p>
            <a:pPr marL="571500" indent="-571500">
              <a:buFont typeface="+mj-lt"/>
              <a:buAutoNum type="romanUcPeriod"/>
            </a:pPr>
            <a:endParaRPr lang="en-US" sz="3200" dirty="0" smtClean="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3069" y="1467334"/>
            <a:ext cx="3584448" cy="2435637"/>
          </a:xfrm>
          <a:prstGeom prst="rect">
            <a:avLst/>
          </a:prstGeom>
        </p:spPr>
      </p:pic>
      <p:pic>
        <p:nvPicPr>
          <p:cNvPr id="5" name="Content Placeholder 4"/>
          <p:cNvPicPr>
            <a:picLocks noGrp="1" noChangeAspect="1"/>
          </p:cNvPicPr>
          <p:nvPr>
            <p:ph sz="half" idx="2"/>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t="13304" b="4122"/>
          <a:stretch/>
        </p:blipFill>
        <p:spPr>
          <a:xfrm>
            <a:off x="5102942" y="3902971"/>
            <a:ext cx="3584575" cy="2448232"/>
          </a:xfrm>
        </p:spPr>
      </p:pic>
    </p:spTree>
    <p:extLst>
      <p:ext uri="{BB962C8B-B14F-4D97-AF65-F5344CB8AC3E}">
        <p14:creationId xmlns:p14="http://schemas.microsoft.com/office/powerpoint/2010/main" val="14485300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Price Reports</a:t>
            </a:r>
            <a:endParaRPr lang="en-US" dirty="0"/>
          </a:p>
        </p:txBody>
      </p:sp>
      <p:sp>
        <p:nvSpPr>
          <p:cNvPr id="3" name="Content Placeholder 2"/>
          <p:cNvSpPr>
            <a:spLocks noGrp="1"/>
          </p:cNvSpPr>
          <p:nvPr>
            <p:ph idx="1"/>
            <p:custDataLst>
              <p:tags r:id="rId2"/>
            </p:custDataLst>
          </p:nvPr>
        </p:nvSpPr>
        <p:spPr>
          <a:xfrm>
            <a:off x="457200" y="1600200"/>
            <a:ext cx="6526421" cy="4525963"/>
          </a:xfrm>
        </p:spPr>
        <p:txBody>
          <a:bodyPr/>
          <a:lstStyle/>
          <a:p>
            <a:pPr>
              <a:buNone/>
            </a:pPr>
            <a:endParaRPr lang="en-US" dirty="0" smtClean="0"/>
          </a:p>
          <a:p>
            <a:r>
              <a:rPr lang="en-US" dirty="0" smtClean="0"/>
              <a:t>USDA-AMS, Organic Price Report </a:t>
            </a:r>
          </a:p>
          <a:p>
            <a:endParaRPr lang="en-US" dirty="0" smtClean="0"/>
          </a:p>
          <a:p>
            <a:r>
              <a:rPr lang="en-US" dirty="0"/>
              <a:t>Rodale Institute Organic Price Report</a:t>
            </a:r>
          </a:p>
          <a:p>
            <a:pPr marL="0" indent="0">
              <a:buNone/>
            </a:pPr>
            <a:endParaRPr lang="en-US" dirty="0" smtClean="0"/>
          </a:p>
          <a:p>
            <a:r>
              <a:rPr lang="en-US" dirty="0" err="1" smtClean="0"/>
              <a:t>Mercaris</a:t>
            </a:r>
            <a:r>
              <a:rPr lang="en-US" dirty="0" smtClean="0"/>
              <a:t> Market </a:t>
            </a:r>
            <a:r>
              <a:rPr lang="en-US" dirty="0"/>
              <a:t>P</a:t>
            </a:r>
            <a:r>
              <a:rPr lang="en-US" dirty="0" smtClean="0"/>
              <a:t>rice Report</a:t>
            </a:r>
          </a:p>
          <a:p>
            <a:pPr marL="0" indent="0">
              <a:buNone/>
            </a:pPr>
            <a:endParaRPr lang="en-US" dirty="0" smtClean="0"/>
          </a:p>
        </p:txBody>
      </p:sp>
      <p:pic>
        <p:nvPicPr>
          <p:cNvPr id="4" name="Picture 3" descr="Screen Shot 2016-10-18 at 4.16.32 PM.png"/>
          <p:cNvPicPr>
            <a:picLocks noChangeAspect="1"/>
          </p:cNvPicPr>
          <p:nvPr/>
        </p:nvPicPr>
        <p:blipFill rotWithShape="1">
          <a:blip r:embed="rId5">
            <a:clrChange>
              <a:clrFrom>
                <a:srgbClr val="FFFFFF"/>
              </a:clrFrom>
              <a:clrTo>
                <a:srgbClr val="FFFFFF">
                  <a:alpha val="0"/>
                </a:srgbClr>
              </a:clrTo>
            </a:clrChange>
          </a:blip>
          <a:srcRect l="29031" r="8432"/>
          <a:stretch/>
        </p:blipFill>
        <p:spPr>
          <a:xfrm>
            <a:off x="6464073" y="5177206"/>
            <a:ext cx="2251077" cy="1107567"/>
          </a:xfrm>
          <a:prstGeom prst="rect">
            <a:avLst/>
          </a:prstGeom>
        </p:spPr>
      </p:pic>
      <p:pic>
        <p:nvPicPr>
          <p:cNvPr id="5" name="Picture 4" descr="Screen Shot 2016-10-27 at 3.32.45 PM.png"/>
          <p:cNvPicPr>
            <a:picLocks noChangeAspect="1"/>
          </p:cNvPicPr>
          <p:nvPr/>
        </p:nvPicPr>
        <p:blipFill>
          <a:blip r:embed="rId6">
            <a:clrChange>
              <a:clrFrom>
                <a:srgbClr val="FFFFFF"/>
              </a:clrFrom>
              <a:clrTo>
                <a:srgbClr val="FFFFFF">
                  <a:alpha val="0"/>
                </a:srgbClr>
              </a:clrTo>
            </a:clrChange>
          </a:blip>
          <a:stretch>
            <a:fillRect/>
          </a:stretch>
        </p:blipFill>
        <p:spPr>
          <a:xfrm>
            <a:off x="6464075" y="1526850"/>
            <a:ext cx="1703180" cy="1692262"/>
          </a:xfrm>
          <a:prstGeom prst="rect">
            <a:avLst/>
          </a:prstGeom>
        </p:spPr>
      </p:pic>
      <p:pic>
        <p:nvPicPr>
          <p:cNvPr id="1026" name="Picture 2" descr="C:\Users\gigid\Desktop\R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4075" y="3778538"/>
            <a:ext cx="211455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8219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stretch>
            <a:fillRect/>
          </a:stretch>
        </p:blipFill>
        <p:spPr>
          <a:xfrm>
            <a:off x="347472" y="1421557"/>
            <a:ext cx="8449056" cy="4392168"/>
          </a:xfrm>
          <a:prstGeom prst="rect">
            <a:avLst/>
          </a:prstGeom>
        </p:spPr>
      </p:pic>
      <p:pic>
        <p:nvPicPr>
          <p:cNvPr id="5" name="Picture 4" descr="Screen Shot 2016-10-26 at 12.14.53 PM.png"/>
          <p:cNvPicPr preferRelativeResize="0">
            <a:picLocks noChangeAspect="1"/>
          </p:cNvPicPr>
          <p:nvPr/>
        </p:nvPicPr>
        <p:blipFill rotWithShape="1">
          <a:blip r:embed="rId6"/>
          <a:srcRect r="5684" b="45820"/>
          <a:stretch/>
        </p:blipFill>
        <p:spPr>
          <a:xfrm>
            <a:off x="88361" y="1426193"/>
            <a:ext cx="8967278" cy="4462909"/>
          </a:xfrm>
          <a:prstGeom prst="rect">
            <a:avLst/>
          </a:prstGeom>
        </p:spPr>
      </p:pic>
      <p:sp>
        <p:nvSpPr>
          <p:cNvPr id="12" name="Rounded Rectangle 11"/>
          <p:cNvSpPr/>
          <p:nvPr/>
        </p:nvSpPr>
        <p:spPr>
          <a:xfrm>
            <a:off x="2941983" y="2862470"/>
            <a:ext cx="3260034" cy="295125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Weekly National Organic Summary</a:t>
            </a:r>
            <a:endParaRPr lang="en-US" dirty="0"/>
          </a:p>
        </p:txBody>
      </p:sp>
      <p:sp>
        <p:nvSpPr>
          <p:cNvPr id="4" name="Rectangle 3"/>
          <p:cNvSpPr/>
          <p:nvPr>
            <p:custDataLst>
              <p:tags r:id="rId2"/>
            </p:custDataLst>
          </p:nvPr>
        </p:nvSpPr>
        <p:spPr>
          <a:xfrm>
            <a:off x="457201" y="5889102"/>
            <a:ext cx="8229599" cy="523220"/>
          </a:xfrm>
          <a:prstGeom prst="rect">
            <a:avLst/>
          </a:prstGeom>
        </p:spPr>
        <p:txBody>
          <a:bodyPr wrap="square">
            <a:spAutoFit/>
          </a:bodyPr>
          <a:lstStyle/>
          <a:p>
            <a:pPr algn="ctr"/>
            <a:r>
              <a:rPr lang="en-US" sz="2800" dirty="0" smtClean="0">
                <a:latin typeface="Arial"/>
                <a:cs typeface="Arial"/>
                <a:hlinkClick r:id="rId7"/>
              </a:rPr>
              <a:t>https://www.ams.usda.gov/market-news/organic</a:t>
            </a:r>
            <a:r>
              <a:rPr lang="en-US" sz="2800" dirty="0" smtClean="0">
                <a:latin typeface="Arial"/>
                <a:cs typeface="Arial"/>
              </a:rPr>
              <a:t> </a:t>
            </a:r>
            <a:endParaRPr lang="en-US" sz="2800" dirty="0">
              <a:latin typeface="Arial"/>
              <a:cs typeface="Arial"/>
            </a:endParaRPr>
          </a:p>
        </p:txBody>
      </p:sp>
    </p:spTree>
    <p:extLst>
      <p:ext uri="{BB962C8B-B14F-4D97-AF65-F5344CB8AC3E}">
        <p14:creationId xmlns:p14="http://schemas.microsoft.com/office/powerpoint/2010/main" val="1180263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82164"/>
            <a:ext cx="8229600" cy="1143000"/>
          </a:xfrm>
        </p:spPr>
        <p:txBody>
          <a:bodyPr>
            <a:normAutofit/>
          </a:bodyPr>
          <a:lstStyle/>
          <a:p>
            <a:r>
              <a:rPr lang="en-US" dirty="0" err="1" smtClean="0"/>
              <a:t>Mercaris</a:t>
            </a:r>
            <a:r>
              <a:rPr lang="en-US" dirty="0" smtClean="0"/>
              <a:t> Reports</a:t>
            </a:r>
            <a:endParaRPr lang="en-US" dirty="0"/>
          </a:p>
        </p:txBody>
      </p:sp>
      <p:pic>
        <p:nvPicPr>
          <p:cNvPr id="4" name="Picture 3" descr="Screen Shot 2016-10-26 at 12.20.40 PM.png"/>
          <p:cNvPicPr>
            <a:picLocks noChangeAspect="1"/>
          </p:cNvPicPr>
          <p:nvPr/>
        </p:nvPicPr>
        <p:blipFill rotWithShape="1">
          <a:blip r:embed="rId5"/>
          <a:srcRect l="3131" t="4121" r="18744" b="39001"/>
          <a:stretch/>
        </p:blipFill>
        <p:spPr>
          <a:xfrm>
            <a:off x="12799" y="1225164"/>
            <a:ext cx="9118402" cy="4708136"/>
          </a:xfrm>
          <a:prstGeom prst="rect">
            <a:avLst/>
          </a:prstGeom>
        </p:spPr>
      </p:pic>
      <p:sp>
        <p:nvSpPr>
          <p:cNvPr id="6" name="Rectangle 5"/>
          <p:cNvSpPr/>
          <p:nvPr>
            <p:custDataLst>
              <p:tags r:id="rId2"/>
            </p:custDataLst>
          </p:nvPr>
        </p:nvSpPr>
        <p:spPr>
          <a:xfrm>
            <a:off x="457201" y="5933300"/>
            <a:ext cx="8229599" cy="523220"/>
          </a:xfrm>
          <a:prstGeom prst="rect">
            <a:avLst/>
          </a:prstGeom>
        </p:spPr>
        <p:txBody>
          <a:bodyPr wrap="square">
            <a:spAutoFit/>
          </a:bodyPr>
          <a:lstStyle/>
          <a:p>
            <a:pPr algn="ctr"/>
            <a:r>
              <a:rPr lang="en-US" sz="2800" dirty="0" smtClean="0">
                <a:latin typeface="Arial"/>
                <a:cs typeface="Arial"/>
                <a:hlinkClick r:id="rId6"/>
              </a:rPr>
              <a:t>www.mercariscompany.com</a:t>
            </a:r>
            <a:r>
              <a:rPr lang="en-US" sz="2800" dirty="0" smtClean="0">
                <a:latin typeface="Arial"/>
                <a:cs typeface="Arial"/>
              </a:rPr>
              <a:t> </a:t>
            </a:r>
            <a:endParaRPr lang="en-US" sz="2800" dirty="0">
              <a:latin typeface="Arial"/>
              <a:cs typeface="Arial"/>
            </a:endParaRPr>
          </a:p>
        </p:txBody>
      </p:sp>
    </p:spTree>
    <p:extLst>
      <p:ext uri="{BB962C8B-B14F-4D97-AF65-F5344CB8AC3E}">
        <p14:creationId xmlns:p14="http://schemas.microsoft.com/office/powerpoint/2010/main" val="32462505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Contract Quantity</a:t>
            </a:r>
            <a:endParaRPr lang="en-US" dirty="0"/>
          </a:p>
        </p:txBody>
      </p:sp>
      <p:pic>
        <p:nvPicPr>
          <p:cNvPr id="4" name="Picture 3"/>
          <p:cNvPicPr>
            <a:picLocks noChangeAspect="1" noChangeArrowheads="1"/>
          </p:cNvPicPr>
          <p:nvPr/>
        </p:nvPicPr>
        <p:blipFill>
          <a:blip r:embed="rId6">
            <a:extLst>
              <a:ext uri="{BEBA8EAE-BF5A-486C-A8C5-ECC9F3942E4B}">
                <a14:imgProps xmlns:a14="http://schemas.microsoft.com/office/drawing/2010/main">
                  <a14:imgLayer r:embed="rId7">
                    <a14:imgEffect>
                      <a14:artisticCutout/>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97448" y="1810915"/>
            <a:ext cx="4136517" cy="3998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447" t="1360" r="20357" b="4753"/>
          <a:stretch/>
        </p:blipFill>
        <p:spPr bwMode="auto">
          <a:xfrm>
            <a:off x="4800599" y="1828800"/>
            <a:ext cx="4145953" cy="398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custDataLst>
              <p:tags r:id="rId2"/>
            </p:custDataLst>
          </p:nvPr>
        </p:nvSpPr>
        <p:spPr>
          <a:xfrm>
            <a:off x="5044775" y="3032311"/>
            <a:ext cx="3657600" cy="1573306"/>
          </a:xfrm>
          <a:solidFill>
            <a:schemeClr val="bg1">
              <a:lumMod val="85000"/>
              <a:alpha val="82000"/>
            </a:schemeClr>
          </a:solidFill>
        </p:spPr>
        <p:txBody>
          <a:bodyPr>
            <a:normAutofit/>
          </a:bodyPr>
          <a:lstStyle/>
          <a:p>
            <a:pPr marL="0" indent="0" algn="ctr">
              <a:buNone/>
            </a:pPr>
            <a:r>
              <a:rPr lang="en-US" u="sng" dirty="0" smtClean="0"/>
              <a:t>Production level</a:t>
            </a:r>
            <a:r>
              <a:rPr lang="en-US" dirty="0" smtClean="0"/>
              <a:t>: all harvest from specified acres</a:t>
            </a:r>
          </a:p>
          <a:p>
            <a:pPr algn="ctr">
              <a:buNone/>
            </a:pPr>
            <a:endParaRPr lang="en-US" dirty="0" smtClean="0"/>
          </a:p>
          <a:p>
            <a:pPr algn="ctr">
              <a:buNone/>
            </a:pPr>
            <a:endParaRPr lang="en-US" dirty="0"/>
          </a:p>
        </p:txBody>
      </p:sp>
      <p:sp>
        <p:nvSpPr>
          <p:cNvPr id="6" name="Content Placeholder 2"/>
          <p:cNvSpPr txBox="1">
            <a:spLocks/>
          </p:cNvSpPr>
          <p:nvPr>
            <p:custDataLst>
              <p:tags r:id="rId3"/>
            </p:custDataLst>
          </p:nvPr>
        </p:nvSpPr>
        <p:spPr>
          <a:xfrm>
            <a:off x="587413" y="3073214"/>
            <a:ext cx="3550025" cy="1532403"/>
          </a:xfrm>
          <a:prstGeom prst="rect">
            <a:avLst/>
          </a:prstGeom>
          <a:solidFill>
            <a:schemeClr val="bg1">
              <a:lumMod val="85000"/>
              <a:alpha val="82000"/>
            </a:schemeClr>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u="sng" dirty="0" smtClean="0"/>
              <a:t>Specific quantity</a:t>
            </a:r>
            <a:r>
              <a:rPr lang="en-US" dirty="0" smtClean="0"/>
              <a:t>: number of bushels or weight</a:t>
            </a:r>
          </a:p>
          <a:p>
            <a:pPr algn="ctr">
              <a:buFont typeface="Arial" panose="020B0604020202020204" pitchFamily="34" charset="0"/>
              <a:buNone/>
            </a:pPr>
            <a:endParaRPr lang="en-US" dirty="0"/>
          </a:p>
        </p:txBody>
      </p:sp>
    </p:spTree>
    <p:extLst>
      <p:ext uri="{BB962C8B-B14F-4D97-AF65-F5344CB8AC3E}">
        <p14:creationId xmlns:p14="http://schemas.microsoft.com/office/powerpoint/2010/main" val="25121901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662" y="335075"/>
            <a:ext cx="4262718" cy="1943151"/>
          </a:xfrm>
        </p:spPr>
        <p:txBody>
          <a:bodyPr>
            <a:normAutofit/>
          </a:bodyPr>
          <a:lstStyle/>
          <a:p>
            <a:r>
              <a:rPr lang="en-US" dirty="0" smtClean="0"/>
              <a:t>Contract Quality – Provisions</a:t>
            </a:r>
            <a:endParaRPr lang="en-US" dirty="0"/>
          </a:p>
        </p:txBody>
      </p:sp>
      <p:sp>
        <p:nvSpPr>
          <p:cNvPr id="3" name="Content Placeholder 2"/>
          <p:cNvSpPr>
            <a:spLocks noGrp="1"/>
          </p:cNvSpPr>
          <p:nvPr>
            <p:ph idx="1"/>
            <p:custDataLst>
              <p:tags r:id="rId2"/>
            </p:custDataLst>
          </p:nvPr>
        </p:nvSpPr>
        <p:spPr>
          <a:xfrm>
            <a:off x="457200" y="2661587"/>
            <a:ext cx="4114800" cy="3464576"/>
          </a:xfrm>
        </p:spPr>
        <p:txBody>
          <a:bodyPr/>
          <a:lstStyle/>
          <a:p>
            <a:r>
              <a:rPr lang="en-US" dirty="0" smtClean="0"/>
              <a:t>Organic integrity</a:t>
            </a:r>
          </a:p>
          <a:p>
            <a:r>
              <a:rPr lang="en-US" dirty="0" smtClean="0"/>
              <a:t>Weight</a:t>
            </a:r>
          </a:p>
          <a:p>
            <a:r>
              <a:rPr lang="en-US" dirty="0" smtClean="0"/>
              <a:t>Grade</a:t>
            </a:r>
          </a:p>
          <a:p>
            <a:r>
              <a:rPr lang="en-US" dirty="0" smtClean="0"/>
              <a:t>Cleaning</a:t>
            </a:r>
          </a:p>
          <a:p>
            <a:pPr>
              <a:buNone/>
            </a:pPr>
            <a:endParaRPr lang="en-US" dirty="0" smtClean="0"/>
          </a:p>
          <a:p>
            <a:pPr>
              <a:buNone/>
            </a:pPr>
            <a:endParaRPr lang="en-US" dirty="0" smtClean="0"/>
          </a:p>
          <a:p>
            <a:pPr>
              <a:buNone/>
            </a:pPr>
            <a:endParaRPr lang="en-US" dirty="0"/>
          </a:p>
        </p:txBody>
      </p:sp>
      <p:pic>
        <p:nvPicPr>
          <p:cNvPr id="5" name="Picture 3" descr="C:\Documents and Settings\harriet\My Documents\My Pictures\farm certificate.JPG"/>
          <p:cNvPicPr>
            <a:picLocks noChangeAspect="1" noChangeArrowheads="1"/>
          </p:cNvPicPr>
          <p:nvPr/>
        </p:nvPicPr>
        <p:blipFill>
          <a:blip r:embed="rId5" cstate="print">
            <a:extLst>
              <a:ext uri="{28A0092B-C50C-407E-A947-70E740481C1C}">
                <a14:useLocalDpi xmlns:a14="http://schemas.microsoft.com/office/drawing/2010/main" val="0"/>
              </a:ext>
            </a:extLst>
          </a:blip>
          <a:srcRect t="14676" b="11742"/>
          <a:stretch>
            <a:fillRect/>
          </a:stretch>
        </p:blipFill>
        <p:spPr bwMode="auto">
          <a:xfrm>
            <a:off x="4146330" y="1665243"/>
            <a:ext cx="4844118" cy="46925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746531" y="2457406"/>
            <a:ext cx="1981200" cy="91440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1524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On-Farm Storage</a:t>
            </a:r>
            <a:endParaRPr lang="en-US" dirty="0"/>
          </a:p>
        </p:txBody>
      </p:sp>
      <p:sp>
        <p:nvSpPr>
          <p:cNvPr id="3" name="Content Placeholder 2"/>
          <p:cNvSpPr>
            <a:spLocks noGrp="1"/>
          </p:cNvSpPr>
          <p:nvPr>
            <p:ph idx="1"/>
            <p:custDataLst>
              <p:tags r:id="rId2"/>
            </p:custDataLst>
          </p:nvPr>
        </p:nvSpPr>
        <p:spPr>
          <a:xfrm>
            <a:off x="5446059" y="1734670"/>
            <a:ext cx="3590364" cy="4389020"/>
          </a:xfrm>
        </p:spPr>
        <p:txBody>
          <a:bodyPr>
            <a:normAutofit/>
          </a:bodyPr>
          <a:lstStyle/>
          <a:p>
            <a:r>
              <a:rPr lang="en-US" dirty="0" smtClean="0"/>
              <a:t>Limited off-farm storage for IP crops</a:t>
            </a:r>
          </a:p>
          <a:p>
            <a:r>
              <a:rPr lang="en-US" dirty="0" smtClean="0"/>
              <a:t>On farm storage requires dedicated, numbered grain bins</a:t>
            </a:r>
          </a:p>
          <a:p>
            <a:pPr>
              <a:buNone/>
            </a:pPr>
            <a:endParaRPr lang="en-US" dirty="0" smtClean="0"/>
          </a:p>
          <a:p>
            <a:pPr>
              <a:buNone/>
            </a:pPr>
            <a:endParaRPr lang="en-US" dirty="0" smtClean="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6862" t="14730" r="16863" b="35295"/>
          <a:stretch/>
        </p:blipFill>
        <p:spPr>
          <a:xfrm>
            <a:off x="107578" y="1734668"/>
            <a:ext cx="5024745" cy="4390913"/>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Using </a:t>
            </a:r>
            <a:r>
              <a:rPr lang="en-US" dirty="0" smtClean="0"/>
              <a:t>Multiple Storage Bins</a:t>
            </a:r>
            <a:endParaRPr lang="en-US" dirty="0"/>
          </a:p>
        </p:txBody>
      </p:sp>
      <p:sp>
        <p:nvSpPr>
          <p:cNvPr id="3" name="Content Placeholder 2"/>
          <p:cNvSpPr>
            <a:spLocks noGrp="1"/>
          </p:cNvSpPr>
          <p:nvPr>
            <p:ph idx="1"/>
            <p:custDataLst>
              <p:tags r:id="rId2"/>
            </p:custDataLst>
          </p:nvPr>
        </p:nvSpPr>
        <p:spPr>
          <a:xfrm>
            <a:off x="121023" y="1600200"/>
            <a:ext cx="4450977" cy="4800600"/>
          </a:xfrm>
        </p:spPr>
        <p:txBody>
          <a:bodyPr>
            <a:normAutofit lnSpcReduction="10000"/>
          </a:bodyPr>
          <a:lstStyle/>
          <a:p>
            <a:pPr marL="0" indent="0">
              <a:buNone/>
            </a:pPr>
            <a:r>
              <a:rPr lang="en-US" dirty="0" smtClean="0"/>
              <a:t>Allows you to:</a:t>
            </a:r>
          </a:p>
          <a:p>
            <a:r>
              <a:rPr lang="en-US" dirty="0" smtClean="0"/>
              <a:t>Sort grain by grade and quality</a:t>
            </a:r>
          </a:p>
          <a:p>
            <a:r>
              <a:rPr lang="en-US" dirty="0" smtClean="0"/>
              <a:t>Adjust humidity and control moisture more efficiently</a:t>
            </a:r>
          </a:p>
          <a:p>
            <a:r>
              <a:rPr lang="en-US" dirty="0" smtClean="0"/>
              <a:t>Store conventional, transitional and organic crops simultaneously</a:t>
            </a:r>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22500" t="1110" r="9412" b="17059"/>
          <a:stretch/>
        </p:blipFill>
        <p:spPr>
          <a:xfrm>
            <a:off x="4572000" y="2003612"/>
            <a:ext cx="4299823" cy="3874606"/>
          </a:xfrm>
          <a:prstGeom prst="rect">
            <a:avLst/>
          </a:prstGeom>
        </p:spPr>
      </p:pic>
      <p:sp>
        <p:nvSpPr>
          <p:cNvPr id="6" name="TextBox 5"/>
          <p:cNvSpPr txBox="1"/>
          <p:nvPr>
            <p:custDataLst>
              <p:tags r:id="rId3"/>
            </p:custDataLst>
          </p:nvPr>
        </p:nvSpPr>
        <p:spPr>
          <a:xfrm>
            <a:off x="5693392" y="5850686"/>
            <a:ext cx="2057038" cy="523220"/>
          </a:xfrm>
          <a:prstGeom prst="rect">
            <a:avLst/>
          </a:prstGeom>
          <a:noFill/>
        </p:spPr>
        <p:txBody>
          <a:bodyPr wrap="none" rtlCol="0">
            <a:spAutoFit/>
          </a:bodyPr>
          <a:lstStyle/>
          <a:p>
            <a:r>
              <a:rPr lang="en-US" sz="2800" dirty="0" smtClean="0">
                <a:solidFill>
                  <a:srgbClr val="800000"/>
                </a:solidFill>
              </a:rPr>
              <a:t>Grain bin fan</a:t>
            </a:r>
            <a:endParaRPr lang="en-US" sz="2800" dirty="0">
              <a:solidFill>
                <a:srgbClr val="800000"/>
              </a:solidFill>
            </a:endParaRPr>
          </a:p>
        </p:txBody>
      </p:sp>
    </p:spTree>
    <p:extLst>
      <p:ext uri="{BB962C8B-B14F-4D97-AF65-F5344CB8AC3E}">
        <p14:creationId xmlns:p14="http://schemas.microsoft.com/office/powerpoint/2010/main" val="8794040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Organic Contracts</a:t>
            </a:r>
            <a:endParaRPr lang="en-US" dirty="0"/>
          </a:p>
        </p:txBody>
      </p:sp>
      <p:sp>
        <p:nvSpPr>
          <p:cNvPr id="3" name="Content Placeholder 2"/>
          <p:cNvSpPr>
            <a:spLocks noGrp="1"/>
          </p:cNvSpPr>
          <p:nvPr>
            <p:ph idx="1"/>
            <p:custDataLst>
              <p:tags r:id="rId2"/>
            </p:custDataLst>
          </p:nvPr>
        </p:nvSpPr>
        <p:spPr>
          <a:xfrm>
            <a:off x="5082988" y="1910209"/>
            <a:ext cx="3603812" cy="3947739"/>
          </a:xfrm>
        </p:spPr>
        <p:txBody>
          <a:bodyPr/>
          <a:lstStyle/>
          <a:p>
            <a:pPr>
              <a:buNone/>
            </a:pPr>
            <a:r>
              <a:rPr lang="en-US" dirty="0" smtClean="0"/>
              <a:t>Farmers Legal Action Group – </a:t>
            </a:r>
            <a:r>
              <a:rPr lang="en-US" dirty="0"/>
              <a:t>l</a:t>
            </a:r>
            <a:r>
              <a:rPr lang="en-US" dirty="0" smtClean="0"/>
              <a:t>earn more about organic contracts</a:t>
            </a:r>
          </a:p>
          <a:p>
            <a:pPr>
              <a:buNone/>
            </a:pPr>
            <a:endParaRPr lang="en-US" dirty="0"/>
          </a:p>
        </p:txBody>
      </p:sp>
      <p:sp>
        <p:nvSpPr>
          <p:cNvPr id="4" name="TextBox 3"/>
          <p:cNvSpPr txBox="1"/>
          <p:nvPr>
            <p:custDataLst>
              <p:tags r:id="rId3"/>
            </p:custDataLst>
          </p:nvPr>
        </p:nvSpPr>
        <p:spPr>
          <a:xfrm>
            <a:off x="188259" y="5925166"/>
            <a:ext cx="8834717" cy="584775"/>
          </a:xfrm>
          <a:prstGeom prst="rect">
            <a:avLst/>
          </a:prstGeom>
          <a:noFill/>
        </p:spPr>
        <p:txBody>
          <a:bodyPr wrap="square" rtlCol="0">
            <a:spAutoFit/>
          </a:bodyPr>
          <a:lstStyle/>
          <a:p>
            <a:pPr algn="ctr"/>
            <a:r>
              <a:rPr lang="en-US" sz="3200" dirty="0" smtClean="0">
                <a:hlinkClick r:id="rId6"/>
              </a:rPr>
              <a:t>www.flaginc.org/</a:t>
            </a:r>
            <a:r>
              <a:rPr lang="en-US" sz="3200" dirty="0" smtClean="0"/>
              <a:t> </a:t>
            </a:r>
            <a:endParaRPr lang="en-US" sz="3200" dirty="0"/>
          </a:p>
        </p:txBody>
      </p:sp>
      <p:pic>
        <p:nvPicPr>
          <p:cNvPr id="5" name="Picture 4" descr="Screen Shot 2017-03-20 at 1.40.37 PM.png"/>
          <p:cNvPicPr>
            <a:picLocks noChangeAspect="1"/>
          </p:cNvPicPr>
          <p:nvPr/>
        </p:nvPicPr>
        <p:blipFill>
          <a:blip r:embed="rId7"/>
          <a:stretch>
            <a:fillRect/>
          </a:stretch>
        </p:blipFill>
        <p:spPr>
          <a:xfrm>
            <a:off x="1008529" y="1718749"/>
            <a:ext cx="3018310" cy="3905324"/>
          </a:xfrm>
          <a:prstGeom prst="rect">
            <a:avLst/>
          </a:prstGeom>
        </p:spPr>
      </p:pic>
    </p:spTree>
    <p:extLst>
      <p:ext uri="{BB962C8B-B14F-4D97-AF65-F5344CB8AC3E}">
        <p14:creationId xmlns:p14="http://schemas.microsoft.com/office/powerpoint/2010/main" val="21318784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Marketing Organic Crops</a:t>
            </a:r>
            <a:endParaRPr lang="en-US" dirty="0"/>
          </a:p>
        </p:txBody>
      </p:sp>
      <p:sp>
        <p:nvSpPr>
          <p:cNvPr id="3" name="Content Placeholder 2"/>
          <p:cNvSpPr>
            <a:spLocks noGrp="1"/>
          </p:cNvSpPr>
          <p:nvPr>
            <p:ph idx="1"/>
            <p:custDataLst>
              <p:tags r:id="rId2"/>
            </p:custDataLst>
          </p:nvPr>
        </p:nvSpPr>
        <p:spPr>
          <a:xfrm>
            <a:off x="5406326" y="1718009"/>
            <a:ext cx="3280474" cy="4531267"/>
          </a:xfrm>
          <a:solidFill>
            <a:schemeClr val="accent6">
              <a:lumMod val="60000"/>
              <a:lumOff val="40000"/>
              <a:alpha val="80000"/>
            </a:schemeClr>
          </a:solidFill>
        </p:spPr>
        <p:txBody>
          <a:bodyPr/>
          <a:lstStyle/>
          <a:p>
            <a:pPr marL="349250" indent="0">
              <a:buNone/>
            </a:pPr>
            <a:endParaRPr lang="en-US" sz="5400" dirty="0" smtClean="0"/>
          </a:p>
          <a:p>
            <a:pPr marL="863600" indent="-514350">
              <a:buFont typeface="+mj-lt"/>
              <a:buAutoNum type="alphaUcPeriod"/>
            </a:pPr>
            <a:r>
              <a:rPr lang="en-US" sz="3600" dirty="0" smtClean="0">
                <a:solidFill>
                  <a:schemeClr val="bg1">
                    <a:lumMod val="50000"/>
                  </a:schemeClr>
                </a:solidFill>
              </a:rPr>
              <a:t>Timing</a:t>
            </a:r>
            <a:endParaRPr lang="en-US" sz="3600" dirty="0">
              <a:solidFill>
                <a:schemeClr val="bg1">
                  <a:lumMod val="50000"/>
                </a:schemeClr>
              </a:solidFill>
            </a:endParaRPr>
          </a:p>
          <a:p>
            <a:pPr marL="863600" indent="-514350">
              <a:buFont typeface="+mj-lt"/>
              <a:buAutoNum type="alphaUcPeriod"/>
            </a:pPr>
            <a:r>
              <a:rPr lang="en-US" sz="3600" dirty="0" smtClean="0">
                <a:solidFill>
                  <a:schemeClr val="bg1">
                    <a:lumMod val="50000"/>
                  </a:schemeClr>
                </a:solidFill>
              </a:rPr>
              <a:t>Contracts</a:t>
            </a:r>
            <a:endParaRPr lang="en-US" sz="3600" dirty="0">
              <a:solidFill>
                <a:schemeClr val="bg1">
                  <a:lumMod val="50000"/>
                </a:schemeClr>
              </a:solidFill>
            </a:endParaRPr>
          </a:p>
          <a:p>
            <a:pPr marL="863600" indent="-514350">
              <a:buFont typeface="+mj-lt"/>
              <a:buAutoNum type="alphaUcPeriod"/>
            </a:pPr>
            <a:r>
              <a:rPr lang="en-US" sz="3600" dirty="0" smtClean="0"/>
              <a:t>Buyers</a:t>
            </a:r>
          </a:p>
          <a:p>
            <a:pPr marL="0" indent="0">
              <a:buNone/>
            </a:pPr>
            <a:endParaRPr lang="en-US" dirty="0"/>
          </a:p>
        </p:txBody>
      </p:sp>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20437" r="27584"/>
          <a:stretch/>
        </p:blipFill>
        <p:spPr>
          <a:xfrm>
            <a:off x="457200" y="1718010"/>
            <a:ext cx="4949126" cy="4531267"/>
          </a:xfrm>
          <a:prstGeom prst="rect">
            <a:avLst/>
          </a:prstGeom>
        </p:spPr>
      </p:pic>
    </p:spTree>
    <p:extLst>
      <p:ext uri="{BB962C8B-B14F-4D97-AF65-F5344CB8AC3E}">
        <p14:creationId xmlns:p14="http://schemas.microsoft.com/office/powerpoint/2010/main" val="37812705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62881"/>
            <a:ext cx="9144000" cy="4800600"/>
          </a:xfrm>
          <a:prstGeom prst="rect">
            <a:avLst/>
          </a:prstGeom>
        </p:spPr>
      </p:pic>
      <p:sp>
        <p:nvSpPr>
          <p:cNvPr id="5" name="Rectangle 4"/>
          <p:cNvSpPr/>
          <p:nvPr>
            <p:custDataLst>
              <p:tags r:id="rId1"/>
            </p:custDataLst>
          </p:nvPr>
        </p:nvSpPr>
        <p:spPr>
          <a:xfrm>
            <a:off x="0" y="1462881"/>
            <a:ext cx="9144000" cy="48006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smtClean="0"/>
              <a:t>Organic Buyers</a:t>
            </a:r>
            <a:endParaRPr lang="en-US" dirty="0"/>
          </a:p>
        </p:txBody>
      </p:sp>
      <p:sp>
        <p:nvSpPr>
          <p:cNvPr id="3" name="Content Placeholder 2"/>
          <p:cNvSpPr>
            <a:spLocks noGrp="1"/>
          </p:cNvSpPr>
          <p:nvPr>
            <p:ph idx="1"/>
            <p:custDataLst>
              <p:tags r:id="rId3"/>
            </p:custDataLst>
          </p:nvPr>
        </p:nvSpPr>
        <p:spPr>
          <a:xfrm>
            <a:off x="457200" y="1600200"/>
            <a:ext cx="8229600" cy="4525963"/>
          </a:xfrm>
        </p:spPr>
        <p:txBody>
          <a:bodyPr>
            <a:normAutofit lnSpcReduction="10000"/>
          </a:bodyPr>
          <a:lstStyle/>
          <a:p>
            <a:pPr>
              <a:buNone/>
            </a:pPr>
            <a:endParaRPr lang="en-US" dirty="0" smtClean="0"/>
          </a:p>
          <a:p>
            <a:r>
              <a:rPr lang="en-US" dirty="0" smtClean="0"/>
              <a:t>Grain companies/elevators</a:t>
            </a:r>
          </a:p>
          <a:p>
            <a:r>
              <a:rPr lang="en-US" dirty="0" smtClean="0"/>
              <a:t>Feed mills</a:t>
            </a:r>
          </a:p>
          <a:p>
            <a:r>
              <a:rPr lang="en-US" dirty="0" smtClean="0"/>
              <a:t>Feed lots</a:t>
            </a:r>
          </a:p>
          <a:p>
            <a:r>
              <a:rPr lang="en-US" dirty="0" smtClean="0"/>
              <a:t>Processors </a:t>
            </a:r>
          </a:p>
          <a:p>
            <a:r>
              <a:rPr lang="en-US" dirty="0" smtClean="0"/>
              <a:t>Brokers</a:t>
            </a:r>
          </a:p>
          <a:p>
            <a:r>
              <a:rPr lang="en-US" dirty="0" smtClean="0"/>
              <a:t>Farmer-Owned Cooperatives (e.g., Organic Valley and OFARM)</a:t>
            </a:r>
          </a:p>
          <a:p>
            <a:pPr>
              <a:buNone/>
            </a:pPr>
            <a:endParaRPr lang="en-US" dirty="0"/>
          </a:p>
        </p:txBody>
      </p:sp>
    </p:spTree>
    <p:extLst>
      <p:ext uri="{BB962C8B-B14F-4D97-AF65-F5344CB8AC3E}">
        <p14:creationId xmlns:p14="http://schemas.microsoft.com/office/powerpoint/2010/main" val="26569047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58763"/>
            <a:ext cx="8229600" cy="1143000"/>
          </a:xfrm>
        </p:spPr>
        <p:txBody>
          <a:bodyPr/>
          <a:lstStyle/>
          <a:p>
            <a:r>
              <a:rPr lang="en-US" dirty="0" smtClean="0"/>
              <a:t>Organic Markets</a:t>
            </a:r>
            <a:endParaRPr lang="en-US" dirty="0"/>
          </a:p>
        </p:txBody>
      </p:sp>
      <p:sp>
        <p:nvSpPr>
          <p:cNvPr id="3" name="Content Placeholder 2"/>
          <p:cNvSpPr>
            <a:spLocks noGrp="1"/>
          </p:cNvSpPr>
          <p:nvPr>
            <p:ph idx="1"/>
            <p:custDataLst>
              <p:tags r:id="rId2"/>
            </p:custDataLst>
          </p:nvPr>
        </p:nvSpPr>
        <p:spPr>
          <a:xfrm>
            <a:off x="457200" y="1600200"/>
            <a:ext cx="8229600" cy="4525963"/>
          </a:xfrm>
        </p:spPr>
        <p:txBody>
          <a:bodyPr>
            <a:normAutofit/>
          </a:bodyPr>
          <a:lstStyle/>
          <a:p>
            <a:pPr algn="ctr">
              <a:buNone/>
            </a:pPr>
            <a:r>
              <a:rPr lang="en-US" dirty="0"/>
              <a:t>Organic grains and oilseeds are considered </a:t>
            </a:r>
            <a:r>
              <a:rPr lang="en-US" b="1" dirty="0"/>
              <a:t>i</a:t>
            </a:r>
            <a:r>
              <a:rPr lang="en-US" b="1" dirty="0" smtClean="0"/>
              <a:t>dentity preserved (IP) </a:t>
            </a:r>
            <a:r>
              <a:rPr lang="en-US" dirty="0" smtClean="0"/>
              <a:t>products. </a:t>
            </a:r>
          </a:p>
          <a:p>
            <a:pPr algn="ctr">
              <a:buNone/>
            </a:pPr>
            <a:endParaRPr lang="en-US" dirty="0"/>
          </a:p>
          <a:p>
            <a:pPr algn="ctr">
              <a:buNone/>
            </a:pPr>
            <a:r>
              <a:rPr lang="en-US" dirty="0" smtClean="0"/>
              <a:t>IP products = specialty, high value, premium or niche grains and oilseeds</a:t>
            </a:r>
          </a:p>
          <a:p>
            <a:pPr>
              <a:buNone/>
            </a:pPr>
            <a:endParaRPr lang="en-US" dirty="0" smtClean="0"/>
          </a:p>
          <a:p>
            <a:pPr>
              <a:buNone/>
            </a:pPr>
            <a:endParaRPr lang="en-US" dirty="0" smtClean="0"/>
          </a:p>
          <a:p>
            <a:pPr>
              <a:buNone/>
            </a:pPr>
            <a:endParaRPr lang="en-US" dirty="0" smtClean="0"/>
          </a:p>
          <a:p>
            <a:pPr>
              <a:buNone/>
            </a:pPr>
            <a:endParaRPr lang="en-US" dirty="0"/>
          </a:p>
        </p:txBody>
      </p:sp>
      <p:pic>
        <p:nvPicPr>
          <p:cNvPr id="4" name="Picture 3" descr="Screen Shot 2017-03-16 at 1.18.44 PM.png"/>
          <p:cNvPicPr>
            <a:picLocks noChangeAspect="1"/>
          </p:cNvPicPr>
          <p:nvPr/>
        </p:nvPicPr>
        <p:blipFill>
          <a:blip r:embed="rId5"/>
          <a:stretch>
            <a:fillRect/>
          </a:stretch>
        </p:blipFill>
        <p:spPr>
          <a:xfrm>
            <a:off x="3872560" y="4567741"/>
            <a:ext cx="1631449" cy="1635632"/>
          </a:xfrm>
          <a:prstGeom prst="rect">
            <a:avLst/>
          </a:prstGeom>
        </p:spPr>
      </p:pic>
    </p:spTree>
    <p:extLst>
      <p:ext uri="{BB962C8B-B14F-4D97-AF65-F5344CB8AC3E}">
        <p14:creationId xmlns:p14="http://schemas.microsoft.com/office/powerpoint/2010/main" val="20339868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Organic Trade </a:t>
            </a:r>
            <a:r>
              <a:rPr lang="en-US" dirty="0" smtClean="0"/>
              <a:t>Shows</a:t>
            </a:r>
            <a:endParaRPr lang="en-US" dirty="0"/>
          </a:p>
        </p:txBody>
      </p:sp>
      <p:sp>
        <p:nvSpPr>
          <p:cNvPr id="3" name="Content Placeholder 2"/>
          <p:cNvSpPr>
            <a:spLocks noGrp="1"/>
          </p:cNvSpPr>
          <p:nvPr>
            <p:ph idx="1"/>
            <p:custDataLst>
              <p:tags r:id="rId2"/>
            </p:custDataLst>
          </p:nvPr>
        </p:nvSpPr>
        <p:spPr>
          <a:xfrm>
            <a:off x="178904" y="1761565"/>
            <a:ext cx="8686800" cy="4364598"/>
          </a:xfrm>
        </p:spPr>
        <p:txBody>
          <a:bodyPr>
            <a:normAutofit fontScale="92500" lnSpcReduction="10000"/>
          </a:bodyPr>
          <a:lstStyle/>
          <a:p>
            <a:r>
              <a:rPr lang="en-US" sz="3097" dirty="0" smtClean="0"/>
              <a:t>Iowa Organic Conference (IA)</a:t>
            </a:r>
          </a:p>
          <a:p>
            <a:r>
              <a:rPr lang="en-US" sz="3097" dirty="0" smtClean="0"/>
              <a:t>Illinois Specialty Crops, </a:t>
            </a:r>
            <a:r>
              <a:rPr lang="en-US" sz="3097" dirty="0" err="1" smtClean="0"/>
              <a:t>Agritourism</a:t>
            </a:r>
            <a:r>
              <a:rPr lang="en-US" sz="3097" dirty="0" smtClean="0"/>
              <a:t> and Organic Conference and Trade Show (IL)</a:t>
            </a:r>
          </a:p>
          <a:p>
            <a:r>
              <a:rPr lang="en-US" sz="3097" dirty="0" smtClean="0"/>
              <a:t>Minnesota Organic Conference (MN)</a:t>
            </a:r>
          </a:p>
          <a:p>
            <a:r>
              <a:rPr lang="en-US" sz="3097" dirty="0" smtClean="0"/>
              <a:t>Northern Plains Sustainable Ag Society Annual Conference (SD)</a:t>
            </a:r>
          </a:p>
          <a:p>
            <a:r>
              <a:rPr lang="en-US" sz="3097" dirty="0" smtClean="0"/>
              <a:t>MOSES Organic Farming Conference (WI)</a:t>
            </a:r>
          </a:p>
          <a:p>
            <a:r>
              <a:rPr lang="en-US" sz="3097" dirty="0" smtClean="0"/>
              <a:t>Ohio Ecological Food and Farm Association Conference (OH)</a:t>
            </a:r>
          </a:p>
          <a:p>
            <a:endParaRPr lang="en-US" dirty="0"/>
          </a:p>
        </p:txBody>
      </p:sp>
      <p:pic>
        <p:nvPicPr>
          <p:cNvPr id="4" name="Picture 2" descr="exhibit"/>
          <p:cNvPicPr>
            <a:picLocks noChangeAspect="1" noChangeArrowheads="1"/>
          </p:cNvPicPr>
          <p:nvPr/>
        </p:nvPicPr>
        <p:blipFill rotWithShape="1">
          <a:blip r:embed="rId5">
            <a:extLst>
              <a:ext uri="{28A0092B-C50C-407E-A947-70E740481C1C}">
                <a14:useLocalDpi xmlns:a14="http://schemas.microsoft.com/office/drawing/2010/main" val="0"/>
              </a:ext>
            </a:extLst>
          </a:blip>
          <a:srcRect r="13805"/>
          <a:stretch/>
        </p:blipFill>
        <p:spPr bwMode="auto">
          <a:xfrm>
            <a:off x="-1" y="1600200"/>
            <a:ext cx="9162442" cy="452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7197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Marketing</a:t>
            </a:r>
            <a:endParaRPr lang="en-US" dirty="0"/>
          </a:p>
        </p:txBody>
      </p:sp>
      <p:sp>
        <p:nvSpPr>
          <p:cNvPr id="3" name="Content Placeholder 2"/>
          <p:cNvSpPr>
            <a:spLocks noGrp="1"/>
          </p:cNvSpPr>
          <p:nvPr>
            <p:ph sz="half" idx="1"/>
            <p:custDataLst>
              <p:tags r:id="rId2"/>
            </p:custDataLst>
          </p:nvPr>
        </p:nvSpPr>
        <p:spPr>
          <a:xfrm>
            <a:off x="457200" y="1467333"/>
            <a:ext cx="4645742" cy="4883869"/>
          </a:xfrm>
          <a:solidFill>
            <a:srgbClr val="FAEAA8">
              <a:alpha val="82000"/>
            </a:srgbClr>
          </a:solidFill>
        </p:spPr>
        <p:txBody>
          <a:bodyPr>
            <a:normAutofit/>
          </a:bodyPr>
          <a:lstStyle/>
          <a:p>
            <a:pPr marL="571500" indent="-571500">
              <a:buFont typeface="+mj-lt"/>
              <a:buAutoNum type="romanUcPeriod"/>
            </a:pPr>
            <a:endParaRPr lang="en-US" sz="800" dirty="0" smtClean="0"/>
          </a:p>
          <a:p>
            <a:pPr marL="571500" indent="-571500">
              <a:buFont typeface="+mj-lt"/>
              <a:buAutoNum type="romanUcPeriod"/>
            </a:pPr>
            <a:r>
              <a:rPr lang="en-US" sz="3200" dirty="0" smtClean="0">
                <a:solidFill>
                  <a:schemeClr val="bg1">
                    <a:lumMod val="65000"/>
                  </a:schemeClr>
                </a:solidFill>
              </a:rPr>
              <a:t>Organic Markets</a:t>
            </a:r>
          </a:p>
          <a:p>
            <a:pPr marL="571500" indent="-571500">
              <a:buFont typeface="+mj-lt"/>
              <a:buAutoNum type="romanUcPeriod"/>
            </a:pPr>
            <a:r>
              <a:rPr lang="en-US" sz="3200" dirty="0" smtClean="0">
                <a:solidFill>
                  <a:schemeClr val="bg1">
                    <a:lumMod val="65000"/>
                  </a:schemeClr>
                </a:solidFill>
              </a:rPr>
              <a:t>Organic Challenges</a:t>
            </a:r>
            <a:endParaRPr lang="en-US" sz="3200" dirty="0">
              <a:solidFill>
                <a:schemeClr val="bg1">
                  <a:lumMod val="65000"/>
                </a:schemeClr>
              </a:solidFill>
            </a:endParaRPr>
          </a:p>
          <a:p>
            <a:pPr marL="571500" indent="-571500">
              <a:buFont typeface="+mj-lt"/>
              <a:buAutoNum type="romanUcPeriod"/>
            </a:pPr>
            <a:r>
              <a:rPr lang="en-US" sz="3200" dirty="0" smtClean="0">
                <a:solidFill>
                  <a:schemeClr val="bg1">
                    <a:lumMod val="65000"/>
                  </a:schemeClr>
                </a:solidFill>
              </a:rPr>
              <a:t>Marketing Organic Crops</a:t>
            </a:r>
          </a:p>
          <a:p>
            <a:pPr marL="571500" indent="-571500">
              <a:buFont typeface="+mj-lt"/>
              <a:buAutoNum type="romanUcPeriod"/>
            </a:pPr>
            <a:r>
              <a:rPr lang="en-US" sz="3200" dirty="0" smtClean="0"/>
              <a:t>Marketing Documentation</a:t>
            </a:r>
          </a:p>
          <a:p>
            <a:pPr marL="571500" indent="-571500">
              <a:buFont typeface="+mj-lt"/>
              <a:buAutoNum type="romanUcPeriod"/>
            </a:pPr>
            <a:r>
              <a:rPr lang="en-US" sz="3200" dirty="0" smtClean="0"/>
              <a:t>Marketing Plans and Tools</a:t>
            </a:r>
          </a:p>
          <a:p>
            <a:pPr marL="571500" indent="-571500">
              <a:buFont typeface="+mj-lt"/>
              <a:buAutoNum type="romanUcPeriod"/>
            </a:pPr>
            <a:endParaRPr lang="en-US" sz="3200" dirty="0" smtClean="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3069" y="1467334"/>
            <a:ext cx="3584448" cy="2435637"/>
          </a:xfrm>
          <a:prstGeom prst="rect">
            <a:avLst/>
          </a:prstGeom>
        </p:spPr>
      </p:pic>
      <p:pic>
        <p:nvPicPr>
          <p:cNvPr id="5" name="Content Placeholder 4"/>
          <p:cNvPicPr>
            <a:picLocks noGrp="1" noChangeAspect="1"/>
          </p:cNvPicPr>
          <p:nvPr>
            <p:ph sz="half" idx="2"/>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t="13304" b="4122"/>
          <a:stretch/>
        </p:blipFill>
        <p:spPr>
          <a:xfrm>
            <a:off x="5102942" y="3902971"/>
            <a:ext cx="3584575" cy="2448232"/>
          </a:xfrm>
        </p:spPr>
      </p:pic>
    </p:spTree>
    <p:extLst>
      <p:ext uri="{BB962C8B-B14F-4D97-AF65-F5344CB8AC3E}">
        <p14:creationId xmlns:p14="http://schemas.microsoft.com/office/powerpoint/2010/main" val="40809242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4959" b="6294"/>
          <a:stretch/>
        </p:blipFill>
        <p:spPr>
          <a:xfrm>
            <a:off x="416966" y="1314952"/>
            <a:ext cx="8310067" cy="5096458"/>
          </a:xfrm>
          <a:prstGeom prst="rect">
            <a:avLst/>
          </a:prstGeom>
        </p:spPr>
      </p:pic>
      <p:sp>
        <p:nvSpPr>
          <p:cNvPr id="5" name="Rectangle 4"/>
          <p:cNvSpPr/>
          <p:nvPr>
            <p:custDataLst>
              <p:tags r:id="rId1"/>
            </p:custDataLst>
          </p:nvPr>
        </p:nvSpPr>
        <p:spPr>
          <a:xfrm>
            <a:off x="416966" y="1314952"/>
            <a:ext cx="8310067" cy="5096458"/>
          </a:xfrm>
          <a:prstGeom prst="rect">
            <a:avLst/>
          </a:prstGeom>
          <a:solidFill>
            <a:schemeClr val="accent6">
              <a:lumMod val="60000"/>
              <a:lumOff val="40000"/>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416966" y="158505"/>
            <a:ext cx="8229600" cy="1143000"/>
          </a:xfrm>
        </p:spPr>
        <p:txBody>
          <a:bodyPr>
            <a:normAutofit/>
          </a:bodyPr>
          <a:lstStyle/>
          <a:p>
            <a:r>
              <a:rPr lang="en-US" dirty="0" smtClean="0"/>
              <a:t>Export Documentation</a:t>
            </a:r>
            <a:endParaRPr lang="en-US" dirty="0"/>
          </a:p>
        </p:txBody>
      </p:sp>
      <p:sp>
        <p:nvSpPr>
          <p:cNvPr id="3" name="Content Placeholder 2"/>
          <p:cNvSpPr>
            <a:spLocks noGrp="1"/>
          </p:cNvSpPr>
          <p:nvPr>
            <p:ph idx="1"/>
            <p:custDataLst>
              <p:tags r:id="rId3"/>
            </p:custDataLst>
          </p:nvPr>
        </p:nvSpPr>
        <p:spPr>
          <a:xfrm>
            <a:off x="1222512" y="2047461"/>
            <a:ext cx="6370984" cy="4078701"/>
          </a:xfrm>
        </p:spPr>
        <p:txBody>
          <a:bodyPr/>
          <a:lstStyle/>
          <a:p>
            <a:pPr marL="0" indent="0">
              <a:buNone/>
            </a:pPr>
            <a:endParaRPr lang="en-US" dirty="0" smtClean="0"/>
          </a:p>
          <a:p>
            <a:r>
              <a:rPr lang="en-US" dirty="0" smtClean="0"/>
              <a:t>USDA Export Certificate for Japan and Taiwan</a:t>
            </a:r>
          </a:p>
          <a:p>
            <a:r>
              <a:rPr lang="en-US" dirty="0" smtClean="0"/>
              <a:t>Attestation for export to Canada (equivalency)</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Transport, </a:t>
            </a:r>
            <a:r>
              <a:rPr lang="en-US" dirty="0" smtClean="0"/>
              <a:t>Handling and </a:t>
            </a:r>
            <a:r>
              <a:rPr lang="en-US" dirty="0"/>
              <a:t>S</a:t>
            </a:r>
            <a:r>
              <a:rPr lang="en-US" dirty="0" smtClean="0"/>
              <a:t>torage Documentation</a:t>
            </a:r>
            <a:endParaRPr lang="en-US" dirty="0"/>
          </a:p>
        </p:txBody>
      </p:sp>
      <p:sp>
        <p:nvSpPr>
          <p:cNvPr id="3" name="Content Placeholder 2"/>
          <p:cNvSpPr>
            <a:spLocks noGrp="1"/>
          </p:cNvSpPr>
          <p:nvPr>
            <p:ph idx="1"/>
            <p:custDataLst>
              <p:tags r:id="rId2"/>
            </p:custDataLst>
          </p:nvPr>
        </p:nvSpPr>
        <p:spPr>
          <a:xfrm>
            <a:off x="457200" y="2326341"/>
            <a:ext cx="3778624" cy="2850777"/>
          </a:xfrm>
          <a:solidFill>
            <a:schemeClr val="accent1">
              <a:lumMod val="60000"/>
              <a:lumOff val="40000"/>
              <a:alpha val="88000"/>
            </a:schemeClr>
          </a:solidFill>
        </p:spPr>
        <p:txBody>
          <a:bodyPr>
            <a:normAutofit/>
          </a:bodyPr>
          <a:lstStyle/>
          <a:p>
            <a:r>
              <a:rPr lang="en-US" dirty="0" smtClean="0"/>
              <a:t>“Clean Truck Affidavit”</a:t>
            </a:r>
          </a:p>
          <a:p>
            <a:r>
              <a:rPr lang="en-US" dirty="0" smtClean="0"/>
              <a:t>On-farm storage</a:t>
            </a:r>
          </a:p>
          <a:p>
            <a:r>
              <a:rPr lang="en-US" dirty="0" smtClean="0"/>
              <a:t>Off-farm storage</a:t>
            </a:r>
          </a:p>
          <a:p>
            <a:r>
              <a:rPr lang="en-US" dirty="0" smtClean="0"/>
              <a:t>Audit trail</a:t>
            </a:r>
            <a:endParaRPr lang="en-US" dirty="0"/>
          </a:p>
        </p:txBody>
      </p:sp>
      <p:pic>
        <p:nvPicPr>
          <p:cNvPr id="5" name="Picture 4" descr="Screen Shot 2017-04-03 at 2.19.46 PM.png"/>
          <p:cNvPicPr>
            <a:picLocks noChangeAspect="1"/>
          </p:cNvPicPr>
          <p:nvPr/>
        </p:nvPicPr>
        <p:blipFill>
          <a:blip r:embed="rId5"/>
          <a:stretch>
            <a:fillRect/>
          </a:stretch>
        </p:blipFill>
        <p:spPr>
          <a:xfrm>
            <a:off x="5504909" y="1823076"/>
            <a:ext cx="3292009" cy="4305521"/>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29804"/>
          <a:stretch/>
        </p:blipFill>
        <p:spPr>
          <a:xfrm>
            <a:off x="0" y="1600200"/>
            <a:ext cx="9144000" cy="4814047"/>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Audit Trail</a:t>
            </a:r>
            <a:endParaRPr lang="en-US" dirty="0"/>
          </a:p>
        </p:txBody>
      </p:sp>
      <p:sp>
        <p:nvSpPr>
          <p:cNvPr id="3" name="Content Placeholder 2"/>
          <p:cNvSpPr>
            <a:spLocks noGrp="1"/>
          </p:cNvSpPr>
          <p:nvPr>
            <p:ph idx="1"/>
            <p:custDataLst>
              <p:tags r:id="rId2"/>
            </p:custDataLst>
          </p:nvPr>
        </p:nvSpPr>
        <p:spPr>
          <a:xfrm>
            <a:off x="4572000" y="1600200"/>
            <a:ext cx="4114800" cy="4525963"/>
          </a:xfrm>
        </p:spPr>
        <p:txBody>
          <a:bodyPr>
            <a:normAutofit/>
          </a:bodyPr>
          <a:lstStyle/>
          <a:p>
            <a:pPr marL="0" indent="0">
              <a:buNone/>
            </a:pPr>
            <a:r>
              <a:rPr lang="en-US" dirty="0" smtClean="0"/>
              <a:t>“Documentation </a:t>
            </a:r>
            <a:r>
              <a:rPr lang="en-US" dirty="0"/>
              <a:t>that is sufficient to determine the source, transfer of ownership, and transportation of any agricultural product labeled as ‘organic’.” </a:t>
            </a:r>
            <a:endParaRPr lang="en-US" dirty="0" smtClean="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652" y="1917503"/>
            <a:ext cx="3501383" cy="3891355"/>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Lot </a:t>
            </a:r>
            <a:r>
              <a:rPr lang="en-US" dirty="0"/>
              <a:t>N</a:t>
            </a:r>
            <a:r>
              <a:rPr lang="en-US" dirty="0" smtClean="0"/>
              <a:t>umbers </a:t>
            </a:r>
            <a:endParaRPr lang="en-US" dirty="0"/>
          </a:p>
        </p:txBody>
      </p:sp>
      <p:sp>
        <p:nvSpPr>
          <p:cNvPr id="3" name="Content Placeholder 2"/>
          <p:cNvSpPr>
            <a:spLocks noGrp="1"/>
          </p:cNvSpPr>
          <p:nvPr>
            <p:ph idx="1"/>
            <p:custDataLst>
              <p:tags r:id="rId2"/>
            </p:custDataLst>
          </p:nvPr>
        </p:nvSpPr>
        <p:spPr>
          <a:xfrm>
            <a:off x="255494" y="1828800"/>
            <a:ext cx="3603812" cy="4297363"/>
          </a:xfrm>
        </p:spPr>
        <p:txBody>
          <a:bodyPr>
            <a:normAutofit/>
          </a:bodyPr>
          <a:lstStyle/>
          <a:p>
            <a:r>
              <a:rPr lang="en-US" dirty="0" smtClean="0"/>
              <a:t>Type of crop</a:t>
            </a:r>
          </a:p>
          <a:p>
            <a:r>
              <a:rPr lang="en-US" dirty="0" smtClean="0"/>
              <a:t>Field activities</a:t>
            </a:r>
          </a:p>
          <a:p>
            <a:r>
              <a:rPr lang="en-US" dirty="0" smtClean="0"/>
              <a:t>Harvest activities</a:t>
            </a:r>
          </a:p>
          <a:p>
            <a:r>
              <a:rPr lang="en-US" dirty="0" smtClean="0"/>
              <a:t>Storage unit</a:t>
            </a:r>
          </a:p>
          <a:p>
            <a:r>
              <a:rPr lang="en-US" dirty="0" smtClean="0"/>
              <a:t>Year of production</a:t>
            </a:r>
          </a:p>
          <a:p>
            <a:pPr>
              <a:buNone/>
            </a:pPr>
            <a:endParaRPr lang="en-US" dirty="0" smtClean="0"/>
          </a:p>
        </p:txBody>
      </p:sp>
      <p:pic>
        <p:nvPicPr>
          <p:cNvPr id="4" name="Picture 3" descr="Screen Shot 2017-04-03 at 2.33.16 PM.png"/>
          <p:cNvPicPr>
            <a:picLocks noChangeAspect="1"/>
          </p:cNvPicPr>
          <p:nvPr/>
        </p:nvPicPr>
        <p:blipFill rotWithShape="1">
          <a:blip r:embed="rId6"/>
          <a:srcRect l="1529" r="3801"/>
          <a:stretch/>
        </p:blipFill>
        <p:spPr>
          <a:xfrm>
            <a:off x="4043582" y="2075431"/>
            <a:ext cx="5055008" cy="1902050"/>
          </a:xfrm>
          <a:prstGeom prst="rect">
            <a:avLst/>
          </a:prstGeom>
        </p:spPr>
      </p:pic>
      <p:sp>
        <p:nvSpPr>
          <p:cNvPr id="5" name="TextBox 4"/>
          <p:cNvSpPr txBox="1"/>
          <p:nvPr>
            <p:custDataLst>
              <p:tags r:id="rId3"/>
            </p:custDataLst>
          </p:nvPr>
        </p:nvSpPr>
        <p:spPr>
          <a:xfrm>
            <a:off x="4571998" y="3977481"/>
            <a:ext cx="3998175" cy="707886"/>
          </a:xfrm>
          <a:prstGeom prst="rect">
            <a:avLst/>
          </a:prstGeom>
          <a:noFill/>
        </p:spPr>
        <p:txBody>
          <a:bodyPr wrap="square" rtlCol="0">
            <a:spAutoFit/>
          </a:bodyPr>
          <a:lstStyle/>
          <a:p>
            <a:r>
              <a:rPr lang="en-US" sz="2000" i="1" dirty="0" smtClean="0"/>
              <a:t>Source: Minnesota Guide to Organic Certification</a:t>
            </a:r>
            <a:endParaRPr lang="en-US" sz="2000" i="1" dirty="0"/>
          </a:p>
        </p:txBody>
      </p:sp>
    </p:spTree>
    <p:extLst>
      <p:ext uri="{BB962C8B-B14F-4D97-AF65-F5344CB8AC3E}">
        <p14:creationId xmlns:p14="http://schemas.microsoft.com/office/powerpoint/2010/main" val="35281332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For More Information</a:t>
            </a:r>
            <a:endParaRPr lang="en-US" dirty="0"/>
          </a:p>
        </p:txBody>
      </p:sp>
      <p:sp>
        <p:nvSpPr>
          <p:cNvPr id="3" name="Content Placeholder 2"/>
          <p:cNvSpPr>
            <a:spLocks noGrp="1"/>
          </p:cNvSpPr>
          <p:nvPr>
            <p:ph idx="1"/>
            <p:custDataLst>
              <p:tags r:id="rId2"/>
            </p:custDataLst>
          </p:nvPr>
        </p:nvSpPr>
        <p:spPr>
          <a:xfrm>
            <a:off x="457200" y="1600200"/>
            <a:ext cx="8229600" cy="4525963"/>
          </a:xfrm>
        </p:spPr>
        <p:txBody>
          <a:bodyPr>
            <a:normAutofit fontScale="77500" lnSpcReduction="20000"/>
          </a:bodyPr>
          <a:lstStyle/>
          <a:p>
            <a:r>
              <a:rPr lang="en-US" i="1" dirty="0" smtClean="0"/>
              <a:t>Minnesota Guide to Organic Certification, </a:t>
            </a:r>
            <a:r>
              <a:rPr lang="en-US" dirty="0" smtClean="0">
                <a:hlinkClick r:id="rId5"/>
              </a:rPr>
              <a:t>http://misadocuments.info/MN_Guide_Organic_Certification.pdf</a:t>
            </a:r>
            <a:r>
              <a:rPr lang="en-US" dirty="0" smtClean="0"/>
              <a:t> </a:t>
            </a:r>
          </a:p>
          <a:p>
            <a:r>
              <a:rPr lang="en-US" i="1" dirty="0" smtClean="0"/>
              <a:t>Farm Production Recordkeeping Workbook </a:t>
            </a:r>
            <a:r>
              <a:rPr lang="en-US" dirty="0" smtClean="0">
                <a:hlinkClick r:id="rId6"/>
              </a:rPr>
              <a:t>https</a:t>
            </a:r>
            <a:r>
              <a:rPr lang="en-US" dirty="0">
                <a:hlinkClick r:id="rId6"/>
              </a:rPr>
              <a:t>://mosesorganic.org/publications/farm-production-recordkeeping-workbook</a:t>
            </a:r>
            <a:r>
              <a:rPr lang="en-US" dirty="0" smtClean="0">
                <a:hlinkClick r:id="rId6"/>
              </a:rPr>
              <a:t>/</a:t>
            </a:r>
            <a:r>
              <a:rPr lang="en-US" dirty="0" smtClean="0"/>
              <a:t> </a:t>
            </a:r>
          </a:p>
          <a:p>
            <a:r>
              <a:rPr lang="en-US" dirty="0" smtClean="0"/>
              <a:t>Record Keeping Form Templates for Organic Farmers </a:t>
            </a:r>
            <a:r>
              <a:rPr lang="en-US" dirty="0" smtClean="0">
                <a:hlinkClick r:id="rId7"/>
              </a:rPr>
              <a:t>http</a:t>
            </a:r>
            <a:r>
              <a:rPr lang="en-US" dirty="0">
                <a:hlinkClick r:id="rId7"/>
              </a:rPr>
              <a:t>://</a:t>
            </a:r>
            <a:r>
              <a:rPr lang="en-US" dirty="0" smtClean="0">
                <a:hlinkClick r:id="rId7"/>
              </a:rPr>
              <a:t>www.mda.state.mn.us/Global/MDADocs/food/organic/sampleforms.aspx</a:t>
            </a:r>
            <a:endParaRPr lang="en-US" dirty="0" smtClean="0"/>
          </a:p>
          <a:p>
            <a:r>
              <a:rPr lang="en-US" i="1" dirty="0" smtClean="0"/>
              <a:t>Documenting Forms for Organic Crop and Livestock </a:t>
            </a:r>
            <a:r>
              <a:rPr lang="en-US" i="1" dirty="0" err="1" smtClean="0"/>
              <a:t>Producers,</a:t>
            </a:r>
            <a:r>
              <a:rPr lang="en-US" dirty="0" err="1" smtClean="0">
                <a:solidFill>
                  <a:schemeClr val="tx1"/>
                </a:solidFill>
                <a:hlinkClick r:id="rId8"/>
              </a:rPr>
              <a:t>https://attra.ncat.org/attra-pub/download.php?id</a:t>
            </a:r>
            <a:r>
              <a:rPr lang="en-US" dirty="0" smtClean="0">
                <a:solidFill>
                  <a:schemeClr val="tx1"/>
                </a:solidFill>
                <a:hlinkClick r:id="rId8"/>
              </a:rPr>
              <a:t>=358</a:t>
            </a:r>
            <a:r>
              <a:rPr lang="en-US" dirty="0" smtClean="0">
                <a:solidFill>
                  <a:schemeClr val="tx1"/>
                </a:solidFill>
              </a:rPr>
              <a:t> </a:t>
            </a:r>
            <a:endParaRPr lang="en-US" dirty="0" smtClean="0"/>
          </a:p>
          <a:p>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Marketing</a:t>
            </a:r>
            <a:endParaRPr lang="en-US" dirty="0"/>
          </a:p>
        </p:txBody>
      </p:sp>
      <p:sp>
        <p:nvSpPr>
          <p:cNvPr id="3" name="Content Placeholder 2"/>
          <p:cNvSpPr>
            <a:spLocks noGrp="1"/>
          </p:cNvSpPr>
          <p:nvPr>
            <p:ph sz="half" idx="1"/>
            <p:custDataLst>
              <p:tags r:id="rId2"/>
            </p:custDataLst>
          </p:nvPr>
        </p:nvSpPr>
        <p:spPr>
          <a:xfrm>
            <a:off x="457200" y="1467333"/>
            <a:ext cx="4645742" cy="4883869"/>
          </a:xfrm>
          <a:solidFill>
            <a:srgbClr val="FAEAA8">
              <a:alpha val="82000"/>
            </a:srgbClr>
          </a:solidFill>
        </p:spPr>
        <p:txBody>
          <a:bodyPr>
            <a:normAutofit/>
          </a:bodyPr>
          <a:lstStyle/>
          <a:p>
            <a:pPr marL="571500" indent="-571500">
              <a:buFont typeface="+mj-lt"/>
              <a:buAutoNum type="romanUcPeriod"/>
            </a:pPr>
            <a:endParaRPr lang="en-US" sz="800" dirty="0" smtClean="0"/>
          </a:p>
          <a:p>
            <a:pPr marL="571500" indent="-571500">
              <a:buFont typeface="+mj-lt"/>
              <a:buAutoNum type="romanUcPeriod"/>
            </a:pPr>
            <a:r>
              <a:rPr lang="en-US" sz="3200" dirty="0" smtClean="0">
                <a:solidFill>
                  <a:schemeClr val="bg1">
                    <a:lumMod val="65000"/>
                  </a:schemeClr>
                </a:solidFill>
              </a:rPr>
              <a:t>Organic Markets</a:t>
            </a:r>
          </a:p>
          <a:p>
            <a:pPr marL="571500" indent="-571500">
              <a:buFont typeface="+mj-lt"/>
              <a:buAutoNum type="romanUcPeriod"/>
            </a:pPr>
            <a:r>
              <a:rPr lang="en-US" sz="3200" dirty="0" smtClean="0">
                <a:solidFill>
                  <a:schemeClr val="bg1">
                    <a:lumMod val="65000"/>
                  </a:schemeClr>
                </a:solidFill>
              </a:rPr>
              <a:t>Organic Challenges</a:t>
            </a:r>
            <a:endParaRPr lang="en-US" sz="3200" dirty="0">
              <a:solidFill>
                <a:schemeClr val="bg1">
                  <a:lumMod val="65000"/>
                </a:schemeClr>
              </a:solidFill>
            </a:endParaRPr>
          </a:p>
          <a:p>
            <a:pPr marL="571500" indent="-571500">
              <a:buFont typeface="+mj-lt"/>
              <a:buAutoNum type="romanUcPeriod"/>
            </a:pPr>
            <a:r>
              <a:rPr lang="en-US" sz="3200" dirty="0" smtClean="0">
                <a:solidFill>
                  <a:schemeClr val="bg1">
                    <a:lumMod val="65000"/>
                  </a:schemeClr>
                </a:solidFill>
              </a:rPr>
              <a:t>Marketing Organic Crops</a:t>
            </a:r>
          </a:p>
          <a:p>
            <a:pPr marL="571500" indent="-571500">
              <a:buFont typeface="+mj-lt"/>
              <a:buAutoNum type="romanUcPeriod"/>
            </a:pPr>
            <a:r>
              <a:rPr lang="en-US" sz="3200" dirty="0" smtClean="0">
                <a:solidFill>
                  <a:schemeClr val="bg1">
                    <a:lumMod val="65000"/>
                  </a:schemeClr>
                </a:solidFill>
              </a:rPr>
              <a:t>Marketing Documentation</a:t>
            </a:r>
          </a:p>
          <a:p>
            <a:pPr marL="571500" indent="-571500">
              <a:buFont typeface="+mj-lt"/>
              <a:buAutoNum type="romanUcPeriod"/>
            </a:pPr>
            <a:r>
              <a:rPr lang="en-US" sz="3200" dirty="0" smtClean="0"/>
              <a:t>Marketing Plans and Tools</a:t>
            </a:r>
          </a:p>
          <a:p>
            <a:pPr marL="571500" indent="-571500">
              <a:buFont typeface="+mj-lt"/>
              <a:buAutoNum type="romanUcPeriod"/>
            </a:pPr>
            <a:endParaRPr lang="en-US" sz="3200" dirty="0" smtClean="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3069" y="1467334"/>
            <a:ext cx="3584448" cy="2435637"/>
          </a:xfrm>
          <a:prstGeom prst="rect">
            <a:avLst/>
          </a:prstGeom>
        </p:spPr>
      </p:pic>
      <p:pic>
        <p:nvPicPr>
          <p:cNvPr id="5" name="Content Placeholder 4"/>
          <p:cNvPicPr>
            <a:picLocks noGrp="1" noChangeAspect="1"/>
          </p:cNvPicPr>
          <p:nvPr>
            <p:ph sz="half" idx="2"/>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t="13304" b="4122"/>
          <a:stretch/>
        </p:blipFill>
        <p:spPr>
          <a:xfrm>
            <a:off x="5102942" y="3902971"/>
            <a:ext cx="3584575" cy="2448232"/>
          </a:xfrm>
        </p:spPr>
      </p:pic>
    </p:spTree>
    <p:extLst>
      <p:ext uri="{BB962C8B-B14F-4D97-AF65-F5344CB8AC3E}">
        <p14:creationId xmlns:p14="http://schemas.microsoft.com/office/powerpoint/2010/main" val="10085898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Marketing Plans and Tools</a:t>
            </a:r>
            <a:endParaRPr lang="en-US" dirty="0"/>
          </a:p>
        </p:txBody>
      </p:sp>
      <p:sp>
        <p:nvSpPr>
          <p:cNvPr id="3" name="Content Placeholder 2"/>
          <p:cNvSpPr>
            <a:spLocks noGrp="1"/>
          </p:cNvSpPr>
          <p:nvPr>
            <p:ph idx="1"/>
            <p:custDataLst>
              <p:tags r:id="rId2"/>
            </p:custDataLst>
          </p:nvPr>
        </p:nvSpPr>
        <p:spPr>
          <a:xfrm>
            <a:off x="262081" y="1781503"/>
            <a:ext cx="4713890" cy="4339048"/>
          </a:xfrm>
        </p:spPr>
        <p:txBody>
          <a:bodyPr>
            <a:normAutofit/>
          </a:bodyPr>
          <a:lstStyle/>
          <a:p>
            <a:pPr>
              <a:buNone/>
            </a:pPr>
            <a:r>
              <a:rPr lang="en-US" dirty="0" smtClean="0"/>
              <a:t>A plan prepares you to:</a:t>
            </a:r>
          </a:p>
          <a:p>
            <a:r>
              <a:rPr lang="en-US" dirty="0" smtClean="0"/>
              <a:t>Address challenges</a:t>
            </a:r>
          </a:p>
          <a:p>
            <a:r>
              <a:rPr lang="en-US" dirty="0" smtClean="0"/>
              <a:t>Take advantage of opportunities</a:t>
            </a:r>
          </a:p>
          <a:p>
            <a:r>
              <a:rPr lang="en-US" dirty="0" smtClean="0"/>
              <a:t>Clarify and communicate ideas</a:t>
            </a:r>
          </a:p>
          <a:p>
            <a:r>
              <a:rPr lang="en-US" dirty="0" smtClean="0"/>
              <a:t>Mitigate uncertainty</a:t>
            </a:r>
            <a:endParaRPr lang="en-US"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44"/>
          <a:stretch/>
        </p:blipFill>
        <p:spPr>
          <a:xfrm>
            <a:off x="4975971" y="1588308"/>
            <a:ext cx="3919347" cy="479270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7699"/>
          <a:stretch/>
        </p:blipFill>
        <p:spPr>
          <a:xfrm>
            <a:off x="4572000" y="2339766"/>
            <a:ext cx="4388802" cy="3168682"/>
          </a:xfrm>
          <a:prstGeom prst="rect">
            <a:avLst/>
          </a:prstGeom>
        </p:spPr>
      </p:pic>
      <p:sp>
        <p:nvSpPr>
          <p:cNvPr id="2" name="Title 1"/>
          <p:cNvSpPr>
            <a:spLocks noGrp="1"/>
          </p:cNvSpPr>
          <p:nvPr>
            <p:ph type="title"/>
            <p:custDataLst>
              <p:tags r:id="rId1"/>
            </p:custDataLst>
          </p:nvPr>
        </p:nvSpPr>
        <p:spPr>
          <a:xfrm>
            <a:off x="457200" y="274638"/>
            <a:ext cx="8229600" cy="1143000"/>
          </a:xfrm>
        </p:spPr>
        <p:txBody>
          <a:bodyPr/>
          <a:lstStyle/>
          <a:p>
            <a:r>
              <a:rPr lang="en-US" dirty="0"/>
              <a:t>Marketing </a:t>
            </a:r>
            <a:r>
              <a:rPr lang="en-US" dirty="0" smtClean="0"/>
              <a:t>Plan </a:t>
            </a:r>
            <a:r>
              <a:rPr lang="en-US" dirty="0"/>
              <a:t>O</a:t>
            </a:r>
            <a:r>
              <a:rPr lang="en-US" dirty="0" smtClean="0"/>
              <a:t>utline</a:t>
            </a:r>
            <a:endParaRPr lang="en-US" dirty="0"/>
          </a:p>
        </p:txBody>
      </p:sp>
      <p:sp>
        <p:nvSpPr>
          <p:cNvPr id="3" name="Content Placeholder 2"/>
          <p:cNvSpPr>
            <a:spLocks noGrp="1"/>
          </p:cNvSpPr>
          <p:nvPr>
            <p:ph idx="1"/>
            <p:custDataLst>
              <p:tags r:id="rId2"/>
            </p:custDataLst>
          </p:nvPr>
        </p:nvSpPr>
        <p:spPr>
          <a:xfrm>
            <a:off x="215153" y="1801039"/>
            <a:ext cx="4356847" cy="4798544"/>
          </a:xfrm>
        </p:spPr>
        <p:txBody>
          <a:bodyPr>
            <a:normAutofit lnSpcReduction="10000"/>
          </a:bodyPr>
          <a:lstStyle/>
          <a:p>
            <a:r>
              <a:rPr lang="en-US" dirty="0" smtClean="0"/>
              <a:t>Market overview</a:t>
            </a:r>
          </a:p>
          <a:p>
            <a:r>
              <a:rPr lang="en-US" dirty="0" smtClean="0"/>
              <a:t>Marketing strategy</a:t>
            </a:r>
          </a:p>
          <a:p>
            <a:r>
              <a:rPr lang="en-US" dirty="0" smtClean="0"/>
              <a:t>Crops and rotation</a:t>
            </a:r>
          </a:p>
          <a:p>
            <a:r>
              <a:rPr lang="en-US" dirty="0" smtClean="0"/>
              <a:t>Buyers and pricing</a:t>
            </a:r>
          </a:p>
          <a:p>
            <a:r>
              <a:rPr lang="en-US" dirty="0" smtClean="0"/>
              <a:t>Storage, handling and delivery </a:t>
            </a:r>
          </a:p>
          <a:p>
            <a:r>
              <a:rPr lang="en-US" dirty="0" smtClean="0"/>
              <a:t>Certification and documentation</a:t>
            </a:r>
          </a:p>
          <a:p>
            <a:r>
              <a:rPr lang="en-US" dirty="0" smtClean="0"/>
              <a:t>Risk Management</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Price Premiums</a:t>
            </a:r>
            <a:endParaRPr lang="en-US" dirty="0"/>
          </a:p>
        </p:txBody>
      </p:sp>
      <p:sp>
        <p:nvSpPr>
          <p:cNvPr id="3" name="Content Placeholder 2"/>
          <p:cNvSpPr>
            <a:spLocks noGrp="1"/>
          </p:cNvSpPr>
          <p:nvPr>
            <p:ph idx="1"/>
            <p:custDataLst>
              <p:tags r:id="rId2"/>
            </p:custDataLst>
          </p:nvPr>
        </p:nvSpPr>
        <p:spPr>
          <a:xfrm>
            <a:off x="457200" y="1600200"/>
            <a:ext cx="8229600" cy="4525963"/>
          </a:xfrm>
        </p:spPr>
        <p:txBody>
          <a:bodyPr/>
          <a:lstStyle/>
          <a:p>
            <a:pPr marL="0" indent="0" algn="ctr">
              <a:buNone/>
            </a:pPr>
            <a:r>
              <a:rPr lang="en-US" dirty="0" smtClean="0"/>
              <a:t>Farmers who sell IP products usually receive a price premium and have some ability to set or negotiate prices.</a:t>
            </a:r>
          </a:p>
          <a:p>
            <a:pPr>
              <a:buNone/>
            </a:pPr>
            <a:endParaRPr lang="en-US" dirty="0" smtClean="0"/>
          </a:p>
        </p:txBody>
      </p:sp>
      <p:pic>
        <p:nvPicPr>
          <p:cNvPr id="4" name="Picture 3" descr="Screen Shot 2017-03-15 at 12.51.35 PM.png"/>
          <p:cNvPicPr>
            <a:picLocks noChangeAspect="1"/>
          </p:cNvPicPr>
          <p:nvPr/>
        </p:nvPicPr>
        <p:blipFill>
          <a:blip r:embed="rId5">
            <a:clrChange>
              <a:clrFrom>
                <a:srgbClr val="FFFFFF"/>
              </a:clrFrom>
              <a:clrTo>
                <a:srgbClr val="FFFFFF">
                  <a:alpha val="0"/>
                </a:srgbClr>
              </a:clrTo>
            </a:clrChange>
          </a:blip>
          <a:stretch>
            <a:fillRect/>
          </a:stretch>
        </p:blipFill>
        <p:spPr>
          <a:xfrm>
            <a:off x="2385789" y="3397895"/>
            <a:ext cx="4405213" cy="2608140"/>
          </a:xfrm>
          <a:prstGeom prst="rect">
            <a:avLst/>
          </a:prstGeom>
        </p:spPr>
      </p:pic>
    </p:spTree>
    <p:extLst>
      <p:ext uri="{BB962C8B-B14F-4D97-AF65-F5344CB8AC3E}">
        <p14:creationId xmlns:p14="http://schemas.microsoft.com/office/powerpoint/2010/main" val="5901103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Marketing Plans and Tools</a:t>
            </a:r>
            <a:endParaRPr lang="en-US" dirty="0"/>
          </a:p>
        </p:txBody>
      </p:sp>
      <p:pic>
        <p:nvPicPr>
          <p:cNvPr id="4" name="Picture 3" descr="computer-1563072.jpg"/>
          <p:cNvPicPr>
            <a:picLocks noChangeAspect="1"/>
          </p:cNvPicPr>
          <p:nvPr/>
        </p:nvPicPr>
        <p:blipFill>
          <a:blip r:embed="rId4"/>
          <a:stretch>
            <a:fillRect/>
          </a:stretch>
        </p:blipFill>
        <p:spPr>
          <a:xfrm>
            <a:off x="974766" y="1417638"/>
            <a:ext cx="7198936" cy="4799291"/>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55977"/>
            <a:ext cx="8229600" cy="1143000"/>
          </a:xfrm>
        </p:spPr>
        <p:txBody>
          <a:bodyPr/>
          <a:lstStyle/>
          <a:p>
            <a:r>
              <a:rPr lang="en-US" dirty="0" err="1" smtClean="0"/>
              <a:t>AgPlan</a:t>
            </a:r>
            <a:endParaRPr lang="en-US" dirty="0"/>
          </a:p>
        </p:txBody>
      </p:sp>
      <p:pic>
        <p:nvPicPr>
          <p:cNvPr id="4" name="Picture 3" descr="Screen Shot 2016-01-07 at 1.45.59 PM.png"/>
          <p:cNvPicPr>
            <a:picLocks noChangeAspect="1"/>
          </p:cNvPicPr>
          <p:nvPr/>
        </p:nvPicPr>
        <p:blipFill>
          <a:blip r:embed="rId5"/>
          <a:stretch>
            <a:fillRect/>
          </a:stretch>
        </p:blipFill>
        <p:spPr>
          <a:xfrm>
            <a:off x="1618590" y="1288360"/>
            <a:ext cx="6147116" cy="4737344"/>
          </a:xfrm>
          <a:prstGeom prst="rect">
            <a:avLst/>
          </a:prstGeom>
        </p:spPr>
      </p:pic>
      <p:sp>
        <p:nvSpPr>
          <p:cNvPr id="6" name="Content Placeholder 2"/>
          <p:cNvSpPr>
            <a:spLocks noGrp="1"/>
          </p:cNvSpPr>
          <p:nvPr>
            <p:ph idx="1"/>
            <p:custDataLst>
              <p:tags r:id="rId2"/>
            </p:custDataLst>
          </p:nvPr>
        </p:nvSpPr>
        <p:spPr>
          <a:xfrm>
            <a:off x="577348" y="6025704"/>
            <a:ext cx="8229600" cy="776352"/>
          </a:xfrm>
        </p:spPr>
        <p:txBody>
          <a:bodyPr>
            <a:normAutofit/>
          </a:bodyPr>
          <a:lstStyle/>
          <a:p>
            <a:pPr algn="ctr">
              <a:buNone/>
            </a:pPr>
            <a:r>
              <a:rPr lang="en-US" dirty="0" smtClean="0">
                <a:hlinkClick r:id="rId6"/>
              </a:rPr>
              <a:t>www.agplan.umn.edu</a:t>
            </a:r>
            <a:endParaRPr lang="en-US" dirty="0" smtClean="0"/>
          </a:p>
          <a:p>
            <a:pPr algn="ctr">
              <a:buNone/>
            </a:pPr>
            <a:endParaRPr lang="en-US" dirty="0" smtClean="0"/>
          </a:p>
          <a:p>
            <a:pPr algn="ctr">
              <a:buNone/>
            </a:pPr>
            <a:endParaRPr lang="en-US" dirty="0" smtClean="0"/>
          </a:p>
          <a:p>
            <a:pPr algn="ctr">
              <a:buNone/>
            </a:pPr>
            <a:endParaRPr lang="en-US"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Organic Transition Planner</a:t>
            </a:r>
            <a:endParaRPr lang="en-US" dirty="0"/>
          </a:p>
        </p:txBody>
      </p:sp>
      <p:sp>
        <p:nvSpPr>
          <p:cNvPr id="5" name="Content Placeholder 2"/>
          <p:cNvSpPr>
            <a:spLocks noGrp="1"/>
          </p:cNvSpPr>
          <p:nvPr>
            <p:ph idx="1"/>
            <p:custDataLst>
              <p:tags r:id="rId2"/>
            </p:custDataLst>
          </p:nvPr>
        </p:nvSpPr>
        <p:spPr>
          <a:xfrm>
            <a:off x="577348" y="5127064"/>
            <a:ext cx="8229600" cy="1162735"/>
          </a:xfrm>
        </p:spPr>
        <p:txBody>
          <a:bodyPr>
            <a:normAutofit/>
          </a:bodyPr>
          <a:lstStyle/>
          <a:p>
            <a:pPr algn="ctr">
              <a:buNone/>
            </a:pPr>
            <a:r>
              <a:rPr lang="en-US" sz="2800" dirty="0" smtClean="0">
                <a:hlinkClick r:id="rId5"/>
              </a:rPr>
              <a:t>http://www.sare.org/Learning-Center/Books/Organic-Transition</a:t>
            </a:r>
            <a:r>
              <a:rPr lang="en-US" sz="2800" dirty="0" smtClean="0"/>
              <a:t> </a:t>
            </a:r>
          </a:p>
          <a:p>
            <a:pPr algn="ctr">
              <a:buNone/>
            </a:pPr>
            <a:endParaRPr lang="en-US" sz="2800" dirty="0" smtClean="0"/>
          </a:p>
          <a:p>
            <a:pPr algn="ctr">
              <a:buNone/>
            </a:pPr>
            <a:endParaRPr lang="en-US" sz="2800" dirty="0" smtClean="0"/>
          </a:p>
        </p:txBody>
      </p:sp>
      <p:pic>
        <p:nvPicPr>
          <p:cNvPr id="13314" name="Picture 2" descr="C:\Users\gigid\Desktop\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7086" y="1342354"/>
            <a:ext cx="2916088" cy="37847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618565" y="2305092"/>
            <a:ext cx="8229600" cy="3323530"/>
          </a:xfrm>
        </p:spPr>
        <p:txBody>
          <a:bodyPr>
            <a:noAutofit/>
          </a:bodyPr>
          <a:lstStyle/>
          <a:p>
            <a:r>
              <a:rPr lang="en-US" dirty="0" smtClean="0"/>
              <a:t>Develop a two-pronged strategy for transitioning and beyond?</a:t>
            </a:r>
          </a:p>
          <a:p>
            <a:r>
              <a:rPr lang="en-US" dirty="0" smtClean="0"/>
              <a:t>Identify markets for rotation crops?</a:t>
            </a:r>
          </a:p>
          <a:p>
            <a:r>
              <a:rPr lang="en-US" dirty="0" smtClean="0"/>
              <a:t>Document market trends?</a:t>
            </a:r>
          </a:p>
          <a:p>
            <a:r>
              <a:rPr lang="en-US" dirty="0" smtClean="0"/>
              <a:t>Communicate with family members about marketing goals?</a:t>
            </a:r>
          </a:p>
          <a:p>
            <a:r>
              <a:rPr lang="en-US" dirty="0" smtClean="0"/>
              <a:t>All of the above?</a:t>
            </a:r>
          </a:p>
          <a:p>
            <a:pPr>
              <a:buNone/>
            </a:pPr>
            <a:endParaRPr lang="en-US" dirty="0" smtClean="0"/>
          </a:p>
        </p:txBody>
      </p:sp>
      <p:sp>
        <p:nvSpPr>
          <p:cNvPr id="4" name="TextBox 3"/>
          <p:cNvSpPr txBox="1"/>
          <p:nvPr>
            <p:custDataLst>
              <p:tags r:id="rId2"/>
            </p:custDataLst>
          </p:nvPr>
        </p:nvSpPr>
        <p:spPr>
          <a:xfrm>
            <a:off x="457200" y="476344"/>
            <a:ext cx="7961586" cy="1569660"/>
          </a:xfrm>
          <a:prstGeom prst="rect">
            <a:avLst/>
          </a:prstGeom>
          <a:noFill/>
        </p:spPr>
        <p:txBody>
          <a:bodyPr wrap="square" rtlCol="0">
            <a:spAutoFit/>
          </a:bodyPr>
          <a:lstStyle/>
          <a:p>
            <a:pPr>
              <a:buNone/>
            </a:pPr>
            <a:r>
              <a:rPr lang="en-US" sz="3200" b="1" dirty="0">
                <a:solidFill>
                  <a:srgbClr val="800000"/>
                </a:solidFill>
                <a:latin typeface="Arial" panose="020B0604020202020204" pitchFamily="34" charset="0"/>
                <a:cs typeface="Arial" panose="020B0604020202020204" pitchFamily="34" charset="0"/>
              </a:rPr>
              <a:t>Do you think a marketing plan can help you transition to organics? If so, will you use a marketing plan to:</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Marketing</a:t>
            </a:r>
            <a:endParaRPr lang="en-US" dirty="0"/>
          </a:p>
        </p:txBody>
      </p:sp>
      <p:sp>
        <p:nvSpPr>
          <p:cNvPr id="3" name="Content Placeholder 2"/>
          <p:cNvSpPr>
            <a:spLocks noGrp="1"/>
          </p:cNvSpPr>
          <p:nvPr>
            <p:ph sz="half" idx="1"/>
            <p:custDataLst>
              <p:tags r:id="rId2"/>
            </p:custDataLst>
          </p:nvPr>
        </p:nvSpPr>
        <p:spPr>
          <a:xfrm>
            <a:off x="457200" y="1467333"/>
            <a:ext cx="4645742" cy="4883869"/>
          </a:xfrm>
          <a:solidFill>
            <a:srgbClr val="FAEAA8">
              <a:alpha val="82000"/>
            </a:srgbClr>
          </a:solidFill>
        </p:spPr>
        <p:txBody>
          <a:bodyPr>
            <a:normAutofit/>
          </a:bodyPr>
          <a:lstStyle/>
          <a:p>
            <a:pPr marL="571500" indent="-571500">
              <a:buFont typeface="+mj-lt"/>
              <a:buAutoNum type="romanUcPeriod"/>
            </a:pPr>
            <a:endParaRPr lang="en-US" sz="800" dirty="0" smtClean="0"/>
          </a:p>
          <a:p>
            <a:pPr marL="571500" indent="-571500">
              <a:buFont typeface="+mj-lt"/>
              <a:buAutoNum type="romanUcPeriod"/>
            </a:pPr>
            <a:r>
              <a:rPr lang="en-US" sz="3200" dirty="0" smtClean="0">
                <a:solidFill>
                  <a:schemeClr val="bg1">
                    <a:lumMod val="65000"/>
                  </a:schemeClr>
                </a:solidFill>
              </a:rPr>
              <a:t>Organic Markets</a:t>
            </a:r>
          </a:p>
          <a:p>
            <a:pPr marL="571500" indent="-571500">
              <a:buFont typeface="+mj-lt"/>
              <a:buAutoNum type="romanUcPeriod"/>
            </a:pPr>
            <a:r>
              <a:rPr lang="en-US" sz="3200" dirty="0" smtClean="0">
                <a:solidFill>
                  <a:schemeClr val="bg1">
                    <a:lumMod val="65000"/>
                  </a:schemeClr>
                </a:solidFill>
              </a:rPr>
              <a:t>Organic Challenges</a:t>
            </a:r>
            <a:endParaRPr lang="en-US" sz="3200" dirty="0">
              <a:solidFill>
                <a:schemeClr val="bg1">
                  <a:lumMod val="65000"/>
                </a:schemeClr>
              </a:solidFill>
            </a:endParaRPr>
          </a:p>
          <a:p>
            <a:pPr marL="571500" indent="-571500">
              <a:buFont typeface="+mj-lt"/>
              <a:buAutoNum type="romanUcPeriod"/>
            </a:pPr>
            <a:r>
              <a:rPr lang="en-US" sz="3200" dirty="0" smtClean="0">
                <a:solidFill>
                  <a:schemeClr val="bg1">
                    <a:lumMod val="65000"/>
                  </a:schemeClr>
                </a:solidFill>
              </a:rPr>
              <a:t>Marketing Organic Crops</a:t>
            </a:r>
          </a:p>
          <a:p>
            <a:pPr marL="571500" indent="-571500">
              <a:buFont typeface="+mj-lt"/>
              <a:buAutoNum type="romanUcPeriod"/>
            </a:pPr>
            <a:r>
              <a:rPr lang="en-US" sz="3200" dirty="0" smtClean="0">
                <a:solidFill>
                  <a:schemeClr val="bg1">
                    <a:lumMod val="65000"/>
                  </a:schemeClr>
                </a:solidFill>
              </a:rPr>
              <a:t>Marketing Documentation</a:t>
            </a:r>
          </a:p>
          <a:p>
            <a:pPr marL="571500" indent="-571500">
              <a:buFont typeface="+mj-lt"/>
              <a:buAutoNum type="romanUcPeriod"/>
            </a:pPr>
            <a:r>
              <a:rPr lang="en-US" sz="3200" dirty="0" smtClean="0">
                <a:solidFill>
                  <a:schemeClr val="bg1">
                    <a:lumMod val="65000"/>
                  </a:schemeClr>
                </a:solidFill>
              </a:rPr>
              <a:t>Marketing Plans and Tools</a:t>
            </a:r>
          </a:p>
          <a:p>
            <a:pPr marL="571500" indent="-571500">
              <a:buFont typeface="+mj-lt"/>
              <a:buAutoNum type="romanUcPeriod"/>
            </a:pPr>
            <a:endParaRPr lang="en-US" sz="3200" dirty="0" smtClean="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3069" y="1467334"/>
            <a:ext cx="3584448" cy="2435637"/>
          </a:xfrm>
          <a:prstGeom prst="rect">
            <a:avLst/>
          </a:prstGeom>
        </p:spPr>
      </p:pic>
      <p:pic>
        <p:nvPicPr>
          <p:cNvPr id="5" name="Content Placeholder 4"/>
          <p:cNvPicPr>
            <a:picLocks noGrp="1" noChangeAspect="1"/>
          </p:cNvPicPr>
          <p:nvPr>
            <p:ph sz="half" idx="2"/>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t="13304" b="4122"/>
          <a:stretch/>
        </p:blipFill>
        <p:spPr>
          <a:xfrm>
            <a:off x="5102942" y="3902971"/>
            <a:ext cx="3584575" cy="2448232"/>
          </a:xfrm>
        </p:spPr>
      </p:pic>
    </p:spTree>
    <p:extLst>
      <p:ext uri="{BB962C8B-B14F-4D97-AF65-F5344CB8AC3E}">
        <p14:creationId xmlns:p14="http://schemas.microsoft.com/office/powerpoint/2010/main" val="32483291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999401_10201650411613175_475629337_n (1).jpg"/>
          <p:cNvPicPr>
            <a:picLocks noChangeAspect="1"/>
          </p:cNvPicPr>
          <p:nvPr/>
        </p:nvPicPr>
        <p:blipFill>
          <a:blip r:embed="rId5">
            <a:alphaModFix amt="42000"/>
            <a:extLst>
              <a:ext uri="{28A0092B-C50C-407E-A947-70E740481C1C}">
                <a14:useLocalDpi xmlns:a14="http://schemas.microsoft.com/office/drawing/2010/main" val="0"/>
              </a:ext>
            </a:extLst>
          </a:blip>
          <a:stretch>
            <a:fillRect/>
          </a:stretch>
        </p:blipFill>
        <p:spPr>
          <a:xfrm>
            <a:off x="0" y="9685"/>
            <a:ext cx="9144000" cy="6858000"/>
          </a:xfrm>
          <a:prstGeom prst="rect">
            <a:avLst/>
          </a:prstGeom>
        </p:spPr>
      </p:pic>
      <p:sp>
        <p:nvSpPr>
          <p:cNvPr id="9" name="Title 1"/>
          <p:cNvSpPr>
            <a:spLocks noGrp="1"/>
          </p:cNvSpPr>
          <p:nvPr>
            <p:ph type="title"/>
            <p:custDataLst>
              <p:tags r:id="rId1"/>
            </p:custDataLst>
          </p:nvPr>
        </p:nvSpPr>
        <p:spPr>
          <a:xfrm>
            <a:off x="217004" y="2062288"/>
            <a:ext cx="8709991" cy="2752794"/>
          </a:xfrm>
        </p:spPr>
        <p:txBody>
          <a:bodyPr>
            <a:normAutofit/>
          </a:bodyPr>
          <a:lstStyle/>
          <a:p>
            <a:r>
              <a:rPr lang="en-US" sz="2800" dirty="0" smtClean="0"/>
              <a:t>© 2017 Regents of the University of Minnesota. All rights reserved. </a:t>
            </a:r>
            <a:br>
              <a:rPr lang="en-US" sz="2800" dirty="0" smtClean="0"/>
            </a:br>
            <a:r>
              <a:rPr lang="en-US" sz="2800" dirty="0" smtClean="0"/>
              <a:t>The University of Minnesota is an equal opportunity educator and employer.</a:t>
            </a:r>
            <a:endParaRPr lang="en-US" sz="2800" dirty="0"/>
          </a:p>
        </p:txBody>
      </p:sp>
      <p:sp>
        <p:nvSpPr>
          <p:cNvPr id="10" name="Content Placeholder 2"/>
          <p:cNvSpPr>
            <a:spLocks noGrp="1"/>
          </p:cNvSpPr>
          <p:nvPr>
            <p:ph idx="1"/>
            <p:custDataLst>
              <p:tags r:id="rId2"/>
            </p:custDataLst>
          </p:nvPr>
        </p:nvSpPr>
        <p:spPr>
          <a:xfrm>
            <a:off x="457200" y="425513"/>
            <a:ext cx="8229600" cy="4525963"/>
          </a:xfrm>
        </p:spPr>
        <p:txBody>
          <a:bodyPr>
            <a:normAutofit/>
          </a:bodyPr>
          <a:lstStyle/>
          <a:p>
            <a:pPr marL="0" indent="0" algn="ctr">
              <a:buNone/>
            </a:pPr>
            <a:r>
              <a:rPr lang="en-US" sz="2800" dirty="0"/>
              <a:t>This material is based upon work that is supported by the National Institute of Food and Agriculture, U.S. Department of Agriculture, under grant </a:t>
            </a:r>
            <a:r>
              <a:rPr lang="en-US" sz="2800" dirty="0" smtClean="0"/>
              <a:t>number </a:t>
            </a:r>
            <a:r>
              <a:rPr lang="en-US" sz="2800" dirty="0"/>
              <a:t>2013-51106-21005.</a:t>
            </a:r>
          </a:p>
          <a:p>
            <a:endParaRPr lang="en-US" sz="2400" dirty="0"/>
          </a:p>
        </p:txBody>
      </p:sp>
      <p:pic>
        <p:nvPicPr>
          <p:cNvPr id="11" name="Picture 2" descr="http://nifa.usda.gov/sites/default/files/resource/Powerpt_usda_nifa_centered_rgb_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7460" y="4566803"/>
            <a:ext cx="4069080" cy="1673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2121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t>References</a:t>
            </a:r>
            <a:endParaRPr lang="en-US" dirty="0"/>
          </a:p>
        </p:txBody>
      </p:sp>
      <p:sp>
        <p:nvSpPr>
          <p:cNvPr id="3" name="Content Placeholder 2"/>
          <p:cNvSpPr>
            <a:spLocks noGrp="1"/>
          </p:cNvSpPr>
          <p:nvPr>
            <p:ph idx="1"/>
          </p:nvPr>
        </p:nvSpPr>
        <p:spPr>
          <a:xfrm>
            <a:off x="457200" y="1163638"/>
            <a:ext cx="8229600" cy="5254095"/>
          </a:xfrm>
        </p:spPr>
        <p:txBody>
          <a:bodyPr>
            <a:normAutofit fontScale="62500" lnSpcReduction="20000"/>
          </a:bodyPr>
          <a:lstStyle/>
          <a:p>
            <a:pPr marL="236538" indent="-236538">
              <a:buNone/>
            </a:pPr>
            <a:r>
              <a:rPr lang="en-US" dirty="0"/>
              <a:t>Baier, Ann. 2011.  Documenting Forms for Organic Crop and Livestock Producers. ATTRA. </a:t>
            </a:r>
            <a:r>
              <a:rPr lang="en-US" u="sng" dirty="0">
                <a:hlinkClick r:id="rId2"/>
              </a:rPr>
              <a:t>https://</a:t>
            </a:r>
            <a:r>
              <a:rPr lang="en-US" u="sng" dirty="0" smtClean="0">
                <a:hlinkClick r:id="rId2"/>
              </a:rPr>
              <a:t>attra.ncat.org/attra-pub/download.php?id=358</a:t>
            </a:r>
            <a:endParaRPr lang="en-US" dirty="0"/>
          </a:p>
          <a:p>
            <a:pPr marL="236538" indent="-236538">
              <a:buNone/>
            </a:pPr>
            <a:r>
              <a:rPr lang="en-US" dirty="0" err="1"/>
              <a:t>DiGiacomo</a:t>
            </a:r>
            <a:r>
              <a:rPr lang="en-US" dirty="0"/>
              <a:t>, G. and R. King. 2015.  Making the Transition to Organic: Ten Farm Profiles.  University of Minnesota. </a:t>
            </a:r>
            <a:r>
              <a:rPr lang="en-US" u="sng" dirty="0">
                <a:hlinkClick r:id="rId3"/>
              </a:rPr>
              <a:t>http://eorganic.info/toolsfortransition</a:t>
            </a:r>
            <a:r>
              <a:rPr lang="en-US" dirty="0"/>
              <a:t>. </a:t>
            </a:r>
          </a:p>
          <a:p>
            <a:pPr marL="236538" indent="-236538">
              <a:buNone/>
            </a:pPr>
            <a:r>
              <a:rPr lang="en-US" dirty="0"/>
              <a:t>Farmers Legal Action Group. 2012. Farmers Guide to Organic Contracts. </a:t>
            </a:r>
            <a:r>
              <a:rPr lang="en-US" u="sng" dirty="0">
                <a:hlinkClick r:id="rId4"/>
              </a:rPr>
              <a:t>http://</a:t>
            </a:r>
            <a:r>
              <a:rPr lang="en-US" u="sng" dirty="0" smtClean="0">
                <a:hlinkClick r:id="rId4"/>
              </a:rPr>
              <a:t>www.flaginc.org/wp-content/uploads/2013/03/FGOC2012.pdf</a:t>
            </a:r>
            <a:endParaRPr lang="en-US" dirty="0"/>
          </a:p>
          <a:p>
            <a:pPr marL="236538" indent="-236538">
              <a:buNone/>
            </a:pPr>
            <a:r>
              <a:rPr lang="en-US" dirty="0"/>
              <a:t>FINBIN database.  2017.  Center for Farm Financial Management.  cffm.umn.edu/products/FINBIN.aspx   </a:t>
            </a:r>
          </a:p>
          <a:p>
            <a:pPr marL="236538" indent="-236538">
              <a:buNone/>
            </a:pPr>
            <a:r>
              <a:rPr lang="en-US" dirty="0"/>
              <a:t>German, C.L. 2004.  The Farmers’ Grain Marketing Guide. University of Delaware. January 2004. ER04-01. </a:t>
            </a:r>
          </a:p>
          <a:p>
            <a:pPr marL="236538" indent="-236538">
              <a:buNone/>
            </a:pPr>
            <a:r>
              <a:rPr lang="en-US" dirty="0"/>
              <a:t>Greene, C. 2016.  The Outlook for Organic Agriculture. 92</a:t>
            </a:r>
            <a:r>
              <a:rPr lang="en-US" baseline="30000" dirty="0"/>
              <a:t>nd</a:t>
            </a:r>
            <a:r>
              <a:rPr lang="en-US" dirty="0"/>
              <a:t> Annual USDA Agricultural Outlook Forum, Arlington, VA. February 25, 2016. USDA Economic Research Service</a:t>
            </a:r>
            <a:r>
              <a:rPr lang="en-US" dirty="0" smtClean="0"/>
              <a:t>.</a:t>
            </a:r>
            <a:endParaRPr lang="en-US" dirty="0"/>
          </a:p>
          <a:p>
            <a:pPr marL="236538" indent="-236538">
              <a:buNone/>
            </a:pPr>
            <a:r>
              <a:rPr lang="en-US" dirty="0" err="1"/>
              <a:t>Mercaris</a:t>
            </a:r>
            <a:r>
              <a:rPr lang="en-US" dirty="0"/>
              <a:t>. 2015.  Navigating US Organic and Non-GMO Markets. </a:t>
            </a:r>
            <a:r>
              <a:rPr lang="en-US" u="sng" dirty="0">
                <a:hlinkClick r:id="rId5"/>
              </a:rPr>
              <a:t>https://</a:t>
            </a:r>
            <a:r>
              <a:rPr lang="en-US" u="sng" dirty="0" smtClean="0">
                <a:hlinkClick r:id="rId5"/>
              </a:rPr>
              <a:t>mercaris.com/organizations/1070/report/downloadable</a:t>
            </a:r>
            <a:endParaRPr lang="en-US" dirty="0"/>
          </a:p>
        </p:txBody>
      </p:sp>
    </p:spTree>
    <p:extLst>
      <p:ext uri="{BB962C8B-B14F-4D97-AF65-F5344CB8AC3E}">
        <p14:creationId xmlns:p14="http://schemas.microsoft.com/office/powerpoint/2010/main" val="41744081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t>References (cont.)</a:t>
            </a:r>
            <a:endParaRPr lang="en-US" dirty="0"/>
          </a:p>
        </p:txBody>
      </p:sp>
      <p:sp>
        <p:nvSpPr>
          <p:cNvPr id="3" name="Content Placeholder 2"/>
          <p:cNvSpPr>
            <a:spLocks noGrp="1"/>
          </p:cNvSpPr>
          <p:nvPr>
            <p:ph idx="1"/>
          </p:nvPr>
        </p:nvSpPr>
        <p:spPr>
          <a:xfrm>
            <a:off x="457200" y="1163638"/>
            <a:ext cx="8229600" cy="5406495"/>
          </a:xfrm>
        </p:spPr>
        <p:txBody>
          <a:bodyPr>
            <a:normAutofit fontScale="62500" lnSpcReduction="20000"/>
          </a:bodyPr>
          <a:lstStyle/>
          <a:p>
            <a:pPr marL="236538" indent="-236538">
              <a:buNone/>
            </a:pPr>
            <a:r>
              <a:rPr lang="en-US" dirty="0"/>
              <a:t>Peterson, H.H., A. Barkley, A. Chacon-</a:t>
            </a:r>
            <a:r>
              <a:rPr lang="en-US" dirty="0" err="1"/>
              <a:t>Cascante</a:t>
            </a:r>
            <a:r>
              <a:rPr lang="en-US" dirty="0"/>
              <a:t>, and T.L. </a:t>
            </a:r>
            <a:r>
              <a:rPr lang="en-US" dirty="0" err="1"/>
              <a:t>Kastens</a:t>
            </a:r>
            <a:r>
              <a:rPr lang="en-US" dirty="0"/>
              <a:t>. 2012. The Motivation for Organic Grain Farming in the United States: Profits, Lifestyle, or the Environment. Journal of Agricultural and Applied Economics 44,2:137-155.</a:t>
            </a:r>
          </a:p>
          <a:p>
            <a:pPr marL="236538" indent="-236538">
              <a:buNone/>
            </a:pPr>
            <a:r>
              <a:rPr lang="en-US" dirty="0"/>
              <a:t>Riddle, J. and L. </a:t>
            </a:r>
            <a:r>
              <a:rPr lang="en-US" dirty="0" err="1"/>
              <a:t>Gulbranson</a:t>
            </a:r>
            <a:r>
              <a:rPr lang="en-US" dirty="0"/>
              <a:t>. 2011.  Minnesota Guide to Organic Certification. Minnesota Institute for Sustainable Agriculture. </a:t>
            </a:r>
            <a:r>
              <a:rPr lang="en-US" u="sng" dirty="0">
                <a:hlinkClick r:id="rId2"/>
              </a:rPr>
              <a:t>http://misadocuments.info/MN_Guide_Organic_Certification.pdf</a:t>
            </a:r>
            <a:r>
              <a:rPr lang="en-US" dirty="0"/>
              <a:t>.  </a:t>
            </a:r>
          </a:p>
          <a:p>
            <a:pPr marL="236538" indent="-236538">
              <a:buNone/>
            </a:pPr>
            <a:r>
              <a:rPr lang="en-US" dirty="0"/>
              <a:t>Tools for Organic Transition Project. 2012. Intake Survey. University of Minnesota.  </a:t>
            </a:r>
            <a:r>
              <a:rPr lang="en-US" u="sng" dirty="0">
                <a:hlinkClick r:id="rId3"/>
              </a:rPr>
              <a:t>https://eorganic.info/toolsfortransition/reports</a:t>
            </a:r>
            <a:endParaRPr lang="en-US" dirty="0"/>
          </a:p>
          <a:p>
            <a:pPr marL="236538" indent="-236538">
              <a:buNone/>
            </a:pPr>
            <a:r>
              <a:rPr lang="en-US" dirty="0"/>
              <a:t>Tools for Organic Transition Project. 2014. Annual Survey Results, 2014. University of Minnesota. 2014. </a:t>
            </a:r>
            <a:r>
              <a:rPr lang="en-US" u="sng" dirty="0">
                <a:hlinkClick r:id="rId4"/>
              </a:rPr>
              <a:t>http://eorganic.info/toolsfortransition/reports</a:t>
            </a:r>
            <a:endParaRPr lang="en-US" dirty="0"/>
          </a:p>
          <a:p>
            <a:pPr marL="236538" indent="-236538">
              <a:buNone/>
            </a:pPr>
            <a:r>
              <a:rPr lang="en-US" dirty="0"/>
              <a:t>USDA-AMS. 2017. Bi-Weekly National Organic Comprehensive Report: Thu, Mar 02, 2017 – Wed, Mar 15, 2017. </a:t>
            </a:r>
            <a:r>
              <a:rPr lang="en-US" u="sng" dirty="0">
                <a:hlinkClick r:id="rId5"/>
              </a:rPr>
              <a:t>https://www.ams.usda.gov/mnreports/lsbncor.pdf</a:t>
            </a:r>
            <a:r>
              <a:rPr lang="en-US" dirty="0"/>
              <a:t> </a:t>
            </a:r>
          </a:p>
          <a:p>
            <a:pPr marL="236538" indent="-236538">
              <a:buNone/>
            </a:pPr>
            <a:r>
              <a:rPr lang="en-US" dirty="0"/>
              <a:t>USDA-AMS.  2017.  Organic Integrity Database. </a:t>
            </a:r>
            <a:r>
              <a:rPr lang="en-US" u="sng" dirty="0">
                <a:hlinkClick r:id="rId6"/>
              </a:rPr>
              <a:t>https://organic.ams.usda.gov/Integrity/</a:t>
            </a:r>
            <a:endParaRPr lang="en-US" dirty="0"/>
          </a:p>
          <a:p>
            <a:pPr marL="236538" indent="-236538">
              <a:buNone/>
            </a:pPr>
            <a:r>
              <a:rPr lang="en-US" dirty="0"/>
              <a:t>USDA-ERS.  2017.  Manufacturing: Food and Beverage Manufacturing.  </a:t>
            </a:r>
            <a:r>
              <a:rPr lang="en-US" u="sng" dirty="0">
                <a:hlinkClick r:id="rId7"/>
              </a:rPr>
              <a:t>https://www.ers.usda.gov/topics/food-markets-prices/processing-marketing/manufacturing.aspx</a:t>
            </a:r>
            <a:endParaRPr lang="en-US" dirty="0"/>
          </a:p>
        </p:txBody>
      </p:sp>
    </p:spTree>
    <p:extLst>
      <p:ext uri="{BB962C8B-B14F-4D97-AF65-F5344CB8AC3E}">
        <p14:creationId xmlns:p14="http://schemas.microsoft.com/office/powerpoint/2010/main" val="20702636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4660"/>
          <a:stretch/>
        </p:blipFill>
        <p:spPr>
          <a:xfrm>
            <a:off x="-3" y="0"/>
            <a:ext cx="9144000" cy="6393958"/>
          </a:xfrm>
          <a:prstGeom prst="rect">
            <a:avLst/>
          </a:prstGeom>
        </p:spPr>
      </p:pic>
      <p:sp>
        <p:nvSpPr>
          <p:cNvPr id="6" name="Rectangle 5"/>
          <p:cNvSpPr/>
          <p:nvPr>
            <p:custDataLst>
              <p:tags r:id="rId1"/>
            </p:custDataLst>
          </p:nvPr>
        </p:nvSpPr>
        <p:spPr>
          <a:xfrm>
            <a:off x="0" y="0"/>
            <a:ext cx="9144000" cy="6393958"/>
          </a:xfrm>
          <a:prstGeom prst="rect">
            <a:avLst/>
          </a:prstGeom>
          <a:solidFill>
            <a:schemeClr val="accent3">
              <a:lumMod val="20000"/>
              <a:lumOff val="8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custDataLst>
              <p:tags r:id="rId2"/>
            </p:custDataLst>
          </p:nvPr>
        </p:nvSpPr>
        <p:spPr>
          <a:xfrm>
            <a:off x="457200" y="1600201"/>
            <a:ext cx="8229600" cy="4156364"/>
          </a:xfrm>
        </p:spPr>
        <p:txBody>
          <a:bodyPr>
            <a:normAutofit/>
          </a:bodyPr>
          <a:lstStyle/>
          <a:p>
            <a:pPr marL="0" indent="0" algn="ctr">
              <a:buNone/>
            </a:pPr>
            <a:r>
              <a:rPr lang="en-US" dirty="0" smtClean="0"/>
              <a:t>National survey (2005) of 320 farmers:</a:t>
            </a:r>
          </a:p>
          <a:p>
            <a:pPr marL="0" indent="0" algn="ctr">
              <a:buNone/>
            </a:pPr>
            <a:endParaRPr lang="en-US" dirty="0"/>
          </a:p>
          <a:p>
            <a:pPr marL="0" indent="0" algn="ctr">
              <a:buNone/>
            </a:pPr>
            <a:r>
              <a:rPr lang="en-US" b="1" dirty="0" smtClean="0"/>
              <a:t>82.5% </a:t>
            </a:r>
            <a:r>
              <a:rPr lang="en-US" dirty="0" smtClean="0"/>
              <a:t>reported organic farming is </a:t>
            </a:r>
            <a:r>
              <a:rPr lang="en-US" b="1" dirty="0" smtClean="0"/>
              <a:t>more profitable </a:t>
            </a:r>
            <a:r>
              <a:rPr lang="en-US" dirty="0" smtClean="0"/>
              <a:t>than conventional farming.</a:t>
            </a:r>
            <a:endParaRPr lang="en-US" dirty="0"/>
          </a:p>
        </p:txBody>
      </p:sp>
      <p:sp>
        <p:nvSpPr>
          <p:cNvPr id="4" name="Title 1"/>
          <p:cNvSpPr>
            <a:spLocks noGrp="1"/>
          </p:cNvSpPr>
          <p:nvPr>
            <p:ph type="title"/>
            <p:custDataLst>
              <p:tags r:id="rId3"/>
            </p:custDataLst>
          </p:nvPr>
        </p:nvSpPr>
        <p:spPr>
          <a:xfrm>
            <a:off x="457200" y="274638"/>
            <a:ext cx="8229600" cy="1143000"/>
          </a:xfrm>
        </p:spPr>
        <p:txBody>
          <a:bodyPr/>
          <a:lstStyle/>
          <a:p>
            <a:r>
              <a:rPr lang="en-US" dirty="0" smtClean="0"/>
              <a:t>Organic Profitability</a:t>
            </a:r>
            <a:endParaRPr lang="en-US" dirty="0"/>
          </a:p>
        </p:txBody>
      </p:sp>
      <p:sp>
        <p:nvSpPr>
          <p:cNvPr id="5" name="TextBox 4"/>
          <p:cNvSpPr txBox="1"/>
          <p:nvPr>
            <p:custDataLst>
              <p:tags r:id="rId4"/>
            </p:custDataLst>
          </p:nvPr>
        </p:nvSpPr>
        <p:spPr>
          <a:xfrm>
            <a:off x="457197" y="5176564"/>
            <a:ext cx="8229600" cy="1015663"/>
          </a:xfrm>
          <a:prstGeom prst="rect">
            <a:avLst/>
          </a:prstGeom>
          <a:noFill/>
        </p:spPr>
        <p:txBody>
          <a:bodyPr wrap="square" rtlCol="0">
            <a:spAutoFit/>
          </a:bodyPr>
          <a:lstStyle/>
          <a:p>
            <a:r>
              <a:rPr lang="en-US" sz="2000" i="1" dirty="0" smtClean="0"/>
              <a:t>Survey Source: </a:t>
            </a:r>
            <a:r>
              <a:rPr lang="en-US" sz="2000" i="1" dirty="0" err="1" smtClean="0"/>
              <a:t>Hikaru</a:t>
            </a:r>
            <a:r>
              <a:rPr lang="en-US" sz="2000" i="1" dirty="0" smtClean="0"/>
              <a:t> </a:t>
            </a:r>
            <a:r>
              <a:rPr lang="en-US" sz="2000" i="1" dirty="0" err="1" smtClean="0"/>
              <a:t>Hanawa</a:t>
            </a:r>
            <a:r>
              <a:rPr lang="en-US" sz="2000" i="1" dirty="0"/>
              <a:t> </a:t>
            </a:r>
            <a:r>
              <a:rPr lang="en-US" sz="2000" i="1" dirty="0" smtClean="0"/>
              <a:t>Peterson et. al. “The Motivation for Organic Grain Farming in the United States: Profits, Lifestyle, or the Environment.” Journal of Agricultural and Applied Economics, 44,2(May 2012):137-155. </a:t>
            </a:r>
            <a:endParaRPr lang="en-US" sz="2000" i="1" dirty="0"/>
          </a:p>
        </p:txBody>
      </p:sp>
    </p:spTree>
    <p:extLst>
      <p:ext uri="{BB962C8B-B14F-4D97-AF65-F5344CB8AC3E}">
        <p14:creationId xmlns:p14="http://schemas.microsoft.com/office/powerpoint/2010/main" val="4715274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0"/>
            <a:ext cx="8229600" cy="1143000"/>
          </a:xfrm>
        </p:spPr>
        <p:txBody>
          <a:bodyPr>
            <a:normAutofit/>
          </a:bodyPr>
          <a:lstStyle/>
          <a:p>
            <a:r>
              <a:rPr lang="en-US" dirty="0" smtClean="0"/>
              <a:t>Organic Corn Prices</a:t>
            </a:r>
            <a:endParaRPr lang="en-US" dirty="0"/>
          </a:p>
        </p:txBody>
      </p:sp>
      <p:graphicFrame>
        <p:nvGraphicFramePr>
          <p:cNvPr id="5" name="Chart 4"/>
          <p:cNvGraphicFramePr>
            <a:graphicFrameLocks/>
          </p:cNvGraphicFramePr>
          <p:nvPr>
            <p:custDataLst>
              <p:tags r:id="rId2"/>
            </p:custDataLst>
            <p:extLst>
              <p:ext uri="{D42A27DB-BD31-4B8C-83A1-F6EECF244321}">
                <p14:modId xmlns:p14="http://schemas.microsoft.com/office/powerpoint/2010/main" val="116876965"/>
              </p:ext>
            </p:extLst>
          </p:nvPr>
        </p:nvGraphicFramePr>
        <p:xfrm>
          <a:off x="304801" y="1143000"/>
          <a:ext cx="8574156" cy="5002836"/>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p:cNvSpPr txBox="1"/>
          <p:nvPr>
            <p:custDataLst>
              <p:tags r:id="rId3"/>
            </p:custDataLst>
          </p:nvPr>
        </p:nvSpPr>
        <p:spPr>
          <a:xfrm>
            <a:off x="0" y="6145836"/>
            <a:ext cx="5936974" cy="707886"/>
          </a:xfrm>
          <a:prstGeom prst="rect">
            <a:avLst/>
          </a:prstGeom>
          <a:noFill/>
        </p:spPr>
        <p:txBody>
          <a:bodyPr wrap="square" rtlCol="0">
            <a:spAutoFit/>
          </a:bodyPr>
          <a:lstStyle/>
          <a:p>
            <a:pPr algn="ctr"/>
            <a:r>
              <a:rPr lang="en-US" sz="2000" i="1" dirty="0" smtClean="0">
                <a:solidFill>
                  <a:srgbClr val="800000"/>
                </a:solidFill>
              </a:rPr>
              <a:t>Source: Center for Farm Financial Management’s FINBIN database, cffm.umn.edu/products/FINBIN.aspx </a:t>
            </a:r>
            <a:endParaRPr lang="en-US" sz="2000" i="1" dirty="0">
              <a:solidFill>
                <a:srgbClr val="800000"/>
              </a:solidFill>
            </a:endParaRPr>
          </a:p>
        </p:txBody>
      </p:sp>
    </p:spTree>
    <p:extLst>
      <p:ext uri="{BB962C8B-B14F-4D97-AF65-F5344CB8AC3E}">
        <p14:creationId xmlns:p14="http://schemas.microsoft.com/office/powerpoint/2010/main" val="4186698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custDataLst>
              <p:tags r:id="rId1"/>
            </p:custDataLst>
            <p:extLst>
              <p:ext uri="{D42A27DB-BD31-4B8C-83A1-F6EECF244321}">
                <p14:modId xmlns:p14="http://schemas.microsoft.com/office/powerpoint/2010/main" val="3042084156"/>
              </p:ext>
            </p:extLst>
          </p:nvPr>
        </p:nvGraphicFramePr>
        <p:xfrm>
          <a:off x="265043" y="1143000"/>
          <a:ext cx="8613914" cy="5002836"/>
        </p:xfrm>
        <a:graphic>
          <a:graphicData uri="http://schemas.openxmlformats.org/drawingml/2006/chart">
            <c:chart xmlns:c="http://schemas.openxmlformats.org/drawingml/2006/chart" xmlns:r="http://schemas.openxmlformats.org/officeDocument/2006/relationships" r:id="rId6"/>
          </a:graphicData>
        </a:graphic>
      </p:graphicFrame>
      <p:sp>
        <p:nvSpPr>
          <p:cNvPr id="10" name="Title 1"/>
          <p:cNvSpPr>
            <a:spLocks noGrp="1"/>
          </p:cNvSpPr>
          <p:nvPr>
            <p:ph type="title"/>
            <p:custDataLst>
              <p:tags r:id="rId2"/>
            </p:custDataLst>
          </p:nvPr>
        </p:nvSpPr>
        <p:spPr>
          <a:xfrm>
            <a:off x="457200" y="0"/>
            <a:ext cx="8229600" cy="1143000"/>
          </a:xfrm>
        </p:spPr>
        <p:txBody>
          <a:bodyPr>
            <a:normAutofit/>
          </a:bodyPr>
          <a:lstStyle/>
          <a:p>
            <a:r>
              <a:rPr lang="en-US" dirty="0" smtClean="0"/>
              <a:t>Organic Soybean Prices</a:t>
            </a:r>
            <a:endParaRPr lang="en-US" dirty="0"/>
          </a:p>
        </p:txBody>
      </p:sp>
      <p:sp>
        <p:nvSpPr>
          <p:cNvPr id="11" name="TextBox 10"/>
          <p:cNvSpPr txBox="1"/>
          <p:nvPr>
            <p:custDataLst>
              <p:tags r:id="rId3"/>
            </p:custDataLst>
          </p:nvPr>
        </p:nvSpPr>
        <p:spPr>
          <a:xfrm>
            <a:off x="0" y="6145836"/>
            <a:ext cx="5936974" cy="707886"/>
          </a:xfrm>
          <a:prstGeom prst="rect">
            <a:avLst/>
          </a:prstGeom>
          <a:noFill/>
        </p:spPr>
        <p:txBody>
          <a:bodyPr wrap="square" rtlCol="0">
            <a:spAutoFit/>
          </a:bodyPr>
          <a:lstStyle/>
          <a:p>
            <a:pPr algn="ctr"/>
            <a:r>
              <a:rPr lang="en-US" sz="2000" i="1" dirty="0" smtClean="0">
                <a:solidFill>
                  <a:srgbClr val="800000"/>
                </a:solidFill>
              </a:rPr>
              <a:t>Source: Center for Farm Financial Management’s FINBIN database, cffm.umn.edu/products/FINBIN.aspx </a:t>
            </a:r>
            <a:endParaRPr lang="en-US" sz="2000" i="1" dirty="0">
              <a:solidFill>
                <a:srgbClr val="800000"/>
              </a:solidFill>
            </a:endParaRPr>
          </a:p>
        </p:txBody>
      </p:sp>
    </p:spTree>
    <p:extLst>
      <p:ext uri="{BB962C8B-B14F-4D97-AF65-F5344CB8AC3E}">
        <p14:creationId xmlns:p14="http://schemas.microsoft.com/office/powerpoint/2010/main" val="77622095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2MDk3NzMiLz4NCgkJPHVpY29sb3IgbmFtZT0idGV4dCIgdmFsdWU9IjB4RkZGRkZGIi8+DQoJCTx1aWNvbG9yIG5hbWU9ImxpZ2h0IiB2YWx1ZT0iMHg0RTVENjAiLz4NCgkJPHVpY29sb3IgbmFtZT0ic2hhZG93IiB2YWx1ZT0iMHgwMDAwMDAiLz4NCgkJPHVpY29sb3IgbmFtZT0iYmFja2dyb3VuZCIgdmFsdWU9IjB4NzI3OTcxIi8+DQoJCTx1aWNvbG9yIG5hbWU9Im5vdGVzVGV4dEJhY2tncm91bmQiIHZhbHVlPSIweEZGRkZGRi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iIvPg0KCQk8dWlyZXBsYWNlIG5hbWU9ImluaXRpYWx0YWIiIHZhbHVlPSJvdXRsaW5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JPHVpdGV4dCBuYW1lPSJDT1VSU0VfU1RBVFVTIiB2YWx1ZT0iTW9kdWxlIFN0YXR1cyIvPg0KCQk8dWl0ZXh0IG5hbWU9IlBBU1NFRF9TVFJJTkciIHZhbHVlPSJQYXNzZWQiLz4NCgkJPHVpdGV4dCBuYW1lPSJGQUlMRURfU1RSSU5HIiB2YWx1ZT0iRmFpbGV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JPHVpdGV4dCBuYW1lPSJDT1VSU0VfU1RBVFVTIiB2YWx1ZT0iU3RhdHV0IGR1IG1vZHVsZSIvPg0KCQk8dWl0ZXh0IG5hbWU9IlBBU1NFRF9TVFJJTkciIHZhbHVlPSJSw6l1c3NpIi8+DQoJCTx1aXRleHQgbmFtZT0iRkFJTEVEX1NUUklORyIgdmFsdWU9IkVjaG91w6k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CTx1aXRleHQgbmFtZT0iQ09VUlNFX1NUQVRVUyIgdmFsdWU9IuODouOCuOODpeODvOODq+OCueODhuODvOOCv+OCuSIvPg0KCQk8dWl0ZXh0IG5hbWU9IlBBU1NFRF9TVFJJTkciIHZhbHVlPSLlkIjmoLwiLz4NCgkJPHVpdGV4dCBuYW1lPSJGQUlMRURfU1RSSU5HIiB2YWx1ZT0i5LiN5ZCI5qC8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Qk8dWl0ZXh0IG5hbWU9IkNPVVJTRV9TVEFUVVMiIHZhbHVlPSJFc3RhZG8gZGUgbW9kdWxvIi8+DQoJCTx1aXRleHQgbmFtZT0iUEFTU0VEX1NUUklORyIgdmFsdWU9IkFwcm9iYWRvIi8+DQoJCTx1aXRleHQgbmFtZT0iRkFJTEVEX1NUUklORyIgdmFsdWU9IlN1c3BlbnNv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CTx1aXRleHQgbmFtZT0iQ09VUlNFX1NUQVRVUyIgdmFsdWU9IlN0YXR1cyBkbyBtw7NkdWxvIi8+DQoJCTx1aXRleHQgbmFtZT0iUEFTU0VEX1NUUklORyIgdmFsdWU9IkFwcm92YWRvIi8+DQoJCTx1aXRleHQgbmFtZT0iRkFJTEVEX1NUUklORyIgdmFsdWU9IlJlcHJvdmFkby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DQoJCTx1aXRleHQgbmFtZT0iUEFTU0VEX1NUUklORyIgdmFsdWU9IlBhc3NlZCIvPg0KCQk8dWl0ZXh0IG5hbWU9IkZBSUxFRF9TVFJJTkciIHZhbHVlPSJGYWlsZWQ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Qk8dWl0ZXh0IG5hbWU9IkNPVVJTRV9TVEFUVVMiIHZhbHVlPSJNb2R1bGUgU3RhdHVzIi8+DQoJCTx1aXRleHQgbmFtZT0iUEFTU0VEX1NUUklORyIgdmFsdWU9IlBhc3NlZCIvPg0KCQk8dWl0ZXh0IG5hbWU9IkZBSUxFRF9TVFJJTkciIHZhbHVlPSJGYWlsZWQ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Qk8dWl0ZXh0IG5hbWU9IkNPVVJTRV9TVEFUVVMiIHZhbHVlPSJNb2R1bGUgU3RhdHVzIi8+DQoJCTx1aXRleHQgbmFtZT0iUEFTU0VEX1NUUklORyIgdmFsdWU9IlBhc3NlZCIvPg0KCQk8dWl0ZXh0IG5hbWU9IkZBSUxFRF9TVFJJTkciIHZhbHVlPSJGYWlsZWQ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Qk8dWl0ZXh0IG5hbWU9IkNPVVJTRV9TVEFUVVMiIHZhbHVlPSJNb2R1bGUgU3RhdHVzIi8+DQoJCTx1aXRleHQgbmFtZT0iUEFTU0VEX1NUUklORyIgdmFsdWU9IlBhc3NlZCIvPg0KCQk8dWl0ZXh0IG5hbWU9IkZBSUxFRF9TVFJJTkciIHZhbHVlPSJGYWlsZWQ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CTx1aXRleHQgbmFtZT0iQ09VUlNFX1NUQVRVUyIgdmFsdWU9Ik1vZHVsZSBTdGF0dXMiLz4NCgkJPHVpdGV4dCBuYW1lPSJQQVNTRURfU1RSSU5HIiB2YWx1ZT0iUGFzc2VkIi8+DQoJCTx1aXRleHQgbmFtZT0iRkFJTEVEX1NUUklORyIgdmFsdWU9IkZhaWxlZCIvPg0KCTwvbGFuZ3VhZ2U+DQo8L2NvbmZpZ3VyYXRpb24+DQo="/>
  <p:tag name="MMPROD_UIDATA" val="&lt;database version=&quot;10.0&quot;&gt;&lt;object type=&quot;1&quot; unique_id=&quot;10001&quot;&gt;&lt;property id=&quot;20141&quot; value=&quot;Design test 3&quot;/&gt;&lt;property id=&quot;20148&quot; value=&quot;5&quot;/&gt;&lt;property id=&quot;20184&quot; value=&quot;7&quot;/&gt;&lt;property id=&quot;20224&quot; value=&quot;C:\Users\monc0003\Desktop\Marketing\Published&quot;/&gt;&lt;property id=&quot;20250&quot; value=&quot;0&quot;/&gt;&lt;property id=&quot;20251&quot; value=&quot;0&quot;/&gt;&lt;property id=&quot;20259&quot; value=&quot;0&quot;/&gt;&lt;property id=&quot;20263&quot; value=&quot;1&quot;/&gt;&lt;property id=&quot;20264&quot; value=&quot;1&quot;/&gt;&lt;property id=&quot;20600&quot; value=&quot;0&quot;/&gt;&lt;object type=&quot;2&quot; unique_id=&quot;521276&quot;&gt;&lt;object type=&quot;3&quot; unique_id=&quot;605342&quot;&gt;&lt;property id=&quot;20148&quot; value=&quot;5&quot;/&gt;&lt;property id=&quot;20300&quot; value=&quot;Slide 1&quot;/&gt;&lt;property id=&quot;20307&quot; value=&quot;504&quot;/&gt;&lt;property id=&quot;20309&quot; value=&quot;-1&quot;/&gt;&lt;/object&gt;&lt;object type=&quot;3&quot; unique_id=&quot;627852&quot;&gt;&lt;property id=&quot;20148&quot; value=&quot;5&quot;/&gt;&lt;property id=&quot;20300&quot; value=&quot;Slide 59 - &amp;quot;Marketing Plan Outline&amp;quot;&quot;/&gt;&lt;property id=&quot;20307&quot; value=&quot;521&quot;/&gt;&lt;property id=&quot;20309&quot; value=&quot;-1&quot;/&gt;&lt;/object&gt;&lt;object type=&quot;3&quot; unique_id=&quot;655629&quot;&gt;&lt;property id=&quot;20148&quot; value=&quot;5&quot;/&gt;&lt;property id=&quot;20300&quot; value=&quot;Slide 61 - &amp;quot;AgPlan&amp;quot;&quot;/&gt;&lt;property id=&quot;20307&quot; value=&quot;530&quot;/&gt;&lt;property id=&quot;20309&quot; value=&quot;-1&quot;/&gt;&lt;/object&gt;&lt;object type=&quot;3&quot; unique_id=&quot;655835&quot;&gt;&lt;property id=&quot;20148&quot; value=&quot;5&quot;/&gt;&lt;property id=&quot;20300&quot; value=&quot;Slide 62 - &amp;quot;Organic Transition Planner&amp;quot;&quot;/&gt;&lt;property id=&quot;20307&quot; value=&quot;531&quot;/&gt;&lt;property id=&quot;20309&quot; value=&quot;-1&quot;/&gt;&lt;/object&gt;&lt;object type=&quot;3&quot; unique_id=&quot;656282&quot;&gt;&lt;property id=&quot;20148&quot; value=&quot;5&quot;/&gt;&lt;property id=&quot;20300&quot; value=&quot;Slide 52 - &amp;quot;Export Documentation&amp;quot;&quot;/&gt;&lt;property id=&quot;20307&quot; value=&quot;636&quot;/&gt;&lt;property id=&quot;20309&quot; value=&quot;-1&quot;/&gt;&lt;/object&gt;&lt;object type=&quot;3&quot; unique_id=&quot;656283&quot;&gt;&lt;property id=&quot;20148&quot; value=&quot;5&quot;/&gt;&lt;property id=&quot;20300&quot; value=&quot;Slide 53 - &amp;quot;Transport, Handling and Storage Documentation&amp;quot;&quot;/&gt;&lt;property id=&quot;20307&quot; value=&quot;631&quot;/&gt;&lt;property id=&quot;20309&quot; value=&quot;-1&quot;/&gt;&lt;/object&gt;&lt;object type=&quot;3&quot; unique_id=&quot;656284&quot;&gt;&lt;property id=&quot;20148&quot; value=&quot;5&quot;/&gt;&lt;property id=&quot;20300&quot; value=&quot;Slide 45 - &amp;quot;On-Farm Storage&amp;quot;&quot;/&gt;&lt;property id=&quot;20307&quot; value=&quot;592&quot;/&gt;&lt;property id=&quot;20309&quot; value=&quot;-1&quot;/&gt;&lt;/object&gt;&lt;object type=&quot;3&quot; unique_id=&quot;656285&quot;&gt;&lt;property id=&quot;20148&quot; value=&quot;5&quot;/&gt;&lt;property id=&quot;20300&quot; value=&quot;Slide 54 - &amp;quot;Audit Trail&amp;quot;&quot;/&gt;&lt;property id=&quot;20307&quot; value=&quot;638&quot;/&gt;&lt;property id=&quot;20309&quot; value=&quot;-1&quot;/&gt;&lt;/object&gt;&lt;object type=&quot;3&quot; unique_id=&quot;656286&quot;&gt;&lt;property id=&quot;20148&quot; value=&quot;5&quot;/&gt;&lt;property id=&quot;20300&quot; value=&quot;Slide 56 - &amp;quot;For More Information&amp;quot;&quot;/&gt;&lt;property id=&quot;20307&quot; value=&quot;639&quot;/&gt;&lt;property id=&quot;20309&quot; value=&quot;-1&quot;/&gt;&lt;/object&gt;&lt;object type=&quot;3&quot; unique_id=&quot;656301&quot;&gt;&lt;property id=&quot;20148&quot; value=&quot;5&quot;/&gt;&lt;property id=&quot;20300&quot; value=&quot;Slide 58 - &amp;quot;Marketing Plans and Tools&amp;quot;&quot;/&gt;&lt;property id=&quot;20307&quot; value=&quot;545&quot;/&gt;&lt;property id=&quot;20309&quot; value=&quot;-1&quot;/&gt;&lt;/object&gt;&lt;object type=&quot;3&quot; unique_id=&quot;656303&quot;&gt;&lt;property id=&quot;20148&quot; value=&quot;5&quot;/&gt;&lt;property id=&quot;20300&quot; value=&quot;Slide 60 - &amp;quot;Marketing Plans and Tools&amp;quot;&quot;/&gt;&lt;property id=&quot;20307&quot; value=&quot;526&quot;/&gt;&lt;property id=&quot;20309&quot; value=&quot;-1&quot;/&gt;&lt;/object&gt;&lt;object type=&quot;3&quot; unique_id=&quot;656304&quot;&gt;&lt;property id=&quot;20148&quot; value=&quot;5&quot;/&gt;&lt;property id=&quot;20300&quot; value=&quot;Slide 63&quot;/&gt;&lt;property id=&quot;20307&quot; value=&quot;647&quot;/&gt;&lt;property id=&quot;20309&quot; value=&quot;-1&quot;/&gt;&lt;/object&gt;&lt;object type=&quot;3&quot; unique_id=&quot;657205&quot;&gt;&lt;property id=&quot;20148&quot; value=&quot;5&quot;/&gt;&lt;property id=&quot;20300&quot; value=&quot;Slide 4 - &amp;quot;Marketing&amp;quot;&quot;/&gt;&lt;property id=&quot;20307&quot; value=&quot;654&quot;/&gt;&lt;property id=&quot;20309&quot; value=&quot;-1&quot;/&gt;&lt;/object&gt;&lt;object type=&quot;3&quot; unique_id=&quot;657206&quot;&gt;&lt;property id=&quot;20148&quot; value=&quot;5&quot;/&gt;&lt;property id=&quot;20300&quot; value=&quot;Slide 12 - &amp;quot;Why Isn’t Everyone Farming Organically?&amp;quot;&quot;/&gt;&lt;property id=&quot;20307&quot; value=&quot;655&quot;/&gt;&lt;property id=&quot;20309&quot; value=&quot;-1&quot;/&gt;&lt;/object&gt;&lt;object type=&quot;3&quot; unique_id=&quot;657207&quot;&gt;&lt;property id=&quot;20148&quot; value=&quot;5&quot;/&gt;&lt;property id=&quot;20300&quot; value=&quot;Slide 5 - &amp;quot;Organic Markets&amp;quot;&quot;/&gt;&lt;property id=&quot;20307&quot; value=&quot;656&quot;/&gt;&lt;property id=&quot;20309&quot; value=&quot;-1&quot;/&gt;&lt;/object&gt;&lt;object type=&quot;3&quot; unique_id=&quot;657209&quot;&gt;&lt;property id=&quot;20148&quot; value=&quot;5&quot;/&gt;&lt;property id=&quot;20300&quot; value=&quot;Slide 6 - &amp;quot;Price Premiums&amp;quot;&quot;/&gt;&lt;property id=&quot;20307&quot; value=&quot;658&quot;/&gt;&lt;property id=&quot;20309&quot; value=&quot;-1&quot;/&gt;&lt;/object&gt;&lt;object type=&quot;3&quot; unique_id=&quot;657210&quot;&gt;&lt;property id=&quot;20148&quot; value=&quot;5&quot;/&gt;&lt;property id=&quot;20300&quot; value=&quot;Slide 8 - &amp;quot;Organic Corn Prices&amp;quot;&quot;/&gt;&lt;property id=&quot;20307&quot; value=&quot;659&quot;/&gt;&lt;property id=&quot;20309&quot; value=&quot;-1&quot;/&gt;&lt;/object&gt;&lt;object type=&quot;3&quot; unique_id=&quot;657211&quot;&gt;&lt;property id=&quot;20148&quot; value=&quot;5&quot;/&gt;&lt;property id=&quot;20300&quot; value=&quot;Slide 9 - &amp;quot;Organic Soybean Prices&amp;quot;&quot;/&gt;&lt;property id=&quot;20307&quot; value=&quot;660&quot;/&gt;&lt;property id=&quot;20309&quot; value=&quot;-1&quot;/&gt;&lt;/object&gt;&lt;object type=&quot;3&quot; unique_id=&quot;657213&quot;&gt;&lt;property id=&quot;20148&quot; value=&quot;5&quot;/&gt;&lt;property id=&quot;20300&quot; value=&quot;Slide 10&quot;/&gt;&lt;property id=&quot;20307&quot; value=&quot;662&quot;/&gt;&lt;property id=&quot;20309&quot; value=&quot;-1&quot;/&gt;&lt;/object&gt;&lt;object type=&quot;3&quot; unique_id=&quot;657790&quot;&gt;&lt;property id=&quot;20148&quot; value=&quot;5&quot;/&gt;&lt;property id=&quot;20300&quot; value=&quot;Slide 28 - &amp;quot;Marketing Organic Crops&amp;quot;&quot;/&gt;&lt;property id=&quot;20307&quot; value=&quot;670&quot;/&gt;&lt;property id=&quot;20309&quot; value=&quot;-1&quot;/&gt;&lt;/object&gt;&lt;object type=&quot;3&quot; unique_id=&quot;657951&quot;&gt;&lt;property id=&quot;20148&quot; value=&quot;5&quot;/&gt;&lt;property id=&quot;20300&quot; value=&quot;Slide 30 - &amp;quot;Minnesota Organic and Transitioning Farmers&amp;quot;&quot;/&gt;&lt;property id=&quot;20307&quot; value=&quot;676&quot;/&gt;&lt;property id=&quot;20309&quot; value=&quot;-1&quot;/&gt;&lt;/object&gt;&lt;object type=&quot;3&quot; unique_id=&quot;657953&quot;&gt;&lt;property id=&quot;20148&quot; value=&quot;5&quot;/&gt;&lt;property id=&quot;20300&quot; value=&quot;Slide 32 - &amp;quot;Forward Contract Types&amp;quot;&quot;/&gt;&lt;property id=&quot;20307&quot; value=&quot;678&quot;/&gt;&lt;property id=&quot;20309&quot; value=&quot;-1&quot;/&gt;&lt;/object&gt;&lt;object type=&quot;3&quot; unique_id=&quot;657954&quot;&gt;&lt;property id=&quot;20148&quot; value=&quot;5&quot;/&gt;&lt;property id=&quot;20300&quot; value=&quot;Slide 34 - &amp;quot;Longer Term Contracts&amp;quot;&quot;/&gt;&lt;property id=&quot;20307&quot; value=&quot;679&quot;/&gt;&lt;property id=&quot;20309&quot; value=&quot;-1&quot;/&gt;&lt;/object&gt;&lt;object type=&quot;3&quot; unique_id=&quot;657955&quot;&gt;&lt;property id=&quot;20148&quot; value=&quot;5&quot;/&gt;&lt;property id=&quot;20300&quot; value=&quot;Slide 35 - &amp;quot;Forward Contract Specifications&amp;quot;&quot;/&gt;&lt;property id=&quot;20307&quot; value=&quot;680&quot;/&gt;&lt;property id=&quot;20309&quot; value=&quot;-1&quot;/&gt;&lt;/object&gt;&lt;object type=&quot;3&quot; unique_id=&quot;657956&quot;&gt;&lt;property id=&quot;20148&quot; value=&quot;5&quot;/&gt;&lt;property id=&quot;20300&quot; value=&quot;Slide 36 - &amp;quot;Price Determination for Contracts&amp;quot;&quot;/&gt;&lt;property id=&quot;20307&quot; value=&quot;681&quot;/&gt;&lt;property id=&quot;20309&quot; value=&quot;-1&quot;/&gt;&lt;/object&gt;&lt;object type=&quot;3&quot; unique_id=&quot;657957&quot;&gt;&lt;property id=&quot;20148&quot; value=&quot;5&quot;/&gt;&lt;property id=&quot;20300&quot; value=&quot;Slide 37 - &amp;quot;Base Price&amp;quot;&quot;/&gt;&lt;property id=&quot;20307&quot; value=&quot;682&quot;/&gt;&lt;property id=&quot;20309&quot; value=&quot;-1&quot;/&gt;&lt;/object&gt;&lt;object type=&quot;3&quot; unique_id=&quot;657958&quot;&gt;&lt;property id=&quot;20148&quot; value=&quot;5&quot;/&gt;&lt;property id=&quot;20300&quot; value=&quot;Slide 38 - &amp;quot;Market Price&amp;quot;&quot;/&gt;&lt;property id=&quot;20307&quot; value=&quot;683&quot;/&gt;&lt;property id=&quot;20309&quot; value=&quot;-1&quot;/&gt;&lt;/object&gt;&lt;object type=&quot;3&quot; unique_id=&quot;657959&quot;&gt;&lt;property id=&quot;20148&quot; value=&quot;5&quot;/&gt;&lt;property id=&quot;20300&quot; value=&quot;Slide 43 - &amp;quot;Contract Quantity&amp;quot;&quot;/&gt;&lt;property id=&quot;20307&quot; value=&quot;684&quot;/&gt;&lt;property id=&quot;20309&quot; value=&quot;-1&quot;/&gt;&lt;/object&gt;&lt;object type=&quot;3&quot; unique_id=&quot;657960&quot;&gt;&lt;property id=&quot;20148&quot; value=&quot;5&quot;/&gt;&lt;property id=&quot;20300&quot; value=&quot;Slide 44 - &amp;quot;Contract Quality – Provisions&amp;quot;&quot;/&gt;&lt;property id=&quot;20307&quot; value=&quot;685&quot;/&gt;&lt;property id=&quot;20309&quot; value=&quot;-1&quot;/&gt;&lt;/object&gt;&lt;object type=&quot;3&quot; unique_id=&quot;657961&quot;&gt;&lt;property id=&quot;20148&quot; value=&quot;5&quot;/&gt;&lt;property id=&quot;20300&quot; value=&quot;Slide 47 - &amp;quot;Organic Contracts&amp;quot;&quot;/&gt;&lt;property id=&quot;20307&quot; value=&quot;686&quot;/&gt;&lt;property id=&quot;20309&quot; value=&quot;-1&quot;/&gt;&lt;/object&gt;&lt;object type=&quot;3&quot; unique_id=&quot;658342&quot;&gt;&lt;property id=&quot;20148&quot; value=&quot;5&quot;/&gt;&lt;property id=&quot;20300&quot; value=&quot;Slide 27 - &amp;quot;Marketing Organic Crops&amp;quot;&quot;/&gt;&lt;property id=&quot;20307&quot; value=&quot;691&quot;/&gt;&lt;property id=&quot;20309&quot; value=&quot;-1&quot;/&gt;&lt;/object&gt;&lt;object type=&quot;3&quot; unique_id=&quot;658800&quot;&gt;&lt;property id=&quot;20148&quot; value=&quot;5&quot;/&gt;&lt;property id=&quot;20300&quot; value=&quot;Slide 7 - &amp;quot;Organic Profitability&amp;quot;&quot;/&gt;&lt;property id=&quot;20307&quot; value=&quot;713&quot;/&gt;&lt;property id=&quot;20309&quot; value=&quot;-1&quot;/&gt;&lt;/object&gt;&lt;object type=&quot;3&quot; unique_id=&quot;658801&quot;&gt;&lt;property id=&quot;20148&quot; value=&quot;5&quot;/&gt;&lt;property id=&quot;20300&quot; value=&quot;Slide 13 - &amp;quot;Organic Marketing Challenges&amp;quot;&quot;/&gt;&lt;property id=&quot;20307&quot; value=&quot;730&quot;/&gt;&lt;property id=&quot;20309&quot; value=&quot;-1&quot;/&gt;&lt;/object&gt;&lt;object type=&quot;3&quot; unique_id=&quot;658802&quot;&gt;&lt;property id=&quot;20148&quot; value=&quot;5&quot;/&gt;&lt;property id=&quot;20300&quot; value=&quot;Slide 14 - &amp;quot;Lack of Liquidity&amp;quot;&quot;/&gt;&lt;property id=&quot;20307&quot; value=&quot;706&quot;/&gt;&lt;property id=&quot;20309&quot; value=&quot;-1&quot;/&gt;&lt;/object&gt;&lt;object type=&quot;3&quot; unique_id=&quot;658803&quot;&gt;&lt;property id=&quot;20148&quot; value=&quot;5&quot;/&gt;&lt;property id=&quot;20300&quot; value=&quot;Slide 16 - &amp;quot;Organic Price Volatility&amp;quot;&quot;/&gt;&lt;property id=&quot;20307&quot; value=&quot;705&quot;/&gt;&lt;property id=&quot;20309&quot; value=&quot;-1&quot;/&gt;&lt;/object&gt;&lt;object type=&quot;3&quot; unique_id=&quot;658805&quot;&gt;&lt;property id=&quot;20148&quot; value=&quot;5&quot;/&gt;&lt;property id=&quot;20300&quot; value=&quot;Slide 18 - &amp;quot;Limited Infrastructure&amp;quot;&quot;/&gt;&lt;property id=&quot;20307&quot; value=&quot;708&quot;/&gt;&lt;property id=&quot;20309&quot; value=&quot;-1&quot;/&gt;&lt;/object&gt;&lt;object type=&quot;3&quot; unique_id=&quot;658806&quot;&gt;&lt;property id=&quot;20148&quot; value=&quot;5&quot;/&gt;&lt;property id=&quot;20300&quot; value=&quot;Slide 19 - &amp;quot;Organic Handling and Processing Capacity&amp;quot;&quot;/&gt;&lt;property id=&quot;20307&quot; value=&quot;709&quot;/&gt;&lt;property id=&quot;20309&quot; value=&quot;-1&quot;/&gt;&lt;/object&gt;&lt;object type=&quot;3&quot; unique_id=&quot;658807&quot;&gt;&lt;property id=&quot;20148&quot; value=&quot;5&quot;/&gt;&lt;property id=&quot;20300&quot; value=&quot;Slide 20 - &amp;quot;Little or No Off-Farm Storage&amp;quot;&quot;/&gt;&lt;property id=&quot;20307&quot; value=&quot;710&quot;/&gt;&lt;property id=&quot;20309&quot; value=&quot;-1&quot;/&gt;&lt;/object&gt;&lt;object type=&quot;3&quot; unique_id=&quot;658809&quot;&gt;&lt;property id=&quot;20148&quot; value=&quot;5&quot;/&gt;&lt;property id=&quot;20300&quot; value=&quot;Slide 22 - &amp;quot;Conventional Marketing Tools&amp;quot;&quot;/&gt;&lt;property id=&quot;20307&quot; value=&quot;727&quot;/&gt;&lt;property id=&quot;20309&quot; value=&quot;-1&quot;/&gt;&lt;/object&gt;&lt;object type=&quot;3&quot; unique_id=&quot;658810&quot;&gt;&lt;property id=&quot;20148&quot; value=&quot;5&quot;/&gt;&lt;property id=&quot;20300&quot; value=&quot;Slide 23 - &amp;quot;Limited Organic Planting and Harvest Data&amp;quot;&quot;/&gt;&lt;property id=&quot;20307&quot; value=&quot;728&quot;/&gt;&lt;property id=&quot;20309&quot; value=&quot;-1&quot;/&gt;&lt;/object&gt;&lt;object type=&quot;3&quot; unique_id=&quot;658811&quot;&gt;&lt;property id=&quot;20148&quot; value=&quot;5&quot;/&gt;&lt;property id=&quot;20300&quot; value=&quot;Slide 25 - &amp;quot;Organic Futures Prices&amp;quot;&quot;/&gt;&lt;property id=&quot;20307&quot; value=&quot;729&quot;/&gt;&lt;property id=&quot;20309&quot; value=&quot;-1&quot;/&gt;&lt;/object&gt;&lt;object type=&quot;3&quot; unique_id=&quot;658815&quot;&gt;&lt;property id=&quot;20148&quot; value=&quot;5&quot;/&gt;&lt;property id=&quot;20300&quot; value=&quot;Slide 40 - &amp;quot;Price Reports&amp;quot;&quot;/&gt;&lt;property id=&quot;20307&quot; value=&quot;717&quot;/&gt;&lt;property id=&quot;20309&quot; value=&quot;-1&quot;/&gt;&lt;/object&gt;&lt;object type=&quot;3&quot; unique_id=&quot;658816&quot;&gt;&lt;property id=&quot;20148&quot; value=&quot;5&quot;/&gt;&lt;property id=&quot;20300&quot; value=&quot;Slide 41 - &amp;quot;Weekly National Organic Summary&amp;quot;&quot;/&gt;&lt;property id=&quot;20307&quot; value=&quot;718&quot;/&gt;&lt;property id=&quot;20309&quot; value=&quot;-1&quot;/&gt;&lt;/object&gt;&lt;object type=&quot;3&quot; unique_id=&quot;658817&quot;&gt;&lt;property id=&quot;20148&quot; value=&quot;5&quot;/&gt;&lt;property id=&quot;20300&quot; value=&quot;Slide 42 - &amp;quot;Mercaris Reports&amp;quot;&quot;/&gt;&lt;property id=&quot;20307&quot; value=&quot;719&quot;/&gt;&lt;property id=&quot;20309&quot; value=&quot;-1&quot;/&gt;&lt;/object&gt;&lt;object type=&quot;3&quot; unique_id=&quot;658819&quot;&gt;&lt;property id=&quot;20148&quot; value=&quot;5&quot;/&gt;&lt;property id=&quot;20300&quot; value=&quot;Slide 49 - &amp;quot;Organic Buyers&amp;quot;&quot;/&gt;&lt;property id=&quot;20307&quot; value=&quot;733&quot;/&gt;&lt;property id=&quot;20309&quot; value=&quot;-1&quot;/&gt;&lt;/object&gt;&lt;object type=&quot;3&quot; unique_id=&quot;658820&quot;&gt;&lt;property id=&quot;20148&quot; value=&quot;5&quot;/&gt;&lt;property id=&quot;20300&quot; value=&quot;Slide 50 - &amp;quot;Organic Trade Shows&amp;quot;&quot;/&gt;&lt;property id=&quot;20307&quot; value=&quot;734&quot;/&gt;&lt;property id=&quot;20309&quot; value=&quot;-1&quot;/&gt;&lt;/object&gt;&lt;object type=&quot;3&quot; unique_id=&quot;661567&quot;&gt;&lt;property id=&quot;20148&quot; value=&quot;5&quot;/&gt;&lt;property id=&quot;20300&quot; value=&quot;Slide 65 - &amp;quot;© 2017 Regents of the University of Minnesota. All rights reserved.  The University of Minnesota is an equal oppor&quot;/&gt;&lt;property id=&quot;20307&quot; value=&quot;736&quot;/&gt;&lt;property id=&quot;20309&quot; value=&quot;-1&quot;/&gt;&lt;/object&gt;&lt;object type=&quot;3&quot; unique_id=&quot;661828&quot;&gt;&lt;property id=&quot;20148&quot; value=&quot;5&quot;/&gt;&lt;property id=&quot;20300&quot; value=&quot;Slide 2 - &amp;quot;Marketing&amp;quot;&quot;/&gt;&lt;property id=&quot;20307&quot; value=&quot;738&quot;/&gt;&lt;property id=&quot;20309&quot; value=&quot;-1&quot;/&gt;&lt;/object&gt;&lt;object type=&quot;3&quot; unique_id=&quot;661829&quot;&gt;&lt;property id=&quot;20148&quot; value=&quot;5&quot;/&gt;&lt;property id=&quot;20300&quot; value=&quot;Slide 3 - &amp;quot;Commodity Marketing&amp;quot;&quot;/&gt;&lt;property id=&quot;20307&quot; value=&quot;739&quot;/&gt;&lt;property id=&quot;20309&quot; value=&quot;-1&quot;/&gt;&lt;/object&gt;&lt;object type=&quot;3&quot; unique_id=&quot;662458&quot;&gt;&lt;property id=&quot;20148&quot; value=&quot;5&quot;/&gt;&lt;property id=&quot;20300&quot; value=&quot;Slide 15 - &amp;quot;USDA Organic Price Report – Excerpt&amp;quot;&quot;/&gt;&lt;property id=&quot;20307&quot; value=&quot;747&quot;/&gt;&lt;property id=&quot;20309&quot; value=&quot;-1&quot;/&gt;&lt;/object&gt;&lt;object type=&quot;3&quot; unique_id=&quot;663033&quot;&gt;&lt;property id=&quot;20148&quot; value=&quot;5&quot;/&gt;&lt;property id=&quot;20300&quot; value=&quot;Slide 24&quot;/&gt;&lt;property id=&quot;20307&quot; value=&quot;748&quot;/&gt;&lt;property id=&quot;20309&quot; value=&quot;-1&quot;/&gt;&lt;/object&gt;&lt;object type=&quot;3&quot; unique_id=&quot;663035&quot;&gt;&lt;property id=&quot;20148&quot; value=&quot;5&quot;/&gt;&lt;property id=&quot;20300&quot; value=&quot;Slide 33 - &amp;quot;Forward Contract Terms&amp;quot;&quot;/&gt;&lt;property id=&quot;20307&quot; value=&quot;750&quot;/&gt;&lt;property id=&quot;20309&quot; value=&quot;-1&quot;/&gt;&lt;/object&gt;&lt;object type=&quot;3&quot; unique_id=&quot;663040&quot;&gt;&lt;property id=&quot;20148&quot; value=&quot;5&quot;/&gt;&lt;property id=&quot;20300&quot; value=&quot;Slide 11 - &amp;quot;Marketing&amp;quot;&quot;/&gt;&lt;property id=&quot;20307&quot; value=&quot;753&quot;/&gt;&lt;property id=&quot;20309&quot; value=&quot;-1&quot;/&gt;&lt;/object&gt;&lt;object type=&quot;3&quot; unique_id=&quot;663041&quot;&gt;&lt;property id=&quot;20148&quot; value=&quot;5&quot;/&gt;&lt;property id=&quot;20300&quot; value=&quot;Slide 17 - &amp;quot;Organic Marketing Challenges&amp;quot;&quot;/&gt;&lt;property id=&quot;20307&quot; value=&quot;751&quot;/&gt;&lt;property id=&quot;20309&quot; value=&quot;-1&quot;/&gt;&lt;/object&gt;&lt;object type=&quot;3&quot; unique_id=&quot;663042&quot;&gt;&lt;property id=&quot;20148&quot; value=&quot;5&quot;/&gt;&lt;property id=&quot;20300&quot; value=&quot;Slide 21 - &amp;quot;Organic Marketing Challenges&amp;quot;&quot;/&gt;&lt;property id=&quot;20307&quot; value=&quot;752&quot;/&gt;&lt;property id=&quot;20309&quot; value=&quot;-1&quot;/&gt;&lt;/object&gt;&lt;object type=&quot;3&quot; unique_id=&quot;663043&quot;&gt;&lt;property id=&quot;20148&quot; value=&quot;5&quot;/&gt;&lt;property id=&quot;20300&quot; value=&quot;Slide 26 - &amp;quot;Marketing&amp;quot;&quot;/&gt;&lt;property id=&quot;20307&quot; value=&quot;754&quot;/&gt;&lt;property id=&quot;20309&quot; value=&quot;-1&quot;/&gt;&lt;/object&gt;&lt;object type=&quot;3&quot; unique_id=&quot;663044&quot;&gt;&lt;property id=&quot;20148&quot; value=&quot;5&quot;/&gt;&lt;property id=&quot;20300&quot; value=&quot;Slide 51 - &amp;quot;Marketing&amp;quot;&quot;/&gt;&lt;property id=&quot;20307&quot; value=&quot;755&quot;/&gt;&lt;property id=&quot;20309&quot; value=&quot;-1&quot;/&gt;&lt;/object&gt;&lt;object type=&quot;3&quot; unique_id=&quot;663045&quot;&gt;&lt;property id=&quot;20148&quot; value=&quot;5&quot;/&gt;&lt;property id=&quot;20300&quot; value=&quot;Slide 57 - &amp;quot;Marketing&amp;quot;&quot;/&gt;&lt;property id=&quot;20307&quot; value=&quot;756&quot;/&gt;&lt;property id=&quot;20309&quot; value=&quot;-1&quot;/&gt;&lt;/object&gt;&lt;object type=&quot;3&quot; unique_id=&quot;663046&quot;&gt;&lt;property id=&quot;20148&quot; value=&quot;5&quot;/&gt;&lt;property id=&quot;20300&quot; value=&quot;Slide 64 - &amp;quot;Marketing&amp;quot;&quot;/&gt;&lt;property id=&quot;20307&quot; value=&quot;757&quot;/&gt;&lt;property id=&quot;20309&quot; value=&quot;-1&quot;/&gt;&lt;/object&gt;&lt;object type=&quot;3&quot; unique_id=&quot;663396&quot;&gt;&lt;property id=&quot;20148&quot; value=&quot;5&quot;/&gt;&lt;property id=&quot;20300&quot; value=&quot;Slide 31 - &amp;quot;Marketing Organic Crops&amp;quot;&quot;/&gt;&lt;property id=&quot;20307&quot; value=&quot;758&quot;/&gt;&lt;property id=&quot;20309&quot; value=&quot;-1&quot;/&gt;&lt;/object&gt;&lt;object type=&quot;3&quot; unique_id=&quot;663397&quot;&gt;&lt;property id=&quot;20148&quot; value=&quot;5&quot;/&gt;&lt;property id=&quot;20300&quot; value=&quot;Slide 48 - &amp;quot;Marketing Organic Crops&amp;quot;&quot;/&gt;&lt;property id=&quot;20307&quot; value=&quot;759&quot;/&gt;&lt;property id=&quot;20309&quot; value=&quot;-1&quot;/&gt;&lt;/object&gt;&lt;object type=&quot;3&quot; unique_id=&quot;663681&quot;&gt;&lt;property id=&quot;20148&quot; value=&quot;5&quot;/&gt;&lt;property id=&quot;20300&quot; value=&quot;Slide 29 - &amp;quot;Timing&amp;quot;&quot;/&gt;&lt;property id=&quot;20307&quot; value=&quot;760&quot;/&gt;&lt;property id=&quot;20309&quot; value=&quot;-1&quot;/&gt;&lt;/object&gt;&lt;object type=&quot;3&quot; unique_id=&quot;664245&quot;&gt;&lt;property id=&quot;20148&quot; value=&quot;5&quot;/&gt;&lt;property id=&quot;20300&quot; value=&quot;Slide 39&quot;/&gt;&lt;property id=&quot;20307&quot; value=&quot;761&quot;/&gt;&lt;property id=&quot;20309&quot; value=&quot;-1&quot;/&gt;&lt;/object&gt;&lt;object type=&quot;3&quot; unique_id=&quot;664921&quot;&gt;&lt;property id=&quot;20148&quot; value=&quot;5&quot;/&gt;&lt;property id=&quot;20300&quot; value=&quot;Slide 46 - &amp;quot;Using Multiple Storage Bins&amp;quot;&quot;/&gt;&lt;property id=&quot;20307&quot; value=&quot;762&quot;/&gt;&lt;property id=&quot;20309&quot; value=&quot;-1&quot;/&gt;&lt;/object&gt;&lt;object type=&quot;3&quot; unique_id=&quot;665384&quot;&gt;&lt;property id=&quot;20148&quot; value=&quot;5&quot;/&gt;&lt;property id=&quot;20300&quot; value=&quot;Slide 55 - &amp;quot;Lot Numbers &amp;quot;&quot;/&gt;&lt;property id=&quot;20307&quot; value=&quot;763&quot;/&gt;&lt;property id=&quot;20309&quot; value=&quot;-1&quot;/&gt;&lt;/object&gt;&lt;object type=&quot;3&quot; unique_id=&quot;666191&quot;&gt;&lt;property id=&quot;20148&quot; value=&quot;5&quot;/&gt;&lt;property id=&quot;20300&quot; value=&quot;Slide 66 - &amp;quot;References&amp;quot;&quot;/&gt;&lt;property id=&quot;20307&quot; value=&quot;765&quot;/&gt;&lt;/object&gt;&lt;object type=&quot;3&quot; unique_id=&quot;666192&quot;&gt;&lt;property id=&quot;20148&quot; value=&quot;5&quot;/&gt;&lt;property id=&quot;20300&quot; value=&quot;Slide 67 - &amp;quot;References (cont.)&amp;quot;&quot;/&gt;&lt;property id=&quot;20307&quot; value=&quot;767&quot;/&gt;&lt;/object&gt;&lt;/object&gt;&lt;object type=&quot;8&quot; unique_id=&quot;521280&quot;&gt;&lt;/object&gt;&lt;object type=&quot;4&quot; unique_id=&quot;521998&quot;&gt;&lt;/object&gt;&lt;object type=&quot;10&quot; unique_id=&quot;521999&quot;&gt;&lt;object type=&quot;11&quot; unique_id=&quot;522000&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AUTOSHAPE_INFO" val="&lt;ThreeDShapeInfo&gt;&lt;uuid val=&quot;{AD86117D-32B2-462B-9AF8-78CD4F9A1604}&quot;/&gt;&lt;isInvalidForFieldText val=&quot;1&quot;/&gt;&lt;Image&gt;&lt;filename val=&quot;C:\Users\monc0003\Desktop\Marketing\Published\data\asimages\{AD86117D-32B2-462B-9AF8-78CD4F9A1604}_29_S.png&quot;/&gt;&lt;left val=&quot;42&quot;/&gt;&lt;top val=&quot;91&quot;/&gt;&lt;width val=&quot;634&quot;/&gt;&lt;height val=&quot;283&quot;/&gt;&lt;hasText val=&quot;0&quot;/&gt;&lt;/Image&gt;&lt;Image&gt;&lt;filename val=&quot;C:\Users\monc0003\Desktop\Marketing\Published\data\asimages\{AD86117D-32B2-462B-9AF8-78CD4F9A1604}_29_T.png&quot;/&gt;&lt;left val=&quot;44&quot;/&gt;&lt;top val=&quot;92&quot;/&gt;&lt;width val=&quot;631&quot;/&gt;&lt;height val=&quot;280&quot;/&gt;&lt;hasText val=&quot;1&quot;/&gt;&lt;/Image&gt;&lt;/ThreeDShape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AUTOSHAPE_INFO" val="&lt;ThreeDShapeInfo&gt;&lt;uuid val=&quot;{BA6E1845-F391-43DD-8784-5A3FEC4862FF}&quot;/&gt;&lt;isInvalidForFieldText val=&quot;1&quot;/&gt;&lt;Image&gt;&lt;filename val=&quot;C:\Users\monc0003\Desktop\Marketing\Published\data\asimages\{BA6E1845-F391-43DD-8784-5A3FEC4862FF}_29_S.png&quot;/&gt;&lt;left val=&quot;42&quot;/&gt;&lt;top val=&quot;224&quot;/&gt;&lt;width val=&quot;634&quot;/&gt;&lt;height val=&quot;283&quot;/&gt;&lt;hasText val=&quot;0&quot;/&gt;&lt;/Image&gt;&lt;Image&gt;&lt;filename val=&quot;C:\Users\monc0003\Desktop\Marketing\Published\data\asimages\{BA6E1845-F391-43DD-8784-5A3FEC4862FF}_29_T.png&quot;/&gt;&lt;left val=&quot;44&quot;/&gt;&lt;top val=&quot;225&quot;/&gt;&lt;width val=&quot;631&quot;/&gt;&lt;height val=&quot;280&quot;/&gt;&lt;hasText val=&quot;1&quot;/&gt;&lt;/Image&gt;&lt;/ThreeDShape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2&quot;/&gt;&lt;lineCharCount val=&quot;21&quot;/&gt;&lt;/TableIndex&gt;&lt;/ShapeTextInfo&gt;"/>
  <p:tag name="HTML_SHAPEINFO" val="&lt;ThreeDShapeInfo&gt;&lt;uuid val=&quot;&quot;/&gt;&lt;isInvalidForFieldText val=&quot;0&quot;/&gt;&lt;Image&gt;&lt;filename val=&quot;C:\Users\monc0003\Desktop\Marketing\Published\data\asimages\{82E00E66-9FB7-4CE0-A8D0-2459B9575D86}_30.png&quot;/&gt;&lt;left val=&quot;35&quot;/&gt;&lt;top val=&quot;6&quot;/&gt;&lt;width val=&quot;648&quot;/&gt;&lt;height val=&quot;132&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1&quot;/&gt;&lt;lineCharCount val=&quot;21&quot;/&gt;&lt;lineCharCount val=&quot;12&quot;/&gt;&lt;lineCharCount val=&quot;20&quot;/&gt;&lt;lineCharCount val=&quot;16&quot;/&gt;&lt;lineCharCount val=&quot;14&quot;/&gt;&lt;lineCharCount val=&quot;13&quot;/&gt;&lt;lineCharCount val=&quot;7&quot;/&gt;&lt;/TableIndex&gt;&lt;/ShapeTextInfo&gt;"/>
  <p:tag name="HTML_SHAPEINFO" val="&lt;ThreeDShapeInfo&gt;&lt;uuid val=&quot;&quot;/&gt;&lt;isInvalidForFieldText val=&quot;0&quot;/&gt;&lt;Image&gt;&lt;filename val=&quot;C:\Users\monc0003\Desktop\Marketing\Published\data\asimages\{B27DA895-7015-46DA-A2BB-31F86A933EE2}_30.png&quot;/&gt;&lt;left val=&quot;24&quot;/&gt;&lt;top val=&quot;144&quot;/&gt;&lt;width val=&quot;358&quot;/&gt;&lt;height val=&quot;352&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monc0003\Desktop\Marketing\Published\data\asimages\{4B8D685D-0C29-48C3-A4DA-A88F1BB44E05}_31.png&quot;/&gt;&lt;left val=&quot;35&quot;/&gt;&lt;top val=&quot;21&quot;/&gt;&lt;width val=&quot;648&quot;/&gt;&lt;height val=&quot;98&quot;/&gt;&lt;hasText val=&quot;1&quot;/&gt;&lt;/Image&gt;&lt;/ThreeDShape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quot;/&gt;&lt;lineCharCount val=&quot;7&quot;/&gt;&lt;lineCharCount val=&quot;10&quot;/&gt;&lt;lineCharCount val=&quot;7&quot;/&gt;&lt;/TableIndex&gt;&lt;/ShapeTextInfo&gt;"/>
  <p:tag name="HTML_SHAPEINFO" val="&lt;ThreeDShapeInfo&gt;&lt;uuid val=&quot;&quot;/&gt;&lt;isInvalidForFieldText val=&quot;0&quot;/&gt;&lt;Image&gt;&lt;filename val=&quot;C:\Users\monc0003\Desktop\Marketing\Published\data\asimages\{ABE8F33E-C081-4B96-9009-C5EAF78BC43B}_31.png&quot;/&gt;&lt;left val=&quot;425&quot;/&gt;&lt;top val=&quot;134&quot;/&gt;&lt;width val=&quot;259&quot;/&gt;&lt;height val=&quot;357&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Desktop\Marketing\Published\data\asimages\{DFACBC9E-B980-4F6C-AF03-4114F7610916}_32.png&quot;/&gt;&lt;left val=&quot;35&quot;/&gt;&lt;top val=&quot;21&quot;/&gt;&lt;width val=&quot;648&quot;/&gt;&lt;height val=&quot;98&quot;/&gt;&lt;hasText val=&quot;1&quot;/&gt;&lt;/Image&gt;&lt;/ThreeDShape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TableIndex row=&quot;1&quot; col=&quot;2&quot;&gt;&lt;linesCount val=&quot;1&quot;/&gt;&lt;lineCharCount val=&quot;8&quot;/&gt;&lt;/TableIndex&gt;&lt;TableIndex row=&quot;2&quot; col=&quot;1&quot;&gt;&lt;linesCount val=&quot;1&quot;/&gt;&lt;lineCharCount val=&quot;12&quot;/&gt;&lt;/TableIndex&gt;&lt;TableIndex row=&quot;2&quot; col=&quot;2&quot;&gt;&lt;linesCount val=&quot;1&quot;/&gt;&lt;lineCharCount val=&quot;11&quot;/&gt;&lt;/TableIndex&gt;&lt;TableIndex row=&quot;3&quot; col=&quot;1&quot;&gt;&lt;linesCount val=&quot;1&quot;/&gt;&lt;lineCharCount val=&quot;18&quot;/&gt;&lt;/TableIndex&gt;&lt;TableIndex row=&quot;3&quot; col=&quot;2&quot;&gt;&lt;linesCount val=&quot;1&quot;/&gt;&lt;lineCharCount val=&quot;9&quot;/&gt;&lt;/TableIndex&gt;&lt;TableIndex row=&quot;4&quot; col=&quot;1&quot;&gt;&lt;linesCount val=&quot;1&quot;/&gt;&lt;lineCharCount val=&quot;17&quot;/&gt;&lt;/TableIndex&gt;&lt;TableIndex row=&quot;4&quot; col=&quot;2&quot;&gt;&lt;linesCount val=&quot;1&quot;/&gt;&lt;lineCharCount val=&quot;8&quot;/&gt;&lt;/TableIndex&gt;&lt;/ShapeTextInfo&gt;"/>
  <p:tag name="HTML_SHAPEINFO" val="&lt;ThreeDShapeInfo&gt;&lt;uuid val=&quot;&quot;/&gt;&lt;isInvalidForFieldText val=&quot;0&quot;/&gt;&lt;Image&gt;&lt;filename val=&quot;C:\Users\monc0003\Desktop\Marketing\Published\data\asimages\{E518D942-88B1-4788-91F8-0FB5A96C76B1}_32.png&quot;/&gt;&lt;left val=&quot;35&quot;/&gt;&lt;top val=&quot;152&quot;/&gt;&lt;width val=&quot;651&quot;/&gt;&lt;height val=&quot;299&quot;/&gt;&lt;hasText val=&quot;1&quot;/&gt;&lt;/Image&gt;&lt;/ThreeDShape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Desktop\Marketing\Published\data\asimages\{E70B0F9B-77AB-4EAE-AF90-F7FA621549F2}_33.png&quot;/&gt;&lt;left val=&quot;35&quot;/&gt;&lt;top val=&quot;2&quot;/&gt;&lt;width val=&quot;648&quot;/&gt;&lt;height val=&quot;98&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monc0003\Desktop\Marketing\Published\data\asimages\{CCB7B214-DC31-4FE9-8275-BC44396059E7}_33.png&quot;/&gt;&lt;left val=&quot;65&quot;/&gt;&lt;top val=&quot;108&quot;/&gt;&lt;width val=&quot;174&quot;/&gt;&lt;height val=&quot;68&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HTML_SHAPEINFO" val="&lt;ThreeDShapeInfo&gt;&lt;uuid val=&quot;&quot;/&gt;&lt;isInvalidForFieldText val=&quot;0&quot;/&gt;&lt;Image&gt;&lt;filename val=&quot;C:\Users\monc0003\Desktop\Marketing\Published\data\asimages\{A998BEDC-F3CB-4E69-AC97-1C47EA2FDC16}_33.png&quot;/&gt;&lt;left val=&quot;546&quot;/&gt;&lt;top val=&quot;401&quot;/&gt;&lt;width val=&quot;114&quot;/&gt;&lt;height val=&quot;68&quot;/&gt;&lt;hasText val=&quot;1&quot;/&gt;&lt;/Image&gt;&lt;/ThreeDShape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8&quot;/&gt;&lt;lineCharCount val=&quot;10&quot;/&gt;&lt;lineCharCount val=&quot;4&quot;/&gt;&lt;/TableIndex&gt;&lt;/ShapeTextInfo&gt;"/>
  <p:tag name="HTML_SHAPEINFO" val="&lt;ThreeDShapeInfo&gt;&lt;uuid val=&quot;&quot;/&gt;&lt;isInvalidForFieldText val=&quot;0&quot;/&gt;&lt;Image&gt;&lt;filename val=&quot;C:\Users\monc0003\Desktop\Marketing\Published\data\asimages\{4D9EE667-EA96-4DEF-87E1-FF7B20AECD78}_33.png&quot;/&gt;&lt;left val=&quot;91&quot;/&gt;&lt;top val=&quot;324&quot;/&gt;&lt;width val=&quot;169&quot;/&gt;&lt;height val=&quot;145&quot;/&gt;&lt;hasText val=&quot;1&quot;/&gt;&lt;/Image&gt;&lt;/ThreeDShape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PRESENTER_SHAPEINFO" val="&lt;ThreeDShapeInfo&gt;&lt;uuid val=&quot;{FD2F048A-9208-4077-A381-4331B6916756}&quot;/&gt;&lt;isInvalidForFieldText val=&quot;0&quot;/&gt;&lt;Image&gt;&lt;filename val=&quot;C:\Users\monc0003\Desktop\Marketing\Published\data\asimages\{FD2F048A-9208-4077-A381-4331B6916756}_33.png&quot;/&gt;&lt;left val=&quot;437&quot;/&gt;&lt;top val=&quot;111&quot;/&gt;&lt;width val=&quot;187&quot;/&gt;&lt;height val=&quot;356&quot;/&gt;&lt;hasText val=&quot;1&quot;/&gt;&lt;/Image&gt;&lt;/ThreeDShape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monc0003\Desktop\Marketing\Published\data\asimages\{B1FABB09-A9A5-444B-BBF1-C452819880B7}_34.png&quot;/&gt;&lt;left val=&quot;35&quot;/&gt;&lt;top val=&quot;21&quot;/&gt;&lt;width val=&quot;648&quot;/&gt;&lt;height val=&quot;98&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0&quot;/&gt;&lt;lineCharCount val=&quot;20&quot;/&gt;&lt;/TableIndex&gt;&lt;/ShapeTextInfo&gt;"/>
  <p:tag name="HTML_SHAPEINFO" val="&lt;ThreeDShapeInfo&gt;&lt;uuid val=&quot;&quot;/&gt;&lt;isInvalidForFieldText val=&quot;0&quot;/&gt;&lt;Image&gt;&lt;filename val=&quot;C:\Users\monc0003\Desktop\Marketing\Published\data\asimages\{E30CC747-ECAF-4531-B607-B2316B3E27E9}_34.png&quot;/&gt;&lt;left val=&quot;178&quot;/&gt;&lt;top val=&quot;388&quot;/&gt;&lt;width val=&quot;367&quot;/&gt;&lt;height val=&quot;118&quot;/&gt;&lt;hasText val=&quot;1&quot;/&gt;&lt;/Image&gt;&lt;/ThreeDShape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HTML_SHAPEINFO" val="&lt;ThreeDShapeInfo&gt;&lt;uuid val=&quot;&quot;/&gt;&lt;isInvalidForFieldText val=&quot;0&quot;/&gt;&lt;Image&gt;&lt;filename val=&quot;C:\Users\monc0003\Desktop\Marketing\Published\data\asimages\{0438EFC5-BBC6-4016-9F1B-DF9B81EB2055}_35.png&quot;/&gt;&lt;left val=&quot;21&quot;/&gt;&lt;top val=&quot;13&quot;/&gt;&lt;width val=&quot;677&quot;/&gt;&lt;height val=&quot;98&quot;/&gt;&lt;hasText val=&quot;1&quot;/&gt;&lt;/Image&gt;&lt;/ThreeDShape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8&quot;/&gt;&lt;lineCharCount val=&quot;24&quot;/&gt;&lt;lineCharCount val=&quot;30&quot;/&gt;&lt;lineCharCount val=&quot;14&quot;/&gt;&lt;lineCharCount val=&quot;37&quot;/&gt;&lt;lineCharCount val=&quot;34&quot;/&gt;&lt;/TableIndex&gt;&lt;/ShapeTextInfo&gt;"/>
  <p:tag name="HTML_SHAPEINFO" val="&lt;TextEffect&gt;&lt;Image&gt;&lt;filename val=&quot;C:\Users\monc0003\Desktop\Marketing\Published\data\asimages\{956757BA-18E7-4918-B2E7-2B07F7EE65AD}_1.png_crop.png&quot;/&gt;&lt;left val=&quot;87&quot;/&gt;&lt;top val=&quot;124&quot;/&gt;&lt;width val=&quot;268&quot;/&gt;&lt;height val=&quot;23&quot;/&gt;&lt;hasText val=&quot;1&quot;/&gt;&lt;paraId val=&quot;1&quot;/&gt;&lt;/Image&gt;&lt;Image&gt;&lt;filename val=&quot;C:\Users\monc0003\Desktop\Marketing\Published\data\asimages\{C75CFDAA-974C-4257-96C6-F145DF1BC31D}_1.png_crop.png&quot;/&gt;&lt;left val=&quot;87&quot;/&gt;&lt;top val=&quot;170&quot;/&gt;&lt;width val=&quot;352&quot;/&gt;&lt;height val=&quot;29&quot;/&gt;&lt;hasText val=&quot;1&quot;/&gt;&lt;paraId val=&quot;2&quot;/&gt;&lt;/Image&gt;&lt;Image&gt;&lt;filename val=&quot;C:\Users\monc0003\Desktop\Marketing\Published\data\asimages\{03E0C895-7632-412E-BED2-4C8C412730E9}_1.png_crop.png&quot;/&gt;&lt;left val=&quot;87&quot;/&gt;&lt;top val=&quot;216&quot;/&gt;&lt;width val=&quot;423&quot;/&gt;&lt;height val=&quot;29&quot;/&gt;&lt;hasText val=&quot;1&quot;/&gt;&lt;paraId val=&quot;3&quot;/&gt;&lt;/Image&gt;&lt;Image&gt;&lt;filename val=&quot;C:\Users\monc0003\Desktop\Marketing\Published\data\asimages\{610BF758-A4BC-4853-8FD2-DBFBAB48F293}_1.png_crop.png&quot;/&gt;&lt;left val=&quot;87&quot;/&gt;&lt;top val=&quot;262&quot;/&gt;&lt;width val=&quot;210&quot;/&gt;&lt;height val=&quot;29&quot;/&gt;&lt;hasText val=&quot;1&quot;/&gt;&lt;paraId val=&quot;4&quot;/&gt;&lt;/Image&gt;&lt;Image&gt;&lt;filename val=&quot;C:\Users\monc0003\Desktop\Marketing\Published\data\asimages\{366470B9-9E3C-4ED3-9BBD-7E372907F362}_1.png_crop.png&quot;/&gt;&lt;left val=&quot;87&quot;/&gt;&lt;top val=&quot;308&quot;/&gt;&lt;width val=&quot;544&quot;/&gt;&lt;height val=&quot;29&quot;/&gt;&lt;hasText val=&quot;1&quot;/&gt;&lt;paraId val=&quot;5&quot;/&gt;&lt;/Image&gt;&lt;Image&gt;&lt;filename val=&quot;C:\Users\monc0003\Desktop\Marketing\Published\data\asimages\{07A49713-22D6-4D4C-9CC0-20AB32FD105B}_1.png_crop.png&quot;/&gt;&lt;left val=&quot;87&quot;/&gt;&lt;top val=&quot;355&quot;/&gt;&lt;width val=&quot;509&quot;/&gt;&lt;height val=&quot;29&quot;/&gt;&lt;hasText val=&quot;1&quot;/&gt;&lt;paraId val=&quot;6&quot;/&gt;&lt;/Image&gt;&lt;/TextEffect&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monc0003\Desktop\Marketing\Published\data\asimages\{0521DED8-3481-4549-A920-4BBF7C46927C}_36.png&quot;/&gt;&lt;left val=&quot;35&quot;/&gt;&lt;top val=&quot;21&quot;/&gt;&lt;width val=&quot;648&quot;/&gt;&lt;height val=&quot;93&quot;/&gt;&lt;hasText val=&quot;1&quot;/&gt;&lt;/Image&gt;&lt;/ThreeDShape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38&quot;/&gt;&lt;lineCharCount val=&quot;10&quot;/&gt;&lt;lineCharCount val=&quot;38&quot;/&gt;&lt;lineCharCount val=&quot;37&quot;/&gt;&lt;lineCharCount val=&quot;1&quot;/&gt;&lt;lineCharCount val=&quot;44&quot;/&gt;&lt;lineCharCount val=&quot;52&quot;/&gt;&lt;lineCharCount val=&quot;41&quot;/&gt;&lt;/TableIndex&gt;&lt;/ShapeTextInfo&gt;"/>
  <p:tag name="HTML_SHAPEINFO" val="&lt;TextEffect&gt;&lt;Image&gt;&lt;filename val=&quot;C:\Users\monc0003\Desktop\Marketing\Published\data\asimages\{C1276B14-8AE9-40C7-A847-B0CD5C22F3E9}_1.png_crop.png&quot;/&gt;&lt;left val=&quot;44&quot;/&gt;&lt;top val=&quot;192&quot;/&gt;&lt;width val=&quot;550&quot;/&gt;&lt;height val=&quot;50&quot;/&gt;&lt;hasText val=&quot;1&quot;/&gt;&lt;paraId val=&quot;1&quot;/&gt;&lt;/Image&gt;&lt;Image&gt;&lt;filename val=&quot;C:\Users\monc0003\Desktop\Marketing\Published\data\asimages\{58AD14E4-FA0E-412D-A0DD-DA58C6F95829}_1.png_crop.png&quot;/&gt;&lt;left val=&quot;44&quot;/&gt;&lt;top val=&quot;257&quot;/&gt;&lt;width val=&quot;515&quot;/&gt;&lt;height val=&quot;27&quot;/&gt;&lt;hasText val=&quot;1&quot;/&gt;&lt;paraId val=&quot;2&quot;/&gt;&lt;/Image&gt;&lt;Image&gt;&lt;filename val=&quot;C:\Users\monc0003\Desktop\Marketing\Published\data\asimages\{C9643C84-DA24-439E-B4B6-E197FD535917}_1.png_crop.png&quot;/&gt;&lt;left val=&quot;44&quot;/&gt;&lt;top val=&quot;293&quot;/&gt;&lt;width val=&quot;517&quot;/&gt;&lt;height val=&quot;27&quot;/&gt;&lt;hasText val=&quot;1&quot;/&gt;&lt;paraId val=&quot;3&quot;/&gt;&lt;/Image&gt;&lt;Image&gt;&lt;filename val=&quot;C:\Users\monc0003\Desktop\Marketing\Published\data\asimages\{3498FD4E-6C0A-4328-B039-D48AE5584039}_1.png_crop.png&quot;/&gt;&lt;left val=&quot;683&quot;/&gt;&lt;top val=&quot;482&quot;/&gt;&lt;width val=&quot;0&quot;/&gt;&lt;height val=&quot;0&quot;/&gt;&lt;hasText val=&quot;1&quot;/&gt;&lt;paraId val=&quot;4&quot;/&gt;&lt;/Image&gt;&lt;Image&gt;&lt;filename val=&quot;C:\Users\monc0003\Desktop\Marketing\Published\data\asimages\{36FEAAB1-2561-4337-9E16-457423CB343B}_1.png_crop.png&quot;/&gt;&lt;left val=&quot;43&quot;/&gt;&lt;top val=&quot;365&quot;/&gt;&lt;width val=&quot;624&quot;/&gt;&lt;height val=&quot;85&quot;/&gt;&lt;hasText val=&quot;1&quot;/&gt;&lt;paraId val=&quot;5&quot;/&gt;&lt;/Image&gt;&lt;/TextEffect&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Desktop\Marketing\Published\data\asimages\{68A0D8D4-8316-4C7C-BA04-D43E170C3982}_37.png&quot;/&gt;&lt;left val=&quot;35&quot;/&gt;&lt;top val=&quot;21&quot;/&gt;&lt;width val=&quot;648&quot;/&gt;&lt;height val=&quot;98&quot;/&gt;&lt;hasText val=&quot;1&quot;/&gt;&lt;/Image&gt;&lt;/ThreeDShape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26&quot;/&gt;&lt;/TableIndex&gt;&lt;/ShapeTextInfo&gt;"/>
  <p:tag name="HTML_SHAPEINFO" val="&lt;ThreeDShapeInfo&gt;&lt;uuid val=&quot;&quot;/&gt;&lt;isInvalidForFieldText val=&quot;0&quot;/&gt;&lt;Image&gt;&lt;filename val=&quot;C:\Users\monc0003\Desktop\Marketing\Published\data\asimages\{035D952B-4AB2-4EA9-95A0-E598E18214C4}_37.png&quot;/&gt;&lt;left val=&quot;35&quot;/&gt;&lt;top val=&quot;119&quot;/&gt;&lt;width val=&quot;648&quot;/&gt;&lt;height val=&quot;363&quot;/&gt;&lt;hasText val=&quot;1&quot;/&gt;&lt;/Image&gt;&lt;/ThreeDShape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5&quot;/&gt;&lt;lineCharCount val=&quot;8&quot;/&gt;&lt;lineCharCount val=&quot;6&quot;/&gt;&lt;lineCharCount val=&quot;4&quot;/&gt;&lt;/TableIndex&gt;&lt;/ShapeTextInfo&gt;"/>
  <p:tag name="HTML_SHAPEINFO" val="&lt;ThreeDShapeInfo&gt;&lt;uuid val=&quot;&quot;/&gt;&lt;isInvalidForFieldText val=&quot;0&quot;/&gt;&lt;Image&gt;&lt;filename val=&quot;C:\Users\monc0003\Desktop\Marketing\Published\data\asimages\{69DB4BBF-34D9-4A04-BC1F-02AFF91A8BF5}_37.png&quot;/&gt;&lt;left val=&quot;136&quot;/&gt;&lt;top val=&quot;266&quot;/&gt;&lt;width val=&quot;162&quot;/&gt;&lt;height val=&quot;183&quot;/&gt;&lt;hasText val=&quot;1&quot;/&gt;&lt;/Image&gt;&lt;/ThreeDShape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4&quot;/&gt;&lt;lineCharCount val=&quot;7&quot;/&gt;&lt;lineCharCount val=&quot;8&quot;/&gt;&lt;lineCharCount val=&quot;6&quot;/&gt;&lt;/TableIndex&gt;&lt;/ShapeTextInfo&gt;"/>
  <p:tag name="HTML_SHAPEINFO" val="&lt;ThreeDShapeInfo&gt;&lt;uuid val=&quot;&quot;/&gt;&lt;isInvalidForFieldText val=&quot;0&quot;/&gt;&lt;Image&gt;&lt;filename val=&quot;C:\Users\monc0003\Desktop\Marketing\Published\data\asimages\{897C378D-B581-4151-9CFE-4195FCF2793B}_37.png&quot;/&gt;&lt;left val=&quot;405&quot;/&gt;&lt;top val=&quot;268&quot;/&gt;&lt;width val=&quot;180&quot;/&gt;&lt;height val=&quot;183&quot;/&gt;&lt;hasText val=&quot;1&quot;/&gt;&lt;/Image&gt;&lt;/ThreeDShape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Desktop\Marketing\Published\data\asimages\{0AE7F794-B580-4131-9BFB-576FCA380CB5}_38.png&quot;/&gt;&lt;left val=&quot;35&quot;/&gt;&lt;top val=&quot;21&quot;/&gt;&lt;width val=&quot;648&quot;/&gt;&lt;height val=&quot;98&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5&quot;/&gt;&lt;lineCharCount val=&quot;40&quot;/&gt;&lt;lineCharCount val=&quot;20&quot;/&gt;&lt;/TableIndex&gt;&lt;/ShapeTextInfo&gt;"/>
  <p:tag name="HTML_SHAPEINFO" val="&lt;ThreeDShapeInfo&gt;&lt;uuid val=&quot;&quot;/&gt;&lt;isInvalidForFieldText val=&quot;0&quot;/&gt;&lt;Image&gt;&lt;filename val=&quot;C:\Users\monc0003\Desktop\Marketing\Published\data\asimages\{2E5136D9-1579-4D36-A3B7-5E97B197B268}_38.png&quot;/&gt;&lt;left val=&quot;35&quot;/&gt;&lt;top val=&quot;119&quot;/&gt;&lt;width val=&quot;650&quot;/&gt;&lt;height val=&quot;144&quot;/&gt;&lt;hasText val=&quot;1&quot;/&gt;&lt;/Image&gt;&lt;/ThreeDShape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27&quot;/&gt;&lt;/TableIndex&gt;&lt;/ShapeTextInfo&gt;"/>
  <p:tag name="HTML_SHAPEINFO" val="&lt;ThreeDShapeInfo&gt;&lt;uuid val=&quot;&quot;/&gt;&lt;isInvalidForFieldText val=&quot;0&quot;/&gt;&lt;Image&gt;&lt;filename val=&quot;C:\Users\monc0003\Desktop\Marketing\Published\data\asimages\{F35D5D9A-7D40-4F5A-A24A-03FCFCECE58D}_39.png&quot;/&gt;&lt;left val=&quot;35&quot;/&gt;&lt;top val=&quot;15&quot;/&gt;&lt;width val=&quot;648&quot;/&gt;&lt;height val=&quot;365&quot;/&gt;&lt;hasText val=&quot;1&quot;/&gt;&lt;/Image&gt;&lt;/ThreeDShape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onc0003\Desktop\Marketing\Published\data\asimages\{99465D01-3FD7-4EEB-90D8-0F33DC11BC34}_40.png&quot;/&gt;&lt;left val=&quot;35&quot;/&gt;&lt;top val=&quot;21&quot;/&gt;&lt;width val=&quot;648&quot;/&gt;&lt;height val=&quot;98&quot;/&gt;&lt;hasText val=&quot;1&quot;/&gt;&lt;/Image&gt;&lt;/ThreeDShape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25&quot;/&gt;&lt;lineCharCount val=&quot;8&quot;/&gt;&lt;lineCharCount val=&quot;1&quot;/&gt;&lt;lineCharCount val=&quot;31&quot;/&gt;&lt;lineCharCount val=&quot;7&quot;/&gt;&lt;lineCharCount val=&quot;1&quot;/&gt;&lt;lineCharCount val=&quot;29&quot;/&gt;&lt;/TableIndex&gt;&lt;/ShapeTextInfo&gt;"/>
  <p:tag name="HTML_SHAPEINFO" val="&lt;ThreeDShapeInfo&gt;&lt;uuid val=&quot;&quot;/&gt;&lt;isInvalidForFieldText val=&quot;0&quot;/&gt;&lt;Image&gt;&lt;filename val=&quot;C:\Users\monc0003\Desktop\Marketing\Published\data\asimages\{AC0D2B42-74AC-4335-8639-218216C593AF}_40.png&quot;/&gt;&lt;left val=&quot;24&quot;/&gt;&lt;top val=&quot;125&quot;/&gt;&lt;width val=&quot;525&quot;/&gt;&lt;height val=&quot;369&quot;/&gt;&lt;hasText val=&quot;1&quot;/&gt;&lt;/Image&gt;&lt;/ThreeDShape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HTML_SHAPEINFO" val="&lt;ThreeDShapeInfo&gt;&lt;uuid val=&quot;&quot;/&gt;&lt;isInvalidForFieldText val=&quot;0&quot;/&gt;&lt;Image&gt;&lt;filename val=&quot;C:\Users\monc0003\Desktop\Marketing\Published\data\asimages\{21AC7050-E998-4BFB-911D-B4B2A1B7D1C4}_41.png&quot;/&gt;&lt;left val=&quot;24&quot;/&gt;&lt;top val=&quot;21&quot;/&gt;&lt;width val=&quot;670&quot;/&gt;&lt;height val=&quot;93&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5&quot;/&gt;&lt;/TableIndex&gt;&lt;/ShapeTextInfo&gt;"/>
  <p:tag name="HTML_SHAPEINFO" val="&lt;ThreeDShapeInfo&gt;&lt;uuid val=&quot;&quot;/&gt;&lt;isInvalidForFieldText val=&quot;0&quot;/&gt;&lt;Image&gt;&lt;filename val=&quot;C:\Users\monc0003\Desktop\Marketing\Published\data\asimages\{0DA2959A-66F1-44B0-A1D0-809611A3F622}_41.png&quot;/&gt;&lt;left val=&quot;35&quot;/&gt;&lt;top val=&quot;456&quot;/&gt;&lt;width val=&quot;648&quot;/&gt;&lt;height val=&quot;59&quot;/&gt;&lt;hasText val=&quot;1&quot;/&gt;&lt;/Image&gt;&lt;/ThreeDShape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monc0003\Desktop\Marketing\Published\data\asimages\{9BC71069-F206-4EEA-A79B-C1524ABC7197}_42.png&quot;/&gt;&lt;left val=&quot;35&quot;/&gt;&lt;top val=&quot;21&quot;/&gt;&lt;width val=&quot;648&quot;/&gt;&lt;height val=&quot;98&quot;/&gt;&lt;hasText val=&quot;1&quot;/&gt;&lt;/Image&gt;&lt;/ThreeDShape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Marketing\Published\data\asimages\{3EEBD04F-D26D-4BC0-AE98-F0AF00403C0E}_42.png&quot;/&gt;&lt;left val=&quot;35&quot;/&gt;&lt;top val=&quot;461&quot;/&gt;&lt;width val=&quot;648&quot;/&gt;&lt;height val=&quot;59&quot;/&gt;&lt;hasText val=&quot;1&quot;/&gt;&lt;/Image&gt;&lt;/ThreeDShape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Desktop\Marketing\Published\data\asimages\{35B53BA3-E697-4F5D-93BF-E6D9E6AE02BC}_43.png&quot;/&gt;&lt;left val=&quot;35&quot;/&gt;&lt;top val=&quot;21&quot;/&gt;&lt;width val=&quot;648&quot;/&gt;&lt;height val=&quot;98&quot;/&gt;&lt;hasText val=&quot;1&quot;/&gt;&lt;/Image&gt;&lt;/ThreeDShape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8&quot;/&gt;&lt;lineCharCount val=&quot;17&quot;/&gt;&lt;lineCharCount val=&quot;16&quot;/&gt;&lt;lineCharCount val=&quot;1&quot;/&gt;&lt;/TableIndex&gt;&lt;/ShapeTextInfo&gt;"/>
  <p:tag name="HTML_SHAPEINFO" val="&lt;ThreeDShapeInfo&gt;&lt;uuid val=&quot;&quot;/&gt;&lt;isInvalidForFieldText val=&quot;0&quot;/&gt;&lt;Image&gt;&lt;filename val=&quot;C:\Users\monc0003\Desktop\Marketing\Published\data\asimages\{3E795752-D6F0-4069-9DAA-2483F4631BEC}_43.png&quot;/&gt;&lt;left val=&quot;396&quot;/&gt;&lt;top val=&quot;232&quot;/&gt;&lt;width val=&quot;291&quot;/&gt;&lt;height val=&quot;145&quot;/&gt;&lt;hasText val=&quot;1&quot;/&gt;&lt;/Image&gt;&lt;/ThreeDShape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9&quot;/&gt;&lt;lineCharCount val=&quot;18&quot;/&gt;&lt;lineCharCount val=&quot;10&quot;/&gt;&lt;/TableIndex&gt;&lt;/ShapeTextInfo&gt;"/>
  <p:tag name="HTML_SHAPEINFO" val="&lt;ThreeDShapeInfo&gt;&lt;uuid val=&quot;&quot;/&gt;&lt;isInvalidForFieldText val=&quot;0&quot;/&gt;&lt;Image&gt;&lt;filename val=&quot;C:\Users\monc0003\Desktop\Marketing\Published\data\asimages\{4431BD85-3D37-47B6-BE59-DEC446D01948}_43.png&quot;/&gt;&lt;left val=&quot;34&quot;/&gt;&lt;top val=&quot;231&quot;/&gt;&lt;width val=&quot;311&quot;/&gt;&lt;height val=&quot;137&quot;/&gt;&lt;hasText val=&quot;1&quot;/&gt;&lt;/Image&gt;&lt;/ThreeDShape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7&quot;/&gt;&lt;lineCharCount val=&quot;12&quot;/&gt;&lt;/TableIndex&gt;&lt;/ShapeTextInfo&gt;"/>
  <p:tag name="HTML_SHAPEINFO" val="&lt;ThreeDShapeInfo&gt;&lt;uuid val=&quot;&quot;/&gt;&lt;isInvalidForFieldText val=&quot;0&quot;/&gt;&lt;Image&gt;&lt;filename val=&quot;C:\Users\monc0003\Desktop\Marketing\Published\data\asimages\{F7D8CE04-1DAD-476E-AF45-C350FAF7BB58}_44.png&quot;/&gt;&lt;left val=&quot;-13&quot;/&gt;&lt;top val=&quot;25&quot;/&gt;&lt;width val=&quot;381&quot;/&gt;&lt;height val=&quot;156&quot;/&gt;&lt;hasText val=&quot;1&quot;/&gt;&lt;/Image&gt;&lt;/ThreeDShape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8&quot;/&gt;&lt;lineCharCount val=&quot;7&quot;/&gt;&lt;lineCharCount val=&quot;6&quot;/&gt;&lt;lineCharCount val=&quot;9&quot;/&gt;&lt;lineCharCount val=&quot;1&quot;/&gt;&lt;lineCharCount val=&quot;1&quot;/&gt;&lt;/TableIndex&gt;&lt;/ShapeTextInfo&gt;"/>
  <p:tag name="HTML_SHAPEINFO" val="&lt;ThreeDShapeInfo&gt;&lt;uuid val=&quot;&quot;/&gt;&lt;isInvalidForFieldText val=&quot;0&quot;/&gt;&lt;Image&gt;&lt;filename val=&quot;C:\Users\monc0003\Desktop\Marketing\Published\data\asimages\{36BEA7EC-7E1A-45EC-A383-6B68E0B8DE60}_44.png&quot;/&gt;&lt;left val=&quot;24&quot;/&gt;&lt;top val=&quot;203&quot;/&gt;&lt;width val=&quot;335&quot;/&gt;&lt;height val=&quot;279&quot;/&gt;&lt;hasText val=&quot;1&quot;/&gt;&lt;/Image&gt;&lt;/ThreeDShape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monc0003\Desktop\Marketing\Published\data\asimages\{4631A2F9-1B4E-4F0A-B751-2F70835428E1}_45.png&quot;/&gt;&lt;left val=&quot;35&quot;/&gt;&lt;top val=&quot;21&quot;/&gt;&lt;width val=&quot;648&quot;/&gt;&lt;height val=&quot;98&quot;/&gt;&lt;hasText val=&quot;1&quot;/&gt;&lt;/Image&gt;&lt;/ThreeDShape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7&quot;/&gt;&lt;lineCharCount val=&quot;15&quot;/&gt;&lt;lineCharCount val=&quot;6&quot;/&gt;&lt;lineCharCount val=&quot;16&quot;/&gt;&lt;lineCharCount val=&quot;9&quot;/&gt;&lt;lineCharCount val=&quot;11&quot;/&gt;&lt;lineCharCount val=&quot;15&quot;/&gt;&lt;lineCharCount val=&quot;5&quot;/&gt;&lt;lineCharCount val=&quot;1&quot;/&gt;&lt;/TableIndex&gt;&lt;/ShapeTextInfo&gt;"/>
  <p:tag name="HTML_SHAPEINFO" val="&lt;ThreeDShapeInfo&gt;&lt;uuid val=&quot;&quot;/&gt;&lt;isInvalidForFieldText val=&quot;0&quot;/&gt;&lt;Image&gt;&lt;filename val=&quot;C:\Users\monc0003\Desktop\Marketing\Published\data\asimages\{BA69E7D7-FAC9-4C4E-9CAB-DE2FD652B521}_45.png&quot;/&gt;&lt;left val=&quot;417&quot;/&gt;&lt;top val=&quot;129&quot;/&gt;&lt;width val=&quot;304&quot;/&gt;&lt;height val=&quot;352&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monc0003\Desktop\Marketing\Published\data\asimages\{8B3ACF17-A47E-447A-B65B-EAD691034364}_46.png&quot;/&gt;&lt;left val=&quot;35&quot;/&gt;&lt;top val=&quot;21&quot;/&gt;&lt;width val=&quot;648&quot;/&gt;&lt;height val=&quot;98&quot;/&gt;&lt;hasText val=&quot;1&quot;/&gt;&lt;/Image&gt;&lt;/ThreeDShape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5&quot;/&gt;&lt;lineCharCount val=&quot;20&quot;/&gt;&lt;lineCharCount val=&quot;12&quot;/&gt;&lt;lineCharCount val=&quot;20&quot;/&gt;&lt;lineCharCount val=&quot;22&quot;/&gt;&lt;lineCharCount val=&quot;12&quot;/&gt;&lt;lineCharCount val=&quot;20&quot;/&gt;&lt;lineCharCount val=&quot;17&quot;/&gt;&lt;lineCharCount val=&quot;14&quot;/&gt;&lt;lineCharCount val=&quot;14&quot;/&gt;&lt;/TableIndex&gt;&lt;/ShapeTextInfo&gt;"/>
  <p:tag name="HTML_SHAPEINFO" val="&lt;ThreeDShapeInfo&gt;&lt;uuid val=&quot;&quot;/&gt;&lt;isInvalidForFieldText val=&quot;0&quot;/&gt;&lt;Image&gt;&lt;filename val=&quot;C:\Users\monc0003\Desktop\Marketing\Published\data\asimages\{10BA2479-738B-49FB-A340-914D6A3372E4}_46.png&quot;/&gt;&lt;left val=&quot;-3&quot;/&gt;&lt;top val=&quot;115&quot;/&gt;&lt;width val=&quot;384&quot;/&gt;&lt;height val=&quot;402&quot;/&gt;&lt;hasText val=&quot;1&quot;/&gt;&lt;/Image&gt;&lt;/ThreeDShape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onc0003\Desktop\Marketing\Published\data\asimages\{1491671A-88DC-46F0-B971-3E9FB4158D8B}_46.png&quot;/&gt;&lt;left val=&quot;438&quot;/&gt;&lt;top val=&quot;455&quot;/&gt;&lt;width val=&quot;180&quot;/&gt;&lt;height val=&quot;59&quot;/&gt;&lt;hasText val=&quot;1&quot;/&gt;&lt;/Image&gt;&lt;/ThreeDShapeInfo&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Desktop\Marketing\Published\data\asimages\{59A81212-D1D2-4E11-9784-75FD40C2D2BC}_47.png&quot;/&gt;&lt;left val=&quot;35&quot;/&gt;&lt;top val=&quot;21&quot;/&gt;&lt;width val=&quot;648&quot;/&gt;&lt;height val=&quot;98&quot;/&gt;&lt;hasText val=&quot;1&quot;/&gt;&lt;/Image&gt;&lt;/ThreeDShape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15&quot;/&gt;&lt;lineCharCount val=&quot;14&quot;/&gt;&lt;lineCharCount val=&quot;10&quot;/&gt;&lt;/TableIndex&gt;&lt;/ShapeTextInfo&gt;"/>
  <p:tag name="HTML_SHAPEINFO" val="&lt;ThreeDShapeInfo&gt;&lt;uuid val=&quot;&quot;/&gt;&lt;isInvalidForFieldText val=&quot;0&quot;/&gt;&lt;Image&gt;&lt;filename val=&quot;C:\Users\monc0003\Desktop\Marketing\Published\data\asimages\{7F90A6B1-2C79-48DD-B982-729E58ED4875}_47.png&quot;/&gt;&lt;left val=&quot;387&quot;/&gt;&lt;top val=&quot;143&quot;/&gt;&lt;width val=&quot;296&quot;/&gt;&lt;height val=&quot;317&quot;/&gt;&lt;hasText val=&quot;1&quot;/&gt;&lt;/Image&gt;&lt;/ThreeDShape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3&quot;/&gt;&lt;/TableIndex&gt;&lt;/ShapeTextInfo&gt;"/>
  <p:tag name="HTML_SHAPEINFO" val="&lt;ThreeDShapeInfo&gt;&lt;uuid val=&quot;&quot;/&gt;&lt;isInvalidForFieldText val=&quot;0&quot;/&gt;&lt;Image&gt;&lt;filename val=&quot;C:\Users\monc0003\Desktop\Marketing\Published\data\asimages\{E2D90E35-1B70-472F-9D50-75C0756999A0}_47.png&quot;/&gt;&lt;left val=&quot;11&quot;/&gt;&lt;top val=&quot;462&quot;/&gt;&lt;width val=&quot;703&quot;/&gt;&lt;height val=&quot;51&quot;/&gt;&lt;hasText val=&quot;1&quot;/&gt;&lt;/Image&gt;&lt;/ThreeDShapeInfo&gt;"/>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monc0003\Desktop\Marketing\Published\data\asimages\{0C81AB73-B6FE-4362-9513-C4D49FFC5EDD}_48.png&quot;/&gt;&lt;left val=&quot;35&quot;/&gt;&lt;top val=&quot;21&quot;/&gt;&lt;width val=&quot;648&quot;/&gt;&lt;height val=&quot;98&quot;/&gt;&lt;hasText val=&quot;1&quot;/&gt;&lt;/Image&gt;&lt;/ThreeDShape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quot;/&gt;&lt;lineCharCount val=&quot;7&quot;/&gt;&lt;lineCharCount val=&quot;10&quot;/&gt;&lt;lineCharCount val=&quot;7&quot;/&gt;&lt;/TableIndex&gt;&lt;/ShapeTextInfo&gt;"/>
  <p:tag name="HTML_SHAPEINFO" val="&lt;ThreeDShapeInfo&gt;&lt;uuid val=&quot;&quot;/&gt;&lt;isInvalidForFieldText val=&quot;0&quot;/&gt;&lt;Image&gt;&lt;filename val=&quot;C:\Users\monc0003\Desktop\Marketing\Published\data\asimages\{DE9A307F-60EC-4A08-86DF-2AABD180073E}_48.png&quot;/&gt;&lt;left val=&quot;425&quot;/&gt;&lt;top val=&quot;134&quot;/&gt;&lt;width val=&quot;259&quot;/&gt;&lt;height val=&quot;357&quot;/&gt;&lt;hasText val=&quot;1&quot;/&gt;&lt;/Image&gt;&lt;/ThreeDShape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Desktop\Marketing\Published\data\asimages\{0D67DBA3-D6FD-4FFB-A324-7D87CE680B27}_49.png&quot;/&gt;&lt;left val=&quot;35&quot;/&gt;&lt;top val=&quot;21&quot;/&gt;&lt;width val=&quot;648&quot;/&gt;&lt;height val=&quot;98&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26&quot;/&gt;&lt;lineCharCount val=&quot;11&quot;/&gt;&lt;lineCharCount val=&quot;10&quot;/&gt;&lt;lineCharCount val=&quot;12&quot;/&gt;&lt;lineCharCount val=&quot;8&quot;/&gt;&lt;lineCharCount val=&quot;33&quot;/&gt;&lt;lineCharCount val=&quot;26&quot;/&gt;&lt;/TableIndex&gt;&lt;/ShapeTextInfo&gt;"/>
  <p:tag name="HTML_SHAPEINFO" val="&lt;ThreeDShapeInfo&gt;&lt;uuid val=&quot;&quot;/&gt;&lt;isInvalidForFieldText val=&quot;0&quot;/&gt;&lt;Image&gt;&lt;filename val=&quot;C:\Users\monc0003\Desktop\Marketing\Published\data\asimages\{947EA704-8671-4BA2-967D-73D124B0CD15}_49.png&quot;/&gt;&lt;left val=&quot;24&quot;/&gt;&lt;top val=&quot;125&quot;/&gt;&lt;width val=&quot;659&quot;/&gt;&lt;height val=&quot;357&quot;/&gt;&lt;hasText val=&quot;1&quot;/&gt;&lt;/Image&gt;&lt;/ThreeDShapeInfo&gt;"/>
</p:tagLst>
</file>

<file path=ppt/tags/tag1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monc0003\Desktop\Marketing\Published\data\asimages\{8D60BF54-5161-4823-9095-1FE1340EE8B3}_50.png&quot;/&gt;&lt;left val=&quot;35&quot;/&gt;&lt;top val=&quot;21&quot;/&gt;&lt;width val=&quot;648&quot;/&gt;&lt;height val=&quot;98&quot;/&gt;&lt;hasText val=&quot;1&quot;/&gt;&lt;/Image&gt;&lt;/ThreeDShapeInfo&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9&quot;/&gt;&lt;lineCharCount val=&quot;42&quot;/&gt;&lt;lineCharCount val=&quot;39&quot;/&gt;&lt;lineCharCount val=&quot;34&quot;/&gt;&lt;lineCharCount val=&quot;46&quot;/&gt;&lt;lineCharCount val=&quot;16&quot;/&gt;&lt;lineCharCount val=&quot;38&quot;/&gt;&lt;lineCharCount val=&quot;42&quot;/&gt;&lt;lineCharCount val=&quot;16&quot;/&gt;&lt;/TableIndex&gt;&lt;/ShapeTextInfo&gt;"/>
  <p:tag name="HTML_SHAPEINFO" val="&lt;ThreeDShapeInfo&gt;&lt;uuid val=&quot;&quot;/&gt;&lt;isInvalidForFieldText val=&quot;0&quot;/&gt;&lt;Image&gt;&lt;filename val=&quot;C:\Users\monc0003\Desktop\Marketing\Published\data\asimages\{B7B5C4F3-3382-4582-BA88-D5848A2343A6}_50.png&quot;/&gt;&lt;left val=&quot;26&quot;/&gt;&lt;top val=&quot;129&quot;/&gt;&lt;width val=&quot;670&quot;/&gt;&lt;height val=&quot;353&quot;/&gt;&lt;hasText val=&quot;1&quot;/&gt;&lt;/Image&gt;&lt;/ThreeDShape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Marketing\Published\data\asimages\{C0F4B09B-2216-4974-AB5A-BDE4855181CA}_51.png&quot;/&gt;&lt;left val=&quot;35&quot;/&gt;&lt;top val=&quot;21&quot;/&gt;&lt;width val=&quot;648&quot;/&gt;&lt;height val=&quot;98&quot;/&gt;&lt;hasText val=&quot;1&quot;/&gt;&lt;/Image&gt;&lt;/ThreeDShapeInfo&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quot;/&gt;&lt;lineCharCount val=&quot;16&quot;/&gt;&lt;lineCharCount val=&quot;19&quot;/&gt;&lt;lineCharCount val=&quot;18&quot;/&gt;&lt;lineCharCount val=&quot;6&quot;/&gt;&lt;lineCharCount val=&quot;10&quot;/&gt;&lt;lineCharCount val=&quot;14&quot;/&gt;&lt;lineCharCount val=&quot;20&quot;/&gt;&lt;lineCharCount val=&quot;6&quot;/&gt;&lt;/TableIndex&gt;&lt;/ShapeTextInfo&gt;"/>
  <p:tag name="HTML_SHAPEINFO" val="&lt;ThreeDShapeInfo&gt;&lt;uuid val=&quot;&quot;/&gt;&lt;isInvalidForFieldText val=&quot;0&quot;/&gt;&lt;Image&gt;&lt;filename val=&quot;C:\Users\monc0003\Desktop\Marketing\Published\data\asimages\{D609541D-336E-4000-A4D2-B80C44A663E3}_51.png&quot;/&gt;&lt;left val=&quot;24&quot;/&gt;&lt;top val=&quot;114&quot;/&gt;&lt;width val=&quot;383&quot;/&gt;&lt;height val=&quot;385&quot;/&gt;&lt;hasText val=&quot;1&quot;/&gt;&lt;/Image&gt;&lt;/ThreeDShape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Desktop\Marketing\Published\data\asimages\{E91B0A10-A1C6-4989-AF74-8392727198A8}_52.png&quot;/&gt;&lt;left val=&quot;32&quot;/&gt;&lt;top val=&quot;12&quot;/&gt;&lt;width val=&quot;648&quot;/&gt;&lt;height val=&quot;98&quot;/&gt;&lt;hasText val=&quot;1&quot;/&gt;&lt;/Image&gt;&lt;/ThreeDShapeInfo&gt;"/>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quot;/&gt;&lt;lineCharCount val=&quot;38&quot;/&gt;&lt;lineCharCount val=&quot;7&quot;/&gt;&lt;lineCharCount val=&quot;33&quot;/&gt;&lt;lineCharCount val=&quot;14&quot;/&gt;&lt;lineCharCount val=&quot;29&quot;/&gt;&lt;lineCharCount val=&quot;35&quot;/&gt;&lt;/TableIndex&gt;&lt;/ShapeTextInfo&gt;"/>
  <p:tag name="HTML_SHAPEINFO" val="&lt;ThreeDShapeInfo&gt;&lt;uuid val=&quot;&quot;/&gt;&lt;isInvalidForFieldText val=&quot;0&quot;/&gt;&lt;Image&gt;&lt;filename val=&quot;C:\Users\monc0003\Desktop\Marketing\Published\data\asimages\{BC431301-625C-4F53-9DAE-1DEB785905A9}_52.png&quot;/&gt;&lt;left val=&quot;24&quot;/&gt;&lt;top val=&quot;125&quot;/&gt;&lt;width val=&quot;659&quot;/&gt;&lt;height val=&quot;357&quot;/&gt;&lt;hasText val=&quot;1&quot;/&gt;&lt;/Image&gt;&lt;/ThreeDShapeInfo&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2&quot;/&gt;&lt;lineCharCount val=&quot;13&quot;/&gt;&lt;/TableIndex&gt;&lt;/ShapeTextInfo&gt;"/>
  <p:tag name="HTML_SHAPEINFO" val="&lt;ThreeDShapeInfo&gt;&lt;uuid val=&quot;&quot;/&gt;&lt;isInvalidForFieldText val=&quot;0&quot;/&gt;&lt;Image&gt;&lt;filename val=&quot;C:\Users\monc0003\Desktop\Marketing\Published\data\asimages\{C7C6C1B9-C5BF-4088-A1A9-499EA3886BB3}_53.png&quot;/&gt;&lt;left val=&quot;35&quot;/&gt;&lt;top val=&quot;6&quot;/&gt;&lt;width val=&quot;649&quot;/&gt;&lt;height val=&quot;132&quot;/&gt;&lt;hasText val=&quot;1&quot;/&gt;&lt;/Image&gt;&lt;/ThreeDShape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3&quot;/&gt;&lt;lineCharCount val=&quot;11&quot;/&gt;&lt;lineCharCount val=&quot;16&quot;/&gt;&lt;lineCharCount val=&quot;17&quot;/&gt;&lt;lineCharCount val=&quot;11&quot;/&gt;&lt;/TableIndex&gt;&lt;/ShapeTextInfo&gt;"/>
  <p:tag name="HTML_SHAPEINFO" val="&lt;ThreeDShapeInfo&gt;&lt;uuid val=&quot;&quot;/&gt;&lt;isInvalidForFieldText val=&quot;0&quot;/&gt;&lt;Image&gt;&lt;filename val=&quot;C:\Users\monc0003\Desktop\Marketing\Published\data\asimages\{2B030FDA-5A42-4F3B-A280-45B0EA2C20A4}_53.png&quot;/&gt;&lt;left val=&quot;24&quot;/&gt;&lt;top val=&quot;176&quot;/&gt;&lt;width val=&quot;309&quot;/&gt;&lt;height val=&quot;244&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Desktop\Marketing\Published\data\asimages\{61755712-E82D-4674-AC16-7ABED6658C82}_54.png&quot;/&gt;&lt;left val=&quot;35&quot;/&gt;&lt;top val=&quot;21&quot;/&gt;&lt;width val=&quot;648&quot;/&gt;&lt;height val=&quot;98&quot;/&gt;&lt;hasText val=&quot;1&quot;/&gt;&lt;/Image&gt;&lt;/ThreeDShape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0&quot;/&gt;&lt;lineCharCount val=&quot;17&quot;/&gt;&lt;lineCharCount val=&quot;22&quot;/&gt;&lt;lineCharCount val=&quot;23&quot;/&gt;&lt;lineCharCount val=&quot;22&quot;/&gt;&lt;lineCharCount val=&quot;17&quot;/&gt;&lt;lineCharCount val=&quot;19&quot;/&gt;&lt;lineCharCount val=&quot;12&quot;/&gt;&lt;/TableIndex&gt;&lt;/ShapeTextInfo&gt;"/>
  <p:tag name="HTML_SHAPEINFO" val="&lt;ThreeDShapeInfo&gt;&lt;uuid val=&quot;&quot;/&gt;&lt;isInvalidForFieldText val=&quot;0&quot;/&gt;&lt;Image&gt;&lt;filename val=&quot;C:\Users\monc0003\Desktop\Marketing\Published\data\asimages\{B422F142-9D76-45B4-BA5A-95F03C6C865B}_54.png&quot;/&gt;&lt;left val=&quot;347&quot;/&gt;&lt;top val=&quot;119&quot;/&gt;&lt;width val=&quot;357&quot;/&gt;&lt;height val=&quot;363&quot;/&gt;&lt;hasText val=&quot;1&quot;/&gt;&lt;/Image&gt;&lt;/ThreeDShape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Desktop\Marketing\Published\data\asimages\{245EEE07-FEBB-4EFB-A16A-F76062ADA136}_55.png&quot;/&gt;&lt;left val=&quot;35&quot;/&gt;&lt;top val=&quot;21&quot;/&gt;&lt;width val=&quot;648&quot;/&gt;&lt;height val=&quot;98&quot;/&gt;&lt;hasText val=&quot;1&quot;/&gt;&lt;/Image&gt;&lt;/ThreeDShapeInfo&gt;"/>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3&quot;/&gt;&lt;lineCharCount val=&quot;17&quot;/&gt;&lt;lineCharCount val=&quot;19&quot;/&gt;&lt;lineCharCount val=&quot;13&quot;/&gt;&lt;lineCharCount val=&quot;8&quot;/&gt;&lt;lineCharCount val=&quot;11&quot;/&gt;&lt;/TableIndex&gt;&lt;/ShapeTextInfo&gt;"/>
  <p:tag name="HTML_SHAPEINFO" val="&lt;TextEffect&gt;&lt;Image&gt;&lt;filename val=&quot;C:\Users\monc0003\Desktop\Marketing\Published\data\asimages\{6DDA7873-2711-4520-B6ED-B1A497A1F327}_1.png_crop.png&quot;/&gt;&lt;left val=&quot;28&quot;/&gt;&lt;top val=&quot;155&quot;/&gt;&lt;width val=&quot;200&quot;/&gt;&lt;height val=&quot;29&quot;/&gt;&lt;hasText val=&quot;1&quot;/&gt;&lt;paraId val=&quot;1&quot;/&gt;&lt;/Image&gt;&lt;Image&gt;&lt;filename val=&quot;C:\Users\monc0003\Desktop\Marketing\Published\data\asimages\{A8DA79DC-87D2-4369-A25E-DCF8575C9E93}_1.png_crop.png&quot;/&gt;&lt;left val=&quot;28&quot;/&gt;&lt;top val=&quot;201&quot;/&gt;&lt;width val=&quot;225&quot;/&gt;&lt;height val=&quot;23&quot;/&gt;&lt;hasText val=&quot;1&quot;/&gt;&lt;paraId val=&quot;2&quot;/&gt;&lt;/Image&gt;&lt;Image&gt;&lt;filename val=&quot;C:\Users\monc0003\Desktop\Marketing\Published\data\asimages\{348A2BF9-9877-44A7-AF0F-9D5BF09DD3D4}_1.png_crop.png&quot;/&gt;&lt;left val=&quot;28&quot;/&gt;&lt;top val=&quot;247&quot;/&gt;&lt;width val=&quot;265&quot;/&gt;&lt;height val=&quot;23&quot;/&gt;&lt;hasText val=&quot;1&quot;/&gt;&lt;paraId val=&quot;3&quot;/&gt;&lt;/Image&gt;&lt;Image&gt;&lt;filename val=&quot;C:\Users\monc0003\Desktop\Marketing\Published\data\asimages\{1F24A96A-60C9-46F1-AB17-43CDB34F246E}_1.png_crop.png&quot;/&gt;&lt;left val=&quot;28&quot;/&gt;&lt;top val=&quot;293&quot;/&gt;&lt;width val=&quot;197&quot;/&gt;&lt;height val=&quot;29&quot;/&gt;&lt;hasText val=&quot;1&quot;/&gt;&lt;paraId val=&quot;4&quot;/&gt;&lt;/Image&gt;&lt;Image&gt;&lt;filename val=&quot;C:\Users\monc0003\Desktop\Marketing\Published\data\asimages\{5BA85094-4C18-4D0A-BA23-67F88066685E}_1.png_crop.png&quot;/&gt;&lt;left val=&quot;28&quot;/&gt;&lt;top val=&quot;339&quot;/&gt;&lt;width val=&quot;172&quot;/&gt;&lt;height val=&quot;68&quot;/&gt;&lt;hasText val=&quot;1&quot;/&gt;&lt;paraId val=&quot;5&quot;/&gt;&lt;/Image&gt;&lt;/TextEffect&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13&quot;/&gt;&lt;/TableIndex&gt;&lt;/ShapeTextInfo&gt;"/>
  <p:tag name="HTML_SHAPEINFO" val="&lt;ThreeDShapeInfo&gt;&lt;uuid val=&quot;&quot;/&gt;&lt;isInvalidForFieldText val=&quot;0&quot;/&gt;&lt;Image&gt;&lt;filename val=&quot;C:\Users\monc0003\Desktop\Marketing\Published\data\asimages\{3797A87A-4AE2-4463-92CA-A47C986A8361}_55.png&quot;/&gt;&lt;left val=&quot;354&quot;/&gt;&lt;top val=&quot;310&quot;/&gt;&lt;width val=&quot;321&quot;/&gt;&lt;height val=&quot;67&quot;/&gt;&lt;hasText val=&quot;1&quot;/&gt;&lt;/Image&gt;&lt;/ThreeDShapeInfo&gt;"/>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Desktop\Marketing\Published\data\asimages\{8D325E99-4476-45A9-B5AA-3205C35B09EA}_56.png&quot;/&gt;&lt;left val=&quot;35&quot;/&gt;&lt;top val=&quot;21&quot;/&gt;&lt;width val=&quot;648&quot;/&gt;&lt;height val=&quot;98&quot;/&gt;&lt;hasText val=&quot;1&quot;/&gt;&lt;/Image&gt;&lt;/ThreeDShapeInfo&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42&quot;/&gt;&lt;lineCharCount val=&quot;51&quot;/&gt;&lt;lineCharCount val=&quot;11&quot;/&gt;&lt;lineCharCount val=&quot;39&quot;/&gt;&lt;lineCharCount val=&quot;54&quot;/&gt;&lt;lineCharCount val=&quot;25&quot;/&gt;&lt;lineCharCount val=&quot;50&quot;/&gt;&lt;lineCharCount val=&quot;50&quot;/&gt;&lt;lineCharCount val=&quot;22&quot;/&gt;&lt;lineCharCount val=&quot;49&quot;/&gt;&lt;lineCharCount val=&quot;39&quot;/&gt;&lt;lineCharCount val=&quot;25&quot;/&gt;&lt;lineCharCount val=&quot;1&quot;/&gt;&lt;/TableIndex&gt;&lt;/ShapeTextInfo&gt;"/>
  <p:tag name="HTML_SHAPEINFO" val="&lt;ThreeDShapeInfo&gt;&lt;uuid val=&quot;&quot;/&gt;&lt;isInvalidForFieldText val=&quot;0&quot;/&gt;&lt;Image&gt;&lt;filename val=&quot;C:\Users\monc0003\Desktop\Marketing\Published\data\asimages\{0F1888BD-4837-4EC0-A6ED-D455F9620ED6}_56.png&quot;/&gt;&lt;left val=&quot;28&quot;/&gt;&lt;top val=&quot;115&quot;/&gt;&lt;width val=&quot;661&quot;/&gt;&lt;height val=&quot;367&quot;/&gt;&lt;hasText val=&quot;1&quot;/&gt;&lt;/Image&gt;&lt;/ThreeDShape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Marketing\Published\data\asimages\{086C0557-3666-47C2-86F0-10709E495506}_57.png&quot;/&gt;&lt;left val=&quot;35&quot;/&gt;&lt;top val=&quot;21&quot;/&gt;&lt;width val=&quot;648&quot;/&gt;&lt;height val=&quot;98&quot;/&gt;&lt;hasText val=&quot;1&quot;/&gt;&lt;/Image&gt;&lt;/ThreeDShapeInfo&gt;"/>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quot;/&gt;&lt;lineCharCount val=&quot;16&quot;/&gt;&lt;lineCharCount val=&quot;19&quot;/&gt;&lt;lineCharCount val=&quot;18&quot;/&gt;&lt;lineCharCount val=&quot;6&quot;/&gt;&lt;lineCharCount val=&quot;10&quot;/&gt;&lt;lineCharCount val=&quot;14&quot;/&gt;&lt;lineCharCount val=&quot;20&quot;/&gt;&lt;lineCharCount val=&quot;6&quot;/&gt;&lt;/TableIndex&gt;&lt;/ShapeTextInfo&gt;"/>
  <p:tag name="HTML_SHAPEINFO" val="&lt;ThreeDShapeInfo&gt;&lt;uuid val=&quot;&quot;/&gt;&lt;isInvalidForFieldText val=&quot;0&quot;/&gt;&lt;Image&gt;&lt;filename val=&quot;C:\Users\monc0003\Desktop\Marketing\Published\data\asimages\{508C921B-A5EE-49F8-84AA-3126E3C4C960}_57.png&quot;/&gt;&lt;left val=&quot;24&quot;/&gt;&lt;top val=&quot;114&quot;/&gt;&lt;width val=&quot;383&quot;/&gt;&lt;height val=&quot;385&quot;/&gt;&lt;hasText val=&quot;1&quot;/&gt;&lt;/Image&gt;&lt;/ThreeDShapeInfo&gt;"/>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C:\Users\monc0003\Desktop\Marketing\Published\data\asimages\{FEDA8400-0A9B-462A-B424-7E137192A177}_58.png&quot;/&gt;&lt;left val=&quot;35&quot;/&gt;&lt;top val=&quot;21&quot;/&gt;&lt;width val=&quot;648&quot;/&gt;&lt;height val=&quot;98&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4&quot;/&gt;&lt;lineCharCount val=&quot;1&quot;/&gt;&lt;lineCharCount val=&quot;19&quot;/&gt;&lt;lineCharCount val=&quot;1&quot;/&gt;&lt;lineCharCount val=&quot;32&quot;/&gt;&lt;lineCharCount val=&quot;1&quot;/&gt;&lt;lineCharCount val=&quot;30&quot;/&gt;&lt;lineCharCount val=&quot;1&quot;/&gt;&lt;lineCharCount val=&quot;20&quot;/&gt;&lt;/TableIndex&gt;&lt;/ShapeTextInfo&gt;"/>
  <p:tag name="HTML_SHAPEINFO" val="&lt;TextEffect&gt;&lt;Image&gt;&lt;filename val=&quot;C:\Users\monc0003\Desktop\Marketing\Published\data\asimages\{03014973-CE2E-4222-98E5-25F2B5182792}_1.png_crop.png&quot;/&gt;&lt;left val=&quot;42&quot;/&gt;&lt;top val=&quot;132&quot;/&gt;&lt;width val=&quot;275&quot;/&gt;&lt;height val=&quot;25&quot;/&gt;&lt;hasText val=&quot;1&quot;/&gt;&lt;paraId val=&quot;1&quot;/&gt;&lt;/Image&gt;&lt;Image&gt;&lt;filename val=&quot;C:\Users\monc0003\Desktop\Marketing\Published\data\asimages\{E62F1159-AF86-44B9-8991-CBC87121FCA0}_1.png_crop.png&quot;/&gt;&lt;left val=&quot;463&quot;/&gt;&lt;top val=&quot;482&quot;/&gt;&lt;width val=&quot;0&quot;/&gt;&lt;height val=&quot;0&quot;/&gt;&lt;hasText val=&quot;1&quot;/&gt;&lt;paraId val=&quot;2&quot;/&gt;&lt;/Image&gt;&lt;Image&gt;&lt;filename val=&quot;C:\Users\monc0003\Desktop\Marketing\Published\data\asimages\{D0A40B70-788E-4E9C-B8D0-92E4ED89D390}_1.png_crop.png&quot;/&gt;&lt;left val=&quot;44&quot;/&gt;&lt;top val=&quot;204&quot;/&gt;&lt;width val=&quot;260&quot;/&gt;&lt;height val=&quot;25&quot;/&gt;&lt;hasText val=&quot;1&quot;/&gt;&lt;paraId val=&quot;3&quot;/&gt;&lt;/Image&gt;&lt;Image&gt;&lt;filename val=&quot;C:\Users\monc0003\Desktop\Marketing\Published\data\asimages\{9AB1DA73-E666-40C5-B322-317D453D3EB3}_1.png_crop.png&quot;/&gt;&lt;left val=&quot;463&quot;/&gt;&lt;top val=&quot;482&quot;/&gt;&lt;width val=&quot;0&quot;/&gt;&lt;height val=&quot;0&quot;/&gt;&lt;hasText val=&quot;1&quot;/&gt;&lt;paraId val=&quot;4&quot;/&gt;&lt;/Image&gt;&lt;Image&gt;&lt;filename val=&quot;C:\Users\monc0003\Desktop\Marketing\Published\data\asimages\{49D51871-7B0B-4352-A3D3-9A9B1ED480BC}_1.png_crop.png&quot;/&gt;&lt;left val=&quot;44&quot;/&gt;&lt;top val=&quot;275&quot;/&gt;&lt;width val=&quot;407&quot;/&gt;&lt;height val=&quot;25&quot;/&gt;&lt;hasText val=&quot;1&quot;/&gt;&lt;paraId val=&quot;5&quot;/&gt;&lt;/Image&gt;&lt;Image&gt;&lt;filename val=&quot;C:\Users\monc0003\Desktop\Marketing\Published\data\asimages\{E4F54294-7F9B-428E-B190-5F57C3039302}_1.png_crop.png&quot;/&gt;&lt;left val=&quot;463&quot;/&gt;&lt;top val=&quot;482&quot;/&gt;&lt;width val=&quot;0&quot;/&gt;&lt;height val=&quot;0&quot;/&gt;&lt;hasText val=&quot;1&quot;/&gt;&lt;paraId val=&quot;6&quot;/&gt;&lt;/Image&gt;&lt;Image&gt;&lt;filename val=&quot;C:\Users\monc0003\Desktop\Marketing\Published\data\asimages\{801F588F-B872-4E90-BC53-4460680D22AB}_1.png_crop.png&quot;/&gt;&lt;left val=&quot;44&quot;/&gt;&lt;top val=&quot;346&quot;/&gt;&lt;width val=&quot;393&quot;/&gt;&lt;height val=&quot;25&quot;/&gt;&lt;hasText val=&quot;1&quot;/&gt;&lt;paraId val=&quot;7&quot;/&gt;&lt;/Image&gt;&lt;Image&gt;&lt;filename val=&quot;C:\Users\monc0003\Desktop\Marketing\Published\data\asimages\{D1055147-2C7C-4D63-AE23-3204F7DB24FA}_1.png_crop.png&quot;/&gt;&lt;left val=&quot;463&quot;/&gt;&lt;top val=&quot;482&quot;/&gt;&lt;width val=&quot;0&quot;/&gt;&lt;height val=&quot;0&quot;/&gt;&lt;hasText val=&quot;1&quot;/&gt;&lt;paraId val=&quot;8&quot;/&gt;&lt;/Image&gt;&lt;Image&gt;&lt;filename val=&quot;C:\Users\monc0003\Desktop\Marketing\Published\data\asimages\{875ABC03-BC13-426A-B213-19BCD391AC8D}_1.png_crop.png&quot;/&gt;&lt;left val=&quot;44&quot;/&gt;&lt;top val=&quot;418&quot;/&gt;&lt;width val=&quot;259&quot;/&gt;&lt;height val=&quot;25&quot;/&gt;&lt;hasText val=&quot;1&quot;/&gt;&lt;paraId val=&quot;9&quot;/&gt;&lt;/Image&gt;&lt;/TextEffect&gt;"/>
</p:tagLst>
</file>

<file path=ppt/tags/tag1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Desktop\Marketing\Published\data\asimages\{71B08ABA-4B06-4176-B309-7514F50F526D}_59.png&quot;/&gt;&lt;left val=&quot;35&quot;/&gt;&lt;top val=&quot;21&quot;/&gt;&lt;width val=&quot;648&quot;/&gt;&lt;height val=&quot;98&quot;/&gt;&lt;hasText val=&quot;1&quot;/&gt;&lt;/Image&gt;&lt;/ThreeDShapeInfo&gt;"/>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6&quot;/&gt;&lt;lineCharCount val=&quot;19&quot;/&gt;&lt;lineCharCount val=&quot;19&quot;/&gt;&lt;lineCharCount val=&quot;19&quot;/&gt;&lt;lineCharCount val=&quot;22&quot;/&gt;&lt;lineCharCount val=&quot;10&quot;/&gt;&lt;lineCharCount val=&quot;18&quot;/&gt;&lt;lineCharCount val=&quot;14&quot;/&gt;&lt;lineCharCount val=&quot;16&quot;/&gt;&lt;/TableIndex&gt;&lt;/ShapeTextInfo&gt;"/>
  <p:tag name="HTML_SHAPEINFO" val="&lt;TextEffect&gt;&lt;Image&gt;&lt;filename val=&quot;C:\Users\monc0003\Desktop\Marketing\Published\data\asimages\{60501ADA-4054-4AFD-A7C7-72AD80AF115D}_1.png_crop.png&quot;/&gt;&lt;left val=&quot;25&quot;/&gt;&lt;top val=&quot;145&quot;/&gt;&lt;width val=&quot;243&quot;/&gt;&lt;height val=&quot;21&quot;/&gt;&lt;hasText val=&quot;1&quot;/&gt;&lt;paraId val=&quot;1&quot;/&gt;&lt;/Image&gt;&lt;Image&gt;&lt;filename val=&quot;C:\Users\monc0003\Desktop\Marketing\Published\data\asimages\{DB8AC865-0AF2-42C8-B266-BB84772F436C}_1.png_crop.png&quot;/&gt;&lt;left val=&quot;25&quot;/&gt;&lt;top val=&quot;181&quot;/&gt;&lt;width val=&quot;271&quot;/&gt;&lt;height val=&quot;27&quot;/&gt;&lt;hasText val=&quot;1&quot;/&gt;&lt;paraId val=&quot;2&quot;/&gt;&lt;/Image&gt;&lt;Image&gt;&lt;filename val=&quot;C:\Users\monc0003\Desktop\Marketing\Published\data\asimages\{AD94967F-4B27-4585-8BE2-2DD597746117}_1.png_crop.png&quot;/&gt;&lt;left val=&quot;25&quot;/&gt;&lt;top val=&quot;217&quot;/&gt;&lt;width val=&quot;270&quot;/&gt;&lt;height val=&quot;27&quot;/&gt;&lt;hasText val=&quot;1&quot;/&gt;&lt;paraId val=&quot;3&quot;/&gt;&lt;/Image&gt;&lt;Image&gt;&lt;filename val=&quot;C:\Users\monc0003\Desktop\Marketing\Published\data\asimages\{74E8A670-4396-4223-B7C5-B4B9C1D7CA7D}_1.png_crop.png&quot;/&gt;&lt;left val=&quot;25&quot;/&gt;&lt;top val=&quot;253&quot;/&gt;&lt;width val=&quot;271&quot;/&gt;&lt;height val=&quot;27&quot;/&gt;&lt;hasText val=&quot;1&quot;/&gt;&lt;paraId val=&quot;4&quot;/&gt;&lt;/Image&gt;&lt;Image&gt;&lt;filename val=&quot;C:\Users\monc0003\Desktop\Marketing\Published\data\asimages\{3C4B6727-BA5D-44B2-A35A-23EAF87A11C9}_1.png_crop.png&quot;/&gt;&lt;left val=&quot;25&quot;/&gt;&lt;top val=&quot;289&quot;/&gt;&lt;width val=&quot;316&quot;/&gt;&lt;height val=&quot;56&quot;/&gt;&lt;hasText val=&quot;1&quot;/&gt;&lt;paraId val=&quot;5&quot;/&gt;&lt;/Image&gt;&lt;Image&gt;&lt;filename val=&quot;C:\Users\monc0003\Desktop\Marketing\Published\data\asimages\{BACE7235-D237-4594-9AF2-33F11DFB7957}_1.png_crop.png&quot;/&gt;&lt;left val=&quot;25&quot;/&gt;&lt;top val=&quot;354&quot;/&gt;&lt;width val=&quot;239&quot;/&gt;&lt;height val=&quot;51&quot;/&gt;&lt;hasText val=&quot;1&quot;/&gt;&lt;paraId val=&quot;6&quot;/&gt;&lt;/Image&gt;&lt;Image&gt;&lt;filename val=&quot;C:\Users\monc0003\Desktop\Marketing\Published\data\asimages\{71528000-C600-42FF-A2D2-839ADEBF8E1D}_1.png_crop.png&quot;/&gt;&lt;left val=&quot;25&quot;/&gt;&lt;top val=&quot;419&quot;/&gt;&lt;width val=&quot;267&quot;/&gt;&lt;height val=&quot;27&quot;/&gt;&lt;hasText val=&quot;1&quot;/&gt;&lt;paraId val=&quot;7&quot;/&gt;&lt;/Image&gt;&lt;/TextEffect&gt;"/>
</p:tagLst>
</file>

<file path=ppt/tags/tag1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C:\Users\monc0003\Desktop\Marketing\Published\data\asimages\{65E7B1B7-73AF-459F-BB82-FA506B2B9366}_60.png&quot;/&gt;&lt;left val=&quot;35&quot;/&gt;&lt;top val=&quot;21&quot;/&gt;&lt;width val=&quot;648&quot;/&gt;&lt;height val=&quot;98&quot;/&gt;&lt;hasText val=&quot;1&quot;/&gt;&lt;/Image&gt;&lt;/ThreeDShapeInfo&gt;"/>
</p:tagLst>
</file>

<file path=ppt/tags/tag1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HTML_SHAPEINFO" val="&lt;ThreeDShapeInfo&gt;&lt;uuid val=&quot;&quot;/&gt;&lt;isInvalidForFieldText val=&quot;0&quot;/&gt;&lt;Image&gt;&lt;filename val=&quot;C:\Users\monc0003\Desktop\Marketing\Published\data\asimages\{E4011379-9F2E-4060-93D2-C4251F368A61}_61.png&quot;/&gt;&lt;left val=&quot;35&quot;/&gt;&lt;top val=&quot;21&quot;/&gt;&lt;width val=&quot;648&quot;/&gt;&lt;height val=&quot;98&quot;/&gt;&lt;hasText val=&quot;1&quot;/&gt;&lt;/Image&gt;&lt;/ThreeDShapeInfo&gt;"/>
</p:tagLst>
</file>

<file path=ppt/tags/tag1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9&quot;/&gt;&lt;lineCharCount val=&quot;1&quot;/&gt;&lt;lineCharCount val=&quot;1&quot;/&gt;&lt;/TableIndex&gt;&lt;/ShapeTextInfo&gt;"/>
  <p:tag name="HTML_SHAPEINFO" val="&lt;ThreeDShapeInfo&gt;&lt;uuid val=&quot;&quot;/&gt;&lt;isInvalidForFieldText val=&quot;0&quot;/&gt;&lt;Image&gt;&lt;filename val=&quot;C:\Users\monc0003\Desktop\Marketing\Published\data\asimages\{C4A0D3A8-AF3D-4570-A5BE-E1B81241EDBA}_61.png&quot;/&gt;&lt;left val=&quot;45&quot;/&gt;&lt;top val=&quot;441&quot;/&gt;&lt;width val=&quot;648&quot;/&gt;&lt;height val=&quot;67&quot;/&gt;&lt;hasText val=&quot;1&quot;/&gt;&lt;/Image&gt;&lt;/ThreeDShapeInfo&gt;"/>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monc0003\Desktop\Marketing\Published\data\asimages\{12A00E2A-06D2-4109-A5E7-0B93B7166F00}_62.png&quot;/&gt;&lt;left val=&quot;35&quot;/&gt;&lt;top val=&quot;21&quot;/&gt;&lt;width val=&quot;648&quot;/&gt;&lt;height val=&quot;98&quot;/&gt;&lt;hasText val=&quot;1&quot;/&gt;&lt;/Image&gt;&lt;/ThreeDShapeInfo&gt;"/>
</p:tagLst>
</file>

<file path=ppt/tags/tag1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9&quot;/&gt;&lt;lineCharCount val=&quot;33&quot;/&gt;&lt;lineCharCount val=&quot;1&quot;/&gt;&lt;/TableIndex&gt;&lt;/ShapeTextInfo&gt;"/>
  <p:tag name="HTML_SHAPEINFO" val="&lt;ThreeDShapeInfo&gt;&lt;uuid val=&quot;&quot;/&gt;&lt;isInvalidForFieldText val=&quot;0&quot;/&gt;&lt;Image&gt;&lt;filename val=&quot;C:\Users\monc0003\Desktop\Marketing\Published\data\asimages\{2B205104-DE9D-4A3B-BFC2-70A7D017CC88}_62.png&quot;/&gt;&lt;left val=&quot;45&quot;/&gt;&lt;top val=&quot;398&quot;/&gt;&lt;width val=&quot;648&quot;/&gt;&lt;height val=&quot;97&quot;/&gt;&lt;hasText val=&quot;1&quot;/&gt;&lt;/Image&gt;&lt;/ThreeDShapeInfo&gt;"/>
</p:tagLst>
</file>

<file path=ppt/tags/tag1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5&quot;/&gt;&lt;lineCharCount val=&quot;26&quot;/&gt;&lt;lineCharCount val=&quot;37&quot;/&gt;&lt;lineCharCount val=&quot;24&quot;/&gt;&lt;lineCharCount val=&quot;38&quot;/&gt;&lt;lineCharCount val=&quot;17&quot;/&gt;&lt;lineCharCount val=&quot;18&quot;/&gt;&lt;/TableIndex&gt;&lt;/ShapeTextInfo&gt;"/>
  <p:tag name="HTML_SHAPEINFO" val="&lt;TextEffect&gt;&lt;Image&gt;&lt;filename val=&quot;C:\Users\monc0003\Desktop\Marketing\Published\data\asimages\{78A20B19-6105-4F88-A007-E2112DBADA63}_1.png_crop.png&quot;/&gt;&lt;left val=&quot;57&quot;/&gt;&lt;top val=&quot;192&quot;/&gt;&lt;width val=&quot;525&quot;/&gt;&lt;height val=&quot;68&quot;/&gt;&lt;hasText val=&quot;1&quot;/&gt;&lt;paraId val=&quot;1&quot;/&gt;&lt;/Image&gt;&lt;Image&gt;&lt;filename val=&quot;C:\Users\monc0003\Desktop\Marketing\Published\data\asimages\{DC087A11-5DB5-4423-BD73-37C1AF23FB56}_1.png_crop.png&quot;/&gt;&lt;left val=&quot;57&quot;/&gt;&lt;top val=&quot;276&quot;/&gt;&lt;width val=&quot;516&quot;/&gt;&lt;height val=&quot;29&quot;/&gt;&lt;hasText val=&quot;1&quot;/&gt;&lt;paraId val=&quot;2&quot;/&gt;&lt;/Image&gt;&lt;Image&gt;&lt;filename val=&quot;C:\Users\monc0003\Desktop\Marketing\Published\data\asimages\{60983B4F-C337-4009-B07C-4FC2A30A4CEA}_1.png_crop.png&quot;/&gt;&lt;left val=&quot;57&quot;/&gt;&lt;top val=&quot;322&quot;/&gt;&lt;width val=&quot;391&quot;/&gt;&lt;height val=&quot;23&quot;/&gt;&lt;hasText val=&quot;1&quot;/&gt;&lt;paraId val=&quot;3&quot;/&gt;&lt;/Image&gt;&lt;Image&gt;&lt;filename val=&quot;C:\Users\monc0003\Desktop\Marketing\Published\data\asimages\{BE7DA8C8-20C9-4990-B963-13D2659A293D}_1.png_crop.png&quot;/&gt;&lt;left val=&quot;57&quot;/&gt;&lt;top val=&quot;369&quot;/&gt;&lt;width val=&quot;611&quot;/&gt;&lt;height val=&quot;68&quot;/&gt;&lt;hasText val=&quot;1&quot;/&gt;&lt;paraId val=&quot;4&quot;/&gt;&lt;/Image&gt;&lt;Image&gt;&lt;filename val=&quot;C:\Users\monc0003\Desktop\Marketing\Published\data\asimages\{8869852C-8CE6-4C6F-A4CC-A7301F0DFA80}_1.png_crop.png&quot;/&gt;&lt;left val=&quot;57&quot;/&gt;&lt;top val=&quot;453&quot;/&gt;&lt;width val=&quot;262&quot;/&gt;&lt;height val=&quot;23&quot;/&gt;&lt;hasText val=&quot;1&quot;/&gt;&lt;paraId val=&quot;5&quot;/&gt;&lt;/Image&gt;&lt;/TextEffect&gt;"/>
</p:tagLst>
</file>

<file path=ppt/tags/tag1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9&quot;/&gt;&lt;lineCharCount val=&quot;40&quot;/&gt;&lt;lineCharCount val=&quot;28&quot;/&gt;&lt;/TableIndex&gt;&lt;/ShapeTextInfo&gt;"/>
  <p:tag name="HTML_SHAPEINFO" val="&lt;ThreeDShapeInfo&gt;&lt;uuid val=&quot;&quot;/&gt;&lt;isInvalidForFieldText val=&quot;0&quot;/&gt;&lt;Image&gt;&lt;filename val=&quot;C:\Users\monc0003\Desktop\Marketing\Published\data\asimages\{859E9C93-B646-4B5F-99DF-90621061BF08}_63.png&quot;/&gt;&lt;left val=&quot;23&quot;/&gt;&lt;top val=&quot;30&quot;/&gt;&lt;width val=&quot;642&quot;/&gt;&lt;height val=&quot;145&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Marketing\Published\data\asimages\{ADA69D1C-DAA5-460D-B165-197EA8F9707D}_64.png&quot;/&gt;&lt;left val=&quot;35&quot;/&gt;&lt;top val=&quot;21&quot;/&gt;&lt;width val=&quot;648&quot;/&gt;&lt;height val=&quot;98&quot;/&gt;&lt;hasText val=&quot;1&quot;/&gt;&lt;/Image&gt;&lt;/ThreeDShapeInfo&gt;"/>
</p:tagLst>
</file>

<file path=ppt/tags/tag1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quot;/&gt;&lt;lineCharCount val=&quot;16&quot;/&gt;&lt;lineCharCount val=&quot;19&quot;/&gt;&lt;lineCharCount val=&quot;18&quot;/&gt;&lt;lineCharCount val=&quot;6&quot;/&gt;&lt;lineCharCount val=&quot;10&quot;/&gt;&lt;lineCharCount val=&quot;14&quot;/&gt;&lt;lineCharCount val=&quot;20&quot;/&gt;&lt;lineCharCount val=&quot;6&quot;/&gt;&lt;/TableIndex&gt;&lt;/ShapeTextInfo&gt;"/>
  <p:tag name="HTML_SHAPEINFO" val="&lt;ThreeDShapeInfo&gt;&lt;uuid val=&quot;&quot;/&gt;&lt;isInvalidForFieldText val=&quot;0&quot;/&gt;&lt;Image&gt;&lt;filename val=&quot;C:\Users\monc0003\Desktop\Marketing\Published\data\asimages\{E2A1AF68-2037-4E0F-B633-ED9959DA5715}_64.png&quot;/&gt;&lt;left val=&quot;24&quot;/&gt;&lt;top val=&quot;114&quot;/&gt;&lt;width val=&quot;383&quot;/&gt;&lt;height val=&quot;385&quot;/&gt;&lt;hasText val=&quot;1&quot;/&gt;&lt;/Image&gt;&lt;/ThreeDShapeInfo&gt;"/>
</p:tagLst>
</file>

<file path=ppt/tags/tag1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FCC\data\asimages\{B8F14A5D-628A-4F9E-B4CE-36AAF68627CB}_24.png&quot;/&gt;&lt;left val=&quot;451&quot;/&gt;&lt;top val=&quot;153&quot;/&gt;&lt;width val=&quot;254&quot;/&gt;&lt;height val=&quot;181&quot;/&gt;&lt;hasText val=&quot;1&quot;/&gt;&lt;/Image&gt;&lt;/ThreeDShapeInfo&gt;"/>
  <p:tag name="PRESENTER_SHAPETEXTINFO" val="&lt;ShapeTextInfo&gt;&lt;TableIndex row=&quot;-1&quot; col=&quot;-1&quot;&gt;&lt;linesCount val=&quot;4&quot;/&gt;&lt;lineCharCount val=&quot;36&quot;/&gt;&lt;lineCharCount val=&quot;33&quot;/&gt;&lt;lineCharCount val=&quot;40&quot;/&gt;&lt;lineCharCount val=&quot;34&quot;/&gt;&lt;/TableIndex&gt;&lt;/ShapeTextInfo&gt;"/>
</p:tagLst>
</file>

<file path=ppt/tags/tag1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FCC\data\asimages\{7E056004-4775-4BB2-9F2D-6011783D7B32}_22.png&quot;/&gt;&lt;left val=&quot;24&quot;/&gt;&lt;top val=&quot;119&quot;/&gt;&lt;width val=&quot;676&quot;/&gt;&lt;height val=&quot;363&quot;/&gt;&lt;hasText val=&quot;1&quot;/&gt;&lt;/Image&gt;&lt;/ThreeDShapeInfo&gt;"/>
  <p:tag name="PRESENTER_SHAPETEXTINFO" val="&lt;ShapeTextInfo&gt;&lt;TableIndex row=&quot;-1&quot; col=&quot;-1&quot;&gt;&lt;linesCount val=&quot;5&quot;/&gt;&lt;lineCharCount val=&quot;41&quot;/&gt;&lt;lineCharCount val=&quot;39&quot;/&gt;&lt;lineCharCount val=&quot;38&quot;/&gt;&lt;lineCharCount val=&quot;35&quot;/&gt;&lt;lineCharCount val=&quot;18&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A28F\data\asimages\{05275B4E-0B17-4638-90F6-3AD5BBF38685}_1.png&quot;/&gt;&lt;left val=&quot;163&quot;/&gt;&lt;top val=&quot;135&quot;/&gt;&lt;width val=&quot;401&quot;/&gt;&lt;height val=&quot;298&quot;/&gt;&lt;hasText val=&quot;1&quot;/&gt;&lt;/Image&gt;&lt;/ThreeDShapeInfo&gt;"/>
  <p:tag name="PRESENTER_SHAPETEXTINFO" val="&lt;ShapeTextInfo&gt;&lt;TableIndex row=&quot;-1&quot; col=&quot;-1&quot;&gt;&lt;linesCount val=&quot;7&quot;/&gt;&lt;lineCharCount val=&quot;28&quot;/&gt;&lt;lineCharCount val=&quot;26&quot;/&gt;&lt;lineCharCount val=&quot;26&quot;/&gt;&lt;lineCharCount val=&quot;27&quot;/&gt;&lt;lineCharCount val=&quot;27&quot;/&gt;&lt;lineCharCount val=&quot;24&quot;/&gt;&lt;lineCharCount val=&quot;12&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A28F\data\asimages\{7C077726-5463-47C0-B727-714DC4E999D2}_1.png&quot;/&gt;&lt;left val=&quot;203&quot;/&gt;&lt;top val=&quot;161&quot;/&gt;&lt;width val=&quot;313&quot;/&gt;&lt;height val=&quot;249&quot;/&gt;&lt;hasText val=&quot;1&quot;/&gt;&lt;/Image&gt;&lt;/ThreeDShapeInfo&gt;"/>
  <p:tag name="PRESENTER_SHAPEINFO" val="&lt;ThreeDShapeInfo&gt;&lt;uuid val=&quot;{35AE267E-7787-4E2A-8D75-27E327D68A8B}&quot;/&gt;&lt;isInvalidForFieldText val=&quot;1&quot;/&gt;&lt;Image&gt;&lt;filename val=&quot;C:\Users\monc0003\AppData\Local\Temp\~CaA28F\data\asimages\{35AE267E-7787-4E2A-8D75-27E327D68A8B}_1_S.png&quot;/&gt;&lt;left val=&quot;216&quot;/&gt;&lt;top val=&quot;168&quot;/&gt;&lt;width val=&quot;287&quot;/&gt;&lt;height val=&quot;226&quot;/&gt;&lt;hasText val=&quot;0&quot;/&gt;&lt;/Image&gt;&lt;/ThreeDShapeInfo&gt;"/>
  <p:tag name="PRESENTER_SHAPETEXTINFO" val="&lt;ShapeTextInfo&gt;&lt;TableIndex row=&quot;-1&quot; col=&quot;-1&quot;&gt;&lt;linesCount val=&quot;5&quot;/&gt;&lt;lineCharCount val=&quot;8&quot;/&gt;&lt;lineCharCount val=&quot;17&quot;/&gt;&lt;lineCharCount val=&quot;14&quot;/&gt;&lt;lineCharCount val=&quot;18&quot;/&gt;&lt;lineCharCount val=&quot;14&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monc0003\Desktop\Marketing\Published\data\asimages\{E0F61D60-FB90-429C-A726-6F4A47A09F20}_1.png&quot;/&gt;&lt;left val=&quot;53&quot;/&gt;&lt;top val=&quot;81&quot;/&gt;&lt;width val=&quot;612&quot;/&gt;&lt;height val=&quot;104&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Desktop\Marketing\Published\data\asimages\{B2739F24-7EA4-4E35-A0A7-E2DDB006F63D}_2.png&quot;/&gt;&lt;left val=&quot;35&quot;/&gt;&lt;top val=&quot;21&quot;/&gt;&lt;width val=&quot;648&quot;/&gt;&lt;height val=&quot;98&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Desktop\Marketing\Published\data\asimages\{202815EF-0E9E-4EEA-AD34-785D998E2373}_3.png&quot;/&gt;&lt;left val=&quot;35&quot;/&gt;&lt;top val=&quot;21&quot;/&gt;&lt;width val=&quot;648&quot;/&gt;&lt;height val=&quot;98&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6&quot;/&gt;&lt;/TableIndex&gt;&lt;/ShapeTextInfo&gt;"/>
  <p:tag name="HTML_SHAPEINFO" val="&lt;ThreeDShapeInfo&gt;&lt;uuid val=&quot;&quot;/&gt;&lt;isInvalidForFieldText val=&quot;0&quot;/&gt;&lt;Image&gt;&lt;filename val=&quot;C:\Users\monc0003\Desktop\Marketing\Published\data\asimages\{99FE5572-8045-4DC0-AF5D-41E92AACCCC8}_3.png&quot;/&gt;&lt;left val=&quot;102&quot;/&gt;&lt;top val=&quot;456&quot;/&gt;&lt;width val=&quot;503&quot;/&gt;&lt;height val=&quot;68&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Marketing\Published\data\asimages\{9867D3F7-9241-40D5-8CEA-9C7C4B19CD83}_4.png&quot;/&gt;&lt;left val=&quot;35&quot;/&gt;&lt;top val=&quot;21&quot;/&gt;&lt;width val=&quot;648&quot;/&gt;&lt;height val=&quot;98&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quot;/&gt;&lt;lineCharCount val=&quot;16&quot;/&gt;&lt;lineCharCount val=&quot;19&quot;/&gt;&lt;lineCharCount val=&quot;18&quot;/&gt;&lt;lineCharCount val=&quot;6&quot;/&gt;&lt;lineCharCount val=&quot;10&quot;/&gt;&lt;lineCharCount val=&quot;14&quot;/&gt;&lt;lineCharCount val=&quot;20&quot;/&gt;&lt;lineCharCount val=&quot;6&quot;/&gt;&lt;/TableIndex&gt;&lt;/ShapeTextInfo&gt;"/>
  <p:tag name="HTML_SHAPEINFO" val="&lt;ThreeDShapeInfo&gt;&lt;uuid val=&quot;&quot;/&gt;&lt;isInvalidForFieldText val=&quot;0&quot;/&gt;&lt;Image&gt;&lt;filename val=&quot;C:\Users\monc0003\Desktop\Marketing\Published\data\asimages\{F938CF31-AAAC-42CF-843E-3768FA19C811}_4.png&quot;/&gt;&lt;left val=&quot;24&quot;/&gt;&lt;top val=&quot;114&quot;/&gt;&lt;width val=&quot;383&quot;/&gt;&lt;height val=&quot;385&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monc0003\Desktop\Marketing\Published\data\asimages\{DFD54F36-124E-4F58-9474-A75CCE1F93E1}_5.png&quot;/&gt;&lt;left val=&quot;35&quot;/&gt;&lt;top val=&quot;19&quot;/&gt;&lt;width val=&quot;648&quot;/&gt;&lt;height val=&quot;98&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43&quot;/&gt;&lt;lineCharCount val=&quot;35&quot;/&gt;&lt;lineCharCount val=&quot;1&quot;/&gt;&lt;lineCharCount val=&quot;45&quot;/&gt;&lt;lineCharCount val=&quot;29&quot;/&gt;&lt;lineCharCount val=&quot;1&quot;/&gt;&lt;lineCharCount val=&quot;1&quot;/&gt;&lt;lineCharCount val=&quot;1&quot;/&gt;&lt;/TableIndex&gt;&lt;/ShapeTextInfo&gt;"/>
  <p:tag name="HTML_SHAPEINFO" val="&lt;ThreeDShapeInfo&gt;&lt;uuid val=&quot;&quot;/&gt;&lt;isInvalidForFieldText val=&quot;0&quot;/&gt;&lt;Image&gt;&lt;filename val=&quot;C:\Users\monc0003\Desktop\Marketing\Published\data\asimages\{4CF1307C-21BC-4F4A-9724-BC041780532A}_5.png&quot;/&gt;&lt;left val=&quot;27&quot;/&gt;&lt;top val=&quot;119&quot;/&gt;&lt;width val=&quot;673&quot;/&gt;&lt;height val=&quot;363&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Desktop\Marketing\Published\data\asimages\{1A05BAF3-16B5-4F5C-9AAA-030B4E7073D6}_6.png&quot;/&gt;&lt;left val=&quot;35&quot;/&gt;&lt;top val=&quot;21&quot;/&gt;&lt;width val=&quot;648&quot;/&gt;&lt;height val=&quot;98&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5&quot;/&gt;&lt;lineCharCount val=&quot;41&quot;/&gt;&lt;lineCharCount val=&quot;25&quot;/&gt;&lt;/TableIndex&gt;&lt;/ShapeTextInfo&gt;"/>
  <p:tag name="HTML_SHAPEINFO" val="&lt;ThreeDShapeInfo&gt;&lt;uuid val=&quot;&quot;/&gt;&lt;isInvalidForFieldText val=&quot;0&quot;/&gt;&lt;Image&gt;&lt;filename val=&quot;C:\Users\monc0003\Desktop\Marketing\Published\data\asimages\{2EED6DB6-2C57-4DE0-995B-EA4E6C004770}_6.png&quot;/&gt;&lt;left val=&quot;23&quot;/&gt;&lt;top val=&quot;119&quot;/&gt;&lt;width val=&quot;681&quot;/&gt;&lt;height val=&quot;363&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32&quot;/&gt;&lt;lineCharCount val=&quot;1&quot;/&gt;&lt;lineCharCount val=&quot;48&quot;/&gt;&lt;lineCharCount val=&quot;27&quot;/&gt;&lt;lineCharCount val=&quot;1&quot;/&gt;&lt;lineCharCount val=&quot;53&quot;/&gt;&lt;lineCharCount val=&quot;22&quot;/&gt;&lt;lineCharCount val=&quot;1&quot;/&gt;&lt;lineCharCount val=&quot;52&quot;/&gt;&lt;lineCharCount val=&quot;22&quot;/&gt;&lt;lineCharCount val=&quot;1&quot;/&gt;&lt;/TableIndex&gt;&lt;/ShapeTextInfo&gt;"/>
  <p:tag name="HTML_SHAPEINFO" val="&lt;ThreeDShapeInfo&gt;&lt;uuid val=&quot;&quot;/&gt;&lt;isInvalidForFieldText val=&quot;0&quot;/&gt;&lt;Image&gt;&lt;filename val=&quot;C:\Users\monc0003\Desktop\Marketing\Published\data\asimages\{7C0636DE-6FBD-484E-B078-257A3C24ED98}_7.png&quot;/&gt;&lt;left val=&quot;29&quot;/&gt;&lt;top val=&quot;114&quot;/&gt;&lt;width val=&quot;668&quot;/&gt;&lt;height val=&quot;339&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monc0003\Desktop\Marketing\Published\data\asimages\{FC28DC21-FBB6-4263-AEF1-4735424F657E}_7.png&quot;/&gt;&lt;left val=&quot;35&quot;/&gt;&lt;top val=&quot;21&quot;/&gt;&lt;width val=&quot;648&quot;/&gt;&lt;height val=&quot;98&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10&quot;/&gt;&lt;lineCharCount val=&quot;112&quot;/&gt;&lt;/TableIndex&gt;&lt;/ShapeTextInfo&gt;"/>
  <p:tag name="HTML_SHAPEINFO" val="&lt;ThreeDShapeInfo&gt;&lt;uuid val=&quot;&quot;/&gt;&lt;isInvalidForFieldText val=&quot;0&quot;/&gt;&lt;Image&gt;&lt;filename val=&quot;C:\Users\monc0003\Desktop\Marketing\Published\data\asimages\{56A6F7E5-8C60-468E-9E66-AE4BF8FC5B65}_7.png&quot;/&gt;&lt;left val=&quot;34&quot;/&gt;&lt;top val=&quot;452&quot;/&gt;&lt;width val=&quot;650&quot;/&gt;&lt;height val=&quot;47&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monc0003\Desktop\Marketing\Published\data\asimages\{B679BAEA-69A6-4D93-AF1E-D2F15BB8DD99}_8.png&quot;/&gt;&lt;left val=&quot;35&quot;/&gt;&lt;top val=&quot;0&quot;/&gt;&lt;width val=&quot;648&quot;/&gt;&lt;height val=&quot;98&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0371AA4-3EC7-4D69-8E95-28250BE6C57F}&quot;/&gt;&lt;isInvalidForFieldText val=&quot;0&quot;/&gt;&lt;Image&gt;&lt;filename val=&quot;C:\Users\monc0003\Desktop\Marketing\Published\data\asimages\{90371AA4-3EC7-4D69-8E95-28250BE6C57F}_8.png&quot;/&gt;&lt;left val=&quot;23&quot;/&gt;&lt;top val=&quot;89&quot;/&gt;&lt;width val=&quot;676&quot;/&gt;&lt;height val=&quot;394&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7&quot;/&gt;&lt;lineCharCount val=&quot;51&quot;/&gt;&lt;/TableIndex&gt;&lt;/ShapeTextInfo&gt;"/>
  <p:tag name="HTML_SHAPEINFO" val="&lt;ThreeDShapeInfo&gt;&lt;uuid val=&quot;&quot;/&gt;&lt;isInvalidForFieldText val=&quot;0&quot;/&gt;&lt;Image&gt;&lt;filename val=&quot;C:\Users\monc0003\Desktop\Marketing\Published\data\asimages\{A39C19E0-038C-4AD1-BF11-253A2DEBFCCB}_8.png&quot;/&gt;&lt;left val=&quot;0&quot;/&gt;&lt;top val=&quot;480&quot;/&gt;&lt;width val=&quot;471&quot;/&gt;&lt;height val=&quot;67&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FBE42D14-B11F-4DE3-8EBE-4EC6336A542F}&quot;/&gt;&lt;isInvalidForFieldText val=&quot;0&quot;/&gt;&lt;Image&gt;&lt;filename val=&quot;C:\Users\monc0003\Desktop\Marketing\Published\data\asimages\{FBE42D14-B11F-4DE3-8EBE-4EC6336A542F}_9.png&quot;/&gt;&lt;left val=&quot;20&quot;/&gt;&lt;top val=&quot;89&quot;/&gt;&lt;width val=&quot;679&quot;/&gt;&lt;height val=&quot;394&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Desktop\Marketing\Published\data\asimages\{9291B4AF-8572-446F-98A3-D73D73EE9370}_9.png&quot;/&gt;&lt;left val=&quot;35&quot;/&gt;&lt;top val=&quot;0&quot;/&gt;&lt;width val=&quot;648&quot;/&gt;&lt;height val=&quot;98&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7&quot;/&gt;&lt;lineCharCount val=&quot;51&quot;/&gt;&lt;/TableIndex&gt;&lt;/ShapeTextInfo&gt;"/>
  <p:tag name="HTML_SHAPEINFO" val="&lt;ThreeDShapeInfo&gt;&lt;uuid val=&quot;&quot;/&gt;&lt;isInvalidForFieldText val=&quot;0&quot;/&gt;&lt;Image&gt;&lt;filename val=&quot;C:\Users\monc0003\Desktop\Marketing\Published\data\asimages\{52D3291E-E46D-403A-AE88-A958CB10602A}_9.png&quot;/&gt;&lt;left val=&quot;0&quot;/&gt;&lt;top val=&quot;480&quot;/&gt;&lt;width val=&quot;471&quot;/&gt;&lt;height val=&quot;67&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TableIndex row=&quot;1&quot; col=&quot;2&quot;&gt;&lt;linesCount val=&quot;1&quot;/&gt;&lt;lineCharCount val=&quot;9&quot;/&gt;&lt;/TableIndex&gt;&lt;TableIndex row=&quot;1&quot; col=&quot;3&quot;&gt;&lt;linesCount val=&quot;1&quot;/&gt;&lt;lineCharCount val=&quot;9&quot;/&gt;&lt;/TableIndex&gt;&lt;TableIndex row=&quot;2&quot; col=&quot;1&quot;&gt;&lt;linesCount val=&quot;0&quot;/&gt;&lt;/TableIndex&gt;&lt;TableIndex row=&quot;2&quot; col=&quot;2&quot;&gt;&lt;linesCount val=&quot;1&quot;/&gt;&lt;lineCharCount val=&quot;12&quot;/&gt;&lt;/TableIndex&gt;&lt;TableIndex row=&quot;2&quot; col=&quot;3&quot;&gt;&lt;linesCount val=&quot;1&quot;/&gt;&lt;lineCharCount val=&quot;7&quot;/&gt;&lt;/TableIndex&gt;&lt;TableIndex row=&quot;3&quot; col=&quot;1&quot;&gt;&lt;linesCount val=&quot;1&quot;/&gt;&lt;lineCharCount val=&quot;24&quot;/&gt;&lt;/TableIndex&gt;&lt;TableIndex row=&quot;3&quot; col=&quot;2&quot;&gt;&lt;linesCount val=&quot;1&quot;/&gt;&lt;lineCharCount val=&quot;3&quot;/&gt;&lt;/TableIndex&gt;&lt;TableIndex row=&quot;3&quot; col=&quot;3&quot;&gt;&lt;linesCount val=&quot;1&quot;/&gt;&lt;lineCharCount val=&quot;2&quot;/&gt;&lt;/TableIndex&gt;&lt;TableIndex row=&quot;4&quot; col=&quot;1&quot;&gt;&lt;linesCount val=&quot;1&quot;/&gt;&lt;lineCharCount val=&quot;15&quot;/&gt;&lt;/TableIndex&gt;&lt;TableIndex row=&quot;4&quot; col=&quot;2&quot;&gt;&lt;linesCount val=&quot;1&quot;/&gt;&lt;lineCharCount val=&quot;3&quot;/&gt;&lt;/TableIndex&gt;&lt;TableIndex row=&quot;4&quot; col=&quot;3&quot;&gt;&lt;linesCount val=&quot;1&quot;/&gt;&lt;lineCharCount val=&quot;3&quot;/&gt;&lt;/TableIndex&gt;&lt;TableIndex row=&quot;5&quot; col=&quot;1&quot;&gt;&lt;linesCount val=&quot;1&quot;/&gt;&lt;lineCharCount val=&quot;12&quot;/&gt;&lt;/TableIndex&gt;&lt;TableIndex row=&quot;5&quot; col=&quot;2&quot;&gt;&lt;linesCount val=&quot;1&quot;/&gt;&lt;lineCharCount val=&quot;4&quot;/&gt;&lt;/TableIndex&gt;&lt;TableIndex row=&quot;5&quot; col=&quot;3&quot;&gt;&lt;linesCount val=&quot;1&quot;/&gt;&lt;lineCharCount val=&quot;5&quot;/&gt;&lt;/TableIndex&gt;&lt;TableIndex row=&quot;6&quot; col=&quot;1&quot;&gt;&lt;linesCount val=&quot;1&quot;/&gt;&lt;lineCharCount val=&quot;21&quot;/&gt;&lt;/TableIndex&gt;&lt;TableIndex row=&quot;6&quot; col=&quot;2&quot;&gt;&lt;linesCount val=&quot;1&quot;/&gt;&lt;lineCharCount val=&quot;4&quot;/&gt;&lt;/TableIndex&gt;&lt;TableIndex row=&quot;6&quot; col=&quot;3&quot;&gt;&lt;linesCount val=&quot;1&quot;/&gt;&lt;lineCharCount val=&quot;6&quot;/&gt;&lt;/TableIndex&gt;&lt;TableIndex row=&quot;7&quot; col=&quot;1&quot;&gt;&lt;linesCount val=&quot;1&quot;/&gt;&lt;lineCharCount val=&quot;35&quot;/&gt;&lt;/TableIndex&gt;&lt;TableIndex row=&quot;7&quot; col=&quot;2&quot;&gt;&lt;linesCount val=&quot;1&quot;/&gt;&lt;lineCharCount val=&quot;4&quot;/&gt;&lt;/TableIndex&gt;&lt;TableIndex row=&quot;7&quot; col=&quot;3&quot;&gt;&lt;linesCount val=&quot;1&quot;/&gt;&lt;lineCharCount val=&quot;4&quot;/&gt;&lt;/TableIndex&gt;&lt;TableIndex row=&quot;8&quot; col=&quot;1&quot;&gt;&lt;linesCount val=&quot;1&quot;/&gt;&lt;lineCharCount val=&quot;19&quot;/&gt;&lt;/TableIndex&gt;&lt;TableIndex row=&quot;8&quot; col=&quot;2&quot;&gt;&lt;linesCount val=&quot;1&quot;/&gt;&lt;lineCharCount val=&quot;3&quot;/&gt;&lt;/TableIndex&gt;&lt;TableIndex row=&quot;8&quot; col=&quot;3&quot;&gt;&lt;linesCount val=&quot;1&quot;/&gt;&lt;lineCharCount val=&quot;4&quot;/&gt;&lt;/TableIndex&gt;&lt;TableIndex row=&quot;9&quot; col=&quot;1&quot;&gt;&lt;linesCount val=&quot;1&quot;/&gt;&lt;lineCharCount val=&quot;31&quot;/&gt;&lt;/TableIndex&gt;&lt;TableIndex row=&quot;9&quot; col=&quot;2&quot;&gt;&lt;linesCount val=&quot;1&quot;/&gt;&lt;lineCharCount val=&quot;7&quot;/&gt;&lt;/TableIndex&gt;&lt;TableIndex row=&quot;9&quot; col=&quot;3&quot;&gt;&lt;linesCount val=&quot;1&quot;/&gt;&lt;lineCharCount val=&quot;7&quot;/&gt;&lt;/TableIndex&gt;&lt;/ShapeTextInfo&gt;"/>
  <p:tag name="HTML_SHAPEINFO" val="&lt;ThreeDShapeInfo&gt;&lt;uuid val=&quot;&quot;/&gt;&lt;isInvalidForFieldText val=&quot;0&quot;/&gt;&lt;Image&gt;&lt;filename val=&quot;C:\Users\monc0003\Desktop\Marketing\Published\data\asimages\{94F265FD-42EA-4C51-8F22-3D887CC42BED}_10.png&quot;/&gt;&lt;left val=&quot;0&quot;/&gt;&lt;top val=&quot;7&quot;/&gt;&lt;width val=&quot;722&quot;/&gt;&lt;height val=&quot;461&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4&quot;/&gt;&lt;lineCharCount val=&quot;44&quot;/&gt;&lt;/TableIndex&gt;&lt;/ShapeTextInfo&gt;"/>
  <p:tag name="HTML_SHAPEINFO" val="&lt;ThreeDShapeInfo&gt;&lt;uuid val=&quot;&quot;/&gt;&lt;isInvalidForFieldText val=&quot;0&quot;/&gt;&lt;Image&gt;&lt;filename val=&quot;C:\Users\monc0003\Desktop\Marketing\Published\data\asimages\{324138BF-C902-4F7B-BF0C-53021FAEDDAD}_10.png&quot;/&gt;&lt;left val=&quot;0&quot;/&gt;&lt;top val=&quot;463&quot;/&gt;&lt;width val=&quot;501&quot;/&gt;&lt;height val=&quot;67&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Marketing\Published\data\asimages\{CC4CAF46-B7D1-4C01-AAE3-EC0665B9826C}_11.png&quot;/&gt;&lt;left val=&quot;35&quot;/&gt;&lt;top val=&quot;21&quot;/&gt;&lt;width val=&quot;648&quot;/&gt;&lt;height val=&quot;98&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quot;/&gt;&lt;lineCharCount val=&quot;16&quot;/&gt;&lt;lineCharCount val=&quot;19&quot;/&gt;&lt;lineCharCount val=&quot;18&quot;/&gt;&lt;lineCharCount val=&quot;6&quot;/&gt;&lt;lineCharCount val=&quot;10&quot;/&gt;&lt;lineCharCount val=&quot;14&quot;/&gt;&lt;lineCharCount val=&quot;20&quot;/&gt;&lt;lineCharCount val=&quot;6&quot;/&gt;&lt;/TableIndex&gt;&lt;/ShapeTextInfo&gt;"/>
  <p:tag name="HTML_SHAPEINFO" val="&lt;ThreeDShapeInfo&gt;&lt;uuid val=&quot;&quot;/&gt;&lt;isInvalidForFieldText val=&quot;0&quot;/&gt;&lt;Image&gt;&lt;filename val=&quot;C:\Users\monc0003\Desktop\Marketing\Published\data\asimages\{1B2E1704-4222-48DF-9877-318493555234}_11.png&quot;/&gt;&lt;left val=&quot;24&quot;/&gt;&lt;top val=&quot;114&quot;/&gt;&lt;width val=&quot;383&quot;/&gt;&lt;height val=&quot;385&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12&quot;/&gt;&lt;/TableIndex&gt;&lt;/ShapeTextInfo&gt;"/>
  <p:tag name="HTML_SHAPEINFO" val="&lt;ThreeDShapeInfo&gt;&lt;uuid val=&quot;&quot;/&gt;&lt;isInvalidForFieldText val=&quot;0&quot;/&gt;&lt;Image&gt;&lt;filename val=&quot;C:\Users\monc0003\Desktop\Marketing\Published\data\asimages\{C0366C71-E852-431C-B005-553DF9FE9A32}_12.png&quot;/&gt;&lt;left val=&quot;35&quot;/&gt;&lt;top val=&quot;14&quot;/&gt;&lt;width val=&quot;648&quot;/&gt;&lt;height val=&quot;146&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monc0003\Desktop\Marketing\Published\data\asimages\{92647C30-6B18-4EB1-A720-17D825E1D0AA}_12.png&quot;/&gt;&lt;left val=&quot;35&quot;/&gt;&lt;top val=&quot;125&quot;/&gt;&lt;width val=&quot;318&quot;/&gt;&lt;height val=&quot;357&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4&quot;/&gt;&lt;lineCharCount val=&quot;15&quot;/&gt;&lt;lineCharCount val=&quot;9&quot;/&gt;&lt;/TableIndex&gt;&lt;/ShapeTextInfo&gt;"/>
  <p:tag name="HTML_SHAPEINFO" val="&lt;TextEffect&gt;&lt;Image&gt;&lt;filename val=&quot;C:\Users\monc0003\Desktop\Marketing\Published\data\asimages\{4D5ADC68-7FFC-453B-825C-83169936CCA3}_1.png_crop.png&quot;/&gt;&lt;left val=&quot;407&quot;/&gt;&lt;top val=&quot;204&quot;/&gt;&lt;width val=&quot;233&quot;/&gt;&lt;height val=&quot;120&quot;/&gt;&lt;hasText val=&quot;1&quot;/&gt;&lt;paraId val=&quot;1&quot;/&gt;&lt;/Image&gt;&lt;/TextEffect&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monc0003\Desktop\Marketing\Published\data\asimages\{843C993C-F85B-4522-8389-E87BAE66A0F0}_13.png&quot;/&gt;&lt;left val=&quot;35&quot;/&gt;&lt;top val=&quot;21&quot;/&gt;&lt;width val=&quot;648&quot;/&gt;&lt;height val=&quot;98&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quot;/&gt;&lt;lineCharCount val=&quot;18&quot;/&gt;&lt;lineCharCount val=&quot;8&quot;/&gt;&lt;lineCharCount val=&quot;15&quot;/&gt;&lt;lineCharCount val=&quot;7&quot;/&gt;&lt;lineCharCount val=&quot;16&quot;/&gt;&lt;lineCharCount val=&quot;1&quot;/&gt;&lt;lineCharCount val=&quot;1&quot;/&gt;&lt;lineCharCount val=&quot;1&quot;/&gt;&lt;lineCharCount val=&quot;1&quot;/&gt;&lt;/TableIndex&gt;&lt;/ShapeTextInfo&gt;"/>
  <p:tag name="HTML_SHAPEINFO" val="&lt;TextEffect&gt;&lt;Image&gt;&lt;filename val=&quot;C:\Users\monc0003\Desktop\Marketing\Published\data\asimages\{70C1C42D-D4AD-449D-842A-4C61C0DE45F4}_1.png_crop.png&quot;/&gt;&lt;left val=&quot;694&quot;/&gt;&lt;top val=&quot;480&quot;/&gt;&lt;width val=&quot;0&quot;/&gt;&lt;height val=&quot;0&quot;/&gt;&lt;hasText val=&quot;1&quot;/&gt;&lt;paraId val=&quot;1&quot;/&gt;&lt;/Image&gt;&lt;Image&gt;&lt;filename val=&quot;C:\Users\monc0003\Desktop\Marketing\Published\data\asimages\{6120472E-EFEC-4BD1-99AE-2A7F126D30F4}_1.png_crop.png&quot;/&gt;&lt;left val=&quot;408&quot;/&gt;&lt;top val=&quot;206&quot;/&gt;&lt;width val=&quot;258&quot;/&gt;&lt;height val=&quot;29&quot;/&gt;&lt;hasText val=&quot;1&quot;/&gt;&lt;paraId val=&quot;2&quot;/&gt;&lt;/Image&gt;&lt;Image&gt;&lt;filename val=&quot;C:\Users\monc0003\Desktop\Marketing\Published\data\asimages\{69DB6C86-671E-4CA1-AA8F-D112EF34C6E7}_1.png_crop.png&quot;/&gt;&lt;left val=&quot;411&quot;/&gt;&lt;top val=&quot;252&quot;/&gt;&lt;width val=&quot;223&quot;/&gt;&lt;height val=&quot;61&quot;/&gt;&lt;hasText val=&quot;1&quot;/&gt;&lt;paraId val=&quot;3&quot;/&gt;&lt;/Image&gt;&lt;Image&gt;&lt;filename val=&quot;C:\Users\monc0003\Desktop\Marketing\Published\data\asimages\{44CE77D4-79C5-472E-8968-04D16C14BC29}_1.png_crop.png&quot;/&gt;&lt;left val=&quot;410&quot;/&gt;&lt;top val=&quot;337&quot;/&gt;&lt;width val=&quot;254&quot;/&gt;&lt;height val=&quot;68&quot;/&gt;&lt;hasText val=&quot;1&quot;/&gt;&lt;paraId val=&quot;4&quot;/&gt;&lt;/Image&gt;&lt;Image&gt;&lt;filename val=&quot;C:\Users\monc0003\Desktop\Marketing\Published\data\asimages\{96CDA85B-B785-4FBF-990E-DA960DC63BFB}_1.png_crop.png&quot;/&gt;&lt;left val=&quot;694&quot;/&gt;&lt;top val=&quot;480&quot;/&gt;&lt;width val=&quot;0&quot;/&gt;&lt;height val=&quot;0&quot;/&gt;&lt;hasText val=&quot;1&quot;/&gt;&lt;paraId val=&quot;5&quot;/&gt;&lt;/Image&gt;&lt;Image&gt;&lt;filename val=&quot;C:\Users\monc0003\Desktop\Marketing\Published\data\asimages\{7202FB42-C1DC-4267-8F1E-2CA70C5D44AF}_1.png_crop.png&quot;/&gt;&lt;left val=&quot;694&quot;/&gt;&lt;top val=&quot;480&quot;/&gt;&lt;width val=&quot;0&quot;/&gt;&lt;height val=&quot;0&quot;/&gt;&lt;hasText val=&quot;1&quot;/&gt;&lt;paraId val=&quot;6&quot;/&gt;&lt;/Image&gt;&lt;Image&gt;&lt;filename val=&quot;C:\Users\monc0003\Desktop\Marketing\Published\data\asimages\{44ECEDA5-158D-443F-B72C-724E5673AD74}_1.png_crop.png&quot;/&gt;&lt;left val=&quot;694&quot;/&gt;&lt;top val=&quot;480&quot;/&gt;&lt;width val=&quot;0&quot;/&gt;&lt;height val=&quot;0&quot;/&gt;&lt;hasText val=&quot;1&quot;/&gt;&lt;paraId val=&quot;7&quot;/&gt;&lt;/Image&gt;&lt;Image&gt;&lt;filename val=&quot;C:\Users\monc0003\Desktop\Marketing\Published\data\asimages\{A46F838C-1763-4E14-B5B7-F672E4D2D88E}_1.png_crop.png&quot;/&gt;&lt;left val=&quot;694&quot;/&gt;&lt;top val=&quot;480&quot;/&gt;&lt;width val=&quot;0&quot;/&gt;&lt;height val=&quot;0&quot;/&gt;&lt;hasText val=&quot;1&quot;/&gt;&lt;paraId val=&quot;8&quot;/&gt;&lt;/Image&gt;&lt;/TextEffect&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Desktop\Marketing\Published\data\asimages\{B294AC95-57B5-4D0F-8F67-C122ADCF095F}_14.png&quot;/&gt;&lt;left val=&quot;354&quot;/&gt;&lt;top val=&quot;21&quot;/&gt;&lt;width val=&quot;336&quot;/&gt;&lt;height val=&quot;93&quot;/&gt;&lt;hasText val=&quot;1&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monc0003\Desktop\Marketing\Published\data\asimages\{E8CDC866-E518-4AB7-AC6E-34D51F0E3536}_14.png&quot;/&gt;&lt;left val=&quot;35&quot;/&gt;&lt;top val=&quot;125&quot;/&gt;&lt;width val=&quot;318&quot;/&gt;&lt;height val=&quot;357&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9&quot;/&gt;&lt;lineCharCount val=&quot;21&quot;/&gt;&lt;lineCharCount val=&quot;15&quot;/&gt;&lt;/TableIndex&gt;&lt;/ShapeTextInfo&gt;"/>
  <p:tag name="HTML_SHAPEINFO" val="&lt;ThreeDShapeInfo&gt;&lt;uuid val=&quot;&quot;/&gt;&lt;isInvalidForFieldText val=&quot;0&quot;/&gt;&lt;Image&gt;&lt;filename val=&quot;C:\Users\monc0003\Desktop\Marketing\Published\data\asimages\{4219D02E-D98E-484E-8892-A988F511DD8E}_14.png&quot;/&gt;&lt;left val=&quot;353&quot;/&gt;&lt;top val=&quot;157&quot;/&gt;&lt;width val=&quot;350&quot;/&gt;&lt;height val=&quot;325&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PRESENTER_SHAPEINFO" val="&lt;ThreeDShapeInfo&gt;&lt;uuid val=&quot;{A862DA5E-56C2-49DB-BE5E-905411312B52}&quot;/&gt;&lt;isInvalidForFieldText val=&quot;0&quot;/&gt;&lt;Image&gt;&lt;filename val=&quot;C:\Users\monc0003\Desktop\Marketing\Published\data\asimages\{A862DA5E-56C2-49DB-BE5E-905411312B52}_14.png&quot;/&gt;&lt;left val=&quot;11&quot;/&gt;&lt;top val=&quot;0&quot;/&gt;&lt;width val=&quot;343&quot;/&gt;&lt;height val=&quot;540&quot;/&gt;&lt;hasText val=&quot;1&quot;/&gt;&lt;/Image&gt;&lt;/ThreeDShape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Marketing\Published\data\asimages\{EC30D09C-0A40-49B7-A20A-DCFB36FFA62C}_14.png&quot;/&gt;&lt;left val=&quot;235&quot;/&gt;&lt;top val=&quot;452&quot;/&gt;&lt;width val=&quot;78&quot;/&gt;&lt;height val=&quot;39&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monc0003\Desktop\Marketing\Published\data\asimages\{C6C5DB6A-9EF2-4C6C-94F1-CCEA82C974DB}_14.png&quot;/&gt;&lt;left val=&quot;161&quot;/&gt;&lt;top val=&quot;335&quot;/&gt;&lt;width val=&quot;194&quot;/&gt;&lt;height val=&quot;39&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7&quot;/&gt;&lt;/TableIndex&gt;&lt;/ShapeTextInfo&gt;"/>
  <p:tag name="HTML_SHAPEINFO" val="&lt;ThreeDShapeInfo&gt;&lt;uuid val=&quot;&quot;/&gt;&lt;isInvalidForFieldText val=&quot;0&quot;/&gt;&lt;Image&gt;&lt;filename val=&quot;C:\Users\monc0003\Desktop\Marketing\Published\data\asimages\{8528E1A0-8B0A-4D13-8EC9-CD0C3458244F}_15.png&quot;/&gt;&lt;left val=&quot;35&quot;/&gt;&lt;top val=&quot;6&quot;/&gt;&lt;width val=&quot;648&quot;/&gt;&lt;height val=&quot;132&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quot;/&gt;&lt;lineCharCount val=&quot;56&quot;/&gt;&lt;lineCharCount val=&quot;50&quot;/&gt;&lt;lineCharCount val=&quot;45&quot;/&gt;&lt;lineCharCount val=&quot;43&quot;/&gt;&lt;lineCharCount val=&quot;48&quot;/&gt;&lt;lineCharCount val=&quot;10&quot;/&gt;&lt;/TableIndex&gt;&lt;/ShapeTextInfo&gt;"/>
  <p:tag name="HTML_SHAPEINFO" val="&lt;ThreeDShapeInfo&gt;&lt;uuid val=&quot;&quot;/&gt;&lt;isInvalidForFieldText val=&quot;0&quot;/&gt;&lt;Image&gt;&lt;filename val=&quot;C:\Users\monc0003\Desktop\Marketing\Published\data\asimages\{00AB0135-88AC-41EA-A950-FF3CEFBF32F7}_15.png&quot;/&gt;&lt;left val=&quot;25&quot;/&gt;&lt;top val=&quot;125&quot;/&gt;&lt;width val=&quot;671&quot;/&gt;&lt;height val=&quot;357&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Marketing\Published\data\asimages\{7940EFED-F94F-40F0-811A-FC5B2C5EC2D0}_16.png&quot;/&gt;&lt;left val=&quot;35&quot;/&gt;&lt;top val=&quot;1&quot;/&gt;&lt;width val=&quot;648&quot;/&gt;&lt;height val=&quot;98&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66&quot;/&gt;&lt;lineCharCount val=&quot;60&quot;/&gt;&lt;lineCharCount val=&quot;51&quot;/&gt;&lt;/TableIndex&gt;&lt;/ShapeTextInfo&gt;"/>
  <p:tag name="HTML_SHAPEINFO" val="&lt;ThreeDShapeInfo&gt;&lt;uuid val=&quot;&quot;/&gt;&lt;isInvalidForFieldText val=&quot;0&quot;/&gt;&lt;Image&gt;&lt;filename val=&quot;C:\Users\monc0003\Desktop\Marketing\Published\data\asimages\{E7105C2A-8D19-4429-9416-868270EBEB2B}_16.png&quot;/&gt;&lt;left val=&quot;-4&quot;/&gt;&lt;top val=&quot;463&quot;/&gt;&lt;width val=&quot;508&quot;/&gt;&lt;height val=&quot;81&quot;/&gt;&lt;hasText val=&quot;1&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monc0003\Desktop\Marketing\Published\data\asimages\{D958A4D6-2FA8-4DB8-9296-ED0B3070C053}_17.png&quot;/&gt;&lt;left val=&quot;35&quot;/&gt;&lt;top val=&quot;21&quot;/&gt;&lt;width val=&quot;648&quot;/&gt;&lt;height val=&quot;98&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quot;/&gt;&lt;lineCharCount val=&quot;18&quot;/&gt;&lt;lineCharCount val=&quot;8&quot;/&gt;&lt;lineCharCount val=&quot;15&quot;/&gt;&lt;lineCharCount val=&quot;7&quot;/&gt;&lt;lineCharCount val=&quot;16&quot;/&gt;&lt;lineCharCount val=&quot;1&quot;/&gt;&lt;lineCharCount val=&quot;1&quot;/&gt;&lt;lineCharCount val=&quot;1&quot;/&gt;&lt;lineCharCount val=&quot;1&quot;/&gt;&lt;/TableIndex&gt;&lt;/ShapeTextInfo&gt;"/>
  <p:tag name="HTML_SHAPEINFO" val="&lt;TextEffect&gt;&lt;Image&gt;&lt;filename val=&quot;C:\Users\monc0003\Desktop\Marketing\Published\data\asimages\{C420BFF0-D830-4854-BBBB-267A9101428E}_1.png_crop.png&quot;/&gt;&lt;left val=&quot;694&quot;/&gt;&lt;top val=&quot;480&quot;/&gt;&lt;width val=&quot;0&quot;/&gt;&lt;height val=&quot;0&quot;/&gt;&lt;hasText val=&quot;1&quot;/&gt;&lt;paraId val=&quot;1&quot;/&gt;&lt;/Image&gt;&lt;Image&gt;&lt;filename val=&quot;C:\Users\monc0003\Desktop\Marketing\Published\data\asimages\{DEB30993-F2D8-4A3D-949F-B5DE076B626E}_1.png_crop.png&quot;/&gt;&lt;left val=&quot;408&quot;/&gt;&lt;top val=&quot;206&quot;/&gt;&lt;width val=&quot;258&quot;/&gt;&lt;height val=&quot;29&quot;/&gt;&lt;hasText val=&quot;1&quot;/&gt;&lt;paraId val=&quot;2&quot;/&gt;&lt;/Image&gt;&lt;Image&gt;&lt;filename val=&quot;C:\Users\monc0003\Desktop\Marketing\Published\data\asimages\{FCE949E0-9FE3-4937-8556-599C10413F65}_1.png_crop.png&quot;/&gt;&lt;left val=&quot;411&quot;/&gt;&lt;top val=&quot;252&quot;/&gt;&lt;width val=&quot;223&quot;/&gt;&lt;height val=&quot;61&quot;/&gt;&lt;hasText val=&quot;1&quot;/&gt;&lt;paraId val=&quot;3&quot;/&gt;&lt;/Image&gt;&lt;Image&gt;&lt;filename val=&quot;C:\Users\monc0003\Desktop\Marketing\Published\data\asimages\{5D577444-9E7E-47D6-AB03-0C188A9449AC}_1.png_crop.png&quot;/&gt;&lt;left val=&quot;410&quot;/&gt;&lt;top val=&quot;337&quot;/&gt;&lt;width val=&quot;254&quot;/&gt;&lt;height val=&quot;68&quot;/&gt;&lt;hasText val=&quot;1&quot;/&gt;&lt;paraId val=&quot;4&quot;/&gt;&lt;/Image&gt;&lt;Image&gt;&lt;filename val=&quot;C:\Users\monc0003\Desktop\Marketing\Published\data\asimages\{239AD4FE-266A-426A-A535-F86D8586267D}_1.png_crop.png&quot;/&gt;&lt;left val=&quot;694&quot;/&gt;&lt;top val=&quot;480&quot;/&gt;&lt;width val=&quot;0&quot;/&gt;&lt;height val=&quot;0&quot;/&gt;&lt;hasText val=&quot;1&quot;/&gt;&lt;paraId val=&quot;5&quot;/&gt;&lt;/Image&gt;&lt;Image&gt;&lt;filename val=&quot;C:\Users\monc0003\Desktop\Marketing\Published\data\asimages\{E8DB4BE7-6FED-4229-B630-5DB631A4CC2F}_1.png_crop.png&quot;/&gt;&lt;left val=&quot;694&quot;/&gt;&lt;top val=&quot;480&quot;/&gt;&lt;width val=&quot;0&quot;/&gt;&lt;height val=&quot;0&quot;/&gt;&lt;hasText val=&quot;1&quot;/&gt;&lt;paraId val=&quot;6&quot;/&gt;&lt;/Image&gt;&lt;Image&gt;&lt;filename val=&quot;C:\Users\monc0003\Desktop\Marketing\Published\data\asimages\{2D86D1D1-3AF8-403E-A640-B2B20AA0A61D}_1.png_crop.png&quot;/&gt;&lt;left val=&quot;694&quot;/&gt;&lt;top val=&quot;480&quot;/&gt;&lt;width val=&quot;0&quot;/&gt;&lt;height val=&quot;0&quot;/&gt;&lt;hasText val=&quot;1&quot;/&gt;&lt;paraId val=&quot;7&quot;/&gt;&lt;/Image&gt;&lt;Image&gt;&lt;filename val=&quot;C:\Users\monc0003\Desktop\Marketing\Published\data\asimages\{8788DC52-FEE7-4F03-B2F9-0FB44F5A374E}_1.png_crop.png&quot;/&gt;&lt;left val=&quot;694&quot;/&gt;&lt;top val=&quot;480&quot;/&gt;&lt;width val=&quot;0&quot;/&gt;&lt;height val=&quot;0&quot;/&gt;&lt;hasText val=&quot;1&quot;/&gt;&lt;paraId val=&quot;8&quot;/&gt;&lt;/Image&gt;&lt;/TextEffect&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Desktop\Marketing\Published\data\asimages\{B2438B77-511F-4F9A-9C0C-EFF5952324B4}_18.png&quot;/&gt;&lt;left val=&quot;35&quot;/&gt;&lt;top val=&quot;1&quot;/&gt;&lt;width val=&quot;648&quot;/&gt;&lt;height val=&quot;98&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quot;/&gt;&lt;lineCharCount val=&quot;20&quot;/&gt;&lt;lineCharCount val=&quot;1&quot;/&gt;&lt;lineCharCount val=&quot;20&quot;/&gt;&lt;lineCharCount val=&quot;1&quot;/&gt;&lt;lineCharCount val=&quot;36&quot;/&gt;&lt;lineCharCount val=&quot;1&quot;/&gt;&lt;/TableIndex&gt;&lt;/ShapeTextInfo&gt;"/>
  <p:tag name="HTML_SHAPEINFO" val="&lt;ThreeDShapeInfo&gt;&lt;uuid val=&quot;&quot;/&gt;&lt;isInvalidForFieldText val=&quot;0&quot;/&gt;&lt;Image&gt;&lt;filename val=&quot;C:\Users\monc0003\Desktop\Marketing\Published\data\asimages\{1EB132BA-8706-48BB-BF05-F514CCF17661}_18.png&quot;/&gt;&lt;left val=&quot;53&quot;/&gt;&lt;top val=&quot;125&quot;/&gt;&lt;width val=&quot;617&quot;/&gt;&lt;height val=&quot;357&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2&quot;/&gt;&lt;lineCharCount val=&quot;8&quot;/&gt;&lt;/TableIndex&gt;&lt;/ShapeTextInfo&gt;"/>
  <p:tag name="HTML_SHAPEINFO" val="&lt;ThreeDShapeInfo&gt;&lt;uuid val=&quot;&quot;/&gt;&lt;isInvalidForFieldText val=&quot;0&quot;/&gt;&lt;Image&gt;&lt;filename val=&quot;C:\Users\monc0003\Desktop\Marketing\Published\data\asimages\{9DF6C7B4-DEDE-4DAC-8FAB-E6ACC3A3BB2B}_19.png&quot;/&gt;&lt;left val=&quot;35&quot;/&gt;&lt;top val=&quot;6&quot;/&gt;&lt;width val=&quot;658&quot;/&gt;&lt;height val=&quot;132&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Desktop\Marketing\Published\data\asimages\{18D99543-9B88-4371-9277-0E5E374BBF06}_19.png&quot;/&gt;&lt;left val=&quot;16&quot;/&gt;&lt;top val=&quot;456&quot;/&gt;&lt;width val=&quot;316&quot;/&gt;&lt;height val=&quot;60&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4&quot;/&gt;&lt;lineCharCount val=&quot;12&quot;/&gt;&lt;/TableIndex&gt;&lt;/ShapeTextInfo&gt;"/>
  <p:tag name="HTML_SHAPEINFO" val="&lt;ThreeDShapeInfo&gt;&lt;uuid val=&quot;&quot;/&gt;&lt;isInvalidForFieldText val=&quot;0&quot;/&gt;&lt;Image&gt;&lt;filename val=&quot;C:\Users\monc0003\Desktop\Marketing\Published\data\asimages\{A05DBAC4-1451-45B6-878A-519BB2460A27}_19.png&quot;/&gt;&lt;left val=&quot;253&quot;/&gt;&lt;top val=&quot;230&quot;/&gt;&lt;width val=&quot;238&quot;/&gt;&lt;height val=&quot;120&quot;/&gt;&lt;hasText val=&quot;1&quot;/&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quot;/&gt;&lt;isInvalidForFieldText val=&quot;0&quot;/&gt;&lt;Image&gt;&lt;filename val=&quot;C:\Users\monc0003\Desktop\Marketing\Published\data\asimages\{BCAE367D-F21C-4EB1-8547-FF823BA5E50E}_20.png&quot;/&gt;&lt;left val=&quot;35&quot;/&gt;&lt;top val=&quot;11&quot;/&gt;&lt;width val=&quot;648&quot;/&gt;&lt;height val=&quot;98&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3&quot;/&gt;&lt;lineCharCount val=&quot;36&quot;/&gt;&lt;lineCharCount val=&quot;33&quot;/&gt;&lt;/TableIndex&gt;&lt;/ShapeTextInfo&gt;"/>
  <p:tag name="HTML_SHAPEINFO" val="&lt;ThreeDShapeInfo&gt;&lt;uuid val=&quot;&quot;/&gt;&lt;isInvalidForFieldText val=&quot;0&quot;/&gt;&lt;Image&gt;&lt;filename val=&quot;C:\Users\monc0003\Desktop\Marketing\Published\data\asimages\{CDFA2440-9F77-42E6-B317-6954DB9BB91A}_20.png&quot;/&gt;&lt;left val=&quot;73&quot;/&gt;&lt;top val=&quot;355&quot;/&gt;&lt;width val=&quot;568&quot;/&gt;&lt;height val=&quot;144&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monc0003\Desktop\Marketing\Published\data\asimages\{6EFDFB67-69DB-4116-9CFF-499D7028D3C3}_21.png&quot;/&gt;&lt;left val=&quot;35&quot;/&gt;&lt;top val=&quot;21&quot;/&gt;&lt;width val=&quot;648&quot;/&gt;&lt;height val=&quot;98&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quot;/&gt;&lt;lineCharCount val=&quot;18&quot;/&gt;&lt;lineCharCount val=&quot;8&quot;/&gt;&lt;lineCharCount val=&quot;15&quot;/&gt;&lt;lineCharCount val=&quot;7&quot;/&gt;&lt;lineCharCount val=&quot;16&quot;/&gt;&lt;lineCharCount val=&quot;1&quot;/&gt;&lt;lineCharCount val=&quot;1&quot;/&gt;&lt;lineCharCount val=&quot;1&quot;/&gt;&lt;lineCharCount val=&quot;1&quot;/&gt;&lt;/TableIndex&gt;&lt;/ShapeTextInfo&gt;"/>
  <p:tag name="HTML_SHAPEINFO" val="&lt;TextEffect&gt;&lt;Image&gt;&lt;filename val=&quot;C:\Users\monc0003\Desktop\Marketing\Published\data\asimages\{1ED8AF77-EEAE-4B1F-8A8A-B1CA22567DC4}_1.png_crop.png&quot;/&gt;&lt;left val=&quot;694&quot;/&gt;&lt;top val=&quot;480&quot;/&gt;&lt;width val=&quot;0&quot;/&gt;&lt;height val=&quot;0&quot;/&gt;&lt;hasText val=&quot;1&quot;/&gt;&lt;paraId val=&quot;1&quot;/&gt;&lt;/Image&gt;&lt;Image&gt;&lt;filename val=&quot;C:\Users\monc0003\Desktop\Marketing\Published\data\asimages\{2E62C5B2-518F-496E-9701-7DD6BB886BEE}_1.png_crop.png&quot;/&gt;&lt;left val=&quot;408&quot;/&gt;&lt;top val=&quot;206&quot;/&gt;&lt;width val=&quot;258&quot;/&gt;&lt;height val=&quot;29&quot;/&gt;&lt;hasText val=&quot;1&quot;/&gt;&lt;paraId val=&quot;2&quot;/&gt;&lt;/Image&gt;&lt;Image&gt;&lt;filename val=&quot;C:\Users\monc0003\Desktop\Marketing\Published\data\asimages\{8223EC30-B97D-45EA-937E-AAE016081A78}_1.png_crop.png&quot;/&gt;&lt;left val=&quot;411&quot;/&gt;&lt;top val=&quot;252&quot;/&gt;&lt;width val=&quot;223&quot;/&gt;&lt;height val=&quot;61&quot;/&gt;&lt;hasText val=&quot;1&quot;/&gt;&lt;paraId val=&quot;3&quot;/&gt;&lt;/Image&gt;&lt;Image&gt;&lt;filename val=&quot;C:\Users\monc0003\Desktop\Marketing\Published\data\asimages\{6359531E-5687-4FE2-986A-D3DEFAAE0920}_1.png_crop.png&quot;/&gt;&lt;left val=&quot;410&quot;/&gt;&lt;top val=&quot;337&quot;/&gt;&lt;width val=&quot;254&quot;/&gt;&lt;height val=&quot;68&quot;/&gt;&lt;hasText val=&quot;1&quot;/&gt;&lt;paraId val=&quot;4&quot;/&gt;&lt;/Image&gt;&lt;Image&gt;&lt;filename val=&quot;C:\Users\monc0003\Desktop\Marketing\Published\data\asimages\{06FD3864-640B-45A7-A89A-6E6E05188F88}_1.png_crop.png&quot;/&gt;&lt;left val=&quot;694&quot;/&gt;&lt;top val=&quot;480&quot;/&gt;&lt;width val=&quot;0&quot;/&gt;&lt;height val=&quot;0&quot;/&gt;&lt;hasText val=&quot;1&quot;/&gt;&lt;paraId val=&quot;5&quot;/&gt;&lt;/Image&gt;&lt;Image&gt;&lt;filename val=&quot;C:\Users\monc0003\Desktop\Marketing\Published\data\asimages\{48489A7F-71D1-4810-A3E8-2C1869CBABB1}_1.png_crop.png&quot;/&gt;&lt;left val=&quot;694&quot;/&gt;&lt;top val=&quot;480&quot;/&gt;&lt;width val=&quot;0&quot;/&gt;&lt;height val=&quot;0&quot;/&gt;&lt;hasText val=&quot;1&quot;/&gt;&lt;paraId val=&quot;6&quot;/&gt;&lt;/Image&gt;&lt;Image&gt;&lt;filename val=&quot;C:\Users\monc0003\Desktop\Marketing\Published\data\asimages\{8267F777-69F9-4F6C-9AA5-ABB2064D5A58}_1.png_crop.png&quot;/&gt;&lt;left val=&quot;694&quot;/&gt;&lt;top val=&quot;480&quot;/&gt;&lt;width val=&quot;0&quot;/&gt;&lt;height val=&quot;0&quot;/&gt;&lt;hasText val=&quot;1&quot;/&gt;&lt;paraId val=&quot;7&quot;/&gt;&lt;/Image&gt;&lt;Image&gt;&lt;filename val=&quot;C:\Users\monc0003\Desktop\Marketing\Published\data\asimages\{0EA252F0-4FDF-46F8-920D-6E39CC84BC68}_1.png_crop.png&quot;/&gt;&lt;left val=&quot;694&quot;/&gt;&lt;top val=&quot;480&quot;/&gt;&lt;width val=&quot;0&quot;/&gt;&lt;height val=&quot;0&quot;/&gt;&lt;hasText val=&quot;1&quot;/&gt;&lt;paraId val=&quot;8&quot;/&gt;&lt;/Image&gt;&lt;/TextEffect&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monc0003\Desktop\Marketing\Published\data\asimages\{82345BCB-5060-43F3-A888-FB1B5BCCE1A8}_22.png&quot;/&gt;&lt;left val=&quot;35&quot;/&gt;&lt;top val=&quot;21&quot;/&gt;&lt;width val=&quot;648&quot;/&gt;&lt;height val=&quot;98&quot;/&gt;&lt;hasText val=&quot;1&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8&quot;/&gt;&lt;lineCharCount val=&quot;11&quot;/&gt;&lt;lineCharCount val=&quot;14&quot;/&gt;&lt;lineCharCount val=&quot;13&quot;/&gt;&lt;lineCharCount val=&quot;20&quot;/&gt;&lt;lineCharCount val=&quot;18&quot;/&gt;&lt;/TableIndex&gt;&lt;/ShapeTextInfo&gt;"/>
  <p:tag name="HTML_SHAPEINFO" val="&lt;ThreeDShapeInfo&gt;&lt;uuid val=&quot;&quot;/&gt;&lt;isInvalidForFieldText val=&quot;0&quot;/&gt;&lt;Image&gt;&lt;filename val=&quot;C:\Users\monc0003\Desktop\Marketing\Published\data\asimages\{587D9ED8-9AEC-494F-970C-EA5DA652ADE1}_22.png&quot;/&gt;&lt;left val=&quot;23&quot;/&gt;&lt;top val=&quot;157&quot;/&gt;&lt;width val=&quot;660&quot;/&gt;&lt;height val=&quot;298&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9&quot;/&gt;&lt;lineCharCount val=&quot;12&quot;/&gt;&lt;/TableIndex&gt;&lt;/ShapeTextInfo&gt;"/>
  <p:tag name="HTML_SHAPEINFO" val="&lt;ThreeDShapeInfo&gt;&lt;uuid val=&quot;&quot;/&gt;&lt;isInvalidForFieldText val=&quot;0&quot;/&gt;&lt;Image&gt;&lt;filename val=&quot;C:\Users\monc0003\Desktop\Marketing\Published\data\asimages\{75AA9EB2-6C31-4B61-92C0-C979D0CE8C8A}_23.png&quot;/&gt;&lt;left val=&quot;35&quot;/&gt;&lt;top val=&quot;6&quot;/&gt;&lt;width val=&quot;648&quot;/&gt;&lt;height val=&quot;132&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quot;/&gt;&lt;lineCharCount val=&quot;1&quot;/&gt;&lt;lineCharCount val=&quot;1&quot;/&gt;&lt;lineCharCount val=&quot;42&quot;/&gt;&lt;lineCharCount val=&quot;16&quot;/&gt;&lt;lineCharCount val=&quot;40&quot;/&gt;&lt;lineCharCount val=&quot;37&quot;/&gt;&lt;/TableIndex&gt;&lt;/ShapeTextInfo&gt;"/>
  <p:tag name="HTML_SHAPEINFO" val="&lt;ThreeDShapeInfo&gt;&lt;uuid val=&quot;&quot;/&gt;&lt;isInvalidForFieldText val=&quot;0&quot;/&gt;&lt;Image&gt;&lt;filename val=&quot;C:\Users\monc0003\Desktop\Marketing\Published\data\asimages\{ED88F6C3-F98D-4014-BB61-7E50E91EF044}_23.png&quot;/&gt;&lt;left val=&quot;24&quot;/&gt;&lt;top val=&quot;125&quot;/&gt;&lt;width val=&quot;679&quot;/&gt;&lt;height val=&quot;357&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6&quot;/&gt;&lt;lineCharCount val=&quot;16&quot;/&gt;&lt;lineCharCount val=&quot;18&quot;/&gt;&lt;lineCharCount val=&quot;16&quot;/&gt;&lt;lineCharCount val=&quot;16&quot;/&gt;&lt;lineCharCount val=&quot;9&quot;/&gt;&lt;/TableIndex&gt;&lt;/ShapeTextInfo&gt;"/>
  <p:tag name="HTML_SHAPEINFO" val="&lt;ThreeDShapeInfo&gt;&lt;uuid val=&quot;&quot;/&gt;&lt;isInvalidForFieldText val=&quot;0&quot;/&gt;&lt;Image&gt;&lt;filename val=&quot;C:\Users\monc0003\Desktop\Marketing\Published\data\asimages\{17AE96CC-D900-45A2-A98E-41D7DE5731D8}_24.png&quot;/&gt;&lt;left val=&quot;26&quot;/&gt;&lt;top val=&quot;138&quot;/&gt;&lt;width val=&quot;266&quot;/&gt;&lt;height val=&quot;335&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Desktop\Marketing\Published\data\asimages\{518C5D90-F7B4-4118-8C7A-718F9CA78975}_25.png&quot;/&gt;&lt;left val=&quot;35&quot;/&gt;&lt;top val=&quot;21&quot;/&gt;&lt;width val=&quot;648&quot;/&gt;&lt;height val=&quot;98&quot;/&gt;&lt;hasText val=&quot;1&quot;/&gt;&lt;/Image&gt;&lt;/ThreeDShape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quot;/&gt;&lt;lineCharCount val=&quot;25&quot;/&gt;&lt;lineCharCount val=&quot;1&quot;/&gt;&lt;lineCharCount val=&quot;42&quot;/&gt;&lt;lineCharCount val=&quot;1&quot;/&gt;&lt;lineCharCount val=&quot;24&quot;/&gt;&lt;/TableIndex&gt;&lt;/ShapeTextInfo&gt;"/>
  <p:tag name="HTML_SHAPEINFO" val="&lt;ThreeDShapeInfo&gt;&lt;uuid val=&quot;&quot;/&gt;&lt;isInvalidForFieldText val=&quot;0&quot;/&gt;&lt;Image&gt;&lt;filename val=&quot;C:\Users\monc0003\Desktop\Marketing\Published\data\asimages\{0035F08F-D2A8-4614-9056-EDFC3FA5D13D}_25.png&quot;/&gt;&lt;left val=&quot;24&quot;/&gt;&lt;top val=&quot;125&quot;/&gt;&lt;width val=&quot;659&quot;/&gt;&lt;height val=&quot;357&quot;/&gt;&lt;hasText val=&quot;1&quot;/&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Marketing\Published\data\asimages\{2C17A522-DDEF-491A-ABB2-547D8E647905}_26.png&quot;/&gt;&lt;left val=&quot;35&quot;/&gt;&lt;top val=&quot;21&quot;/&gt;&lt;width val=&quot;648&quot;/&gt;&lt;height val=&quot;98&quot;/&gt;&lt;hasText val=&quot;1&quot;/&gt;&lt;/Image&gt;&lt;/ThreeDShape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quot;/&gt;&lt;lineCharCount val=&quot;16&quot;/&gt;&lt;lineCharCount val=&quot;19&quot;/&gt;&lt;lineCharCount val=&quot;18&quot;/&gt;&lt;lineCharCount val=&quot;6&quot;/&gt;&lt;lineCharCount val=&quot;10&quot;/&gt;&lt;lineCharCount val=&quot;14&quot;/&gt;&lt;lineCharCount val=&quot;20&quot;/&gt;&lt;lineCharCount val=&quot;6&quot;/&gt;&lt;/TableIndex&gt;&lt;/ShapeTextInfo&gt;"/>
  <p:tag name="HTML_SHAPEINFO" val="&lt;ThreeDShapeInfo&gt;&lt;uuid val=&quot;&quot;/&gt;&lt;isInvalidForFieldText val=&quot;0&quot;/&gt;&lt;Image&gt;&lt;filename val=&quot;C:\Users\monc0003\Desktop\Marketing\Published\data\asimages\{D061DA7C-FB17-4793-8EB3-74CEA3888A32}_26.png&quot;/&gt;&lt;left val=&quot;24&quot;/&gt;&lt;top val=&quot;114&quot;/&gt;&lt;width val=&quot;383&quot;/&gt;&lt;height val=&quot;385&quot;/&gt;&lt;hasText val=&quot;1&quot;/&gt;&lt;/Image&gt;&lt;/ThreeDShape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monc0003\Desktop\Marketing\Published\data\asimages\{EC908E79-8689-4506-A007-EFBE8E6E1D83}_27.png&quot;/&gt;&lt;left val=&quot;35&quot;/&gt;&lt;top val=&quot;21&quot;/&gt;&lt;width val=&quot;648&quot;/&gt;&lt;height val=&quot;98&quot;/&gt;&lt;hasText val=&quot;1&quot;/&gt;&lt;/Image&gt;&lt;/ThreeDShape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48&quot;/&gt;&lt;lineCharCount val=&quot;50&quot;/&gt;&lt;lineCharCount val=&quot;47&quot;/&gt;&lt;lineCharCount val=&quot;45&quot;/&gt;&lt;lineCharCount val=&quot;26&quot;/&gt;&lt;lineCharCount val=&quot;1&quot;/&gt;&lt;lineCharCount val=&quot;46&quot;/&gt;&lt;lineCharCount val=&quot;14&quot;/&gt;&lt;/TableIndex&gt;&lt;/ShapeTextInfo&gt;"/>
  <p:tag name="HTML_SHAPEINFO" val="&lt;ThreeDShapeInfo&gt;&lt;uuid val=&quot;&quot;/&gt;&lt;isInvalidForFieldText val=&quot;0&quot;/&gt;&lt;Image&gt;&lt;filename val=&quot;C:\Users\monc0003\Desktop\Marketing\Published\data\asimages\{42B22973-8655-4C86-99BC-25CBF1A71113}_27.png&quot;/&gt;&lt;left val=&quot;42&quot;/&gt;&lt;top val=&quot;151&quot;/&gt;&lt;width val=&quot;650&quot;/&gt;&lt;height val=&quot;295&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monc0003\Desktop\Marketing\Published\data\asimages\{DBF2F045-BEFF-4E90-9A4F-8619444CDCEF}_28.png&quot;/&gt;&lt;left val=&quot;35&quot;/&gt;&lt;top val=&quot;21&quot;/&gt;&lt;width val=&quot;648&quot;/&gt;&lt;height val=&quot;98&quot;/&gt;&lt;hasText val=&quot;1&quot;/&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quot;/&gt;&lt;lineCharCount val=&quot;7&quot;/&gt;&lt;lineCharCount val=&quot;10&quot;/&gt;&lt;lineCharCount val=&quot;7&quot;/&gt;&lt;/TableIndex&gt;&lt;/ShapeTextInfo&gt;"/>
  <p:tag name="HTML_SHAPEINFO" val="&lt;ThreeDShapeInfo&gt;&lt;uuid val=&quot;&quot;/&gt;&lt;isInvalidForFieldText val=&quot;0&quot;/&gt;&lt;Image&gt;&lt;filename val=&quot;C:\Users\monc0003\Desktop\Marketing\Published\data\asimages\{1E802DA5-B62B-44BD-8041-A87FFF45F228}_28.png&quot;/&gt;&lt;left val=&quot;425&quot;/&gt;&lt;top val=&quot;134&quot;/&gt;&lt;width val=&quot;259&quot;/&gt;&lt;height val=&quot;357&quot;/&gt;&lt;hasText val=&quot;1&quot;/&gt;&lt;/Image&gt;&lt;/ThreeDShape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HTML_SHAPEINFO" val="&lt;ThreeDShapeInfo&gt;&lt;uuid val=&quot;&quot;/&gt;&lt;isInvalidForFieldText val=&quot;0&quot;/&gt;&lt;Image&gt;&lt;filename val=&quot;C:\Users\monc0003\Desktop\Marketing\Published\data\asimages\{EC3683DC-2D8A-4148-A91F-32B93A611B55}_29.png&quot;/&gt;&lt;left val=&quot;35&quot;/&gt;&lt;top val=&quot;3&quot;/&gt;&lt;width val=&quot;648&quot;/&gt;&lt;height val=&quot;98&quot;/&gt;&lt;hasText val=&quot;1&quot;/&gt;&lt;/Image&gt;&lt;/ThreeDShape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quot;/&gt;&lt;lineCharCount val=&quot;22&quot;/&gt;&lt;lineCharCount val=&quot;36&quot;/&gt;&lt;lineCharCount val=&quot;16&quot;/&gt;&lt;lineCharCount val=&quot;10&quot;/&gt;&lt;/TableIndex&gt;&lt;/ShapeTextInfo&gt;"/>
  <p:tag name="HTML_SHAPEINFO" val="&lt;ThreeDShapeInfo&gt;&lt;uuid val=&quot;&quot;/&gt;&lt;isInvalidForFieldText val=&quot;0&quot;/&gt;&lt;Image&gt;&lt;filename val=&quot;C:\Users\monc0003\Desktop\Marketing\Published\data\asimages\{46BAD481-95B4-46B5-B847-E3982BA32BA7}_29.png&quot;/&gt;&lt;left val=&quot;55&quot;/&gt;&lt;top val=&quot;125&quot;/&gt;&lt;width val=&quot;628&quot;/&gt;&lt;height val=&quot;357&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82503</TotalTime>
  <Words>6561</Words>
  <Application>Microsoft Office PowerPoint</Application>
  <PresentationFormat>On-screen Show (4:3)</PresentationFormat>
  <Paragraphs>575</Paragraphs>
  <Slides>67</Slides>
  <Notes>65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Aharoni</vt:lpstr>
      <vt:lpstr>Arial</vt:lpstr>
      <vt:lpstr>Arial Rounded MT Bold</vt:lpstr>
      <vt:lpstr>Calibri</vt:lpstr>
      <vt:lpstr>Office Theme</vt:lpstr>
      <vt:lpstr>PowerPoint Presentation</vt:lpstr>
      <vt:lpstr>Marketing</vt:lpstr>
      <vt:lpstr>Commodity Marketing</vt:lpstr>
      <vt:lpstr>Marketing</vt:lpstr>
      <vt:lpstr>Organic Markets</vt:lpstr>
      <vt:lpstr>Price Premiums</vt:lpstr>
      <vt:lpstr>Organic Profitability</vt:lpstr>
      <vt:lpstr>Organic Corn Prices</vt:lpstr>
      <vt:lpstr>Organic Soybean Prices</vt:lpstr>
      <vt:lpstr>PowerPoint Presentation</vt:lpstr>
      <vt:lpstr>Marketing</vt:lpstr>
      <vt:lpstr>Why Isn’t Everyone Farming Organically?</vt:lpstr>
      <vt:lpstr>Organic Marketing Challenges</vt:lpstr>
      <vt:lpstr>Lack of Liquidity</vt:lpstr>
      <vt:lpstr>USDA Organic Price Report – Excerpt</vt:lpstr>
      <vt:lpstr>Organic Price Volatility</vt:lpstr>
      <vt:lpstr>Organic Marketing Challenges</vt:lpstr>
      <vt:lpstr>Limited Infrastructure</vt:lpstr>
      <vt:lpstr>Organic Handling and Processing Capacity</vt:lpstr>
      <vt:lpstr>Little or No Off-Farm Storage</vt:lpstr>
      <vt:lpstr>Organic Marketing Challenges</vt:lpstr>
      <vt:lpstr>Conventional Marketing Tools</vt:lpstr>
      <vt:lpstr>Limited Organic Planting and Harvest Data</vt:lpstr>
      <vt:lpstr>PowerPoint Presentation</vt:lpstr>
      <vt:lpstr>Organic Futures Prices</vt:lpstr>
      <vt:lpstr>Marketing</vt:lpstr>
      <vt:lpstr>Marketing Organic Crops</vt:lpstr>
      <vt:lpstr>Marketing Organic Crops</vt:lpstr>
      <vt:lpstr>Timing</vt:lpstr>
      <vt:lpstr>Minnesota Organic and Transitioning Farmers</vt:lpstr>
      <vt:lpstr>Marketing Organic Crops</vt:lpstr>
      <vt:lpstr>Forward Contract Types</vt:lpstr>
      <vt:lpstr>Forward Contract Terms</vt:lpstr>
      <vt:lpstr>Longer Term Contracts</vt:lpstr>
      <vt:lpstr>Forward Contract Specifications</vt:lpstr>
      <vt:lpstr>Price Determination for Contracts</vt:lpstr>
      <vt:lpstr>Base Price</vt:lpstr>
      <vt:lpstr>Market Price</vt:lpstr>
      <vt:lpstr>PowerPoint Presentation</vt:lpstr>
      <vt:lpstr>Price Reports</vt:lpstr>
      <vt:lpstr>Weekly National Organic Summary</vt:lpstr>
      <vt:lpstr>Mercaris Reports</vt:lpstr>
      <vt:lpstr>Contract Quantity</vt:lpstr>
      <vt:lpstr>Contract Quality – Provisions</vt:lpstr>
      <vt:lpstr>On-Farm Storage</vt:lpstr>
      <vt:lpstr>Using Multiple Storage Bins</vt:lpstr>
      <vt:lpstr>Organic Contracts</vt:lpstr>
      <vt:lpstr>Marketing Organic Crops</vt:lpstr>
      <vt:lpstr>Organic Buyers</vt:lpstr>
      <vt:lpstr>Organic Trade Shows</vt:lpstr>
      <vt:lpstr>Marketing</vt:lpstr>
      <vt:lpstr>Export Documentation</vt:lpstr>
      <vt:lpstr>Transport, Handling and Storage Documentation</vt:lpstr>
      <vt:lpstr>Audit Trail</vt:lpstr>
      <vt:lpstr>Lot Numbers </vt:lpstr>
      <vt:lpstr>For More Information</vt:lpstr>
      <vt:lpstr>Marketing</vt:lpstr>
      <vt:lpstr>Marketing Plans and Tools</vt:lpstr>
      <vt:lpstr>Marketing Plan Outline</vt:lpstr>
      <vt:lpstr>Marketing Plans and Tools</vt:lpstr>
      <vt:lpstr>AgPlan</vt:lpstr>
      <vt:lpstr>Organic Transition Planner</vt:lpstr>
      <vt:lpstr>PowerPoint Presentation</vt:lpstr>
      <vt:lpstr>Marketing</vt:lpstr>
      <vt:lpstr>© 2017 Regents of the University of Minnesota. All rights reserved.  The University of Minnesota is an equal opportunity educator and employer.</vt:lpstr>
      <vt:lpstr>References</vt:lpstr>
      <vt:lpstr>References (cont.)</vt:lpstr>
    </vt:vector>
  </TitlesOfParts>
  <Company>University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M Moncada</dc:creator>
  <cp:lastModifiedBy>Kristine M Moncada</cp:lastModifiedBy>
  <cp:revision>1328</cp:revision>
  <cp:lastPrinted>2017-05-04T16:18:21Z</cp:lastPrinted>
  <dcterms:created xsi:type="dcterms:W3CDTF">2017-05-12T15:20:38Z</dcterms:created>
  <dcterms:modified xsi:type="dcterms:W3CDTF">2018-06-26T18:12:23Z</dcterms:modified>
</cp:coreProperties>
</file>