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3.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4.xml" ContentType="application/vnd.openxmlformats-officedocument.presentationml.notesSlide+xml"/>
  <Override PartName="/ppt/tags/tag37.xml" ContentType="application/vnd.openxmlformats-officedocument.presentationml.tags+xml"/>
  <Override PartName="/ppt/notesSlides/notesSlide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7.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8.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9.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10.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11.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2.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13.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14.xml" ContentType="application/vnd.openxmlformats-officedocument.presentationml.notesSlide+xml"/>
  <Override PartName="/ppt/tags/tag67.xml" ContentType="application/vnd.openxmlformats-officedocument.presentationml.tags+xml"/>
  <Override PartName="/ppt/notesSlides/notesSlide15.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16.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19.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20.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21.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22.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95.xml" ContentType="application/vnd.openxmlformats-officedocument.presentationml.tags+xml"/>
  <Override PartName="/ppt/tags/tag96.xml" ContentType="application/vnd.openxmlformats-officedocument.presentationml.tags+xml"/>
  <Override PartName="/ppt/notesSlides/notesSlide24.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25.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26.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27.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28.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notesSlides/notesSlide29.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30.xml" ContentType="application/vnd.openxmlformats-officedocument.presentationml.notesSlide+xml"/>
  <Override PartName="/ppt/tags/tag122.xml" ContentType="application/vnd.openxmlformats-officedocument.presentationml.tags+xml"/>
  <Override PartName="/ppt/notesSlides/notesSlide31.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34.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6" r:id="rId2"/>
    <p:sldId id="633" r:id="rId3"/>
    <p:sldId id="638" r:id="rId4"/>
    <p:sldId id="630" r:id="rId5"/>
    <p:sldId id="634" r:id="rId6"/>
    <p:sldId id="639" r:id="rId7"/>
    <p:sldId id="642" r:id="rId8"/>
    <p:sldId id="663" r:id="rId9"/>
    <p:sldId id="649" r:id="rId10"/>
    <p:sldId id="641" r:id="rId11"/>
    <p:sldId id="665" r:id="rId12"/>
    <p:sldId id="643" r:id="rId13"/>
    <p:sldId id="654" r:id="rId14"/>
    <p:sldId id="657" r:id="rId15"/>
    <p:sldId id="658" r:id="rId16"/>
    <p:sldId id="660" r:id="rId17"/>
    <p:sldId id="661" r:id="rId18"/>
    <p:sldId id="659" r:id="rId19"/>
    <p:sldId id="669" r:id="rId20"/>
    <p:sldId id="666" r:id="rId21"/>
    <p:sldId id="667" r:id="rId22"/>
    <p:sldId id="644" r:id="rId23"/>
    <p:sldId id="650" r:id="rId24"/>
    <p:sldId id="651" r:id="rId25"/>
    <p:sldId id="652" r:id="rId26"/>
    <p:sldId id="653" r:id="rId27"/>
    <p:sldId id="670" r:id="rId28"/>
    <p:sldId id="645" r:id="rId29"/>
    <p:sldId id="668" r:id="rId30"/>
    <p:sldId id="564" r:id="rId31"/>
    <p:sldId id="565" r:id="rId32"/>
    <p:sldId id="566" r:id="rId33"/>
    <p:sldId id="671" r:id="rId34"/>
    <p:sldId id="646" r:id="rId35"/>
    <p:sldId id="627" r:id="rId36"/>
    <p:sldId id="672" r:id="rId37"/>
    <p:sldId id="673" r:id="rId38"/>
  </p:sldIdLst>
  <p:sldSz cx="9144000" cy="6858000" type="screen4x3"/>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e M Moncada" initials="KMM" lastIdx="1" clrIdx="0">
    <p:extLst>
      <p:ext uri="{19B8F6BF-5375-455C-9EA6-DF929625EA0E}">
        <p15:presenceInfo xmlns:p15="http://schemas.microsoft.com/office/powerpoint/2012/main" userId="S-1-5-21-1317685450-932939914-1801392649-107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7F47"/>
    <a:srgbClr val="EAD8C0"/>
    <a:srgbClr val="D1AA76"/>
    <a:srgbClr val="FDFDFD"/>
    <a:srgbClr val="800000"/>
    <a:srgbClr val="5C7F57"/>
    <a:srgbClr val="C1C0C5"/>
    <a:srgbClr val="F9E695"/>
    <a:srgbClr val="F8E180"/>
    <a:srgbClr val="E2E6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21" autoAdjust="0"/>
    <p:restoredTop sz="71669" autoAdjust="0"/>
  </p:normalViewPr>
  <p:slideViewPr>
    <p:cSldViewPr>
      <p:cViewPr varScale="1">
        <p:scale>
          <a:sx n="53" d="100"/>
          <a:sy n="53" d="100"/>
        </p:scale>
        <p:origin x="1238"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E31F15-BACB-4B4A-BF9F-4FCC3D3D11B8}" type="doc">
      <dgm:prSet loTypeId="urn:microsoft.com/office/officeart/2005/8/layout/StepDownProcess" loCatId="process" qsTypeId="urn:microsoft.com/office/officeart/2005/8/quickstyle/simple1" qsCatId="simple" csTypeId="urn:microsoft.com/office/officeart/2005/8/colors/accent0_3" csCatId="mainScheme" phldr="1"/>
      <dgm:spPr/>
      <dgm:t>
        <a:bodyPr/>
        <a:lstStyle/>
        <a:p>
          <a:endParaRPr lang="en-US"/>
        </a:p>
      </dgm:t>
    </dgm:pt>
    <dgm:pt modelId="{E550FFF5-F59E-4360-9A6B-B545DA3307AD}">
      <dgm:prSet phldrT="[Text]"/>
      <dgm:spPr>
        <a:ln>
          <a:solidFill>
            <a:srgbClr val="F8E180"/>
          </a:solidFill>
        </a:ln>
      </dgm:spPr>
      <dgm:t>
        <a:bodyPr/>
        <a:lstStyle/>
        <a:p>
          <a:r>
            <a:rPr lang="en-US" dirty="0" smtClean="0">
              <a:solidFill>
                <a:srgbClr val="F8E180"/>
              </a:solidFill>
            </a:rPr>
            <a:t>Field</a:t>
          </a:r>
          <a:endParaRPr lang="en-US" dirty="0">
            <a:solidFill>
              <a:srgbClr val="F8E180"/>
            </a:solidFill>
          </a:endParaRPr>
        </a:p>
      </dgm:t>
    </dgm:pt>
    <dgm:pt modelId="{E58A7CF2-BCEF-4E6F-B568-F2C1A7A34562}" type="parTrans" cxnId="{B4208215-148D-4888-92E1-E2C2AE18A145}">
      <dgm:prSet/>
      <dgm:spPr/>
      <dgm:t>
        <a:bodyPr/>
        <a:lstStyle/>
        <a:p>
          <a:endParaRPr lang="en-US"/>
        </a:p>
      </dgm:t>
    </dgm:pt>
    <dgm:pt modelId="{4339A5C0-1C1D-44E0-BA45-C5D73E9D6F32}" type="sibTrans" cxnId="{B4208215-148D-4888-92E1-E2C2AE18A145}">
      <dgm:prSet/>
      <dgm:spPr/>
      <dgm:t>
        <a:bodyPr/>
        <a:lstStyle/>
        <a:p>
          <a:endParaRPr lang="en-US"/>
        </a:p>
      </dgm:t>
    </dgm:pt>
    <dgm:pt modelId="{30CE2541-CE2D-4E97-B6D2-D0A9DA89F82C}">
      <dgm:prSet phldrT="[Text]"/>
      <dgm:spPr>
        <a:ln>
          <a:solidFill>
            <a:srgbClr val="F8E180"/>
          </a:solidFill>
        </a:ln>
      </dgm:spPr>
      <dgm:t>
        <a:bodyPr/>
        <a:lstStyle/>
        <a:p>
          <a:r>
            <a:rPr lang="en-US" dirty="0" smtClean="0">
              <a:solidFill>
                <a:srgbClr val="F8E180"/>
              </a:solidFill>
            </a:rPr>
            <a:t>Bin</a:t>
          </a:r>
          <a:endParaRPr lang="en-US" dirty="0">
            <a:solidFill>
              <a:srgbClr val="F8E180"/>
            </a:solidFill>
          </a:endParaRPr>
        </a:p>
      </dgm:t>
    </dgm:pt>
    <dgm:pt modelId="{923D7CEE-3D4C-4282-8B1C-5D103B6C6AC1}" type="parTrans" cxnId="{67EC4421-9CB6-439B-90C4-3753A6B405C2}">
      <dgm:prSet/>
      <dgm:spPr/>
      <dgm:t>
        <a:bodyPr/>
        <a:lstStyle/>
        <a:p>
          <a:endParaRPr lang="en-US"/>
        </a:p>
      </dgm:t>
    </dgm:pt>
    <dgm:pt modelId="{89B9014C-41A0-4CD3-BD16-3054667C507E}" type="sibTrans" cxnId="{67EC4421-9CB6-439B-90C4-3753A6B405C2}">
      <dgm:prSet/>
      <dgm:spPr/>
      <dgm:t>
        <a:bodyPr/>
        <a:lstStyle/>
        <a:p>
          <a:endParaRPr lang="en-US"/>
        </a:p>
      </dgm:t>
    </dgm:pt>
    <dgm:pt modelId="{FA4846F2-992A-4BAC-827A-F88014EC3C33}">
      <dgm:prSet phldrT="[Text]"/>
      <dgm:spPr>
        <a:ln>
          <a:solidFill>
            <a:srgbClr val="F8E180"/>
          </a:solidFill>
        </a:ln>
      </dgm:spPr>
      <dgm:t>
        <a:bodyPr/>
        <a:lstStyle/>
        <a:p>
          <a:r>
            <a:rPr lang="en-US" dirty="0" smtClean="0">
              <a:solidFill>
                <a:srgbClr val="F8E180"/>
              </a:solidFill>
            </a:rPr>
            <a:t>Transport</a:t>
          </a:r>
          <a:endParaRPr lang="en-US" dirty="0">
            <a:solidFill>
              <a:srgbClr val="F8E180"/>
            </a:solidFill>
          </a:endParaRPr>
        </a:p>
      </dgm:t>
    </dgm:pt>
    <dgm:pt modelId="{EDBB4EE5-2393-4C7C-BC27-2F24C8029E5D}" type="parTrans" cxnId="{E7F75146-0E62-4484-9DED-F36898E377DA}">
      <dgm:prSet/>
      <dgm:spPr/>
      <dgm:t>
        <a:bodyPr/>
        <a:lstStyle/>
        <a:p>
          <a:endParaRPr lang="en-US"/>
        </a:p>
      </dgm:t>
    </dgm:pt>
    <dgm:pt modelId="{BD84F9C6-98D4-435B-8220-ABC47AFDD443}" type="sibTrans" cxnId="{E7F75146-0E62-4484-9DED-F36898E377DA}">
      <dgm:prSet/>
      <dgm:spPr/>
      <dgm:t>
        <a:bodyPr/>
        <a:lstStyle/>
        <a:p>
          <a:endParaRPr lang="en-US"/>
        </a:p>
      </dgm:t>
    </dgm:pt>
    <dgm:pt modelId="{BD86D9F8-E851-431C-BAE8-B76F9AB7C800}">
      <dgm:prSet/>
      <dgm:spPr>
        <a:ln>
          <a:solidFill>
            <a:srgbClr val="F8E180"/>
          </a:solidFill>
        </a:ln>
      </dgm:spPr>
      <dgm:t>
        <a:bodyPr/>
        <a:lstStyle/>
        <a:p>
          <a:r>
            <a:rPr lang="en-US" dirty="0" smtClean="0">
              <a:solidFill>
                <a:srgbClr val="F8E180"/>
              </a:solidFill>
            </a:rPr>
            <a:t>Sale</a:t>
          </a:r>
          <a:endParaRPr lang="en-US" dirty="0">
            <a:solidFill>
              <a:srgbClr val="F8E180"/>
            </a:solidFill>
          </a:endParaRPr>
        </a:p>
      </dgm:t>
    </dgm:pt>
    <dgm:pt modelId="{1A550924-658B-4717-AEF5-7968A7F743F7}" type="parTrans" cxnId="{308F7974-E47C-4276-A7CE-29582FDE5041}">
      <dgm:prSet/>
      <dgm:spPr/>
      <dgm:t>
        <a:bodyPr/>
        <a:lstStyle/>
        <a:p>
          <a:endParaRPr lang="en-US"/>
        </a:p>
      </dgm:t>
    </dgm:pt>
    <dgm:pt modelId="{A2491377-3CD9-4510-99D2-BA7A8786FDF4}" type="sibTrans" cxnId="{308F7974-E47C-4276-A7CE-29582FDE5041}">
      <dgm:prSet/>
      <dgm:spPr/>
      <dgm:t>
        <a:bodyPr/>
        <a:lstStyle/>
        <a:p>
          <a:endParaRPr lang="en-US"/>
        </a:p>
      </dgm:t>
    </dgm:pt>
    <dgm:pt modelId="{9D294F3D-E99B-409E-BCAF-B0057E6C61DB}" type="pres">
      <dgm:prSet presAssocID="{85E31F15-BACB-4B4A-BF9F-4FCC3D3D11B8}" presName="rootnode" presStyleCnt="0">
        <dgm:presLayoutVars>
          <dgm:chMax/>
          <dgm:chPref/>
          <dgm:dir/>
          <dgm:animLvl val="lvl"/>
        </dgm:presLayoutVars>
      </dgm:prSet>
      <dgm:spPr/>
      <dgm:t>
        <a:bodyPr/>
        <a:lstStyle/>
        <a:p>
          <a:endParaRPr lang="en-US"/>
        </a:p>
      </dgm:t>
    </dgm:pt>
    <dgm:pt modelId="{6A7A1EE5-3CCC-414F-9B64-AA48701B7552}" type="pres">
      <dgm:prSet presAssocID="{E550FFF5-F59E-4360-9A6B-B545DA3307AD}" presName="composite" presStyleCnt="0"/>
      <dgm:spPr/>
    </dgm:pt>
    <dgm:pt modelId="{FF6F5651-04BE-447F-9F11-3F8567052E80}" type="pres">
      <dgm:prSet presAssocID="{E550FFF5-F59E-4360-9A6B-B545DA3307AD}" presName="bentUpArrow1" presStyleLbl="alignImgPlace1" presStyleIdx="0" presStyleCnt="3"/>
      <dgm:spPr>
        <a:solidFill>
          <a:srgbClr val="F8E180"/>
        </a:solidFill>
      </dgm:spPr>
    </dgm:pt>
    <dgm:pt modelId="{0AC4E3AD-E802-4BAF-BE1E-6BD787AFB09B}" type="pres">
      <dgm:prSet presAssocID="{E550FFF5-F59E-4360-9A6B-B545DA3307AD}" presName="ParentText" presStyleLbl="node1" presStyleIdx="0" presStyleCnt="4">
        <dgm:presLayoutVars>
          <dgm:chMax val="1"/>
          <dgm:chPref val="1"/>
          <dgm:bulletEnabled val="1"/>
        </dgm:presLayoutVars>
      </dgm:prSet>
      <dgm:spPr/>
      <dgm:t>
        <a:bodyPr/>
        <a:lstStyle/>
        <a:p>
          <a:endParaRPr lang="en-US"/>
        </a:p>
      </dgm:t>
    </dgm:pt>
    <dgm:pt modelId="{DB40A831-612F-4D05-BADE-5ACBC0E45518}" type="pres">
      <dgm:prSet presAssocID="{E550FFF5-F59E-4360-9A6B-B545DA3307AD}" presName="ChildText" presStyleLbl="revTx" presStyleIdx="0" presStyleCnt="3">
        <dgm:presLayoutVars>
          <dgm:chMax val="0"/>
          <dgm:chPref val="0"/>
          <dgm:bulletEnabled val="1"/>
        </dgm:presLayoutVars>
      </dgm:prSet>
      <dgm:spPr/>
      <dgm:t>
        <a:bodyPr/>
        <a:lstStyle/>
        <a:p>
          <a:endParaRPr lang="en-US"/>
        </a:p>
      </dgm:t>
    </dgm:pt>
    <dgm:pt modelId="{9A13A376-843B-4F84-8DB9-4FB501E0B1BF}" type="pres">
      <dgm:prSet presAssocID="{4339A5C0-1C1D-44E0-BA45-C5D73E9D6F32}" presName="sibTrans" presStyleCnt="0"/>
      <dgm:spPr/>
    </dgm:pt>
    <dgm:pt modelId="{4A9DEC8A-F890-4477-9949-261789416710}" type="pres">
      <dgm:prSet presAssocID="{30CE2541-CE2D-4E97-B6D2-D0A9DA89F82C}" presName="composite" presStyleCnt="0"/>
      <dgm:spPr/>
    </dgm:pt>
    <dgm:pt modelId="{8951A129-057D-4352-9BB6-B342846FABE6}" type="pres">
      <dgm:prSet presAssocID="{30CE2541-CE2D-4E97-B6D2-D0A9DA89F82C}" presName="bentUpArrow1" presStyleLbl="alignImgPlace1" presStyleIdx="1" presStyleCnt="3"/>
      <dgm:spPr>
        <a:solidFill>
          <a:srgbClr val="F8E180"/>
        </a:solidFill>
      </dgm:spPr>
    </dgm:pt>
    <dgm:pt modelId="{3FCC5B56-6800-4520-95BA-DFD0CEEED9E6}" type="pres">
      <dgm:prSet presAssocID="{30CE2541-CE2D-4E97-B6D2-D0A9DA89F82C}" presName="ParentText" presStyleLbl="node1" presStyleIdx="1" presStyleCnt="4">
        <dgm:presLayoutVars>
          <dgm:chMax val="1"/>
          <dgm:chPref val="1"/>
          <dgm:bulletEnabled val="1"/>
        </dgm:presLayoutVars>
      </dgm:prSet>
      <dgm:spPr/>
      <dgm:t>
        <a:bodyPr/>
        <a:lstStyle/>
        <a:p>
          <a:endParaRPr lang="en-US"/>
        </a:p>
      </dgm:t>
    </dgm:pt>
    <dgm:pt modelId="{F3DE005A-611F-4952-BD3E-29026FF72DDB}" type="pres">
      <dgm:prSet presAssocID="{30CE2541-CE2D-4E97-B6D2-D0A9DA89F82C}" presName="ChildText" presStyleLbl="revTx" presStyleIdx="1" presStyleCnt="3">
        <dgm:presLayoutVars>
          <dgm:chMax val="0"/>
          <dgm:chPref val="0"/>
          <dgm:bulletEnabled val="1"/>
        </dgm:presLayoutVars>
      </dgm:prSet>
      <dgm:spPr/>
      <dgm:t>
        <a:bodyPr/>
        <a:lstStyle/>
        <a:p>
          <a:endParaRPr lang="en-US"/>
        </a:p>
      </dgm:t>
    </dgm:pt>
    <dgm:pt modelId="{AD28F177-F97D-4DA3-961F-EBF06E2E3FA1}" type="pres">
      <dgm:prSet presAssocID="{89B9014C-41A0-4CD3-BD16-3054667C507E}" presName="sibTrans" presStyleCnt="0"/>
      <dgm:spPr/>
    </dgm:pt>
    <dgm:pt modelId="{F9F59050-618F-4029-86D9-5612980CBA27}" type="pres">
      <dgm:prSet presAssocID="{FA4846F2-992A-4BAC-827A-F88014EC3C33}" presName="composite" presStyleCnt="0"/>
      <dgm:spPr/>
    </dgm:pt>
    <dgm:pt modelId="{92D8FE85-BFEF-4E60-902E-83AE41CC8E94}" type="pres">
      <dgm:prSet presAssocID="{FA4846F2-992A-4BAC-827A-F88014EC3C33}" presName="bentUpArrow1" presStyleLbl="alignImgPlace1" presStyleIdx="2" presStyleCnt="3"/>
      <dgm:spPr>
        <a:solidFill>
          <a:srgbClr val="F8E180"/>
        </a:solidFill>
      </dgm:spPr>
    </dgm:pt>
    <dgm:pt modelId="{B5AFBFE7-7C24-47D7-BF5E-220239646271}" type="pres">
      <dgm:prSet presAssocID="{FA4846F2-992A-4BAC-827A-F88014EC3C33}" presName="ParentText" presStyleLbl="node1" presStyleIdx="2" presStyleCnt="4">
        <dgm:presLayoutVars>
          <dgm:chMax val="1"/>
          <dgm:chPref val="1"/>
          <dgm:bulletEnabled val="1"/>
        </dgm:presLayoutVars>
      </dgm:prSet>
      <dgm:spPr/>
      <dgm:t>
        <a:bodyPr/>
        <a:lstStyle/>
        <a:p>
          <a:endParaRPr lang="en-US"/>
        </a:p>
      </dgm:t>
    </dgm:pt>
    <dgm:pt modelId="{959B0F98-CD6A-47EF-AFD3-8EC304D46DDC}" type="pres">
      <dgm:prSet presAssocID="{FA4846F2-992A-4BAC-827A-F88014EC3C33}" presName="ChildText" presStyleLbl="revTx" presStyleIdx="2" presStyleCnt="3">
        <dgm:presLayoutVars>
          <dgm:chMax val="0"/>
          <dgm:chPref val="0"/>
          <dgm:bulletEnabled val="1"/>
        </dgm:presLayoutVars>
      </dgm:prSet>
      <dgm:spPr/>
      <dgm:t>
        <a:bodyPr/>
        <a:lstStyle/>
        <a:p>
          <a:endParaRPr lang="en-US"/>
        </a:p>
      </dgm:t>
    </dgm:pt>
    <dgm:pt modelId="{102C9A45-844B-4144-AC01-536A85B368FA}" type="pres">
      <dgm:prSet presAssocID="{BD84F9C6-98D4-435B-8220-ABC47AFDD443}" presName="sibTrans" presStyleCnt="0"/>
      <dgm:spPr/>
    </dgm:pt>
    <dgm:pt modelId="{10985629-1231-4D56-81A2-532C92D8E686}" type="pres">
      <dgm:prSet presAssocID="{BD86D9F8-E851-431C-BAE8-B76F9AB7C800}" presName="composite" presStyleCnt="0"/>
      <dgm:spPr/>
    </dgm:pt>
    <dgm:pt modelId="{A91F653E-94CA-4D8A-B588-370EC50CE706}" type="pres">
      <dgm:prSet presAssocID="{BD86D9F8-E851-431C-BAE8-B76F9AB7C800}" presName="ParentText" presStyleLbl="node1" presStyleIdx="3" presStyleCnt="4">
        <dgm:presLayoutVars>
          <dgm:chMax val="1"/>
          <dgm:chPref val="1"/>
          <dgm:bulletEnabled val="1"/>
        </dgm:presLayoutVars>
      </dgm:prSet>
      <dgm:spPr/>
      <dgm:t>
        <a:bodyPr/>
        <a:lstStyle/>
        <a:p>
          <a:endParaRPr lang="en-US"/>
        </a:p>
      </dgm:t>
    </dgm:pt>
  </dgm:ptLst>
  <dgm:cxnLst>
    <dgm:cxn modelId="{8BF5CEEC-CF23-4508-84BC-2E97653F2733}" type="presOf" srcId="{85E31F15-BACB-4B4A-BF9F-4FCC3D3D11B8}" destId="{9D294F3D-E99B-409E-BCAF-B0057E6C61DB}" srcOrd="0" destOrd="0" presId="urn:microsoft.com/office/officeart/2005/8/layout/StepDownProcess"/>
    <dgm:cxn modelId="{67EC4421-9CB6-439B-90C4-3753A6B405C2}" srcId="{85E31F15-BACB-4B4A-BF9F-4FCC3D3D11B8}" destId="{30CE2541-CE2D-4E97-B6D2-D0A9DA89F82C}" srcOrd="1" destOrd="0" parTransId="{923D7CEE-3D4C-4282-8B1C-5D103B6C6AC1}" sibTransId="{89B9014C-41A0-4CD3-BD16-3054667C507E}"/>
    <dgm:cxn modelId="{F2D5D4AE-B62C-4496-907B-B4658DD16249}" type="presOf" srcId="{FA4846F2-992A-4BAC-827A-F88014EC3C33}" destId="{B5AFBFE7-7C24-47D7-BF5E-220239646271}" srcOrd="0" destOrd="0" presId="urn:microsoft.com/office/officeart/2005/8/layout/StepDownProcess"/>
    <dgm:cxn modelId="{B4208215-148D-4888-92E1-E2C2AE18A145}" srcId="{85E31F15-BACB-4B4A-BF9F-4FCC3D3D11B8}" destId="{E550FFF5-F59E-4360-9A6B-B545DA3307AD}" srcOrd="0" destOrd="0" parTransId="{E58A7CF2-BCEF-4E6F-B568-F2C1A7A34562}" sibTransId="{4339A5C0-1C1D-44E0-BA45-C5D73E9D6F32}"/>
    <dgm:cxn modelId="{007F2C02-BE5E-4371-B77C-19F1BE0A7E72}" type="presOf" srcId="{BD86D9F8-E851-431C-BAE8-B76F9AB7C800}" destId="{A91F653E-94CA-4D8A-B588-370EC50CE706}" srcOrd="0" destOrd="0" presId="urn:microsoft.com/office/officeart/2005/8/layout/StepDownProcess"/>
    <dgm:cxn modelId="{E7F75146-0E62-4484-9DED-F36898E377DA}" srcId="{85E31F15-BACB-4B4A-BF9F-4FCC3D3D11B8}" destId="{FA4846F2-992A-4BAC-827A-F88014EC3C33}" srcOrd="2" destOrd="0" parTransId="{EDBB4EE5-2393-4C7C-BC27-2F24C8029E5D}" sibTransId="{BD84F9C6-98D4-435B-8220-ABC47AFDD443}"/>
    <dgm:cxn modelId="{0B099169-E094-47CF-9930-97BECF8C5E43}" type="presOf" srcId="{E550FFF5-F59E-4360-9A6B-B545DA3307AD}" destId="{0AC4E3AD-E802-4BAF-BE1E-6BD787AFB09B}" srcOrd="0" destOrd="0" presId="urn:microsoft.com/office/officeart/2005/8/layout/StepDownProcess"/>
    <dgm:cxn modelId="{F677B440-F530-4D52-A1A3-6DD381E351E0}" type="presOf" srcId="{30CE2541-CE2D-4E97-B6D2-D0A9DA89F82C}" destId="{3FCC5B56-6800-4520-95BA-DFD0CEEED9E6}" srcOrd="0" destOrd="0" presId="urn:microsoft.com/office/officeart/2005/8/layout/StepDownProcess"/>
    <dgm:cxn modelId="{308F7974-E47C-4276-A7CE-29582FDE5041}" srcId="{85E31F15-BACB-4B4A-BF9F-4FCC3D3D11B8}" destId="{BD86D9F8-E851-431C-BAE8-B76F9AB7C800}" srcOrd="3" destOrd="0" parTransId="{1A550924-658B-4717-AEF5-7968A7F743F7}" sibTransId="{A2491377-3CD9-4510-99D2-BA7A8786FDF4}"/>
    <dgm:cxn modelId="{35F4380B-20D5-464B-A1A7-4D97FCE7417A}" type="presParOf" srcId="{9D294F3D-E99B-409E-BCAF-B0057E6C61DB}" destId="{6A7A1EE5-3CCC-414F-9B64-AA48701B7552}" srcOrd="0" destOrd="0" presId="urn:microsoft.com/office/officeart/2005/8/layout/StepDownProcess"/>
    <dgm:cxn modelId="{E805F371-5C97-4253-850B-419DD505AB5B}" type="presParOf" srcId="{6A7A1EE5-3CCC-414F-9B64-AA48701B7552}" destId="{FF6F5651-04BE-447F-9F11-3F8567052E80}" srcOrd="0" destOrd="0" presId="urn:microsoft.com/office/officeart/2005/8/layout/StepDownProcess"/>
    <dgm:cxn modelId="{EFFDD91D-0267-4B0E-B110-7B1AF7FD8C0F}" type="presParOf" srcId="{6A7A1EE5-3CCC-414F-9B64-AA48701B7552}" destId="{0AC4E3AD-E802-4BAF-BE1E-6BD787AFB09B}" srcOrd="1" destOrd="0" presId="urn:microsoft.com/office/officeart/2005/8/layout/StepDownProcess"/>
    <dgm:cxn modelId="{CE4B995A-685F-466E-9DFB-D0A993C96032}" type="presParOf" srcId="{6A7A1EE5-3CCC-414F-9B64-AA48701B7552}" destId="{DB40A831-612F-4D05-BADE-5ACBC0E45518}" srcOrd="2" destOrd="0" presId="urn:microsoft.com/office/officeart/2005/8/layout/StepDownProcess"/>
    <dgm:cxn modelId="{4A7C7230-06FC-49DB-9D6E-C2B2831DF4E7}" type="presParOf" srcId="{9D294F3D-E99B-409E-BCAF-B0057E6C61DB}" destId="{9A13A376-843B-4F84-8DB9-4FB501E0B1BF}" srcOrd="1" destOrd="0" presId="urn:microsoft.com/office/officeart/2005/8/layout/StepDownProcess"/>
    <dgm:cxn modelId="{B8298F6E-5DF0-42BB-BF11-27260B9FC491}" type="presParOf" srcId="{9D294F3D-E99B-409E-BCAF-B0057E6C61DB}" destId="{4A9DEC8A-F890-4477-9949-261789416710}" srcOrd="2" destOrd="0" presId="urn:microsoft.com/office/officeart/2005/8/layout/StepDownProcess"/>
    <dgm:cxn modelId="{C0C3EC91-F2C6-45BF-B22F-FBCF8AE92658}" type="presParOf" srcId="{4A9DEC8A-F890-4477-9949-261789416710}" destId="{8951A129-057D-4352-9BB6-B342846FABE6}" srcOrd="0" destOrd="0" presId="urn:microsoft.com/office/officeart/2005/8/layout/StepDownProcess"/>
    <dgm:cxn modelId="{0FDC8901-8A9F-427D-AC3C-C7DDEE222005}" type="presParOf" srcId="{4A9DEC8A-F890-4477-9949-261789416710}" destId="{3FCC5B56-6800-4520-95BA-DFD0CEEED9E6}" srcOrd="1" destOrd="0" presId="urn:microsoft.com/office/officeart/2005/8/layout/StepDownProcess"/>
    <dgm:cxn modelId="{47857F01-565A-4D75-91C6-97C2E79F997A}" type="presParOf" srcId="{4A9DEC8A-F890-4477-9949-261789416710}" destId="{F3DE005A-611F-4952-BD3E-29026FF72DDB}" srcOrd="2" destOrd="0" presId="urn:microsoft.com/office/officeart/2005/8/layout/StepDownProcess"/>
    <dgm:cxn modelId="{64B7D461-759A-458E-8B73-E7ED4B5C5949}" type="presParOf" srcId="{9D294F3D-E99B-409E-BCAF-B0057E6C61DB}" destId="{AD28F177-F97D-4DA3-961F-EBF06E2E3FA1}" srcOrd="3" destOrd="0" presId="urn:microsoft.com/office/officeart/2005/8/layout/StepDownProcess"/>
    <dgm:cxn modelId="{8C8D3E19-7581-4257-A789-DF1A49566020}" type="presParOf" srcId="{9D294F3D-E99B-409E-BCAF-B0057E6C61DB}" destId="{F9F59050-618F-4029-86D9-5612980CBA27}" srcOrd="4" destOrd="0" presId="urn:microsoft.com/office/officeart/2005/8/layout/StepDownProcess"/>
    <dgm:cxn modelId="{24A96228-4ECB-497D-B78B-FA800E8A344A}" type="presParOf" srcId="{F9F59050-618F-4029-86D9-5612980CBA27}" destId="{92D8FE85-BFEF-4E60-902E-83AE41CC8E94}" srcOrd="0" destOrd="0" presId="urn:microsoft.com/office/officeart/2005/8/layout/StepDownProcess"/>
    <dgm:cxn modelId="{53A7191E-C88C-4C72-9F84-AB07537FF4F7}" type="presParOf" srcId="{F9F59050-618F-4029-86D9-5612980CBA27}" destId="{B5AFBFE7-7C24-47D7-BF5E-220239646271}" srcOrd="1" destOrd="0" presId="urn:microsoft.com/office/officeart/2005/8/layout/StepDownProcess"/>
    <dgm:cxn modelId="{1AAF8EF1-D0AF-4A1A-AD09-0DCC5DAC536C}" type="presParOf" srcId="{F9F59050-618F-4029-86D9-5612980CBA27}" destId="{959B0F98-CD6A-47EF-AFD3-8EC304D46DDC}" srcOrd="2" destOrd="0" presId="urn:microsoft.com/office/officeart/2005/8/layout/StepDownProcess"/>
    <dgm:cxn modelId="{14D0BFB2-BF7E-479F-870E-6E58F69753D2}" type="presParOf" srcId="{9D294F3D-E99B-409E-BCAF-B0057E6C61DB}" destId="{102C9A45-844B-4144-AC01-536A85B368FA}" srcOrd="5" destOrd="0" presId="urn:microsoft.com/office/officeart/2005/8/layout/StepDownProcess"/>
    <dgm:cxn modelId="{C99DDAE2-BE63-4296-B736-68035EDB2BA2}" type="presParOf" srcId="{9D294F3D-E99B-409E-BCAF-B0057E6C61DB}" destId="{10985629-1231-4D56-81A2-532C92D8E686}" srcOrd="6" destOrd="0" presId="urn:microsoft.com/office/officeart/2005/8/layout/StepDownProcess"/>
    <dgm:cxn modelId="{4976E098-6EE8-4148-A868-86FB07E8D3E4}" type="presParOf" srcId="{10985629-1231-4D56-81A2-532C92D8E686}" destId="{A91F653E-94CA-4D8A-B588-370EC50CE706}" srcOrd="0" destOrd="0" presId="urn:microsoft.com/office/officeart/2005/8/layout/StepDownProcess"/>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E31F15-BACB-4B4A-BF9F-4FCC3D3D11B8}" type="doc">
      <dgm:prSet loTypeId="urn:microsoft.com/office/officeart/2005/8/layout/StepDownProcess" loCatId="process" qsTypeId="urn:microsoft.com/office/officeart/2005/8/quickstyle/simple1" qsCatId="simple" csTypeId="urn:microsoft.com/office/officeart/2005/8/colors/accent0_3" csCatId="mainScheme" phldr="1"/>
      <dgm:spPr/>
      <dgm:t>
        <a:bodyPr/>
        <a:lstStyle/>
        <a:p>
          <a:endParaRPr lang="en-US"/>
        </a:p>
      </dgm:t>
    </dgm:pt>
    <dgm:pt modelId="{E550FFF5-F59E-4360-9A6B-B545DA3307AD}">
      <dgm:prSet phldrT="[Text]"/>
      <dgm:spPr>
        <a:ln>
          <a:solidFill>
            <a:srgbClr val="F8E180"/>
          </a:solidFill>
        </a:ln>
      </dgm:spPr>
      <dgm:t>
        <a:bodyPr/>
        <a:lstStyle/>
        <a:p>
          <a:r>
            <a:rPr lang="en-US" dirty="0" smtClean="0">
              <a:solidFill>
                <a:srgbClr val="F8E180"/>
              </a:solidFill>
            </a:rPr>
            <a:t>Field</a:t>
          </a:r>
          <a:endParaRPr lang="en-US" dirty="0">
            <a:solidFill>
              <a:srgbClr val="F8E180"/>
            </a:solidFill>
          </a:endParaRPr>
        </a:p>
      </dgm:t>
    </dgm:pt>
    <dgm:pt modelId="{E58A7CF2-BCEF-4E6F-B568-F2C1A7A34562}" type="parTrans" cxnId="{B4208215-148D-4888-92E1-E2C2AE18A145}">
      <dgm:prSet/>
      <dgm:spPr/>
      <dgm:t>
        <a:bodyPr/>
        <a:lstStyle/>
        <a:p>
          <a:endParaRPr lang="en-US"/>
        </a:p>
      </dgm:t>
    </dgm:pt>
    <dgm:pt modelId="{4339A5C0-1C1D-44E0-BA45-C5D73E9D6F32}" type="sibTrans" cxnId="{B4208215-148D-4888-92E1-E2C2AE18A145}">
      <dgm:prSet/>
      <dgm:spPr/>
      <dgm:t>
        <a:bodyPr/>
        <a:lstStyle/>
        <a:p>
          <a:endParaRPr lang="en-US"/>
        </a:p>
      </dgm:t>
    </dgm:pt>
    <dgm:pt modelId="{30CE2541-CE2D-4E97-B6D2-D0A9DA89F82C}">
      <dgm:prSet phldrT="[Text]"/>
      <dgm:spPr>
        <a:ln>
          <a:solidFill>
            <a:srgbClr val="F8E180"/>
          </a:solidFill>
        </a:ln>
      </dgm:spPr>
      <dgm:t>
        <a:bodyPr/>
        <a:lstStyle/>
        <a:p>
          <a:r>
            <a:rPr lang="en-US" dirty="0" smtClean="0">
              <a:solidFill>
                <a:srgbClr val="F8E180"/>
              </a:solidFill>
            </a:rPr>
            <a:t>Bin</a:t>
          </a:r>
          <a:endParaRPr lang="en-US" dirty="0">
            <a:solidFill>
              <a:srgbClr val="F8E180"/>
            </a:solidFill>
          </a:endParaRPr>
        </a:p>
      </dgm:t>
    </dgm:pt>
    <dgm:pt modelId="{923D7CEE-3D4C-4282-8B1C-5D103B6C6AC1}" type="parTrans" cxnId="{67EC4421-9CB6-439B-90C4-3753A6B405C2}">
      <dgm:prSet/>
      <dgm:spPr/>
      <dgm:t>
        <a:bodyPr/>
        <a:lstStyle/>
        <a:p>
          <a:endParaRPr lang="en-US"/>
        </a:p>
      </dgm:t>
    </dgm:pt>
    <dgm:pt modelId="{89B9014C-41A0-4CD3-BD16-3054667C507E}" type="sibTrans" cxnId="{67EC4421-9CB6-439B-90C4-3753A6B405C2}">
      <dgm:prSet/>
      <dgm:spPr/>
      <dgm:t>
        <a:bodyPr/>
        <a:lstStyle/>
        <a:p>
          <a:endParaRPr lang="en-US"/>
        </a:p>
      </dgm:t>
    </dgm:pt>
    <dgm:pt modelId="{FA4846F2-992A-4BAC-827A-F88014EC3C33}">
      <dgm:prSet phldrT="[Text]"/>
      <dgm:spPr>
        <a:ln>
          <a:solidFill>
            <a:srgbClr val="F8E180"/>
          </a:solidFill>
        </a:ln>
      </dgm:spPr>
      <dgm:t>
        <a:bodyPr/>
        <a:lstStyle/>
        <a:p>
          <a:r>
            <a:rPr lang="en-US" dirty="0" smtClean="0">
              <a:solidFill>
                <a:srgbClr val="F8E180"/>
              </a:solidFill>
            </a:rPr>
            <a:t>Transport</a:t>
          </a:r>
          <a:endParaRPr lang="en-US" dirty="0">
            <a:solidFill>
              <a:srgbClr val="F8E180"/>
            </a:solidFill>
          </a:endParaRPr>
        </a:p>
      </dgm:t>
    </dgm:pt>
    <dgm:pt modelId="{EDBB4EE5-2393-4C7C-BC27-2F24C8029E5D}" type="parTrans" cxnId="{E7F75146-0E62-4484-9DED-F36898E377DA}">
      <dgm:prSet/>
      <dgm:spPr/>
      <dgm:t>
        <a:bodyPr/>
        <a:lstStyle/>
        <a:p>
          <a:endParaRPr lang="en-US"/>
        </a:p>
      </dgm:t>
    </dgm:pt>
    <dgm:pt modelId="{BD84F9C6-98D4-435B-8220-ABC47AFDD443}" type="sibTrans" cxnId="{E7F75146-0E62-4484-9DED-F36898E377DA}">
      <dgm:prSet/>
      <dgm:spPr/>
      <dgm:t>
        <a:bodyPr/>
        <a:lstStyle/>
        <a:p>
          <a:endParaRPr lang="en-US"/>
        </a:p>
      </dgm:t>
    </dgm:pt>
    <dgm:pt modelId="{BD86D9F8-E851-431C-BAE8-B76F9AB7C800}">
      <dgm:prSet/>
      <dgm:spPr>
        <a:ln>
          <a:solidFill>
            <a:srgbClr val="F8E180"/>
          </a:solidFill>
        </a:ln>
      </dgm:spPr>
      <dgm:t>
        <a:bodyPr/>
        <a:lstStyle/>
        <a:p>
          <a:r>
            <a:rPr lang="en-US" dirty="0" smtClean="0">
              <a:solidFill>
                <a:srgbClr val="F8E180"/>
              </a:solidFill>
            </a:rPr>
            <a:t>Sale</a:t>
          </a:r>
          <a:endParaRPr lang="en-US" dirty="0">
            <a:solidFill>
              <a:srgbClr val="F8E180"/>
            </a:solidFill>
          </a:endParaRPr>
        </a:p>
      </dgm:t>
    </dgm:pt>
    <dgm:pt modelId="{1A550924-658B-4717-AEF5-7968A7F743F7}" type="parTrans" cxnId="{308F7974-E47C-4276-A7CE-29582FDE5041}">
      <dgm:prSet/>
      <dgm:spPr/>
      <dgm:t>
        <a:bodyPr/>
        <a:lstStyle/>
        <a:p>
          <a:endParaRPr lang="en-US"/>
        </a:p>
      </dgm:t>
    </dgm:pt>
    <dgm:pt modelId="{A2491377-3CD9-4510-99D2-BA7A8786FDF4}" type="sibTrans" cxnId="{308F7974-E47C-4276-A7CE-29582FDE5041}">
      <dgm:prSet/>
      <dgm:spPr/>
      <dgm:t>
        <a:bodyPr/>
        <a:lstStyle/>
        <a:p>
          <a:endParaRPr lang="en-US"/>
        </a:p>
      </dgm:t>
    </dgm:pt>
    <dgm:pt modelId="{9D294F3D-E99B-409E-BCAF-B0057E6C61DB}" type="pres">
      <dgm:prSet presAssocID="{85E31F15-BACB-4B4A-BF9F-4FCC3D3D11B8}" presName="rootnode" presStyleCnt="0">
        <dgm:presLayoutVars>
          <dgm:chMax/>
          <dgm:chPref/>
          <dgm:dir/>
          <dgm:animLvl val="lvl"/>
        </dgm:presLayoutVars>
      </dgm:prSet>
      <dgm:spPr/>
      <dgm:t>
        <a:bodyPr/>
        <a:lstStyle/>
        <a:p>
          <a:endParaRPr lang="en-US"/>
        </a:p>
      </dgm:t>
    </dgm:pt>
    <dgm:pt modelId="{6A7A1EE5-3CCC-414F-9B64-AA48701B7552}" type="pres">
      <dgm:prSet presAssocID="{E550FFF5-F59E-4360-9A6B-B545DA3307AD}" presName="composite" presStyleCnt="0"/>
      <dgm:spPr/>
    </dgm:pt>
    <dgm:pt modelId="{FF6F5651-04BE-447F-9F11-3F8567052E80}" type="pres">
      <dgm:prSet presAssocID="{E550FFF5-F59E-4360-9A6B-B545DA3307AD}" presName="bentUpArrow1" presStyleLbl="alignImgPlace1" presStyleIdx="0" presStyleCnt="3"/>
      <dgm:spPr>
        <a:solidFill>
          <a:srgbClr val="F8E180"/>
        </a:solidFill>
      </dgm:spPr>
    </dgm:pt>
    <dgm:pt modelId="{0AC4E3AD-E802-4BAF-BE1E-6BD787AFB09B}" type="pres">
      <dgm:prSet presAssocID="{E550FFF5-F59E-4360-9A6B-B545DA3307AD}" presName="ParentText" presStyleLbl="node1" presStyleIdx="0" presStyleCnt="4">
        <dgm:presLayoutVars>
          <dgm:chMax val="1"/>
          <dgm:chPref val="1"/>
          <dgm:bulletEnabled val="1"/>
        </dgm:presLayoutVars>
      </dgm:prSet>
      <dgm:spPr/>
      <dgm:t>
        <a:bodyPr/>
        <a:lstStyle/>
        <a:p>
          <a:endParaRPr lang="en-US"/>
        </a:p>
      </dgm:t>
    </dgm:pt>
    <dgm:pt modelId="{DB40A831-612F-4D05-BADE-5ACBC0E45518}" type="pres">
      <dgm:prSet presAssocID="{E550FFF5-F59E-4360-9A6B-B545DA3307AD}" presName="ChildText" presStyleLbl="revTx" presStyleIdx="0" presStyleCnt="3">
        <dgm:presLayoutVars>
          <dgm:chMax val="0"/>
          <dgm:chPref val="0"/>
          <dgm:bulletEnabled val="1"/>
        </dgm:presLayoutVars>
      </dgm:prSet>
      <dgm:spPr/>
      <dgm:t>
        <a:bodyPr/>
        <a:lstStyle/>
        <a:p>
          <a:endParaRPr lang="en-US"/>
        </a:p>
      </dgm:t>
    </dgm:pt>
    <dgm:pt modelId="{9A13A376-843B-4F84-8DB9-4FB501E0B1BF}" type="pres">
      <dgm:prSet presAssocID="{4339A5C0-1C1D-44E0-BA45-C5D73E9D6F32}" presName="sibTrans" presStyleCnt="0"/>
      <dgm:spPr/>
    </dgm:pt>
    <dgm:pt modelId="{4A9DEC8A-F890-4477-9949-261789416710}" type="pres">
      <dgm:prSet presAssocID="{30CE2541-CE2D-4E97-B6D2-D0A9DA89F82C}" presName="composite" presStyleCnt="0"/>
      <dgm:spPr/>
    </dgm:pt>
    <dgm:pt modelId="{8951A129-057D-4352-9BB6-B342846FABE6}" type="pres">
      <dgm:prSet presAssocID="{30CE2541-CE2D-4E97-B6D2-D0A9DA89F82C}" presName="bentUpArrow1" presStyleLbl="alignImgPlace1" presStyleIdx="1" presStyleCnt="3"/>
      <dgm:spPr>
        <a:solidFill>
          <a:srgbClr val="F8E180"/>
        </a:solidFill>
      </dgm:spPr>
    </dgm:pt>
    <dgm:pt modelId="{3FCC5B56-6800-4520-95BA-DFD0CEEED9E6}" type="pres">
      <dgm:prSet presAssocID="{30CE2541-CE2D-4E97-B6D2-D0A9DA89F82C}" presName="ParentText" presStyleLbl="node1" presStyleIdx="1" presStyleCnt="4">
        <dgm:presLayoutVars>
          <dgm:chMax val="1"/>
          <dgm:chPref val="1"/>
          <dgm:bulletEnabled val="1"/>
        </dgm:presLayoutVars>
      </dgm:prSet>
      <dgm:spPr/>
      <dgm:t>
        <a:bodyPr/>
        <a:lstStyle/>
        <a:p>
          <a:endParaRPr lang="en-US"/>
        </a:p>
      </dgm:t>
    </dgm:pt>
    <dgm:pt modelId="{F3DE005A-611F-4952-BD3E-29026FF72DDB}" type="pres">
      <dgm:prSet presAssocID="{30CE2541-CE2D-4E97-B6D2-D0A9DA89F82C}" presName="ChildText" presStyleLbl="revTx" presStyleIdx="1" presStyleCnt="3">
        <dgm:presLayoutVars>
          <dgm:chMax val="0"/>
          <dgm:chPref val="0"/>
          <dgm:bulletEnabled val="1"/>
        </dgm:presLayoutVars>
      </dgm:prSet>
      <dgm:spPr/>
      <dgm:t>
        <a:bodyPr/>
        <a:lstStyle/>
        <a:p>
          <a:endParaRPr lang="en-US"/>
        </a:p>
      </dgm:t>
    </dgm:pt>
    <dgm:pt modelId="{AD28F177-F97D-4DA3-961F-EBF06E2E3FA1}" type="pres">
      <dgm:prSet presAssocID="{89B9014C-41A0-4CD3-BD16-3054667C507E}" presName="sibTrans" presStyleCnt="0"/>
      <dgm:spPr/>
    </dgm:pt>
    <dgm:pt modelId="{F9F59050-618F-4029-86D9-5612980CBA27}" type="pres">
      <dgm:prSet presAssocID="{FA4846F2-992A-4BAC-827A-F88014EC3C33}" presName="composite" presStyleCnt="0"/>
      <dgm:spPr/>
    </dgm:pt>
    <dgm:pt modelId="{92D8FE85-BFEF-4E60-902E-83AE41CC8E94}" type="pres">
      <dgm:prSet presAssocID="{FA4846F2-992A-4BAC-827A-F88014EC3C33}" presName="bentUpArrow1" presStyleLbl="alignImgPlace1" presStyleIdx="2" presStyleCnt="3"/>
      <dgm:spPr>
        <a:solidFill>
          <a:srgbClr val="F8E180"/>
        </a:solidFill>
      </dgm:spPr>
    </dgm:pt>
    <dgm:pt modelId="{B5AFBFE7-7C24-47D7-BF5E-220239646271}" type="pres">
      <dgm:prSet presAssocID="{FA4846F2-992A-4BAC-827A-F88014EC3C33}" presName="ParentText" presStyleLbl="node1" presStyleIdx="2" presStyleCnt="4">
        <dgm:presLayoutVars>
          <dgm:chMax val="1"/>
          <dgm:chPref val="1"/>
          <dgm:bulletEnabled val="1"/>
        </dgm:presLayoutVars>
      </dgm:prSet>
      <dgm:spPr/>
      <dgm:t>
        <a:bodyPr/>
        <a:lstStyle/>
        <a:p>
          <a:endParaRPr lang="en-US"/>
        </a:p>
      </dgm:t>
    </dgm:pt>
    <dgm:pt modelId="{959B0F98-CD6A-47EF-AFD3-8EC304D46DDC}" type="pres">
      <dgm:prSet presAssocID="{FA4846F2-992A-4BAC-827A-F88014EC3C33}" presName="ChildText" presStyleLbl="revTx" presStyleIdx="2" presStyleCnt="3">
        <dgm:presLayoutVars>
          <dgm:chMax val="0"/>
          <dgm:chPref val="0"/>
          <dgm:bulletEnabled val="1"/>
        </dgm:presLayoutVars>
      </dgm:prSet>
      <dgm:spPr/>
      <dgm:t>
        <a:bodyPr/>
        <a:lstStyle/>
        <a:p>
          <a:endParaRPr lang="en-US"/>
        </a:p>
      </dgm:t>
    </dgm:pt>
    <dgm:pt modelId="{102C9A45-844B-4144-AC01-536A85B368FA}" type="pres">
      <dgm:prSet presAssocID="{BD84F9C6-98D4-435B-8220-ABC47AFDD443}" presName="sibTrans" presStyleCnt="0"/>
      <dgm:spPr/>
    </dgm:pt>
    <dgm:pt modelId="{10985629-1231-4D56-81A2-532C92D8E686}" type="pres">
      <dgm:prSet presAssocID="{BD86D9F8-E851-431C-BAE8-B76F9AB7C800}" presName="composite" presStyleCnt="0"/>
      <dgm:spPr/>
    </dgm:pt>
    <dgm:pt modelId="{A91F653E-94CA-4D8A-B588-370EC50CE706}" type="pres">
      <dgm:prSet presAssocID="{BD86D9F8-E851-431C-BAE8-B76F9AB7C800}" presName="ParentText" presStyleLbl="node1" presStyleIdx="3" presStyleCnt="4">
        <dgm:presLayoutVars>
          <dgm:chMax val="1"/>
          <dgm:chPref val="1"/>
          <dgm:bulletEnabled val="1"/>
        </dgm:presLayoutVars>
      </dgm:prSet>
      <dgm:spPr/>
      <dgm:t>
        <a:bodyPr/>
        <a:lstStyle/>
        <a:p>
          <a:endParaRPr lang="en-US"/>
        </a:p>
      </dgm:t>
    </dgm:pt>
  </dgm:ptLst>
  <dgm:cxnLst>
    <dgm:cxn modelId="{341C3B28-856B-4A66-B7C8-61E53DB74747}" type="presOf" srcId="{E550FFF5-F59E-4360-9A6B-B545DA3307AD}" destId="{0AC4E3AD-E802-4BAF-BE1E-6BD787AFB09B}" srcOrd="0" destOrd="0" presId="urn:microsoft.com/office/officeart/2005/8/layout/StepDownProcess"/>
    <dgm:cxn modelId="{CD3D067F-CD98-4EDE-97BB-B0FF7EAC07D0}" type="presOf" srcId="{FA4846F2-992A-4BAC-827A-F88014EC3C33}" destId="{B5AFBFE7-7C24-47D7-BF5E-220239646271}" srcOrd="0" destOrd="0" presId="urn:microsoft.com/office/officeart/2005/8/layout/StepDownProcess"/>
    <dgm:cxn modelId="{67EC4421-9CB6-439B-90C4-3753A6B405C2}" srcId="{85E31F15-BACB-4B4A-BF9F-4FCC3D3D11B8}" destId="{30CE2541-CE2D-4E97-B6D2-D0A9DA89F82C}" srcOrd="1" destOrd="0" parTransId="{923D7CEE-3D4C-4282-8B1C-5D103B6C6AC1}" sibTransId="{89B9014C-41A0-4CD3-BD16-3054667C507E}"/>
    <dgm:cxn modelId="{308F7974-E47C-4276-A7CE-29582FDE5041}" srcId="{85E31F15-BACB-4B4A-BF9F-4FCC3D3D11B8}" destId="{BD86D9F8-E851-431C-BAE8-B76F9AB7C800}" srcOrd="3" destOrd="0" parTransId="{1A550924-658B-4717-AEF5-7968A7F743F7}" sibTransId="{A2491377-3CD9-4510-99D2-BA7A8786FDF4}"/>
    <dgm:cxn modelId="{6DA285FB-5C17-4158-BA55-5F60DEAF14B1}" type="presOf" srcId="{30CE2541-CE2D-4E97-B6D2-D0A9DA89F82C}" destId="{3FCC5B56-6800-4520-95BA-DFD0CEEED9E6}" srcOrd="0" destOrd="0" presId="urn:microsoft.com/office/officeart/2005/8/layout/StepDownProcess"/>
    <dgm:cxn modelId="{3BAF298C-1577-4DF1-BC18-C95AEEEA690E}" type="presOf" srcId="{85E31F15-BACB-4B4A-BF9F-4FCC3D3D11B8}" destId="{9D294F3D-E99B-409E-BCAF-B0057E6C61DB}" srcOrd="0" destOrd="0" presId="urn:microsoft.com/office/officeart/2005/8/layout/StepDownProcess"/>
    <dgm:cxn modelId="{6EDFC343-CD53-4D93-BF23-211F4DBA847B}" type="presOf" srcId="{BD86D9F8-E851-431C-BAE8-B76F9AB7C800}" destId="{A91F653E-94CA-4D8A-B588-370EC50CE706}" srcOrd="0" destOrd="0" presId="urn:microsoft.com/office/officeart/2005/8/layout/StepDownProcess"/>
    <dgm:cxn modelId="{E7F75146-0E62-4484-9DED-F36898E377DA}" srcId="{85E31F15-BACB-4B4A-BF9F-4FCC3D3D11B8}" destId="{FA4846F2-992A-4BAC-827A-F88014EC3C33}" srcOrd="2" destOrd="0" parTransId="{EDBB4EE5-2393-4C7C-BC27-2F24C8029E5D}" sibTransId="{BD84F9C6-98D4-435B-8220-ABC47AFDD443}"/>
    <dgm:cxn modelId="{B4208215-148D-4888-92E1-E2C2AE18A145}" srcId="{85E31F15-BACB-4B4A-BF9F-4FCC3D3D11B8}" destId="{E550FFF5-F59E-4360-9A6B-B545DA3307AD}" srcOrd="0" destOrd="0" parTransId="{E58A7CF2-BCEF-4E6F-B568-F2C1A7A34562}" sibTransId="{4339A5C0-1C1D-44E0-BA45-C5D73E9D6F32}"/>
    <dgm:cxn modelId="{DE8FC86C-FB46-4944-8F66-6414C3C30F7D}" type="presParOf" srcId="{9D294F3D-E99B-409E-BCAF-B0057E6C61DB}" destId="{6A7A1EE5-3CCC-414F-9B64-AA48701B7552}" srcOrd="0" destOrd="0" presId="urn:microsoft.com/office/officeart/2005/8/layout/StepDownProcess"/>
    <dgm:cxn modelId="{176162DE-E706-4286-9B2D-6771838F4999}" type="presParOf" srcId="{6A7A1EE5-3CCC-414F-9B64-AA48701B7552}" destId="{FF6F5651-04BE-447F-9F11-3F8567052E80}" srcOrd="0" destOrd="0" presId="urn:microsoft.com/office/officeart/2005/8/layout/StepDownProcess"/>
    <dgm:cxn modelId="{54234CC1-B6EC-4CFB-A0A6-59A8357A5787}" type="presParOf" srcId="{6A7A1EE5-3CCC-414F-9B64-AA48701B7552}" destId="{0AC4E3AD-E802-4BAF-BE1E-6BD787AFB09B}" srcOrd="1" destOrd="0" presId="urn:microsoft.com/office/officeart/2005/8/layout/StepDownProcess"/>
    <dgm:cxn modelId="{A485D2DF-7D87-4523-950F-17674579084D}" type="presParOf" srcId="{6A7A1EE5-3CCC-414F-9B64-AA48701B7552}" destId="{DB40A831-612F-4D05-BADE-5ACBC0E45518}" srcOrd="2" destOrd="0" presId="urn:microsoft.com/office/officeart/2005/8/layout/StepDownProcess"/>
    <dgm:cxn modelId="{02067CB3-729F-4D75-A5C0-7ECE3380444A}" type="presParOf" srcId="{9D294F3D-E99B-409E-BCAF-B0057E6C61DB}" destId="{9A13A376-843B-4F84-8DB9-4FB501E0B1BF}" srcOrd="1" destOrd="0" presId="urn:microsoft.com/office/officeart/2005/8/layout/StepDownProcess"/>
    <dgm:cxn modelId="{8048AFC6-7821-4F2B-B377-C1F6DC24AFB7}" type="presParOf" srcId="{9D294F3D-E99B-409E-BCAF-B0057E6C61DB}" destId="{4A9DEC8A-F890-4477-9949-261789416710}" srcOrd="2" destOrd="0" presId="urn:microsoft.com/office/officeart/2005/8/layout/StepDownProcess"/>
    <dgm:cxn modelId="{22F53948-61A7-4B4D-93D6-06F53CAD6E72}" type="presParOf" srcId="{4A9DEC8A-F890-4477-9949-261789416710}" destId="{8951A129-057D-4352-9BB6-B342846FABE6}" srcOrd="0" destOrd="0" presId="urn:microsoft.com/office/officeart/2005/8/layout/StepDownProcess"/>
    <dgm:cxn modelId="{3786E440-2B5F-4427-8489-409C1A21FF52}" type="presParOf" srcId="{4A9DEC8A-F890-4477-9949-261789416710}" destId="{3FCC5B56-6800-4520-95BA-DFD0CEEED9E6}" srcOrd="1" destOrd="0" presId="urn:microsoft.com/office/officeart/2005/8/layout/StepDownProcess"/>
    <dgm:cxn modelId="{D784AF5F-67B2-4C6E-B4FA-B15BDC8C051E}" type="presParOf" srcId="{4A9DEC8A-F890-4477-9949-261789416710}" destId="{F3DE005A-611F-4952-BD3E-29026FF72DDB}" srcOrd="2" destOrd="0" presId="urn:microsoft.com/office/officeart/2005/8/layout/StepDownProcess"/>
    <dgm:cxn modelId="{4A9B08B9-C336-4D78-BDFD-C06A064D2F5A}" type="presParOf" srcId="{9D294F3D-E99B-409E-BCAF-B0057E6C61DB}" destId="{AD28F177-F97D-4DA3-961F-EBF06E2E3FA1}" srcOrd="3" destOrd="0" presId="urn:microsoft.com/office/officeart/2005/8/layout/StepDownProcess"/>
    <dgm:cxn modelId="{5D78DCA9-8331-4FC1-91F0-57350DA27278}" type="presParOf" srcId="{9D294F3D-E99B-409E-BCAF-B0057E6C61DB}" destId="{F9F59050-618F-4029-86D9-5612980CBA27}" srcOrd="4" destOrd="0" presId="urn:microsoft.com/office/officeart/2005/8/layout/StepDownProcess"/>
    <dgm:cxn modelId="{08714268-4845-490F-930D-21DF8703F529}" type="presParOf" srcId="{F9F59050-618F-4029-86D9-5612980CBA27}" destId="{92D8FE85-BFEF-4E60-902E-83AE41CC8E94}" srcOrd="0" destOrd="0" presId="urn:microsoft.com/office/officeart/2005/8/layout/StepDownProcess"/>
    <dgm:cxn modelId="{BADD291A-9545-4739-8B70-A897A3A3572D}" type="presParOf" srcId="{F9F59050-618F-4029-86D9-5612980CBA27}" destId="{B5AFBFE7-7C24-47D7-BF5E-220239646271}" srcOrd="1" destOrd="0" presId="urn:microsoft.com/office/officeart/2005/8/layout/StepDownProcess"/>
    <dgm:cxn modelId="{C226E5B3-0E7A-4927-BD2C-8CDBC6396732}" type="presParOf" srcId="{F9F59050-618F-4029-86D9-5612980CBA27}" destId="{959B0F98-CD6A-47EF-AFD3-8EC304D46DDC}" srcOrd="2" destOrd="0" presId="urn:microsoft.com/office/officeart/2005/8/layout/StepDownProcess"/>
    <dgm:cxn modelId="{13717856-004D-42F4-A5C4-2020543CD2DE}" type="presParOf" srcId="{9D294F3D-E99B-409E-BCAF-B0057E6C61DB}" destId="{102C9A45-844B-4144-AC01-536A85B368FA}" srcOrd="5" destOrd="0" presId="urn:microsoft.com/office/officeart/2005/8/layout/StepDownProcess"/>
    <dgm:cxn modelId="{28C50052-70FE-42B0-B397-AE213FCC70C4}" type="presParOf" srcId="{9D294F3D-E99B-409E-BCAF-B0057E6C61DB}" destId="{10985629-1231-4D56-81A2-532C92D8E686}" srcOrd="6" destOrd="0" presId="urn:microsoft.com/office/officeart/2005/8/layout/StepDownProcess"/>
    <dgm:cxn modelId="{677BAD36-43A6-493F-B7FE-B158BEC75A92}" type="presParOf" srcId="{10985629-1231-4D56-81A2-532C92D8E686}" destId="{A91F653E-94CA-4D8A-B588-370EC50CE706}" srcOrd="0" destOrd="0" presId="urn:microsoft.com/office/officeart/2005/8/layout/StepDownProcess"/>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260161-EDAE-423C-BEE0-F8FC39A52AB4}" type="datetimeFigureOut">
              <a:rPr lang="en-US" smtClean="0"/>
              <a:t>6/26/2018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3FF2FD-FC99-4F36-A780-F08988045F85}" type="slidenum">
              <a:rPr lang="en-US" smtClean="0"/>
              <a:t>‹#›</a:t>
            </a:fld>
            <a:endParaRPr lang="en-US"/>
          </a:p>
        </p:txBody>
      </p:sp>
    </p:spTree>
    <p:extLst>
      <p:ext uri="{BB962C8B-B14F-4D97-AF65-F5344CB8AC3E}">
        <p14:creationId xmlns:p14="http://schemas.microsoft.com/office/powerpoint/2010/main" val="3821267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AE66BE-791C-41E0-B860-D0765BCA0DFE}" type="datetimeFigureOut">
              <a:rPr lang="en-US" smtClean="0"/>
              <a:t>6/26/2018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608847-16BB-4EEE-A0D2-583A44F23D8A}" type="slidenum">
              <a:rPr lang="en-US" smtClean="0"/>
              <a:t>‹#›</a:t>
            </a:fld>
            <a:endParaRPr lang="en-US"/>
          </a:p>
        </p:txBody>
      </p:sp>
    </p:spTree>
    <p:extLst>
      <p:ext uri="{BB962C8B-B14F-4D97-AF65-F5344CB8AC3E}">
        <p14:creationId xmlns:p14="http://schemas.microsoft.com/office/powerpoint/2010/main" val="173910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Welcome to our module on Record Keeping.    
</a:t>
            </a:r>
            <a:r>
              <a:rPr lang="en-US" b="1" dirty="0" smtClean="0"/>
              <a:t>Image</a:t>
            </a:r>
            <a:r>
              <a:rPr lang="en-US" dirty="0" smtClean="0"/>
              <a:t>: Kristine </a:t>
            </a:r>
            <a:r>
              <a:rPr lang="en-US" dirty="0" err="1" smtClean="0"/>
              <a:t>Moncada</a:t>
            </a:r>
            <a:r>
              <a:rPr lang="en-US" dirty="0" smtClean="0"/>
              <a:t>, University of </a:t>
            </a:r>
            <a:r>
              <a:rPr lang="en-US" dirty="0" smtClean="0"/>
              <a:t>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a:t>
            </a:fld>
            <a:endParaRPr lang="en-US"/>
          </a:p>
        </p:txBody>
      </p:sp>
    </p:spTree>
    <p:extLst>
      <p:ext uri="{BB962C8B-B14F-4D97-AF65-F5344CB8AC3E}">
        <p14:creationId xmlns:p14="http://schemas.microsoft.com/office/powerpoint/2010/main" val="3434178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Narration</a:t>
            </a:r>
            <a:r>
              <a:rPr lang="en-US" i="0" dirty="0" smtClean="0"/>
              <a:t>: Along with field operations, your record keeping will log the inputs and usually the amount of each input you use on every field.  Seed type and source, for example, must be documented.  This includes anything applied to the seed such as coatings, seed treatments or inoculants.  You must record all foliar- or soil-applied products and the adjuvants or surfactants used as tank additives with products such as these. All fertilizers, whether produced on-farm or purchased, must be noted.  If you use an organically-approved pesticide, it must also be recorded.  Please remember that ALL inputs must be approved for organic production whether in transition or certified.</a:t>
            </a:r>
          </a:p>
          <a:p>
            <a:endParaRPr lang="en-US" i="0" dirty="0" smtClean="0"/>
          </a:p>
          <a:p>
            <a:r>
              <a:rPr lang="en-US" b="1" i="0" dirty="0" smtClean="0"/>
              <a:t>Images</a:t>
            </a:r>
            <a:r>
              <a:rPr lang="en-US" i="0" dirty="0" smtClean="0"/>
              <a:t>: University</a:t>
            </a:r>
            <a:r>
              <a:rPr lang="en-US" i="0" baseline="0" dirty="0" smtClean="0"/>
              <a:t> of Minnesota (manure application);</a:t>
            </a:r>
            <a:r>
              <a:rPr lang="en-US" i="0" dirty="0" smtClean="0"/>
              <a:t> David</a:t>
            </a:r>
            <a:r>
              <a:rPr lang="en-US" i="0" baseline="0" dirty="0" smtClean="0"/>
              <a:t> L,</a:t>
            </a:r>
            <a:r>
              <a:rPr lang="en-US" i="0" dirty="0" smtClean="0"/>
              <a:t> Hansen, University of Minnesota (soybean)</a:t>
            </a:r>
          </a:p>
        </p:txBody>
      </p:sp>
      <p:sp>
        <p:nvSpPr>
          <p:cNvPr id="4" name="Slide Number Placeholder 3"/>
          <p:cNvSpPr>
            <a:spLocks noGrp="1"/>
          </p:cNvSpPr>
          <p:nvPr>
            <p:ph type="sldNum" sz="quarter" idx="10"/>
          </p:nvPr>
        </p:nvSpPr>
        <p:spPr/>
        <p:txBody>
          <a:bodyPr/>
          <a:lstStyle/>
          <a:p>
            <a:fld id="{C1608847-16BB-4EEE-A0D2-583A44F23D8A}" type="slidenum">
              <a:rPr lang="en-US" smtClean="0"/>
              <a:t>10</a:t>
            </a:fld>
            <a:endParaRPr lang="en-US" dirty="0"/>
          </a:p>
        </p:txBody>
      </p:sp>
    </p:spTree>
    <p:extLst>
      <p:ext uri="{BB962C8B-B14F-4D97-AF65-F5344CB8AC3E}">
        <p14:creationId xmlns:p14="http://schemas.microsoft.com/office/powerpoint/2010/main" val="1090687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Let’s go over the details you need to record using manure application as an example.  For “what”, you would need to record what type of manure and the source (on-farm or purchased), and you would need to retain pertinent documents such as manure analysis reports.  Who performed the work – you or was it custom work?  When was the operation performed?  To which field was it applied?  Why is the manure being used?  It may seem obvious that the manure is being used to supply nutrients for a crop, but there are some amendments such as micronutrients that must be justified with a soil test that documents a mineral deficiency.  How was the manure applied as far as the rate and equipment used?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11</a:t>
            </a:fld>
            <a:endParaRPr lang="en-US"/>
          </a:p>
        </p:txBody>
      </p:sp>
    </p:spTree>
    <p:extLst>
      <p:ext uri="{BB962C8B-B14F-4D97-AF65-F5344CB8AC3E}">
        <p14:creationId xmlns:p14="http://schemas.microsoft.com/office/powerpoint/2010/main" val="632651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All these details might sound complicated to keep track of for all fields you have and all the operations you perform, but with the right organization, you can make recordkeeping less burdensome.  In this section, we will cover examples of the forms you can use.  </a:t>
            </a:r>
          </a:p>
          <a:p>
            <a:endParaRPr lang="en-US" dirty="0" smtClean="0"/>
          </a:p>
          <a:p>
            <a:r>
              <a:rPr lang="en-US" b="1" dirty="0" smtClean="0"/>
              <a:t>Image</a:t>
            </a:r>
            <a:r>
              <a:rPr lang="en-US" dirty="0" smtClean="0"/>
              <a:t>: </a:t>
            </a:r>
            <a:r>
              <a:rPr lang="en-US" dirty="0" err="1" smtClean="0"/>
              <a:t>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12</a:t>
            </a:fld>
            <a:endParaRPr lang="en-US"/>
          </a:p>
        </p:txBody>
      </p:sp>
    </p:spTree>
    <p:extLst>
      <p:ext uri="{BB962C8B-B14F-4D97-AF65-F5344CB8AC3E}">
        <p14:creationId xmlns:p14="http://schemas.microsoft.com/office/powerpoint/2010/main" val="3011130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are some examples of forms you might use.  We will go through just a few of these to give you an overview.  Remember, however, there is no one way to keep records and different certifiers may have different forms.  Contact your certifier if you have one and they can supply you their recommended forms.  Not all of these records are necessarily submitted to the certifier, but they need to be available for the inspector to examine so it is good to keep them organized.  Additionally, these records will be a great aid in filling out your Organic System Plan.  </a:t>
            </a:r>
          </a:p>
          <a:p>
            <a:endParaRPr lang="en-US" dirty="0" smtClean="0"/>
          </a:p>
          <a:p>
            <a:r>
              <a:rPr lang="en-US" b="1" dirty="0" smtClean="0"/>
              <a:t>Image</a:t>
            </a:r>
            <a:r>
              <a:rPr lang="en-US" dirty="0" smtClean="0"/>
              <a:t>: Harriet Behar, MOSES</a:t>
            </a:r>
            <a:endParaRPr lang="en-US" i="1"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13</a:t>
            </a:fld>
            <a:endParaRPr lang="en-US"/>
          </a:p>
        </p:txBody>
      </p:sp>
    </p:spTree>
    <p:extLst>
      <p:ext uri="{BB962C8B-B14F-4D97-AF65-F5344CB8AC3E}">
        <p14:creationId xmlns:p14="http://schemas.microsoft.com/office/powerpoint/2010/main" val="4172368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Field history logs summarizes what has occurred on that field. You can create a spreadsheet or print out forms from your certifier.  All field activities for all fields will need to be documented.  History of field activities must be available for the three years preceding your request for organic certification.  In this example, field, crop, yield, harvest and storage is listed.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14</a:t>
            </a:fld>
            <a:endParaRPr lang="en-US" dirty="0"/>
          </a:p>
        </p:txBody>
      </p:sp>
    </p:spTree>
    <p:extLst>
      <p:ext uri="{BB962C8B-B14F-4D97-AF65-F5344CB8AC3E}">
        <p14:creationId xmlns:p14="http://schemas.microsoft.com/office/powerpoint/2010/main" val="3715338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is another example of a field history sheet. This example includes field, crop, and inputs.  In split operations, field history sheets are needed for conventional fields, too.</a:t>
            </a:r>
          </a:p>
          <a:p>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15</a:t>
            </a:fld>
            <a:endParaRPr lang="en-US"/>
          </a:p>
        </p:txBody>
      </p:sp>
    </p:spTree>
    <p:extLst>
      <p:ext uri="{BB962C8B-B14F-4D97-AF65-F5344CB8AC3E}">
        <p14:creationId xmlns:p14="http://schemas.microsoft.com/office/powerpoint/2010/main" val="3756369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 activity and input log is another example of an organic production record.  This log is where you would note details on activities such as those involving fertilizing, weed control operations, pesticide application, or irrigation. </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16</a:t>
            </a:fld>
            <a:endParaRPr lang="en-US"/>
          </a:p>
        </p:txBody>
      </p:sp>
    </p:spTree>
    <p:extLst>
      <p:ext uri="{BB962C8B-B14F-4D97-AF65-F5344CB8AC3E}">
        <p14:creationId xmlns:p14="http://schemas.microsoft.com/office/powerpoint/2010/main" val="3604485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These are additional items to record that will become important after transition, including your storage, transportation and sale of your organic crop.  The organic integrity of your crop must be protected from mingling with nonorganic crops, or contact with prohibited substances such as non-approved pest control materials. 
</a:t>
            </a:r>
            <a:r>
              <a:rPr lang="en-US" b="1" dirty="0" smtClean="0"/>
              <a:t>Image</a:t>
            </a:r>
            <a:r>
              <a:rPr lang="en-US" dirty="0" smtClean="0"/>
              <a:t>: Kristine </a:t>
            </a:r>
            <a:r>
              <a:rPr lang="en-US" dirty="0" err="1" smtClean="0"/>
              <a:t>Moncada</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17</a:t>
            </a:fld>
            <a:endParaRPr lang="en-US"/>
          </a:p>
        </p:txBody>
      </p:sp>
    </p:spTree>
    <p:extLst>
      <p:ext uri="{BB962C8B-B14F-4D97-AF65-F5344CB8AC3E}">
        <p14:creationId xmlns:p14="http://schemas.microsoft.com/office/powerpoint/2010/main" val="2101391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0" dirty="0" smtClean="0"/>
              <a:t>Narration</a:t>
            </a:r>
            <a:r>
              <a:rPr lang="en-US" i="0" baseline="0" dirty="0" smtClean="0"/>
              <a:t>: </a:t>
            </a:r>
            <a:r>
              <a:rPr lang="en-US" b="0" i="0" baseline="0" dirty="0" smtClean="0"/>
              <a:t>We have shown you a few examples of forms you might use for your operation.  The logs, sheets and forms (or whatever they may be called) will vary.  The important thing to remember is that the WAY you save information is not as important as WHAT information you save as long as you can indicate to your certifier and inspector what activities and inputs occurred. California Certified Organic Farmers, an organic certifier, has a nice checklist</a:t>
            </a:r>
          </a:p>
          <a:p>
            <a:endParaRPr lang="en-US" b="1" i="0" baseline="0" dirty="0" smtClean="0"/>
          </a:p>
          <a:p>
            <a:r>
              <a:rPr lang="en-US" b="1" i="0" baseline="0" dirty="0" smtClean="0"/>
              <a:t>Image</a:t>
            </a:r>
            <a:r>
              <a:rPr lang="en-US" i="0" baseline="0" dirty="0" smtClean="0"/>
              <a:t>: </a:t>
            </a:r>
            <a:r>
              <a:rPr lang="en-US" dirty="0" smtClean="0"/>
              <a:t>Midwest Organic Services</a:t>
            </a:r>
            <a:r>
              <a:rPr lang="en-US" baseline="0" dirty="0" smtClean="0"/>
              <a:t> Association </a:t>
            </a:r>
            <a:endParaRPr lang="en-US" i="0" baseline="0" dirty="0" smtClean="0"/>
          </a:p>
          <a:p>
            <a:endParaRPr lang="en-US" i="1" dirty="0"/>
          </a:p>
        </p:txBody>
      </p:sp>
      <p:sp>
        <p:nvSpPr>
          <p:cNvPr id="4" name="Slide Number Placeholder 3"/>
          <p:cNvSpPr>
            <a:spLocks noGrp="1"/>
          </p:cNvSpPr>
          <p:nvPr>
            <p:ph type="sldNum" sz="quarter" idx="10"/>
          </p:nvPr>
        </p:nvSpPr>
        <p:spPr/>
        <p:txBody>
          <a:bodyPr/>
          <a:lstStyle/>
          <a:p>
            <a:fld id="{C1608847-16BB-4EEE-A0D2-583A44F23D8A}" type="slidenum">
              <a:rPr lang="en-US" smtClean="0"/>
              <a:t>18</a:t>
            </a:fld>
            <a:endParaRPr lang="en-US"/>
          </a:p>
        </p:txBody>
      </p:sp>
    </p:spTree>
    <p:extLst>
      <p:ext uri="{BB962C8B-B14F-4D97-AF65-F5344CB8AC3E}">
        <p14:creationId xmlns:p14="http://schemas.microsoft.com/office/powerpoint/2010/main" val="2104956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You can find templates of forms and logs at many sites.  Please check out the publications we list here. Certifiers will often have their preferred forms on their websites so check those out, too, especially if you know which certifier you will eventually be working with.  You may choose to use forms that already exist to log your information, but you can always develop your own. </a:t>
            </a: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19</a:t>
            </a:fld>
            <a:endParaRPr lang="en-US"/>
          </a:p>
        </p:txBody>
      </p:sp>
    </p:spTree>
    <p:extLst>
      <p:ext uri="{BB962C8B-B14F-4D97-AF65-F5344CB8AC3E}">
        <p14:creationId xmlns:p14="http://schemas.microsoft.com/office/powerpoint/2010/main" val="3043179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this module, we will discuss record keeping for organic crop producers.  Records are an important part of following NOP rules.  However, good record keeping is valuable regardless of what kind of farming you do.  Complete and organized records can help with: applying for government programs, supplying figures to lenders when applying for loans, or providing facts when applying for insurance or making claims.  It is also important in making production decisions.  What things have worked in the past and why?  Having an historical reference of your activities and the efficacy of your activities and inputs is invaluable when making production decisions. This can help prevent you from repeating mistakes.  Records are not just for organic certification; they also help your economic bottom line.</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a:t>
            </a:fld>
            <a:endParaRPr lang="en-US"/>
          </a:p>
        </p:txBody>
      </p:sp>
    </p:spTree>
    <p:extLst>
      <p:ext uri="{BB962C8B-B14F-4D97-AF65-F5344CB8AC3E}">
        <p14:creationId xmlns:p14="http://schemas.microsoft.com/office/powerpoint/2010/main" val="2240953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One last document we will cover is the field map.  A field map accurately represents your entire farm.  Field maps are not required by NOP rules, but almost all certifiers require them.  They indicate the location, orientation, and acreage of each of your fields.  It will also show all geographical features such as farmstead, barns, sheds, roads, ditches, streams, ponds, buffers, natural areas, and what is in areas adjacent to farm (e.g. conventional farms).  Field maps also include conventional fields in split operations.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20</a:t>
            </a:fld>
            <a:endParaRPr lang="en-US" dirty="0"/>
          </a:p>
        </p:txBody>
      </p:sp>
    </p:spTree>
    <p:extLst>
      <p:ext uri="{BB962C8B-B14F-4D97-AF65-F5344CB8AC3E}">
        <p14:creationId xmlns:p14="http://schemas.microsoft.com/office/powerpoint/2010/main" val="3517908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is another example of a field map using a satellite image instead of a drawing. You can get satellite maps of your farm from the NRCS personnel at your local office and outline the landscape features for your operation. </a:t>
            </a:r>
          </a:p>
          <a:p>
            <a:endParaRPr lang="en-US" dirty="0" smtClean="0"/>
          </a:p>
          <a:p>
            <a:r>
              <a:rPr lang="en-US" b="1" dirty="0" smtClean="0"/>
              <a:t>Image</a:t>
            </a:r>
            <a:r>
              <a:rPr lang="en-US" dirty="0" smtClean="0"/>
              <a:t>: Harriet Behar, MOSES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21</a:t>
            </a:fld>
            <a:endParaRPr lang="en-US" dirty="0"/>
          </a:p>
        </p:txBody>
      </p:sp>
    </p:spTree>
    <p:extLst>
      <p:ext uri="{BB962C8B-B14F-4D97-AF65-F5344CB8AC3E}">
        <p14:creationId xmlns:p14="http://schemas.microsoft.com/office/powerpoint/2010/main" val="2962818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 mentioned earlier that record keeping helps create an “audit trail” so that products can be traced back from point of sale to their field of origin.  An important factor for tracking begins at the farm level with the use of lot numbers. </a:t>
            </a:r>
          </a:p>
          <a:p>
            <a:endParaRPr lang="en-US" dirty="0" smtClean="0"/>
          </a:p>
          <a:p>
            <a:r>
              <a:rPr lang="en-US" b="1" dirty="0" smtClean="0"/>
              <a:t>Image</a:t>
            </a:r>
            <a:r>
              <a:rPr lang="en-US" dirty="0" smtClean="0"/>
              <a:t>: </a:t>
            </a:r>
            <a:r>
              <a:rPr lang="en-US" dirty="0" err="1" smtClean="0"/>
              <a:t>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22</a:t>
            </a:fld>
            <a:endParaRPr lang="en-US"/>
          </a:p>
        </p:txBody>
      </p:sp>
    </p:spTree>
    <p:extLst>
      <p:ext uri="{BB962C8B-B14F-4D97-AF65-F5344CB8AC3E}">
        <p14:creationId xmlns:p14="http://schemas.microsoft.com/office/powerpoint/2010/main" val="2285791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t>
            </a:r>
            <a:r>
              <a:rPr lang="en-US" b="0" dirty="0" smtClean="0"/>
              <a:t>Lot numbers are first created on-farm as part of the audit trail to track your product from the field to consumer.  </a:t>
            </a:r>
            <a:r>
              <a:rPr lang="en-US" dirty="0" smtClean="0"/>
              <a:t>You will need to apply unique lot numbers to the crops or product from each field before you harvest.   Lot numbers will be used in your logs and other forms that record activities such as storage post-harvest.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23</a:t>
            </a:fld>
            <a:endParaRPr lang="en-US"/>
          </a:p>
        </p:txBody>
      </p:sp>
    </p:spTree>
    <p:extLst>
      <p:ext uri="{BB962C8B-B14F-4D97-AF65-F5344CB8AC3E}">
        <p14:creationId xmlns:p14="http://schemas.microsoft.com/office/powerpoint/2010/main" val="2336630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 lot number is just a code used to trace your crop back to the field where it was grown and when it was grown.  Because of your organic record keeping, your lot number ultimately indicates all the production practices that occurred on that field or to that crop.  </a:t>
            </a:r>
            <a:br>
              <a:rPr lang="en-US" dirty="0" smtClean="0"/>
            </a:br>
            <a:endParaRPr lang="en-US" dirty="0" smtClean="0"/>
          </a:p>
          <a:p>
            <a:r>
              <a:rPr lang="en-US" b="1" dirty="0" smtClean="0"/>
              <a:t>Image</a:t>
            </a:r>
            <a:r>
              <a:rPr lang="en-US" dirty="0" smtClean="0"/>
              <a:t>: Carmen </a:t>
            </a:r>
            <a:r>
              <a:rPr lang="en-US" dirty="0" err="1" smtClean="0"/>
              <a:t>Fernholz</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24</a:t>
            </a:fld>
            <a:endParaRPr lang="en-US"/>
          </a:p>
        </p:txBody>
      </p:sp>
    </p:spTree>
    <p:extLst>
      <p:ext uri="{BB962C8B-B14F-4D97-AF65-F5344CB8AC3E}">
        <p14:creationId xmlns:p14="http://schemas.microsoft.com/office/powerpoint/2010/main" val="4066739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Lot numbers are assigned before the grain leaves the field.  Fruit and vegetable growers also need lot numbers.  You can create them how you like, but it makes most sense to incorporate important info such as crop, field, bin, year and farm name.</a:t>
            </a:r>
          </a:p>
          <a:p>
            <a:endParaRPr lang="en-US" dirty="0" smtClean="0"/>
          </a:p>
          <a:p>
            <a:r>
              <a:rPr lang="en-US" b="1" dirty="0" smtClean="0"/>
              <a:t>Image</a:t>
            </a:r>
            <a:r>
              <a:rPr lang="en-US" dirty="0" smtClean="0"/>
              <a:t>: Kristine</a:t>
            </a:r>
            <a:r>
              <a:rPr lang="en-US" baseline="0" dirty="0" smtClean="0"/>
              <a:t> </a:t>
            </a:r>
            <a:r>
              <a:rPr lang="en-US" baseline="0" dirty="0" err="1" smtClean="0"/>
              <a:t>Moncada</a:t>
            </a:r>
            <a:r>
              <a:rPr lang="en-US" baseline="0" dirty="0" smtClean="0"/>
              <a:t>, University of 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25</a:t>
            </a:fld>
            <a:endParaRPr lang="en-US" dirty="0"/>
          </a:p>
        </p:txBody>
      </p:sp>
    </p:spTree>
    <p:extLst>
      <p:ext uri="{BB962C8B-B14F-4D97-AF65-F5344CB8AC3E}">
        <p14:creationId xmlns:p14="http://schemas.microsoft.com/office/powerpoint/2010/main" val="1881343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is an example where the lot number includes the name of the farm, the year, the crop, the field and the bin.  A good tip is to be consistent once you have a system down that works for you.  Having an easy-to-decipher lot number can cut down on confusion later.</a:t>
            </a:r>
          </a:p>
        </p:txBody>
      </p:sp>
      <p:sp>
        <p:nvSpPr>
          <p:cNvPr id="4" name="Slide Number Placeholder 3"/>
          <p:cNvSpPr>
            <a:spLocks noGrp="1"/>
          </p:cNvSpPr>
          <p:nvPr>
            <p:ph type="sldNum" sz="quarter" idx="10"/>
          </p:nvPr>
        </p:nvSpPr>
        <p:spPr/>
        <p:txBody>
          <a:bodyPr/>
          <a:lstStyle/>
          <a:p>
            <a:fld id="{C1608847-16BB-4EEE-A0D2-583A44F23D8A}" type="slidenum">
              <a:rPr lang="en-US" smtClean="0"/>
              <a:t>26</a:t>
            </a:fld>
            <a:endParaRPr lang="en-US" dirty="0"/>
          </a:p>
        </p:txBody>
      </p:sp>
    </p:spTree>
    <p:extLst>
      <p:ext uri="{BB962C8B-B14F-4D97-AF65-F5344CB8AC3E}">
        <p14:creationId xmlns:p14="http://schemas.microsoft.com/office/powerpoint/2010/main" val="2527477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When you combine crops from different fields in storage a new lot number needs to be assigned.  Your records will show which old lot numbers are combined to form the new lot.  Of course, record keeping doesn’t end after you sell your crop or product.  The lot number from your farm will travel with the product as it progresses to the consumer.  The actual number may be reassigned along the line, but it will still be traceable back to your farm and field.</a:t>
            </a:r>
            <a:br>
              <a:rPr lang="en-US" dirty="0" smtClean="0"/>
            </a:br>
            <a:endParaRPr lang="en-US" dirty="0" smtClean="0"/>
          </a:p>
          <a:p>
            <a:r>
              <a:rPr lang="en-US" b="1" dirty="0" smtClean="0"/>
              <a:t>Image</a:t>
            </a:r>
            <a:r>
              <a:rPr lang="en-US" dirty="0" smtClean="0"/>
              <a:t>: Carmen </a:t>
            </a:r>
            <a:r>
              <a:rPr lang="en-US"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27</a:t>
            </a:fld>
            <a:endParaRPr lang="en-US"/>
          </a:p>
        </p:txBody>
      </p:sp>
    </p:spTree>
    <p:extLst>
      <p:ext uri="{BB962C8B-B14F-4D97-AF65-F5344CB8AC3E}">
        <p14:creationId xmlns:p14="http://schemas.microsoft.com/office/powerpoint/2010/main" val="1000184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 have some final tips to guide you in the organic record keeping process.</a:t>
            </a:r>
          </a:p>
          <a:p>
            <a:endParaRPr lang="en-US" dirty="0" smtClean="0"/>
          </a:p>
          <a:p>
            <a:r>
              <a:rPr lang="en-US" b="1" dirty="0" smtClean="0"/>
              <a:t>Image</a:t>
            </a:r>
            <a:r>
              <a:rPr lang="en-US" dirty="0" smtClean="0"/>
              <a:t>: </a:t>
            </a:r>
            <a:r>
              <a:rPr lang="en-US" dirty="0" err="1" smtClean="0"/>
              <a:t>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28</a:t>
            </a:fld>
            <a:endParaRPr lang="en-US"/>
          </a:p>
        </p:txBody>
      </p:sp>
    </p:spTree>
    <p:extLst>
      <p:ext uri="{BB962C8B-B14F-4D97-AF65-F5344CB8AC3E}">
        <p14:creationId xmlns:p14="http://schemas.microsoft.com/office/powerpoint/2010/main" val="1438186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addition to keeping records, you should also keep the paperwork you collect relating to your organic production.  This includes seed labels, labels from inputs, soil and tissue test results, invoices, and receipts.  Communications such as letters or emails from your certifier should be saved; they can provide a good reference in case misunderstandings arise.  Just like with your records, these items should be kept for five years.</a:t>
            </a:r>
          </a:p>
          <a:p>
            <a:endParaRPr lang="en-US" dirty="0" smtClean="0"/>
          </a:p>
          <a:p>
            <a:r>
              <a:rPr lang="en-US" b="1" dirty="0" smtClean="0"/>
              <a:t>Images</a:t>
            </a:r>
            <a:r>
              <a:rPr lang="en-US" dirty="0" smtClean="0"/>
              <a:t>: Harriet Behar</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29</a:t>
            </a:fld>
            <a:endParaRPr lang="en-US"/>
          </a:p>
        </p:txBody>
      </p:sp>
    </p:spTree>
    <p:extLst>
      <p:ext uri="{BB962C8B-B14F-4D97-AF65-F5344CB8AC3E}">
        <p14:creationId xmlns:p14="http://schemas.microsoft.com/office/powerpoint/2010/main" val="281168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If you are a farmer, you are already familiar with many elements of record keeping, such as saving receipts or documenting your yields.  Let’s discuss some of the details specific to organic record keeping. </a:t>
            </a:r>
          </a:p>
          <a:p>
            <a:endParaRPr lang="en-US" dirty="0" smtClean="0"/>
          </a:p>
          <a:p>
            <a:r>
              <a:rPr lang="en-US" b="1" dirty="0" smtClean="0"/>
              <a:t>Image</a:t>
            </a:r>
            <a:r>
              <a:rPr lang="en-US" dirty="0" smtClean="0"/>
              <a:t>: </a:t>
            </a:r>
            <a:r>
              <a:rPr lang="en-US" dirty="0" err="1" smtClean="0"/>
              <a:t>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a:t>
            </a:fld>
            <a:endParaRPr lang="en-US"/>
          </a:p>
        </p:txBody>
      </p:sp>
    </p:spTree>
    <p:extLst>
      <p:ext uri="{BB962C8B-B14F-4D97-AF65-F5344CB8AC3E}">
        <p14:creationId xmlns:p14="http://schemas.microsoft.com/office/powerpoint/2010/main" val="367558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are online programs and software available to farmers to help with record keeping.  One example specifically designed for organic farmers is COG Pro.   It has online versions of some of the forms we have discussed and allows you to scan items that you need to save like those we listed in the previous slide.  There are other software programs for general farming that you might like.  Special computer programs are not mandatory, however.  A spiral notebook kept in your pickup truck, a calendar with a pen hanging by the door, or even a smart phone are all acceptable methods to maintain records. </a:t>
            </a:r>
          </a:p>
          <a:p>
            <a:endParaRPr lang="en-US" b="1" dirty="0" smtClean="0"/>
          </a:p>
          <a:p>
            <a:r>
              <a:rPr lang="en-US" b="1" dirty="0" smtClean="0"/>
              <a:t>Image</a:t>
            </a:r>
            <a:r>
              <a:rPr lang="en-US" dirty="0" smtClean="0"/>
              <a:t>: Kristine </a:t>
            </a:r>
            <a:r>
              <a:rPr lang="en-US" dirty="0" err="1" smtClean="0"/>
              <a:t>Moncada</a:t>
            </a:r>
            <a:r>
              <a:rPr lang="en-US" dirty="0" smtClean="0"/>
              <a:t>,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30</a:t>
            </a:fld>
            <a:endParaRPr lang="en-US"/>
          </a:p>
        </p:txBody>
      </p:sp>
    </p:spTree>
    <p:extLst>
      <p:ext uri="{BB962C8B-B14F-4D97-AF65-F5344CB8AC3E}">
        <p14:creationId xmlns:p14="http://schemas.microsoft.com/office/powerpoint/2010/main" val="2953210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If using your computer to store your records electronically, back up your data!  For paper records, make sure to keep in a safe and accessible place.</a:t>
            </a:r>
          </a:p>
          <a:p>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31</a:t>
            </a:fld>
            <a:endParaRPr lang="en-US"/>
          </a:p>
        </p:txBody>
      </p:sp>
    </p:spTree>
    <p:extLst>
      <p:ext uri="{BB962C8B-B14F-4D97-AF65-F5344CB8AC3E}">
        <p14:creationId xmlns:p14="http://schemas.microsoft.com/office/powerpoint/2010/main" val="2683120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are different ways to keep records – choose what you are comfortable with.  It is best to keep up with logging your data as you go; otherwise, backtracking can become overwhelming and prone to information loss.  Above all, keep everything documented in an organized and accessible manner.  And as always, your certifier is the best resource if you have questions.   </a:t>
            </a:r>
          </a:p>
          <a:p>
            <a:endParaRPr lang="en-US" dirty="0" smtClean="0"/>
          </a:p>
          <a:p>
            <a:r>
              <a:rPr lang="en-US" b="1" dirty="0" smtClean="0"/>
              <a:t>Image</a:t>
            </a:r>
            <a:r>
              <a:rPr lang="en-US" dirty="0" smtClean="0"/>
              <a:t>:</a:t>
            </a:r>
            <a:r>
              <a:rPr lang="en-US" baseline="0" dirty="0" smtClean="0"/>
              <a:t> </a:t>
            </a:r>
            <a:r>
              <a:rPr lang="en-US" baseline="0" dirty="0" err="1" smtClean="0"/>
              <a:t>Pixabay</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32</a:t>
            </a:fld>
            <a:endParaRPr lang="en-US"/>
          </a:p>
        </p:txBody>
      </p:sp>
    </p:spTree>
    <p:extLst>
      <p:ext uri="{BB962C8B-B14F-4D97-AF65-F5344CB8AC3E}">
        <p14:creationId xmlns:p14="http://schemas.microsoft.com/office/powerpoint/2010/main" val="2576524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0" dirty="0" smtClean="0"/>
              <a:t>:  Here</a:t>
            </a:r>
            <a:r>
              <a:rPr lang="en-US" b="0" baseline="0" dirty="0" smtClean="0"/>
              <a:t> are some other resources on organic record keeping you may want to explore.</a:t>
            </a:r>
            <a:endParaRPr lang="en-US" b="0" dirty="0"/>
          </a:p>
        </p:txBody>
      </p:sp>
      <p:sp>
        <p:nvSpPr>
          <p:cNvPr id="4" name="Slide Number Placeholder 3"/>
          <p:cNvSpPr>
            <a:spLocks noGrp="1"/>
          </p:cNvSpPr>
          <p:nvPr>
            <p:ph type="sldNum" sz="quarter" idx="10"/>
          </p:nvPr>
        </p:nvSpPr>
        <p:spPr/>
        <p:txBody>
          <a:bodyPr/>
          <a:lstStyle/>
          <a:p>
            <a:fld id="{C1608847-16BB-4EEE-A0D2-583A44F23D8A}" type="slidenum">
              <a:rPr lang="en-US" smtClean="0"/>
              <a:t>33</a:t>
            </a:fld>
            <a:endParaRPr lang="en-US"/>
          </a:p>
        </p:txBody>
      </p:sp>
    </p:spTree>
    <p:extLst>
      <p:ext uri="{BB962C8B-B14F-4D97-AF65-F5344CB8AC3E}">
        <p14:creationId xmlns:p14="http://schemas.microsoft.com/office/powerpoint/2010/main" val="26365350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Thanks for watching our Record Keeping module!  We hope what you’ve learned will provide a good basis to start your own organic record keeping program.</a:t>
            </a:r>
          </a:p>
          <a:p>
            <a:endParaRPr lang="en-US" dirty="0" smtClean="0"/>
          </a:p>
          <a:p>
            <a:r>
              <a:rPr lang="en-US" b="1" dirty="0" smtClean="0"/>
              <a:t>Image</a:t>
            </a:r>
            <a:r>
              <a:rPr lang="en-US" dirty="0" smtClean="0"/>
              <a:t>: </a:t>
            </a:r>
            <a:r>
              <a:rPr lang="en-US" dirty="0" err="1" smtClean="0"/>
              <a:t>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34</a:t>
            </a:fld>
            <a:endParaRPr lang="en-US"/>
          </a:p>
        </p:txBody>
      </p:sp>
    </p:spTree>
    <p:extLst>
      <p:ext uri="{BB962C8B-B14F-4D97-AF65-F5344CB8AC3E}">
        <p14:creationId xmlns:p14="http://schemas.microsoft.com/office/powerpoint/2010/main" val="41196485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material is based upon work that is supported by the National Institute of Food and Agriculture.</a:t>
            </a:r>
          </a:p>
          <a:p>
            <a:endParaRPr lang="en-US" dirty="0" smtClean="0"/>
          </a:p>
          <a:p>
            <a:r>
              <a:rPr lang="en-US" b="1" dirty="0" smtClean="0"/>
              <a:t>Image</a:t>
            </a:r>
            <a:r>
              <a:rPr lang="en-US" dirty="0" smtClean="0"/>
              <a:t>: Constance Carlson, University </a:t>
            </a:r>
            <a:r>
              <a:rPr lang="en-US" smtClean="0"/>
              <a:t>of </a:t>
            </a:r>
            <a:r>
              <a:rPr lang="en-US" smtClean="0"/>
              <a:t>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35</a:t>
            </a:fld>
            <a:endParaRPr lang="en-US"/>
          </a:p>
        </p:txBody>
      </p:sp>
    </p:spTree>
    <p:extLst>
      <p:ext uri="{BB962C8B-B14F-4D97-AF65-F5344CB8AC3E}">
        <p14:creationId xmlns:p14="http://schemas.microsoft.com/office/powerpoint/2010/main" val="2002876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formal definition of records under the National Organic Program is ““Any information in written, visual, or electronic form that documents the activities undertaken by a producer, handler, or certifying agent to comply with the Act and regulations.”   In the rest of this section, we will describe records that organic farmers keep, some of which may be new to you.</a:t>
            </a:r>
          </a:p>
          <a:p>
            <a:endParaRPr lang="en-US" dirty="0" smtClean="0"/>
          </a:p>
          <a:p>
            <a:r>
              <a:rPr lang="en-US" b="1" dirty="0" smtClean="0"/>
              <a:t>Image</a:t>
            </a:r>
            <a:r>
              <a:rPr lang="en-US" dirty="0" smtClean="0"/>
              <a:t>: Carmen</a:t>
            </a:r>
            <a:r>
              <a:rPr lang="en-US" baseline="0" dirty="0" smtClean="0"/>
              <a:t> </a:t>
            </a:r>
            <a:r>
              <a:rPr lang="en-US" baseline="0" dirty="0" err="1" smtClean="0"/>
              <a:t>Fernholz</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4</a:t>
            </a:fld>
            <a:endParaRPr lang="en-US"/>
          </a:p>
        </p:txBody>
      </p:sp>
    </p:spTree>
    <p:extLst>
      <p:ext uri="{BB962C8B-B14F-4D97-AF65-F5344CB8AC3E}">
        <p14:creationId xmlns:p14="http://schemas.microsoft.com/office/powerpoint/2010/main" val="1005598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Organic record keeping should start during your transition, 36 months prior to when you want to get certified.  This indicates that you have been following proper methods and have been only using approved inputs during transition. The record-keeping guidelines we will summarize in this module will continue to apply after you are certified.  </a:t>
            </a:r>
          </a:p>
        </p:txBody>
      </p:sp>
      <p:sp>
        <p:nvSpPr>
          <p:cNvPr id="4" name="Slide Number Placeholder 3"/>
          <p:cNvSpPr>
            <a:spLocks noGrp="1"/>
          </p:cNvSpPr>
          <p:nvPr>
            <p:ph type="sldNum" sz="quarter" idx="10"/>
          </p:nvPr>
        </p:nvSpPr>
        <p:spPr/>
        <p:txBody>
          <a:bodyPr/>
          <a:lstStyle/>
          <a:p>
            <a:fld id="{C1608847-16BB-4EEE-A0D2-583A44F23D8A}" type="slidenum">
              <a:rPr lang="en-US" smtClean="0"/>
              <a:t>5</a:t>
            </a:fld>
            <a:endParaRPr lang="en-US"/>
          </a:p>
        </p:txBody>
      </p:sp>
    </p:spTree>
    <p:extLst>
      <p:ext uri="{BB962C8B-B14F-4D97-AF65-F5344CB8AC3E}">
        <p14:creationId xmlns:p14="http://schemas.microsoft.com/office/powerpoint/2010/main" val="3771705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Record keeping in organic helps create an “audit trail”.  The system is designed so that products can be traced back to the farm or farms from where they came, and the methods and inputs used to produce them.</a:t>
            </a:r>
          </a:p>
        </p:txBody>
      </p:sp>
      <p:sp>
        <p:nvSpPr>
          <p:cNvPr id="4" name="Slide Number Placeholder 3"/>
          <p:cNvSpPr>
            <a:spLocks noGrp="1"/>
          </p:cNvSpPr>
          <p:nvPr>
            <p:ph type="sldNum" sz="quarter" idx="10"/>
          </p:nvPr>
        </p:nvSpPr>
        <p:spPr/>
        <p:txBody>
          <a:bodyPr/>
          <a:lstStyle/>
          <a:p>
            <a:fld id="{C1608847-16BB-4EEE-A0D2-583A44F23D8A}" type="slidenum">
              <a:rPr lang="en-US" smtClean="0"/>
              <a:t>6</a:t>
            </a:fld>
            <a:endParaRPr lang="en-US"/>
          </a:p>
        </p:txBody>
      </p:sp>
    </p:spTree>
    <p:extLst>
      <p:ext uri="{BB962C8B-B14F-4D97-AF65-F5344CB8AC3E}">
        <p14:creationId xmlns:p14="http://schemas.microsoft.com/office/powerpoint/2010/main" val="2854174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So what exactly do organic producers need to document?  In this section, we will describe what exactly you will track.</a:t>
            </a:r>
          </a:p>
          <a:p>
            <a:endParaRPr lang="en-US" dirty="0" smtClean="0"/>
          </a:p>
          <a:p>
            <a:r>
              <a:rPr lang="en-US" b="1" dirty="0" smtClean="0"/>
              <a:t>Image</a:t>
            </a:r>
            <a:r>
              <a:rPr lang="en-US" dirty="0" smtClean="0"/>
              <a:t>: </a:t>
            </a:r>
            <a:r>
              <a:rPr lang="en-US" dirty="0" err="1" smtClean="0"/>
              <a:t>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7</a:t>
            </a:fld>
            <a:endParaRPr lang="en-US"/>
          </a:p>
        </p:txBody>
      </p:sp>
    </p:spTree>
    <p:extLst>
      <p:ext uri="{BB962C8B-B14F-4D97-AF65-F5344CB8AC3E}">
        <p14:creationId xmlns:p14="http://schemas.microsoft.com/office/powerpoint/2010/main" val="2729325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t>
            </a:r>
            <a:r>
              <a:rPr lang="en-US" b="0" dirty="0" smtClean="0"/>
              <a:t>In your organic record keeping, you will need to document activities that occur over time on a given field.  This includes field operations and inputs and the date the activity occurred.  Of</a:t>
            </a:r>
            <a:r>
              <a:rPr lang="en-US" b="0" baseline="0" dirty="0" smtClean="0"/>
              <a:t> course, m</a:t>
            </a:r>
            <a:r>
              <a:rPr lang="en-US" b="0" dirty="0" smtClean="0"/>
              <a:t>ost farms have more than one field.</a:t>
            </a:r>
            <a:r>
              <a:rPr lang="en-US" b="0" baseline="0" dirty="0" smtClean="0"/>
              <a:t>  </a:t>
            </a:r>
            <a:r>
              <a:rPr lang="en-US" b="0" dirty="0" smtClean="0"/>
              <a:t> To keep track of what is happening on each field, you will need to assign a unique field number,</a:t>
            </a:r>
            <a:r>
              <a:rPr lang="en-US" b="0" baseline="0" dirty="0" smtClean="0"/>
              <a:t> called a lot number, </a:t>
            </a:r>
            <a:r>
              <a:rPr lang="en-US" b="0" dirty="0" smtClean="0"/>
              <a:t>to each field and note its acreage and location in a field map.  We</a:t>
            </a:r>
            <a:r>
              <a:rPr lang="en-US" b="0" baseline="0" dirty="0" smtClean="0"/>
              <a:t> will discuss lot numbers and field maps later in this presentation.</a:t>
            </a:r>
          </a:p>
          <a:p>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Harriet Behar, MOSES</a:t>
            </a:r>
            <a:endParaRPr lang="en-US" i="1" baseline="0" dirty="0" smtClean="0"/>
          </a:p>
          <a:p>
            <a:endParaRPr lang="en-US" b="1" dirty="0"/>
          </a:p>
        </p:txBody>
      </p:sp>
      <p:sp>
        <p:nvSpPr>
          <p:cNvPr id="4" name="Slide Number Placeholder 3"/>
          <p:cNvSpPr>
            <a:spLocks noGrp="1"/>
          </p:cNvSpPr>
          <p:nvPr>
            <p:ph type="sldNum" sz="quarter" idx="10"/>
          </p:nvPr>
        </p:nvSpPr>
        <p:spPr/>
        <p:txBody>
          <a:bodyPr/>
          <a:lstStyle/>
          <a:p>
            <a:fld id="{C1608847-16BB-4EEE-A0D2-583A44F23D8A}" type="slidenum">
              <a:rPr lang="en-US" smtClean="0"/>
              <a:t>8</a:t>
            </a:fld>
            <a:endParaRPr lang="en-US"/>
          </a:p>
        </p:txBody>
      </p:sp>
    </p:spTree>
    <p:extLst>
      <p:ext uri="{BB962C8B-B14F-4D97-AF65-F5344CB8AC3E}">
        <p14:creationId xmlns:p14="http://schemas.microsoft.com/office/powerpoint/2010/main" val="1344582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t>
            </a:r>
            <a:r>
              <a:rPr lang="en-US" b="0" dirty="0" smtClean="0"/>
              <a:t>Examples of field operations are tillage, planting, fertilizing, other amendment application, weed control operations, irrigation, pesticide application, harvesting and any</a:t>
            </a:r>
            <a:r>
              <a:rPr lang="en-US" b="0" baseline="0" dirty="0" smtClean="0"/>
              <a:t> other operation</a:t>
            </a:r>
            <a:r>
              <a:rPr lang="en-US" b="0" dirty="0" smtClean="0"/>
              <a:t> that occurs on your field.  </a:t>
            </a:r>
          </a:p>
          <a:p>
            <a:endParaRPr lang="en-US" b="1" dirty="0" smtClean="0"/>
          </a:p>
          <a:p>
            <a:r>
              <a:rPr lang="en-US" b="1" dirty="0" smtClean="0"/>
              <a:t>Image</a:t>
            </a:r>
            <a:r>
              <a:rPr lang="en-US" b="0" dirty="0" smtClean="0"/>
              <a:t>:</a:t>
            </a:r>
            <a:r>
              <a:rPr lang="en-US" b="0" baseline="0" dirty="0" smtClean="0"/>
              <a:t> Carmen </a:t>
            </a:r>
            <a:r>
              <a:rPr lang="en-US" b="0" baseline="0" dirty="0" err="1" smtClean="0"/>
              <a:t>Fernholz</a:t>
            </a:r>
            <a:r>
              <a:rPr lang="en-US" b="0" baseline="0" dirty="0" smtClean="0"/>
              <a:t>, University of Minnesota</a:t>
            </a:r>
            <a:endParaRPr lang="en-US" b="1" dirty="0"/>
          </a:p>
        </p:txBody>
      </p:sp>
      <p:sp>
        <p:nvSpPr>
          <p:cNvPr id="4" name="Slide Number Placeholder 3"/>
          <p:cNvSpPr>
            <a:spLocks noGrp="1"/>
          </p:cNvSpPr>
          <p:nvPr>
            <p:ph type="sldNum" sz="quarter" idx="10"/>
          </p:nvPr>
        </p:nvSpPr>
        <p:spPr/>
        <p:txBody>
          <a:bodyPr/>
          <a:lstStyle/>
          <a:p>
            <a:fld id="{C1608847-16BB-4EEE-A0D2-583A44F23D8A}" type="slidenum">
              <a:rPr lang="en-US" smtClean="0"/>
              <a:t>9</a:t>
            </a:fld>
            <a:endParaRPr lang="en-US"/>
          </a:p>
        </p:txBody>
      </p:sp>
    </p:spTree>
    <p:extLst>
      <p:ext uri="{BB962C8B-B14F-4D97-AF65-F5344CB8AC3E}">
        <p14:creationId xmlns:p14="http://schemas.microsoft.com/office/powerpoint/2010/main" val="2872916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slideMaster" Target="../slideMasters/slideMaster1.xml"/><Relationship Id="rId4" Type="http://schemas.openxmlformats.org/officeDocument/2006/relationships/tags" Target="../tags/tag2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rgbClr val="8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9937961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2880711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19575731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092752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8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9526499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4"/>
            </p:custDataLst>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2157340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7A4A43-55BD-44EB-9729-49601AE8D0BD}" type="datetimeFigureOut">
              <a:rPr lang="en-US" smtClean="0"/>
              <a:t>6/26/2018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6476718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2"/>
            </p:custDataLst>
          </p:nvPr>
        </p:nvSpPr>
        <p:spPr/>
        <p:txBody>
          <a:bodyPr/>
          <a:lstStyle/>
          <a:p>
            <a:fld id="{5D7A4A43-55BD-44EB-9729-49601AE8D0BD}" type="datetimeFigureOut">
              <a:rPr lang="en-US" smtClean="0"/>
              <a:t>6/26/2018</a:t>
            </a:fld>
            <a:endParaRPr lang="en-US"/>
          </a:p>
        </p:txBody>
      </p:sp>
      <p:sp>
        <p:nvSpPr>
          <p:cNvPr id="4" name="Footer Placeholder 3"/>
          <p:cNvSpPr>
            <a:spLocks noGrp="1"/>
          </p:cNvSpPr>
          <p:nvPr>
            <p:ph type="ftr" sz="quarter" idx="11"/>
            <p:custDataLst>
              <p:tags r:id="rId3"/>
            </p:custDataLst>
          </p:nvPr>
        </p:nvSpPr>
        <p:spPr/>
        <p:txBody>
          <a:bodyPr/>
          <a:lstStyle/>
          <a:p>
            <a:endParaRPr lang="en-US"/>
          </a:p>
        </p:txBody>
      </p:sp>
      <p:sp>
        <p:nvSpPr>
          <p:cNvPr id="5" name="Slide Number Placeholder 4"/>
          <p:cNvSpPr>
            <a:spLocks noGrp="1"/>
          </p:cNvSpPr>
          <p:nvPr>
            <p:ph type="sldNum" sz="quarter" idx="12"/>
            <p:custDataLst>
              <p:tags r:id="rId4"/>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1260483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A4A43-55BD-44EB-9729-49601AE8D0BD}" type="datetimeFigureOut">
              <a:rPr lang="en-US" smtClean="0"/>
              <a:t>6/26/2018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1466951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547150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450624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custDataLst>
              <p:tags r:id="rId14"/>
            </p:custDataLst>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A4A43-55BD-44EB-9729-49601AE8D0BD}" type="datetimeFigureOut">
              <a:rPr lang="en-US" smtClean="0"/>
              <a:t>6/26/2018</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21DD-04FE-4E03-8962-3AD9D6A28477}" type="slidenum">
              <a:rPr lang="en-US" smtClean="0"/>
              <a:t>‹#›</a:t>
            </a:fld>
            <a:endParaRPr lang="en-US"/>
          </a:p>
        </p:txBody>
      </p:sp>
    </p:spTree>
    <p:extLst>
      <p:ext uri="{BB962C8B-B14F-4D97-AF65-F5344CB8AC3E}">
        <p14:creationId xmlns:p14="http://schemas.microsoft.com/office/powerpoint/2010/main" val="4075823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tags" Target="../tags/tag62.xml"/><Relationship Id="rId7" Type="http://schemas.openxmlformats.org/officeDocument/2006/relationships/image" Target="../media/image5.pn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4.jpe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image" Target="../media/image1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67.xml"/><Relationship Id="rId5" Type="http://schemas.microsoft.com/office/2007/relationships/hdphoto" Target="../media/hdphoto1.wdp"/><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16.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mosaorganic.org/" TargetMode="External"/><Relationship Id="rId3" Type="http://schemas.openxmlformats.org/officeDocument/2006/relationships/slideLayout" Target="../slideLayouts/slideLayout2.xml"/><Relationship Id="rId7" Type="http://schemas.openxmlformats.org/officeDocument/2006/relationships/hyperlink" Target="https://www.misa.umn.edu/publications/organicfoodagriculture/minnesota-guide-organic-certification" TargetMode="Externa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hyperlink" Target="https://mosesorganic.org/wp-content/uploads/2017/03/Recordkeeping-Workbook.pdf" TargetMode="External"/><Relationship Id="rId5" Type="http://schemas.openxmlformats.org/officeDocument/2006/relationships/hyperlink" Target="https://attra.ncat.org/attra-pub/summaries/summary.php?pub=358"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18.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78.xml"/><Relationship Id="rId7" Type="http://schemas.openxmlformats.org/officeDocument/2006/relationships/oleObject" Target="../embeddings/oleObject1.bin"/><Relationship Id="rId2" Type="http://schemas.openxmlformats.org/officeDocument/2006/relationships/tags" Target="../tags/tag77.xml"/><Relationship Id="rId1" Type="http://schemas.openxmlformats.org/officeDocument/2006/relationships/vmlDrawing" Target="../drawings/vmlDrawing1.vml"/><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tags" Target="../tags/tag79.xml"/></Relationships>
</file>

<file path=ppt/slides/_rels/slide22.xml.rels><?xml version="1.0" encoding="UTF-8" standalone="yes"?>
<Relationships xmlns="http://schemas.openxmlformats.org/package/2006/relationships"><Relationship Id="rId3" Type="http://schemas.openxmlformats.org/officeDocument/2006/relationships/tags" Target="../tags/tag82.xml"/><Relationship Id="rId7" Type="http://schemas.openxmlformats.org/officeDocument/2006/relationships/image" Target="../media/image5.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4.jpe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tags" Target="../tags/tag90.xml"/><Relationship Id="rId13" Type="http://schemas.openxmlformats.org/officeDocument/2006/relationships/slideLayout" Target="../slideLayouts/slideLayout2.xml"/><Relationship Id="rId18" Type="http://schemas.openxmlformats.org/officeDocument/2006/relationships/diagramColors" Target="../diagrams/colors2.xml"/><Relationship Id="rId3" Type="http://schemas.openxmlformats.org/officeDocument/2006/relationships/tags" Target="../tags/tag85.xml"/><Relationship Id="rId7" Type="http://schemas.openxmlformats.org/officeDocument/2006/relationships/tags" Target="../tags/tag89.xml"/><Relationship Id="rId12" Type="http://schemas.openxmlformats.org/officeDocument/2006/relationships/tags" Target="../tags/tag94.xml"/><Relationship Id="rId17" Type="http://schemas.openxmlformats.org/officeDocument/2006/relationships/diagramQuickStyle" Target="../diagrams/quickStyle2.xml"/><Relationship Id="rId2" Type="http://schemas.openxmlformats.org/officeDocument/2006/relationships/tags" Target="../tags/tag84.xml"/><Relationship Id="rId16" Type="http://schemas.openxmlformats.org/officeDocument/2006/relationships/diagramLayout" Target="../diagrams/layout2.xml"/><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tags" Target="../tags/tag93.xml"/><Relationship Id="rId5" Type="http://schemas.openxmlformats.org/officeDocument/2006/relationships/tags" Target="../tags/tag87.xml"/><Relationship Id="rId15" Type="http://schemas.openxmlformats.org/officeDocument/2006/relationships/diagramData" Target="../diagrams/data2.xml"/><Relationship Id="rId10" Type="http://schemas.openxmlformats.org/officeDocument/2006/relationships/tags" Target="../tags/tag92.xml"/><Relationship Id="rId19" Type="http://schemas.microsoft.com/office/2007/relationships/diagramDrawing" Target="../diagrams/drawing2.xml"/><Relationship Id="rId4" Type="http://schemas.openxmlformats.org/officeDocument/2006/relationships/tags" Target="../tags/tag86.xml"/><Relationship Id="rId9" Type="http://schemas.openxmlformats.org/officeDocument/2006/relationships/tags" Target="../tags/tag91.xml"/><Relationship Id="rId1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image" Target="../media/image20.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21.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tags" Target="../tags/tag111.xm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tags" Target="../tags/tag110.xml"/><Relationship Id="rId2" Type="http://schemas.openxmlformats.org/officeDocument/2006/relationships/tags" Target="../tags/tag100.xml"/><Relationship Id="rId16" Type="http://schemas.openxmlformats.org/officeDocument/2006/relationships/notesSlide" Target="../notesSlides/notesSlide26.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tags" Target="../tags/tag109.xml"/><Relationship Id="rId5" Type="http://schemas.openxmlformats.org/officeDocument/2006/relationships/tags" Target="../tags/tag103.xml"/><Relationship Id="rId15" Type="http://schemas.openxmlformats.org/officeDocument/2006/relationships/slideLayout" Target="../slideLayouts/slideLayout2.xml"/><Relationship Id="rId10" Type="http://schemas.openxmlformats.org/officeDocument/2006/relationships/tags" Target="../tags/tag108.xml"/><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tags" Target="../tags/tag1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22.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tags" Target="../tags/tag117.xml"/><Relationship Id="rId7" Type="http://schemas.openxmlformats.org/officeDocument/2006/relationships/image" Target="../media/image5.pn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4.jpe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image" Target="../media/image23.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5.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4.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1.xml"/><Relationship Id="rId1" Type="http://schemas.openxmlformats.org/officeDocument/2006/relationships/tags" Target="../tags/tag120.xml"/><Relationship Id="rId6" Type="http://schemas.microsoft.com/office/2007/relationships/hdphoto" Target="../media/hdphoto2.wdp"/><Relationship Id="rId5" Type="http://schemas.openxmlformats.org/officeDocument/2006/relationships/image" Target="../media/image24.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image" Target="../media/image26.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hyperlink" Target="https://www.ccof.org/sites/default/files/05%20Recordkeeping%20checklist%20for%20Growers.pdf" TargetMode="External"/><Relationship Id="rId7" Type="http://schemas.openxmlformats.org/officeDocument/2006/relationships/hyperlink" Target="https://www.misa.umn.edu/publications/mn-guide-organic-certification"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mosesorganic.org/publications/guidebook-for-certification/" TargetMode="External"/><Relationship Id="rId5" Type="http://schemas.openxmlformats.org/officeDocument/2006/relationships/hyperlink" Target="http://mosaorganic.org/" TargetMode="External"/><Relationship Id="rId4" Type="http://schemas.openxmlformats.org/officeDocument/2006/relationships/hyperlink" Target="https://tilth.org/resources/lessons-learned-series-organic-recordkeeping-for-a-crop-audit/" TargetMode="External"/></Relationships>
</file>

<file path=ppt/slides/_rels/slide34.xml.rels><?xml version="1.0" encoding="UTF-8" standalone="yes"?>
<Relationships xmlns="http://schemas.openxmlformats.org/package/2006/relationships"><Relationship Id="rId3" Type="http://schemas.openxmlformats.org/officeDocument/2006/relationships/tags" Target="../tags/tag127.xml"/><Relationship Id="rId7" Type="http://schemas.openxmlformats.org/officeDocument/2006/relationships/image" Target="../media/image5.png"/><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4.jpe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hyperlink" Target="http://www.iowaagriculture.gov/AgDiversification/Organic/LotNumbering.doc" TargetMode="External"/><Relationship Id="rId3" Type="http://schemas.openxmlformats.org/officeDocument/2006/relationships/hyperlink" Target="http://baystateorganic.org/wp-content/uploads/2016/01/Understanding-Lot-Numbering-Systems-Resource-Sheet.pdf" TargetMode="External"/><Relationship Id="rId7" Type="http://schemas.openxmlformats.org/officeDocument/2006/relationships/hyperlink" Target="https://attra.ncat.org/attra-pub/summaries/summary.php?pub=67" TargetMode="External"/><Relationship Id="rId2" Type="http://schemas.openxmlformats.org/officeDocument/2006/relationships/hyperlink" Target="https://attra.ncat.org/calendar/question.php/what-can-you-tell-me-about-software-products-for-organic-farm-recordkeeping" TargetMode="External"/><Relationship Id="rId1" Type="http://schemas.openxmlformats.org/officeDocument/2006/relationships/slideLayout" Target="../slideLayouts/slideLayout2.xml"/><Relationship Id="rId6" Type="http://schemas.openxmlformats.org/officeDocument/2006/relationships/hyperlink" Target="https://www.ccof.org/faqs/what-lot-number" TargetMode="External"/><Relationship Id="rId5" Type="http://schemas.openxmlformats.org/officeDocument/2006/relationships/hyperlink" Target="https://www.carolinafarmstewards.org/wp-content/uploads/2013/03/Record-Keeping-Software-Final.pdf" TargetMode="External"/><Relationship Id="rId4" Type="http://schemas.openxmlformats.org/officeDocument/2006/relationships/hyperlink" Target="https://mosesorganic.org/publications/guidebook-for-certification/"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ams.usda.gov/services/organic-certification/becoming-certified" TargetMode="External"/><Relationship Id="rId3" Type="http://schemas.openxmlformats.org/officeDocument/2006/relationships/hyperlink" Target="https://attra.ncat.org/attra-pub/summaries/summary.php?pub=167" TargetMode="External"/><Relationship Id="rId7" Type="http://schemas.openxmlformats.org/officeDocument/2006/relationships/hyperlink" Target="https://www.youtube.com/watch?v=cTsFZ_keYsc&amp;feature=youtu.be" TargetMode="External"/><Relationship Id="rId2" Type="http://schemas.openxmlformats.org/officeDocument/2006/relationships/hyperlink" Target="https://extension.psu.edu/the-importance-of-record-keeping" TargetMode="External"/><Relationship Id="rId1" Type="http://schemas.openxmlformats.org/officeDocument/2006/relationships/slideLayout" Target="../slideLayouts/slideLayout2.xml"/><Relationship Id="rId6" Type="http://schemas.openxmlformats.org/officeDocument/2006/relationships/hyperlink" Target="https://www.ams.usda.gov/sites/default/files/media/2602.pdf" TargetMode="External"/><Relationship Id="rId5" Type="http://schemas.openxmlformats.org/officeDocument/2006/relationships/hyperlink" Target="https://www.misa.umn.edu/publications/mn-guide-organic-certification" TargetMode="External"/><Relationship Id="rId4" Type="http://schemas.openxmlformats.org/officeDocument/2006/relationships/hyperlink" Target="http://mosaorganic.org/certification/forms"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6.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notesSlide" Target="../notesSlides/notesSlide6.xml"/><Relationship Id="rId18" Type="http://schemas.microsoft.com/office/2007/relationships/diagramDrawing" Target="../diagrams/drawing1.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slideLayout" Target="../slideLayouts/slideLayout2.xml"/><Relationship Id="rId17" Type="http://schemas.openxmlformats.org/officeDocument/2006/relationships/diagramColors" Target="../diagrams/colors1.xml"/><Relationship Id="rId2" Type="http://schemas.openxmlformats.org/officeDocument/2006/relationships/tags" Target="../tags/tag39.xml"/><Relationship Id="rId16" Type="http://schemas.openxmlformats.org/officeDocument/2006/relationships/diagramQuickStyle" Target="../diagrams/quickStyle1.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tags" Target="../tags/tag48.xml"/><Relationship Id="rId5" Type="http://schemas.openxmlformats.org/officeDocument/2006/relationships/tags" Target="../tags/tag42.xml"/><Relationship Id="rId15" Type="http://schemas.openxmlformats.org/officeDocument/2006/relationships/diagramLayout" Target="../diagrams/layout1.xml"/><Relationship Id="rId10" Type="http://schemas.openxmlformats.org/officeDocument/2006/relationships/tags" Target="../tags/tag47.xml"/><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image" Target="../media/image5.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4.jpe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7.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image" Target="../media/image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t="6068"/>
          <a:stretch/>
        </p:blipFill>
        <p:spPr>
          <a:xfrm>
            <a:off x="11723" y="0"/>
            <a:ext cx="9144000" cy="6441831"/>
          </a:xfrm>
          <a:prstGeom prst="rect">
            <a:avLst/>
          </a:prstGeom>
        </p:spPr>
      </p:pic>
      <p:sp>
        <p:nvSpPr>
          <p:cNvPr id="8" name="TextBox 7"/>
          <p:cNvSpPr txBox="1"/>
          <p:nvPr>
            <p:custDataLst>
              <p:tags r:id="rId1"/>
            </p:custDataLst>
          </p:nvPr>
        </p:nvSpPr>
        <p:spPr>
          <a:xfrm>
            <a:off x="241107" y="1912257"/>
            <a:ext cx="3634713" cy="3416320"/>
          </a:xfrm>
          <a:prstGeom prst="rect">
            <a:avLst/>
          </a:prstGeom>
          <a:solidFill>
            <a:srgbClr val="A37F47">
              <a:alpha val="64000"/>
            </a:srgbClr>
          </a:solidFill>
        </p:spPr>
        <p:txBody>
          <a:bodyPr wrap="none" rtlCol="0">
            <a:spAutoFit/>
          </a:bodyPr>
          <a:lstStyle/>
          <a:p>
            <a:pPr algn="ctr"/>
            <a:r>
              <a:rPr lang="en-US" sz="3600" u="sng" dirty="0" smtClean="0">
                <a:solidFill>
                  <a:srgbClr val="800000"/>
                </a:solidFill>
              </a:rPr>
              <a:t>Authors</a:t>
            </a:r>
          </a:p>
          <a:p>
            <a:pPr algn="ctr"/>
            <a:r>
              <a:rPr lang="en-US" sz="3600" dirty="0" smtClean="0">
                <a:solidFill>
                  <a:srgbClr val="800000"/>
                </a:solidFill>
              </a:rPr>
              <a:t>Kristine </a:t>
            </a:r>
            <a:r>
              <a:rPr lang="en-US" sz="3600" dirty="0" err="1" smtClean="0">
                <a:solidFill>
                  <a:srgbClr val="800000"/>
                </a:solidFill>
              </a:rPr>
              <a:t>Moncada</a:t>
            </a:r>
            <a:endParaRPr lang="en-US" sz="3600" dirty="0" smtClean="0">
              <a:solidFill>
                <a:srgbClr val="800000"/>
              </a:solidFill>
            </a:endParaRPr>
          </a:p>
          <a:p>
            <a:pPr algn="ctr"/>
            <a:r>
              <a:rPr lang="en-US" sz="3600" dirty="0" smtClean="0">
                <a:solidFill>
                  <a:srgbClr val="800000"/>
                </a:solidFill>
              </a:rPr>
              <a:t>Harriet Behar</a:t>
            </a:r>
          </a:p>
          <a:p>
            <a:pPr algn="ctr"/>
            <a:r>
              <a:rPr lang="en-US" sz="3600" dirty="0" smtClean="0">
                <a:solidFill>
                  <a:srgbClr val="800000"/>
                </a:solidFill>
              </a:rPr>
              <a:t>Jim Riddle</a:t>
            </a:r>
          </a:p>
          <a:p>
            <a:pPr algn="ctr"/>
            <a:r>
              <a:rPr lang="en-US" sz="3600" dirty="0">
                <a:solidFill>
                  <a:srgbClr val="800000"/>
                </a:solidFill>
              </a:rPr>
              <a:t>Constance Carlson</a:t>
            </a:r>
          </a:p>
          <a:p>
            <a:pPr algn="ctr"/>
            <a:r>
              <a:rPr lang="en-US" sz="3600" dirty="0" smtClean="0">
                <a:solidFill>
                  <a:srgbClr val="800000"/>
                </a:solidFill>
              </a:rPr>
              <a:t>Craig </a:t>
            </a:r>
            <a:r>
              <a:rPr lang="en-US" sz="3600" dirty="0" err="1" smtClean="0">
                <a:solidFill>
                  <a:srgbClr val="800000"/>
                </a:solidFill>
              </a:rPr>
              <a:t>Sheaffer</a:t>
            </a:r>
            <a:endParaRPr lang="en-US" sz="3600" dirty="0" smtClean="0">
              <a:solidFill>
                <a:srgbClr val="800000"/>
              </a:solidFill>
            </a:endParaRPr>
          </a:p>
        </p:txBody>
      </p:sp>
      <p:sp>
        <p:nvSpPr>
          <p:cNvPr id="2" name="Title 1"/>
          <p:cNvSpPr>
            <a:spLocks noGrp="1"/>
          </p:cNvSpPr>
          <p:nvPr>
            <p:ph type="ctrTitle"/>
            <p:custDataLst>
              <p:tags r:id="rId2"/>
            </p:custDataLst>
          </p:nvPr>
        </p:nvSpPr>
        <p:spPr>
          <a:xfrm>
            <a:off x="1916723" y="131965"/>
            <a:ext cx="5334000" cy="1306270"/>
          </a:xfrm>
          <a:solidFill>
            <a:srgbClr val="A37F47">
              <a:alpha val="64000"/>
            </a:srgbClr>
          </a:solidFill>
        </p:spPr>
        <p:txBody>
          <a:bodyPr>
            <a:normAutofit/>
          </a:bodyPr>
          <a:lstStyle/>
          <a:p>
            <a:r>
              <a:rPr lang="en-US" sz="4800" dirty="0" smtClean="0"/>
              <a:t>Record Keeping</a:t>
            </a:r>
            <a:endParaRPr lang="en-US" sz="4800" dirty="0"/>
          </a:p>
        </p:txBody>
      </p:sp>
      <p:sp>
        <p:nvSpPr>
          <p:cNvPr id="6" name="TextBox 5"/>
          <p:cNvSpPr txBox="1"/>
          <p:nvPr>
            <p:custDataLst>
              <p:tags r:id="rId3"/>
            </p:custDataLst>
          </p:nvPr>
        </p:nvSpPr>
        <p:spPr>
          <a:xfrm>
            <a:off x="4054403" y="1912257"/>
            <a:ext cx="4876800" cy="3539430"/>
          </a:xfrm>
          <a:prstGeom prst="rect">
            <a:avLst/>
          </a:prstGeom>
          <a:solidFill>
            <a:srgbClr val="A37F47">
              <a:alpha val="64000"/>
            </a:srgbClr>
          </a:solidFill>
        </p:spPr>
        <p:txBody>
          <a:bodyPr wrap="square" rtlCol="0">
            <a:spAutoFit/>
          </a:bodyPr>
          <a:lstStyle/>
          <a:p>
            <a:pPr algn="ctr"/>
            <a:r>
              <a:rPr lang="en-US" sz="3200" dirty="0">
                <a:solidFill>
                  <a:srgbClr val="800000"/>
                </a:solidFill>
              </a:rPr>
              <a:t>This material is based upon work that is supported by the National Institute of Food and Agriculture, U.S. Department of Agriculture, under grant number 2013-51106-21005.</a:t>
            </a:r>
          </a:p>
        </p:txBody>
      </p:sp>
    </p:spTree>
    <p:extLst>
      <p:ext uri="{BB962C8B-B14F-4D97-AF65-F5344CB8AC3E}">
        <p14:creationId xmlns:p14="http://schemas.microsoft.com/office/powerpoint/2010/main" val="3028107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58" t="20623" r="1430" b="6382"/>
          <a:stretch/>
        </p:blipFill>
        <p:spPr bwMode="auto">
          <a:xfrm>
            <a:off x="4559599" y="2743200"/>
            <a:ext cx="4477804" cy="2322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405" t="5937" r="2915"/>
          <a:stretch/>
        </p:blipFill>
        <p:spPr bwMode="auto">
          <a:xfrm>
            <a:off x="4529919" y="1503940"/>
            <a:ext cx="4537163" cy="4801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custDataLst>
              <p:tags r:id="rId1"/>
            </p:custDataLst>
          </p:nvPr>
        </p:nvSpPr>
        <p:spPr>
          <a:xfrm>
            <a:off x="444799" y="3034"/>
            <a:ext cx="8229600" cy="911366"/>
          </a:xfrm>
        </p:spPr>
        <p:txBody>
          <a:bodyPr/>
          <a:lstStyle/>
          <a:p>
            <a:r>
              <a:rPr lang="en-US" dirty="0" smtClean="0"/>
              <a:t>Inputs</a:t>
            </a:r>
            <a:endParaRPr lang="en-US" dirty="0"/>
          </a:p>
        </p:txBody>
      </p:sp>
      <p:sp>
        <p:nvSpPr>
          <p:cNvPr id="3" name="Content Placeholder 2"/>
          <p:cNvSpPr>
            <a:spLocks noGrp="1"/>
          </p:cNvSpPr>
          <p:nvPr>
            <p:ph idx="1"/>
            <p:custDataLst>
              <p:tags r:id="rId2"/>
            </p:custDataLst>
          </p:nvPr>
        </p:nvSpPr>
        <p:spPr>
          <a:xfrm>
            <a:off x="76200" y="1417638"/>
            <a:ext cx="4350152" cy="5160678"/>
          </a:xfrm>
        </p:spPr>
        <p:txBody>
          <a:bodyPr>
            <a:normAutofit fontScale="85000" lnSpcReduction="10000"/>
          </a:bodyPr>
          <a:lstStyle/>
          <a:p>
            <a:r>
              <a:rPr lang="en-US" dirty="0" smtClean="0"/>
              <a:t>Seed variety and source</a:t>
            </a:r>
          </a:p>
          <a:p>
            <a:r>
              <a:rPr lang="en-US" dirty="0" smtClean="0"/>
              <a:t>Seed coatings, treatments, or inoculants</a:t>
            </a:r>
          </a:p>
          <a:p>
            <a:r>
              <a:rPr lang="en-US" dirty="0" smtClean="0"/>
              <a:t>Foliar-applied products</a:t>
            </a:r>
          </a:p>
          <a:p>
            <a:r>
              <a:rPr lang="en-US" dirty="0" smtClean="0"/>
              <a:t>Soil-applied products</a:t>
            </a:r>
          </a:p>
          <a:p>
            <a:r>
              <a:rPr lang="en-US" dirty="0" smtClean="0"/>
              <a:t>Adjuvants or surfactants </a:t>
            </a:r>
          </a:p>
          <a:p>
            <a:r>
              <a:rPr lang="en-US" dirty="0" smtClean="0"/>
              <a:t>Manure, compost, other approved fertilizers, or micronutrients</a:t>
            </a:r>
          </a:p>
          <a:p>
            <a:r>
              <a:rPr lang="en-US" dirty="0"/>
              <a:t>Approved pesticides</a:t>
            </a:r>
          </a:p>
          <a:p>
            <a:r>
              <a:rPr lang="en-US" dirty="0" smtClean="0"/>
              <a:t>Any other approved inputs</a:t>
            </a:r>
          </a:p>
        </p:txBody>
      </p:sp>
    </p:spTree>
    <p:extLst>
      <p:ext uri="{BB962C8B-B14F-4D97-AF65-F5344CB8AC3E}">
        <p14:creationId xmlns:p14="http://schemas.microsoft.com/office/powerpoint/2010/main" val="16918102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r="384" b="4347"/>
          <a:stretch/>
        </p:blipFill>
        <p:spPr bwMode="auto">
          <a:xfrm>
            <a:off x="-1" y="-3"/>
            <a:ext cx="9144001" cy="6542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custDataLst>
              <p:tags r:id="rId1"/>
            </p:custDataLst>
          </p:nvPr>
        </p:nvSpPr>
        <p:spPr>
          <a:xfrm>
            <a:off x="457200" y="533400"/>
            <a:ext cx="8229600" cy="1143000"/>
          </a:xfrm>
        </p:spPr>
        <p:txBody>
          <a:bodyPr>
            <a:normAutofit/>
          </a:bodyPr>
          <a:lstStyle/>
          <a:p>
            <a:r>
              <a:rPr lang="en-US" dirty="0" smtClean="0"/>
              <a:t>Example – Manure Application</a:t>
            </a:r>
            <a:endParaRPr lang="en-US" dirty="0"/>
          </a:p>
        </p:txBody>
      </p:sp>
      <p:sp>
        <p:nvSpPr>
          <p:cNvPr id="5" name="Content Placeholder 4"/>
          <p:cNvSpPr>
            <a:spLocks noGrp="1"/>
          </p:cNvSpPr>
          <p:nvPr>
            <p:ph idx="1"/>
            <p:custDataLst>
              <p:tags r:id="rId2"/>
            </p:custDataLst>
          </p:nvPr>
        </p:nvSpPr>
        <p:spPr>
          <a:xfrm>
            <a:off x="429016" y="2057400"/>
            <a:ext cx="8458200" cy="4525963"/>
          </a:xfrm>
        </p:spPr>
        <p:txBody>
          <a:bodyPr>
            <a:normAutofit/>
          </a:bodyPr>
          <a:lstStyle/>
          <a:p>
            <a:r>
              <a:rPr lang="en-US" dirty="0" smtClean="0"/>
              <a:t>What – what was applied</a:t>
            </a:r>
          </a:p>
          <a:p>
            <a:r>
              <a:rPr lang="en-US" dirty="0"/>
              <a:t>Who – you or custom </a:t>
            </a:r>
            <a:r>
              <a:rPr lang="en-US" dirty="0" smtClean="0"/>
              <a:t>work</a:t>
            </a:r>
            <a:endParaRPr lang="en-US" dirty="0"/>
          </a:p>
          <a:p>
            <a:r>
              <a:rPr lang="en-US" dirty="0" smtClean="0"/>
              <a:t>When – date operation performed</a:t>
            </a:r>
          </a:p>
          <a:p>
            <a:r>
              <a:rPr lang="en-US" dirty="0" smtClean="0"/>
              <a:t>Where – which field</a:t>
            </a:r>
          </a:p>
          <a:p>
            <a:r>
              <a:rPr lang="en-US" dirty="0" smtClean="0"/>
              <a:t>Why – use of some inputs need justification </a:t>
            </a:r>
          </a:p>
          <a:p>
            <a:r>
              <a:rPr lang="en-US" dirty="0" smtClean="0"/>
              <a:t>How – what equipment and rate was used</a:t>
            </a:r>
            <a:endParaRPr lang="en-US" dirty="0"/>
          </a:p>
        </p:txBody>
      </p:sp>
    </p:spTree>
    <p:extLst>
      <p:ext uri="{BB962C8B-B14F-4D97-AF65-F5344CB8AC3E}">
        <p14:creationId xmlns:p14="http://schemas.microsoft.com/office/powerpoint/2010/main" val="42750229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custDataLst>
              <p:tags r:id="rId1"/>
            </p:custDataLst>
          </p:nvPr>
        </p:nvSpPr>
        <p:spPr>
          <a:xfrm>
            <a:off x="4343400" y="1499191"/>
            <a:ext cx="4617720" cy="4648200"/>
          </a:xfrm>
          <a:prstGeom prst="rect">
            <a:avLst/>
          </a:prstGeom>
          <a:blipFill dpi="0" rotWithShape="1">
            <a:blip r:embed="rId6">
              <a:alphaModFix amt="57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457200" y="274638"/>
            <a:ext cx="8229600" cy="1143000"/>
          </a:xfrm>
        </p:spPr>
        <p:txBody>
          <a:bodyPr/>
          <a:lstStyle/>
          <a:p>
            <a:r>
              <a:rPr lang="en-US" dirty="0"/>
              <a:t>Record Keeping</a:t>
            </a:r>
          </a:p>
        </p:txBody>
      </p:sp>
      <p:sp>
        <p:nvSpPr>
          <p:cNvPr id="3" name="Content Placeholder 2"/>
          <p:cNvSpPr>
            <a:spLocks noGrp="1"/>
          </p:cNvSpPr>
          <p:nvPr>
            <p:ph idx="1"/>
            <p:custDataLst>
              <p:tags r:id="rId3"/>
            </p:custDataLst>
          </p:nvPr>
        </p:nvSpPr>
        <p:spPr>
          <a:xfrm>
            <a:off x="152400" y="1499191"/>
            <a:ext cx="4191000" cy="4648200"/>
          </a:xfrm>
          <a:solidFill>
            <a:srgbClr val="5C7F57">
              <a:alpha val="49000"/>
            </a:srgbClr>
          </a:solidFill>
        </p:spPr>
        <p:txBody>
          <a:bodyPr>
            <a:normAutofit/>
          </a:bodyPr>
          <a:lstStyle/>
          <a:p>
            <a:pPr marL="571500" indent="-571500">
              <a:buFont typeface="+mj-lt"/>
              <a:buAutoNum type="romanUcPeriod"/>
            </a:pPr>
            <a:r>
              <a:rPr lang="en-US" dirty="0" smtClean="0">
                <a:solidFill>
                  <a:schemeClr val="tx1">
                    <a:lumMod val="50000"/>
                    <a:lumOff val="50000"/>
                  </a:schemeClr>
                </a:solidFill>
              </a:rPr>
              <a:t>Documentation in organic</a:t>
            </a:r>
          </a:p>
          <a:p>
            <a:pPr marL="571500" indent="-571500">
              <a:buFont typeface="+mj-lt"/>
              <a:buAutoNum type="romanUcPeriod"/>
            </a:pPr>
            <a:r>
              <a:rPr lang="en-US" dirty="0">
                <a:solidFill>
                  <a:schemeClr val="tx1">
                    <a:lumMod val="50000"/>
                    <a:lumOff val="50000"/>
                  </a:schemeClr>
                </a:solidFill>
              </a:rPr>
              <a:t>What to </a:t>
            </a:r>
            <a:r>
              <a:rPr lang="en-US" dirty="0" smtClean="0">
                <a:solidFill>
                  <a:schemeClr val="tx1">
                    <a:lumMod val="50000"/>
                    <a:lumOff val="50000"/>
                  </a:schemeClr>
                </a:solidFill>
              </a:rPr>
              <a:t>record</a:t>
            </a:r>
            <a:endParaRPr lang="en-US" dirty="0">
              <a:solidFill>
                <a:schemeClr val="tx1">
                  <a:lumMod val="50000"/>
                  <a:lumOff val="50000"/>
                </a:schemeClr>
              </a:solidFill>
            </a:endParaRPr>
          </a:p>
          <a:p>
            <a:pPr marL="571500" indent="-571500">
              <a:buFont typeface="+mj-lt"/>
              <a:buAutoNum type="romanUcPeriod"/>
            </a:pPr>
            <a:r>
              <a:rPr lang="en-US" dirty="0" smtClean="0"/>
              <a:t>Forms and field maps</a:t>
            </a:r>
            <a:endParaRPr lang="en-US" dirty="0"/>
          </a:p>
          <a:p>
            <a:pPr marL="571500" indent="-571500">
              <a:buFont typeface="+mj-lt"/>
              <a:buAutoNum type="romanUcPeriod"/>
            </a:pPr>
            <a:r>
              <a:rPr lang="en-US" dirty="0" smtClean="0"/>
              <a:t>Tracking and </a:t>
            </a:r>
            <a:r>
              <a:rPr lang="en-US" dirty="0"/>
              <a:t>l</a:t>
            </a:r>
            <a:r>
              <a:rPr lang="en-US" dirty="0" smtClean="0"/>
              <a:t>ot numbers</a:t>
            </a:r>
          </a:p>
          <a:p>
            <a:pPr marL="571500" indent="-571500">
              <a:buFont typeface="+mj-lt"/>
              <a:buAutoNum type="romanUcPeriod"/>
            </a:pPr>
            <a:r>
              <a:rPr lang="en-US" dirty="0" smtClean="0"/>
              <a:t>Other tips</a:t>
            </a:r>
          </a:p>
          <a:p>
            <a:pPr marL="571500" indent="-571500">
              <a:buFont typeface="+mj-lt"/>
              <a:buAutoNum type="romanUcPeriod"/>
            </a:pPr>
            <a:endParaRPr lang="en-US" dirty="0" smtClean="0"/>
          </a:p>
        </p:txBody>
      </p:sp>
      <p:pic>
        <p:nvPicPr>
          <p:cNvPr id="4" name="Picture 3"/>
          <p:cNvPicPr>
            <a:picLocks noChangeAspect="1"/>
          </p:cNvPicPr>
          <p:nvPr/>
        </p:nvPicPr>
        <p:blipFill>
          <a:blip r:embed="rId7"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572000" y="2208232"/>
            <a:ext cx="4389120" cy="3230118"/>
          </a:xfrm>
          <a:prstGeom prst="rect">
            <a:avLst/>
          </a:prstGeom>
        </p:spPr>
      </p:pic>
    </p:spTree>
    <p:extLst>
      <p:ext uri="{BB962C8B-B14F-4D97-AF65-F5344CB8AC3E}">
        <p14:creationId xmlns:p14="http://schemas.microsoft.com/office/powerpoint/2010/main" val="6401876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Examples of Forms</a:t>
            </a:r>
            <a:endParaRPr lang="en-US" dirty="0"/>
          </a:p>
        </p:txBody>
      </p:sp>
      <p:sp>
        <p:nvSpPr>
          <p:cNvPr id="3" name="Content Placeholder 2"/>
          <p:cNvSpPr>
            <a:spLocks noGrp="1"/>
          </p:cNvSpPr>
          <p:nvPr>
            <p:ph idx="1"/>
            <p:custDataLst>
              <p:tags r:id="rId2"/>
            </p:custDataLst>
          </p:nvPr>
        </p:nvSpPr>
        <p:spPr>
          <a:xfrm>
            <a:off x="457200" y="1600200"/>
            <a:ext cx="4419600" cy="4525963"/>
          </a:xfrm>
        </p:spPr>
        <p:txBody>
          <a:bodyPr>
            <a:normAutofit/>
          </a:bodyPr>
          <a:lstStyle/>
          <a:p>
            <a:r>
              <a:rPr lang="en-US" dirty="0" smtClean="0"/>
              <a:t>Field </a:t>
            </a:r>
            <a:r>
              <a:rPr lang="en-US" dirty="0"/>
              <a:t>history </a:t>
            </a:r>
            <a:r>
              <a:rPr lang="en-US" dirty="0" smtClean="0"/>
              <a:t>and production sheets</a:t>
            </a:r>
            <a:endParaRPr lang="en-US" dirty="0"/>
          </a:p>
          <a:p>
            <a:r>
              <a:rPr lang="en-US" dirty="0" smtClean="0"/>
              <a:t>Activity </a:t>
            </a:r>
            <a:r>
              <a:rPr lang="en-US" dirty="0"/>
              <a:t>log</a:t>
            </a:r>
          </a:p>
          <a:p>
            <a:r>
              <a:rPr lang="en-US" dirty="0" smtClean="0"/>
              <a:t>Inputs </a:t>
            </a:r>
            <a:r>
              <a:rPr lang="en-US" dirty="0"/>
              <a:t>record </a:t>
            </a:r>
            <a:endParaRPr lang="en-US" dirty="0" smtClean="0"/>
          </a:p>
          <a:p>
            <a:r>
              <a:rPr lang="en-US" dirty="0" smtClean="0"/>
              <a:t>Harvest </a:t>
            </a:r>
            <a:r>
              <a:rPr lang="en-US" dirty="0"/>
              <a:t>and storage </a:t>
            </a:r>
            <a:r>
              <a:rPr lang="en-US" dirty="0" smtClean="0"/>
              <a:t>records</a:t>
            </a:r>
          </a:p>
          <a:p>
            <a:r>
              <a:rPr lang="en-US" dirty="0"/>
              <a:t>Equipment cleaning log</a:t>
            </a:r>
          </a:p>
        </p:txBody>
      </p:sp>
      <p:pic>
        <p:nvPicPr>
          <p:cNvPr id="6" name="Picture 4" descr="C:\Documents and Settings\harriet\Desktop\My NOP and livestock slides\Field noteboo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305" y="1905000"/>
            <a:ext cx="44196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68501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52400" y="24414"/>
            <a:ext cx="8686800" cy="1143000"/>
          </a:xfrm>
        </p:spPr>
        <p:txBody>
          <a:bodyPr>
            <a:normAutofit/>
          </a:bodyPr>
          <a:lstStyle/>
          <a:p>
            <a:r>
              <a:rPr lang="en-US" dirty="0" smtClean="0"/>
              <a:t>Field History Sheets</a:t>
            </a:r>
            <a:endParaRPr lang="en-US" dirty="0"/>
          </a:p>
        </p:txBody>
      </p:sp>
      <p:pic>
        <p:nvPicPr>
          <p:cNvPr id="5" name="Picture 4"/>
          <p:cNvPicPr>
            <a:picLocks noChangeAspect="1"/>
          </p:cNvPicPr>
          <p:nvPr/>
        </p:nvPicPr>
        <p:blipFill rotWithShape="1">
          <a:blip r:embed="rId5"/>
          <a:srcRect l="3668" r="3414"/>
          <a:stretch/>
        </p:blipFill>
        <p:spPr>
          <a:xfrm>
            <a:off x="40120" y="1981200"/>
            <a:ext cx="9063760" cy="2721291"/>
          </a:xfrm>
          <a:prstGeom prst="rect">
            <a:avLst/>
          </a:prstGeom>
        </p:spPr>
      </p:pic>
      <p:sp>
        <p:nvSpPr>
          <p:cNvPr id="3" name="Rectangle 2"/>
          <p:cNvSpPr/>
          <p:nvPr>
            <p:custDataLst>
              <p:tags r:id="rId2"/>
            </p:custDataLst>
          </p:nvPr>
        </p:nvSpPr>
        <p:spPr>
          <a:xfrm>
            <a:off x="6132080" y="4702491"/>
            <a:ext cx="2971800" cy="369332"/>
          </a:xfrm>
          <a:prstGeom prst="rect">
            <a:avLst/>
          </a:prstGeom>
        </p:spPr>
        <p:txBody>
          <a:bodyPr wrap="square">
            <a:spAutoFit/>
          </a:bodyPr>
          <a:lstStyle/>
          <a:p>
            <a:r>
              <a:rPr lang="en-US" dirty="0" smtClean="0">
                <a:solidFill>
                  <a:srgbClr val="800000"/>
                </a:solidFill>
              </a:rPr>
              <a:t>Riddle and </a:t>
            </a:r>
            <a:r>
              <a:rPr lang="en-US" dirty="0" err="1" smtClean="0">
                <a:solidFill>
                  <a:srgbClr val="800000"/>
                </a:solidFill>
              </a:rPr>
              <a:t>Gulbranson</a:t>
            </a:r>
            <a:r>
              <a:rPr lang="en-US" dirty="0" smtClean="0">
                <a:solidFill>
                  <a:srgbClr val="800000"/>
                </a:solidFill>
              </a:rPr>
              <a:t>,  </a:t>
            </a:r>
            <a:r>
              <a:rPr lang="en-US" dirty="0">
                <a:solidFill>
                  <a:srgbClr val="800000"/>
                </a:solidFill>
              </a:rPr>
              <a:t>2011</a:t>
            </a:r>
          </a:p>
        </p:txBody>
      </p:sp>
    </p:spTree>
    <p:extLst>
      <p:ext uri="{BB962C8B-B14F-4D97-AF65-F5344CB8AC3E}">
        <p14:creationId xmlns:p14="http://schemas.microsoft.com/office/powerpoint/2010/main" val="30768061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b="16248"/>
          <a:stretch/>
        </p:blipFill>
        <p:spPr bwMode="auto">
          <a:xfrm>
            <a:off x="25718" y="152401"/>
            <a:ext cx="9118281" cy="616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custDataLst>
              <p:tags r:id="rId1"/>
            </p:custDataLst>
          </p:nvPr>
        </p:nvSpPr>
        <p:spPr>
          <a:xfrm>
            <a:off x="7088" y="6343644"/>
            <a:ext cx="1536639" cy="369332"/>
          </a:xfrm>
          <a:prstGeom prst="rect">
            <a:avLst/>
          </a:prstGeom>
        </p:spPr>
        <p:txBody>
          <a:bodyPr wrap="none">
            <a:spAutoFit/>
          </a:bodyPr>
          <a:lstStyle/>
          <a:p>
            <a:r>
              <a:rPr lang="en-US" dirty="0" err="1" smtClean="0">
                <a:solidFill>
                  <a:srgbClr val="800000"/>
                </a:solidFill>
              </a:rPr>
              <a:t>Kuepper</a:t>
            </a:r>
            <a:r>
              <a:rPr lang="en-US" dirty="0" smtClean="0">
                <a:solidFill>
                  <a:srgbClr val="800000"/>
                </a:solidFill>
              </a:rPr>
              <a:t>, 2006</a:t>
            </a:r>
            <a:endParaRPr lang="en-US" dirty="0">
              <a:solidFill>
                <a:srgbClr val="800000"/>
              </a:solidFill>
            </a:endParaRPr>
          </a:p>
        </p:txBody>
      </p:sp>
      <p:sp>
        <p:nvSpPr>
          <p:cNvPr id="3" name="Rounded Rectangle 2"/>
          <p:cNvSpPr/>
          <p:nvPr/>
        </p:nvSpPr>
        <p:spPr>
          <a:xfrm>
            <a:off x="609600" y="838200"/>
            <a:ext cx="762000" cy="5505444"/>
          </a:xfrm>
          <a:prstGeom prst="roundRect">
            <a:avLst/>
          </a:prstGeom>
          <a:noFill/>
          <a:ln w="539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988464" y="837861"/>
            <a:ext cx="997687" cy="5505444"/>
          </a:xfrm>
          <a:prstGeom prst="roundRect">
            <a:avLst/>
          </a:prstGeom>
          <a:noFill/>
          <a:ln w="539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379274" y="837861"/>
            <a:ext cx="1478725" cy="5505444"/>
          </a:xfrm>
          <a:prstGeom prst="roundRect">
            <a:avLst/>
          </a:prstGeom>
          <a:noFill/>
          <a:ln w="539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752600" y="381000"/>
            <a:ext cx="6096000" cy="609600"/>
          </a:xfrm>
          <a:prstGeom prst="roundRect">
            <a:avLst/>
          </a:prstGeom>
          <a:noFill/>
          <a:ln w="539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4406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4144" r="3824"/>
          <a:stretch/>
        </p:blipFill>
        <p:spPr>
          <a:xfrm>
            <a:off x="-265" y="2096827"/>
            <a:ext cx="9144265" cy="3240857"/>
          </a:xfrm>
          <a:prstGeom prst="rect">
            <a:avLst/>
          </a:prstGeom>
        </p:spPr>
      </p:pic>
      <p:sp>
        <p:nvSpPr>
          <p:cNvPr id="2" name="Title 1"/>
          <p:cNvSpPr>
            <a:spLocks noGrp="1"/>
          </p:cNvSpPr>
          <p:nvPr>
            <p:ph type="title"/>
            <p:custDataLst>
              <p:tags r:id="rId1"/>
            </p:custDataLst>
          </p:nvPr>
        </p:nvSpPr>
        <p:spPr>
          <a:xfrm>
            <a:off x="457200" y="274638"/>
            <a:ext cx="8229600" cy="1143000"/>
          </a:xfrm>
        </p:spPr>
        <p:txBody>
          <a:bodyPr/>
          <a:lstStyle/>
          <a:p>
            <a:r>
              <a:rPr lang="en-US" dirty="0" smtClean="0"/>
              <a:t>Activity and Input Log</a:t>
            </a:r>
            <a:endParaRPr lang="en-US" dirty="0"/>
          </a:p>
        </p:txBody>
      </p:sp>
      <p:sp>
        <p:nvSpPr>
          <p:cNvPr id="6" name="Rectangle 5"/>
          <p:cNvSpPr/>
          <p:nvPr>
            <p:custDataLst>
              <p:tags r:id="rId2"/>
            </p:custDataLst>
          </p:nvPr>
        </p:nvSpPr>
        <p:spPr>
          <a:xfrm>
            <a:off x="6159690" y="5338107"/>
            <a:ext cx="2971800" cy="369332"/>
          </a:xfrm>
          <a:prstGeom prst="rect">
            <a:avLst/>
          </a:prstGeom>
        </p:spPr>
        <p:txBody>
          <a:bodyPr wrap="square">
            <a:spAutoFit/>
          </a:bodyPr>
          <a:lstStyle/>
          <a:p>
            <a:r>
              <a:rPr lang="en-US" dirty="0" smtClean="0">
                <a:solidFill>
                  <a:srgbClr val="800000"/>
                </a:solidFill>
              </a:rPr>
              <a:t>Riddle and </a:t>
            </a:r>
            <a:r>
              <a:rPr lang="en-US" dirty="0" err="1" smtClean="0">
                <a:solidFill>
                  <a:srgbClr val="800000"/>
                </a:solidFill>
              </a:rPr>
              <a:t>Gulbranson</a:t>
            </a:r>
            <a:r>
              <a:rPr lang="en-US" dirty="0" smtClean="0">
                <a:solidFill>
                  <a:srgbClr val="800000"/>
                </a:solidFill>
              </a:rPr>
              <a:t>,  </a:t>
            </a:r>
            <a:r>
              <a:rPr lang="en-US" dirty="0">
                <a:solidFill>
                  <a:srgbClr val="800000"/>
                </a:solidFill>
              </a:rPr>
              <a:t>2011</a:t>
            </a:r>
          </a:p>
        </p:txBody>
      </p:sp>
    </p:spTree>
    <p:extLst>
      <p:ext uri="{BB962C8B-B14F-4D97-AF65-F5344CB8AC3E}">
        <p14:creationId xmlns:p14="http://schemas.microsoft.com/office/powerpoint/2010/main" val="24426554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Storage, </a:t>
            </a:r>
            <a:r>
              <a:rPr lang="en-US" dirty="0" smtClean="0"/>
              <a:t>Transportation </a:t>
            </a:r>
            <a:r>
              <a:rPr lang="en-US" dirty="0"/>
              <a:t>and </a:t>
            </a:r>
            <a:r>
              <a:rPr lang="en-US" dirty="0" smtClean="0"/>
              <a:t>Sales Records </a:t>
            </a:r>
            <a:endParaRPr lang="en-US" dirty="0"/>
          </a:p>
        </p:txBody>
      </p:sp>
      <p:sp>
        <p:nvSpPr>
          <p:cNvPr id="5" name="Content Placeholder 2"/>
          <p:cNvSpPr txBox="1">
            <a:spLocks/>
          </p:cNvSpPr>
          <p:nvPr>
            <p:custDataLst>
              <p:tags r:id="rId2"/>
            </p:custDataLst>
          </p:nvPr>
        </p:nvSpPr>
        <p:spPr>
          <a:xfrm>
            <a:off x="228600" y="1639414"/>
            <a:ext cx="8686800" cy="1828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B</a:t>
            </a:r>
            <a:r>
              <a:rPr lang="en-US" dirty="0" smtClean="0"/>
              <a:t>ecome important after transition</a:t>
            </a:r>
            <a:endParaRPr lang="en-US" i="1" dirty="0"/>
          </a:p>
          <a:p>
            <a:r>
              <a:rPr lang="en-US" dirty="0" smtClean="0"/>
              <a:t>Help track your products as they enter the organic marketplace</a:t>
            </a:r>
            <a:endParaRPr lang="en-US" dirty="0"/>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5694" b="32356"/>
          <a:stretch/>
        </p:blipFill>
        <p:spPr>
          <a:xfrm>
            <a:off x="1231406" y="3429000"/>
            <a:ext cx="6681188" cy="3103307"/>
          </a:xfrm>
          <a:prstGeom prst="rect">
            <a:avLst/>
          </a:prstGeom>
        </p:spPr>
      </p:pic>
    </p:spTree>
    <p:extLst>
      <p:ext uri="{BB962C8B-B14F-4D97-AF65-F5344CB8AC3E}">
        <p14:creationId xmlns:p14="http://schemas.microsoft.com/office/powerpoint/2010/main" val="6781719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4" y="381000"/>
            <a:ext cx="9098692" cy="1554162"/>
          </a:xfrm>
        </p:spPr>
        <p:txBody>
          <a:bodyPr>
            <a:normAutofit/>
          </a:bodyPr>
          <a:lstStyle/>
          <a:p>
            <a:r>
              <a:rPr lang="en-US" sz="3600" dirty="0" smtClean="0"/>
              <a:t>Logs, sheets and forms vary, but the overall information to record is the </a:t>
            </a:r>
            <a:r>
              <a:rPr lang="en-US" sz="3600" u="sng" dirty="0" smtClean="0"/>
              <a:t>same</a:t>
            </a:r>
            <a:endParaRPr lang="en-US" sz="3600" u="sng"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654" y="2209800"/>
            <a:ext cx="9098692" cy="3657539"/>
          </a:xfrm>
          <a:prstGeom prst="rect">
            <a:avLst/>
          </a:prstGeom>
        </p:spPr>
      </p:pic>
    </p:spTree>
    <p:extLst>
      <p:ext uri="{BB962C8B-B14F-4D97-AF65-F5344CB8AC3E}">
        <p14:creationId xmlns:p14="http://schemas.microsoft.com/office/powerpoint/2010/main" val="8520732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Record Keeping Templates </a:t>
            </a:r>
            <a:endParaRPr lang="en-US" dirty="0"/>
          </a:p>
        </p:txBody>
      </p:sp>
      <p:sp>
        <p:nvSpPr>
          <p:cNvPr id="4" name="Content Placeholder 3"/>
          <p:cNvSpPr txBox="1">
            <a:spLocks noGrp="1"/>
          </p:cNvSpPr>
          <p:nvPr>
            <p:ph idx="1"/>
            <p:custDataLst>
              <p:tags r:id="rId2"/>
            </p:custDataLst>
          </p:nvPr>
        </p:nvSpPr>
        <p:spPr>
          <a:xfrm>
            <a:off x="533400" y="1757773"/>
            <a:ext cx="8077200" cy="3834896"/>
          </a:xfrm>
          <a:prstGeom prst="rect">
            <a:avLst/>
          </a:prstGeom>
          <a:noFill/>
        </p:spPr>
        <p:txBody>
          <a:bodyPr wrap="square" rtlCol="0">
            <a:spAutoFit/>
          </a:bodyPr>
          <a:lstStyle/>
          <a:p>
            <a:r>
              <a:rPr lang="en-US" dirty="0">
                <a:hlinkClick r:id="rId5"/>
              </a:rPr>
              <a:t>Documentation Forms for Organic Crop and Livestock </a:t>
            </a:r>
            <a:r>
              <a:rPr lang="en-US" dirty="0" smtClean="0">
                <a:hlinkClick r:id="rId5"/>
              </a:rPr>
              <a:t>Producers from ATTRA  </a:t>
            </a:r>
            <a:endParaRPr lang="en-US" dirty="0" smtClean="0"/>
          </a:p>
          <a:p>
            <a:r>
              <a:rPr lang="en-US" dirty="0" smtClean="0">
                <a:hlinkClick r:id="rId6"/>
              </a:rPr>
              <a:t>Your </a:t>
            </a:r>
            <a:r>
              <a:rPr lang="en-US" dirty="0">
                <a:hlinkClick r:id="rId6"/>
              </a:rPr>
              <a:t>Bridge </a:t>
            </a:r>
            <a:r>
              <a:rPr lang="en-US" dirty="0" smtClean="0">
                <a:hlinkClick r:id="rId6"/>
              </a:rPr>
              <a:t>Between Crop </a:t>
            </a:r>
            <a:r>
              <a:rPr lang="en-US" dirty="0">
                <a:hlinkClick r:id="rId6"/>
              </a:rPr>
              <a:t>Insurance </a:t>
            </a:r>
            <a:r>
              <a:rPr lang="en-US" dirty="0" smtClean="0">
                <a:hlinkClick r:id="rId6"/>
              </a:rPr>
              <a:t>&amp; Organic </a:t>
            </a:r>
            <a:r>
              <a:rPr lang="en-US" dirty="0">
                <a:hlinkClick r:id="rId6"/>
              </a:rPr>
              <a:t>System </a:t>
            </a:r>
            <a:r>
              <a:rPr lang="en-US" dirty="0" smtClean="0">
                <a:hlinkClick r:id="rId6"/>
              </a:rPr>
              <a:t>Reporting from MOSES </a:t>
            </a:r>
            <a:endParaRPr lang="en-US" dirty="0" smtClean="0"/>
          </a:p>
          <a:p>
            <a:r>
              <a:rPr lang="en-US" dirty="0" smtClean="0">
                <a:hlinkClick r:id="rId7"/>
              </a:rPr>
              <a:t>Minnesota Guide to Organic Certification </a:t>
            </a:r>
            <a:endParaRPr lang="en-US" dirty="0" smtClean="0"/>
          </a:p>
          <a:p>
            <a:r>
              <a:rPr lang="en-US" dirty="0" smtClean="0"/>
              <a:t>Certifier websites </a:t>
            </a:r>
            <a:r>
              <a:rPr lang="en-US" dirty="0"/>
              <a:t>(such as </a:t>
            </a:r>
            <a:r>
              <a:rPr lang="en-US" dirty="0">
                <a:hlinkClick r:id="rId8"/>
              </a:rPr>
              <a:t>MOSA </a:t>
            </a:r>
            <a:r>
              <a:rPr lang="en-US" dirty="0" smtClean="0">
                <a:hlinkClick r:id="rId8"/>
              </a:rPr>
              <a:t>Organic</a:t>
            </a:r>
            <a:r>
              <a:rPr lang="en-US" dirty="0" smtClean="0"/>
              <a:t>)</a:t>
            </a:r>
            <a:endParaRPr lang="en-US" dirty="0"/>
          </a:p>
        </p:txBody>
      </p:sp>
    </p:spTree>
    <p:extLst>
      <p:ext uri="{BB962C8B-B14F-4D97-AF65-F5344CB8AC3E}">
        <p14:creationId xmlns:p14="http://schemas.microsoft.com/office/powerpoint/2010/main" val="683460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554162"/>
          </a:xfrm>
        </p:spPr>
        <p:txBody>
          <a:bodyPr>
            <a:normAutofit/>
          </a:bodyPr>
          <a:lstStyle/>
          <a:p>
            <a:r>
              <a:rPr lang="en-US" dirty="0" smtClean="0"/>
              <a:t>Why Good Record Keeping Is Important</a:t>
            </a:r>
            <a:endParaRPr lang="en-US" dirty="0"/>
          </a:p>
        </p:txBody>
      </p:sp>
      <p:sp>
        <p:nvSpPr>
          <p:cNvPr id="3" name="Content Placeholder 2"/>
          <p:cNvSpPr>
            <a:spLocks noGrp="1"/>
          </p:cNvSpPr>
          <p:nvPr>
            <p:ph idx="1"/>
            <p:custDataLst>
              <p:tags r:id="rId2"/>
            </p:custDataLst>
          </p:nvPr>
        </p:nvSpPr>
        <p:spPr>
          <a:xfrm>
            <a:off x="457200" y="2133600"/>
            <a:ext cx="8229600" cy="4191000"/>
          </a:xfrm>
        </p:spPr>
        <p:txBody>
          <a:bodyPr>
            <a:normAutofit/>
          </a:bodyPr>
          <a:lstStyle/>
          <a:p>
            <a:r>
              <a:rPr lang="en-US" dirty="0" smtClean="0"/>
              <a:t>Applying for government programs</a:t>
            </a:r>
          </a:p>
          <a:p>
            <a:r>
              <a:rPr lang="en-US" dirty="0" smtClean="0"/>
              <a:t>Providing figures to lenders</a:t>
            </a:r>
          </a:p>
          <a:p>
            <a:r>
              <a:rPr lang="en-US" dirty="0" smtClean="0"/>
              <a:t>Supporting facts for insurance application and claims</a:t>
            </a:r>
          </a:p>
          <a:p>
            <a:r>
              <a:rPr lang="en-US" dirty="0" smtClean="0"/>
              <a:t>Making production decisions</a:t>
            </a:r>
          </a:p>
          <a:p>
            <a:pPr lvl="1"/>
            <a:r>
              <a:rPr lang="en-US" dirty="0" smtClean="0"/>
              <a:t>Why and what things did or did not work</a:t>
            </a:r>
          </a:p>
          <a:p>
            <a:pPr lvl="1"/>
            <a:r>
              <a:rPr lang="en-US" dirty="0" smtClean="0"/>
              <a:t>Prevents you from repeating mistakes</a:t>
            </a:r>
          </a:p>
          <a:p>
            <a:pPr lvl="1"/>
            <a:endParaRPr lang="en-US" dirty="0" smtClean="0"/>
          </a:p>
        </p:txBody>
      </p:sp>
      <p:grpSp>
        <p:nvGrpSpPr>
          <p:cNvPr id="12" name="Group 11"/>
          <p:cNvGrpSpPr/>
          <p:nvPr/>
        </p:nvGrpSpPr>
        <p:grpSpPr>
          <a:xfrm>
            <a:off x="548640" y="1143000"/>
            <a:ext cx="8046720" cy="5364480"/>
            <a:chOff x="548640" y="989690"/>
            <a:chExt cx="8046720" cy="53644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 y="989690"/>
              <a:ext cx="8046720" cy="5364480"/>
            </a:xfrm>
            <a:prstGeom prst="rect">
              <a:avLst/>
            </a:prstGeom>
          </p:spPr>
        </p:pic>
        <p:sp>
          <p:nvSpPr>
            <p:cNvPr id="5" name="TextBox 4"/>
            <p:cNvSpPr txBox="1"/>
            <p:nvPr/>
          </p:nvSpPr>
          <p:spPr>
            <a:xfrm rot="16200000">
              <a:off x="5674108" y="2975078"/>
              <a:ext cx="1556645" cy="707886"/>
            </a:xfrm>
            <a:prstGeom prst="rect">
              <a:avLst/>
            </a:prstGeom>
            <a:noFill/>
          </p:spPr>
          <p:txBody>
            <a:bodyPr wrap="none" rtlCol="0">
              <a:spAutoFit/>
            </a:bodyPr>
            <a:lstStyle/>
            <a:p>
              <a:r>
                <a:rPr lang="en-US" sz="4000" dirty="0" smtClean="0">
                  <a:latin typeface="Amienne" panose="04000508060000020003" pitchFamily="82" charset="0"/>
                </a:rPr>
                <a:t>Equipment </a:t>
              </a:r>
              <a:endParaRPr lang="en-US" sz="4000" dirty="0">
                <a:latin typeface="Amienne" panose="04000508060000020003" pitchFamily="82" charset="0"/>
              </a:endParaRPr>
            </a:p>
          </p:txBody>
        </p:sp>
        <p:sp>
          <p:nvSpPr>
            <p:cNvPr id="6" name="TextBox 5"/>
            <p:cNvSpPr txBox="1"/>
            <p:nvPr/>
          </p:nvSpPr>
          <p:spPr>
            <a:xfrm rot="16200000">
              <a:off x="1498220" y="2928204"/>
              <a:ext cx="2283446" cy="707886"/>
            </a:xfrm>
            <a:prstGeom prst="rect">
              <a:avLst/>
            </a:prstGeom>
            <a:noFill/>
          </p:spPr>
          <p:txBody>
            <a:bodyPr wrap="none" rtlCol="0">
              <a:spAutoFit/>
            </a:bodyPr>
            <a:lstStyle/>
            <a:p>
              <a:r>
                <a:rPr lang="en-US" sz="4000" dirty="0" smtClean="0">
                  <a:latin typeface="Amienne" panose="04000508060000020003" pitchFamily="82" charset="0"/>
                </a:rPr>
                <a:t>Field Operations</a:t>
              </a:r>
              <a:endParaRPr lang="en-US" sz="4000" dirty="0">
                <a:latin typeface="Amienne" panose="04000508060000020003" pitchFamily="82" charset="0"/>
              </a:endParaRPr>
            </a:p>
          </p:txBody>
        </p:sp>
        <p:sp>
          <p:nvSpPr>
            <p:cNvPr id="7" name="TextBox 6"/>
            <p:cNvSpPr txBox="1"/>
            <p:nvPr/>
          </p:nvSpPr>
          <p:spPr>
            <a:xfrm rot="16200000">
              <a:off x="3070064" y="3075056"/>
              <a:ext cx="849913" cy="707886"/>
            </a:xfrm>
            <a:prstGeom prst="rect">
              <a:avLst/>
            </a:prstGeom>
            <a:noFill/>
          </p:spPr>
          <p:txBody>
            <a:bodyPr wrap="none" rtlCol="0">
              <a:spAutoFit/>
            </a:bodyPr>
            <a:lstStyle/>
            <a:p>
              <a:r>
                <a:rPr lang="en-US" sz="4000" dirty="0" smtClean="0">
                  <a:latin typeface="Amienne" panose="04000508060000020003" pitchFamily="82" charset="0"/>
                </a:rPr>
                <a:t>Inputs</a:t>
              </a:r>
              <a:endParaRPr lang="en-US" sz="4000" dirty="0">
                <a:latin typeface="Amienne" panose="04000508060000020003" pitchFamily="82" charset="0"/>
              </a:endParaRPr>
            </a:p>
          </p:txBody>
        </p:sp>
        <p:sp>
          <p:nvSpPr>
            <p:cNvPr id="8" name="TextBox 7"/>
            <p:cNvSpPr txBox="1"/>
            <p:nvPr/>
          </p:nvSpPr>
          <p:spPr>
            <a:xfrm rot="16200000">
              <a:off x="3656911" y="2928203"/>
              <a:ext cx="1830181" cy="707886"/>
            </a:xfrm>
            <a:prstGeom prst="rect">
              <a:avLst/>
            </a:prstGeom>
            <a:noFill/>
          </p:spPr>
          <p:txBody>
            <a:bodyPr wrap="none" rtlCol="0">
              <a:spAutoFit/>
            </a:bodyPr>
            <a:lstStyle/>
            <a:p>
              <a:r>
                <a:rPr lang="en-US" sz="4000" dirty="0" smtClean="0">
                  <a:latin typeface="Amienne" panose="04000508060000020003" pitchFamily="82" charset="0"/>
                </a:rPr>
                <a:t>Custom Work</a:t>
              </a:r>
              <a:endParaRPr lang="en-US" sz="4000" dirty="0">
                <a:latin typeface="Amienne" panose="04000508060000020003" pitchFamily="82" charset="0"/>
              </a:endParaRPr>
            </a:p>
          </p:txBody>
        </p:sp>
        <p:sp>
          <p:nvSpPr>
            <p:cNvPr id="9" name="TextBox 8"/>
            <p:cNvSpPr txBox="1"/>
            <p:nvPr/>
          </p:nvSpPr>
          <p:spPr>
            <a:xfrm rot="16200000">
              <a:off x="4744953" y="3031152"/>
              <a:ext cx="1495859" cy="707886"/>
            </a:xfrm>
            <a:prstGeom prst="rect">
              <a:avLst/>
            </a:prstGeom>
            <a:noFill/>
          </p:spPr>
          <p:txBody>
            <a:bodyPr wrap="none" rtlCol="0">
              <a:spAutoFit/>
            </a:bodyPr>
            <a:lstStyle/>
            <a:p>
              <a:r>
                <a:rPr lang="en-US" sz="4000" dirty="0" smtClean="0">
                  <a:latin typeface="Amienne" panose="04000508060000020003" pitchFamily="82" charset="0"/>
                </a:rPr>
                <a:t>Field Maps</a:t>
              </a:r>
              <a:endParaRPr lang="en-US" sz="4000" dirty="0">
                <a:latin typeface="Amienne" panose="04000508060000020003" pitchFamily="82" charset="0"/>
              </a:endParaRPr>
            </a:p>
          </p:txBody>
        </p:sp>
        <p:sp>
          <p:nvSpPr>
            <p:cNvPr id="10" name="TextBox 9"/>
            <p:cNvSpPr txBox="1"/>
            <p:nvPr/>
          </p:nvSpPr>
          <p:spPr>
            <a:xfrm rot="16200000">
              <a:off x="945341" y="2978861"/>
              <a:ext cx="1391278" cy="707886"/>
            </a:xfrm>
            <a:prstGeom prst="rect">
              <a:avLst/>
            </a:prstGeom>
            <a:noFill/>
          </p:spPr>
          <p:txBody>
            <a:bodyPr wrap="none" rtlCol="0">
              <a:spAutoFit/>
            </a:bodyPr>
            <a:lstStyle/>
            <a:p>
              <a:r>
                <a:rPr lang="en-US" sz="4000" dirty="0" smtClean="0">
                  <a:latin typeface="Amienne" panose="04000508060000020003" pitchFamily="82" charset="0"/>
                </a:rPr>
                <a:t>Seed tags</a:t>
              </a:r>
              <a:endParaRPr lang="en-US" sz="4000" dirty="0">
                <a:latin typeface="Amienne" panose="04000508060000020003" pitchFamily="82" charset="0"/>
              </a:endParaRPr>
            </a:p>
          </p:txBody>
        </p:sp>
        <p:sp>
          <p:nvSpPr>
            <p:cNvPr id="11" name="TextBox 10"/>
            <p:cNvSpPr txBox="1"/>
            <p:nvPr/>
          </p:nvSpPr>
          <p:spPr>
            <a:xfrm rot="16200000">
              <a:off x="6271084" y="3015902"/>
              <a:ext cx="2151679" cy="707886"/>
            </a:xfrm>
            <a:prstGeom prst="rect">
              <a:avLst/>
            </a:prstGeom>
            <a:noFill/>
          </p:spPr>
          <p:txBody>
            <a:bodyPr wrap="none" rtlCol="0">
              <a:spAutoFit/>
            </a:bodyPr>
            <a:lstStyle/>
            <a:p>
              <a:r>
                <a:rPr lang="en-US" sz="4000" dirty="0" smtClean="0">
                  <a:latin typeface="Amienne" panose="04000508060000020003" pitchFamily="82" charset="0"/>
                </a:rPr>
                <a:t>Correspondence</a:t>
              </a:r>
              <a:endParaRPr lang="en-US" sz="4000" dirty="0">
                <a:latin typeface="Amienne" panose="04000508060000020003" pitchFamily="82" charset="0"/>
              </a:endParaRPr>
            </a:p>
          </p:txBody>
        </p:sp>
      </p:grpSp>
    </p:spTree>
    <p:extLst>
      <p:ext uri="{BB962C8B-B14F-4D97-AF65-F5344CB8AC3E}">
        <p14:creationId xmlns:p14="http://schemas.microsoft.com/office/powerpoint/2010/main" val="28594062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334000" y="157734"/>
            <a:ext cx="3657600" cy="1143000"/>
          </a:xfrm>
        </p:spPr>
        <p:txBody>
          <a:bodyPr/>
          <a:lstStyle/>
          <a:p>
            <a:r>
              <a:rPr lang="en-US" dirty="0" smtClean="0"/>
              <a:t>Field Map</a:t>
            </a:r>
            <a:endParaRPr lang="en-US" dirty="0"/>
          </a:p>
        </p:txBody>
      </p:sp>
      <p:sp>
        <p:nvSpPr>
          <p:cNvPr id="3" name="Content Placeholder 2"/>
          <p:cNvSpPr>
            <a:spLocks noGrp="1"/>
          </p:cNvSpPr>
          <p:nvPr>
            <p:ph idx="1"/>
            <p:custDataLst>
              <p:tags r:id="rId2"/>
            </p:custDataLst>
          </p:nvPr>
        </p:nvSpPr>
        <p:spPr>
          <a:xfrm>
            <a:off x="5410200" y="1447800"/>
            <a:ext cx="3698543" cy="5059363"/>
          </a:xfrm>
        </p:spPr>
        <p:txBody>
          <a:bodyPr>
            <a:normAutofit/>
          </a:bodyPr>
          <a:lstStyle/>
          <a:p>
            <a:r>
              <a:rPr lang="en-US" dirty="0" smtClean="0"/>
              <a:t>Accurate map of your entire farm</a:t>
            </a:r>
          </a:p>
          <a:p>
            <a:r>
              <a:rPr lang="en-US" dirty="0" smtClean="0"/>
              <a:t>Must include:</a:t>
            </a:r>
          </a:p>
          <a:p>
            <a:pPr lvl="1"/>
            <a:r>
              <a:rPr lang="en-US" dirty="0" smtClean="0"/>
              <a:t>Fields (location and acreage)</a:t>
            </a:r>
          </a:p>
          <a:p>
            <a:pPr lvl="1"/>
            <a:r>
              <a:rPr lang="en-US" dirty="0" smtClean="0"/>
              <a:t>Orientation</a:t>
            </a:r>
            <a:endParaRPr lang="en-US" dirty="0"/>
          </a:p>
          <a:p>
            <a:pPr lvl="1"/>
            <a:r>
              <a:rPr lang="en-US" dirty="0" smtClean="0"/>
              <a:t>All geographical features </a:t>
            </a:r>
          </a:p>
        </p:txBody>
      </p:sp>
      <p:pic>
        <p:nvPicPr>
          <p:cNvPr id="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056" r="5380"/>
          <a:stretch/>
        </p:blipFill>
        <p:spPr bwMode="auto">
          <a:xfrm>
            <a:off x="20053" y="157734"/>
            <a:ext cx="5105400" cy="6542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custDataLst>
              <p:tags r:id="rId3"/>
            </p:custDataLst>
          </p:nvPr>
        </p:nvSpPr>
        <p:spPr>
          <a:xfrm>
            <a:off x="2257927" y="6322497"/>
            <a:ext cx="2971800" cy="369332"/>
          </a:xfrm>
          <a:prstGeom prst="rect">
            <a:avLst/>
          </a:prstGeom>
        </p:spPr>
        <p:txBody>
          <a:bodyPr wrap="square">
            <a:spAutoFit/>
          </a:bodyPr>
          <a:lstStyle/>
          <a:p>
            <a:r>
              <a:rPr lang="en-US" dirty="0" smtClean="0">
                <a:solidFill>
                  <a:srgbClr val="800000"/>
                </a:solidFill>
              </a:rPr>
              <a:t>Riddle and </a:t>
            </a:r>
            <a:r>
              <a:rPr lang="en-US" dirty="0" err="1" smtClean="0">
                <a:solidFill>
                  <a:srgbClr val="800000"/>
                </a:solidFill>
              </a:rPr>
              <a:t>Gulbranson</a:t>
            </a:r>
            <a:r>
              <a:rPr lang="en-US" dirty="0" smtClean="0">
                <a:solidFill>
                  <a:srgbClr val="800000"/>
                </a:solidFill>
              </a:rPr>
              <a:t>,  </a:t>
            </a:r>
            <a:r>
              <a:rPr lang="en-US" dirty="0">
                <a:solidFill>
                  <a:srgbClr val="800000"/>
                </a:solidFill>
              </a:rPr>
              <a:t>2011</a:t>
            </a:r>
          </a:p>
        </p:txBody>
      </p:sp>
      <p:sp>
        <p:nvSpPr>
          <p:cNvPr id="4" name="TextBox 3"/>
          <p:cNvSpPr txBox="1"/>
          <p:nvPr/>
        </p:nvSpPr>
        <p:spPr>
          <a:xfrm>
            <a:off x="64008" y="6035040"/>
            <a:ext cx="762000" cy="381000"/>
          </a:xfrm>
          <a:prstGeom prst="rect">
            <a:avLst/>
          </a:prstGeom>
          <a:solidFill>
            <a:srgbClr val="FDFDFD"/>
          </a:solidFill>
        </p:spPr>
        <p:txBody>
          <a:bodyPr wrap="square" rtlCol="0">
            <a:spAutoFit/>
          </a:bodyPr>
          <a:lstStyle/>
          <a:p>
            <a:pPr algn="r"/>
            <a:r>
              <a:rPr lang="en-US" sz="1900" dirty="0" smtClean="0">
                <a:solidFill>
                  <a:schemeClr val="tx1">
                    <a:lumMod val="65000"/>
                    <a:lumOff val="35000"/>
                  </a:schemeClr>
                </a:solidFill>
                <a:latin typeface="Arial" panose="020B0604020202020204" pitchFamily="34" charset="0"/>
                <a:cs typeface="Arial" panose="020B0604020202020204" pitchFamily="34" charset="0"/>
              </a:rPr>
              <a:t>2017</a:t>
            </a:r>
            <a:endParaRPr lang="en-US" sz="19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0179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5181600" y="274638"/>
            <a:ext cx="3733800" cy="1143000"/>
          </a:xfrm>
        </p:spPr>
        <p:txBody>
          <a:bodyPr>
            <a:normAutofit/>
          </a:bodyPr>
          <a:lstStyle/>
          <a:p>
            <a:r>
              <a:rPr lang="en-US" dirty="0" smtClean="0"/>
              <a:t>Satellite Maps</a:t>
            </a:r>
            <a:endParaRPr lang="en-US" dirty="0"/>
          </a:p>
        </p:txBody>
      </p:sp>
      <p:sp>
        <p:nvSpPr>
          <p:cNvPr id="5" name="Content Placeholder 4"/>
          <p:cNvSpPr>
            <a:spLocks noGrp="1"/>
          </p:cNvSpPr>
          <p:nvPr>
            <p:ph idx="1"/>
            <p:custDataLst>
              <p:tags r:id="rId3"/>
            </p:custDataLst>
          </p:nvPr>
        </p:nvSpPr>
        <p:spPr>
          <a:xfrm>
            <a:off x="5181600" y="1600200"/>
            <a:ext cx="3733800" cy="4724400"/>
          </a:xfrm>
        </p:spPr>
        <p:txBody>
          <a:bodyPr>
            <a:normAutofit lnSpcReduction="10000"/>
          </a:bodyPr>
          <a:lstStyle/>
          <a:p>
            <a:r>
              <a:rPr lang="en-US" dirty="0" smtClean="0"/>
              <a:t>Obtain from NRCS</a:t>
            </a:r>
          </a:p>
          <a:p>
            <a:r>
              <a:rPr lang="en-US" dirty="0" smtClean="0"/>
              <a:t>Outline landscape features for your operation</a:t>
            </a:r>
          </a:p>
          <a:p>
            <a:r>
              <a:rPr lang="en-US" dirty="0"/>
              <a:t>W</a:t>
            </a:r>
            <a:r>
              <a:rPr lang="en-US" dirty="0" smtClean="0"/>
              <a:t>atch </a:t>
            </a:r>
            <a:r>
              <a:rPr lang="en-US" dirty="0"/>
              <a:t>our module on Certification for more </a:t>
            </a:r>
            <a:r>
              <a:rPr lang="en-US" dirty="0" smtClean="0"/>
              <a:t>information</a:t>
            </a:r>
          </a:p>
          <a:p>
            <a:endParaRPr lang="en-US" dirty="0"/>
          </a:p>
        </p:txBody>
      </p:sp>
      <p:graphicFrame>
        <p:nvGraphicFramePr>
          <p:cNvPr id="6" name="Object 2"/>
          <p:cNvGraphicFramePr>
            <a:graphicFrameLocks noChangeAspect="1"/>
          </p:cNvGraphicFramePr>
          <p:nvPr>
            <p:custDataLst>
              <p:tags r:id="rId4"/>
            </p:custDataLst>
            <p:extLst>
              <p:ext uri="{D42A27DB-BD31-4B8C-83A1-F6EECF244321}">
                <p14:modId xmlns:p14="http://schemas.microsoft.com/office/powerpoint/2010/main" val="560474920"/>
              </p:ext>
            </p:extLst>
          </p:nvPr>
        </p:nvGraphicFramePr>
        <p:xfrm>
          <a:off x="228600" y="247923"/>
          <a:ext cx="4780693" cy="6185143"/>
        </p:xfrm>
        <a:graphic>
          <a:graphicData uri="http://schemas.openxmlformats.org/presentationml/2006/ole">
            <mc:AlternateContent xmlns:mc="http://schemas.openxmlformats.org/markup-compatibility/2006">
              <mc:Choice xmlns:v="urn:schemas-microsoft-com:vml" Requires="v">
                <p:oleObj spid="_x0000_s4197" name="Acrobat Document" r:id="rId7" imgW="5830114" imgH="7542857" progId="AcroExch.Document.DC">
                  <p:embed/>
                </p:oleObj>
              </mc:Choice>
              <mc:Fallback>
                <p:oleObj name="Acrobat Document" r:id="rId7" imgW="5830114" imgH="7542857" progId="AcroExch.Document.DC">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247923"/>
                        <a:ext cx="4780693" cy="6185143"/>
                      </a:xfrm>
                      <a:prstGeom prst="rect">
                        <a:avLst/>
                      </a:prstGeom>
                    </p:spPr>
                  </p:pic>
                </p:oleObj>
              </mc:Fallback>
            </mc:AlternateContent>
          </a:graphicData>
        </a:graphic>
      </p:graphicFrame>
    </p:spTree>
    <p:extLst>
      <p:ext uri="{BB962C8B-B14F-4D97-AF65-F5344CB8AC3E}">
        <p14:creationId xmlns:p14="http://schemas.microsoft.com/office/powerpoint/2010/main" val="34467091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custDataLst>
              <p:tags r:id="rId1"/>
            </p:custDataLst>
          </p:nvPr>
        </p:nvSpPr>
        <p:spPr>
          <a:xfrm>
            <a:off x="4343400" y="1499191"/>
            <a:ext cx="4617720" cy="4648200"/>
          </a:xfrm>
          <a:prstGeom prst="rect">
            <a:avLst/>
          </a:prstGeom>
          <a:blipFill dpi="0" rotWithShape="1">
            <a:blip r:embed="rId6">
              <a:alphaModFix amt="57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457200" y="274638"/>
            <a:ext cx="8229600" cy="1143000"/>
          </a:xfrm>
        </p:spPr>
        <p:txBody>
          <a:bodyPr/>
          <a:lstStyle/>
          <a:p>
            <a:r>
              <a:rPr lang="en-US" dirty="0"/>
              <a:t>Record Keeping</a:t>
            </a:r>
          </a:p>
        </p:txBody>
      </p:sp>
      <p:sp>
        <p:nvSpPr>
          <p:cNvPr id="3" name="Content Placeholder 2"/>
          <p:cNvSpPr>
            <a:spLocks noGrp="1"/>
          </p:cNvSpPr>
          <p:nvPr>
            <p:ph idx="1"/>
            <p:custDataLst>
              <p:tags r:id="rId3"/>
            </p:custDataLst>
          </p:nvPr>
        </p:nvSpPr>
        <p:spPr>
          <a:xfrm>
            <a:off x="152400" y="1499191"/>
            <a:ext cx="4191000" cy="4648200"/>
          </a:xfrm>
          <a:solidFill>
            <a:srgbClr val="5C7F57">
              <a:alpha val="49000"/>
            </a:srgbClr>
          </a:solidFill>
        </p:spPr>
        <p:txBody>
          <a:bodyPr>
            <a:normAutofit/>
          </a:bodyPr>
          <a:lstStyle/>
          <a:p>
            <a:pPr marL="571500" indent="-571500">
              <a:buFont typeface="+mj-lt"/>
              <a:buAutoNum type="romanUcPeriod"/>
            </a:pPr>
            <a:r>
              <a:rPr lang="en-US" dirty="0" smtClean="0">
                <a:solidFill>
                  <a:schemeClr val="tx1">
                    <a:lumMod val="50000"/>
                    <a:lumOff val="50000"/>
                  </a:schemeClr>
                </a:solidFill>
              </a:rPr>
              <a:t>Documentation in organic</a:t>
            </a:r>
          </a:p>
          <a:p>
            <a:pPr marL="571500" indent="-571500">
              <a:buFont typeface="+mj-lt"/>
              <a:buAutoNum type="romanUcPeriod"/>
            </a:pPr>
            <a:r>
              <a:rPr lang="en-US" dirty="0">
                <a:solidFill>
                  <a:schemeClr val="tx1">
                    <a:lumMod val="50000"/>
                    <a:lumOff val="50000"/>
                  </a:schemeClr>
                </a:solidFill>
              </a:rPr>
              <a:t>What to </a:t>
            </a:r>
            <a:r>
              <a:rPr lang="en-US" dirty="0" smtClean="0">
                <a:solidFill>
                  <a:schemeClr val="tx1">
                    <a:lumMod val="50000"/>
                    <a:lumOff val="50000"/>
                  </a:schemeClr>
                </a:solidFill>
              </a:rPr>
              <a:t>record</a:t>
            </a:r>
            <a:endParaRPr lang="en-US" dirty="0">
              <a:solidFill>
                <a:schemeClr val="tx1">
                  <a:lumMod val="50000"/>
                  <a:lumOff val="50000"/>
                </a:schemeClr>
              </a:solidFill>
            </a:endParaRPr>
          </a:p>
          <a:p>
            <a:pPr marL="571500" indent="-571500">
              <a:buFont typeface="+mj-lt"/>
              <a:buAutoNum type="romanUcPeriod"/>
            </a:pPr>
            <a:r>
              <a:rPr lang="en-US" dirty="0" smtClean="0">
                <a:solidFill>
                  <a:schemeClr val="tx1">
                    <a:lumMod val="50000"/>
                    <a:lumOff val="50000"/>
                  </a:schemeClr>
                </a:solidFill>
              </a:rPr>
              <a:t>Forms and field maps</a:t>
            </a:r>
            <a:endParaRPr lang="en-US" dirty="0">
              <a:solidFill>
                <a:schemeClr val="tx1">
                  <a:lumMod val="50000"/>
                  <a:lumOff val="50000"/>
                </a:schemeClr>
              </a:solidFill>
            </a:endParaRPr>
          </a:p>
          <a:p>
            <a:pPr marL="571500" indent="-571500">
              <a:buFont typeface="+mj-lt"/>
              <a:buAutoNum type="romanUcPeriod"/>
            </a:pPr>
            <a:r>
              <a:rPr lang="en-US" dirty="0" smtClean="0"/>
              <a:t>Tracking and </a:t>
            </a:r>
            <a:r>
              <a:rPr lang="en-US" dirty="0"/>
              <a:t>l</a:t>
            </a:r>
            <a:r>
              <a:rPr lang="en-US" dirty="0" smtClean="0"/>
              <a:t>ot numbers</a:t>
            </a:r>
          </a:p>
          <a:p>
            <a:pPr marL="571500" indent="-571500">
              <a:buFont typeface="+mj-lt"/>
              <a:buAutoNum type="romanUcPeriod"/>
            </a:pPr>
            <a:r>
              <a:rPr lang="en-US" dirty="0" smtClean="0"/>
              <a:t>Other tips</a:t>
            </a:r>
          </a:p>
          <a:p>
            <a:pPr marL="571500" indent="-571500">
              <a:buFont typeface="+mj-lt"/>
              <a:buAutoNum type="romanUcPeriod"/>
            </a:pPr>
            <a:endParaRPr lang="en-US" dirty="0" smtClean="0"/>
          </a:p>
        </p:txBody>
      </p:sp>
      <p:pic>
        <p:nvPicPr>
          <p:cNvPr id="4" name="Picture 3"/>
          <p:cNvPicPr>
            <a:picLocks noChangeAspect="1"/>
          </p:cNvPicPr>
          <p:nvPr/>
        </p:nvPicPr>
        <p:blipFill>
          <a:blip r:embed="rId7"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572000" y="2208232"/>
            <a:ext cx="4389120" cy="3230118"/>
          </a:xfrm>
          <a:prstGeom prst="rect">
            <a:avLst/>
          </a:prstGeom>
        </p:spPr>
      </p:pic>
    </p:spTree>
    <p:extLst>
      <p:ext uri="{BB962C8B-B14F-4D97-AF65-F5344CB8AC3E}">
        <p14:creationId xmlns:p14="http://schemas.microsoft.com/office/powerpoint/2010/main" val="26001590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0" y="152400"/>
            <a:ext cx="3895344" cy="1143000"/>
          </a:xfrm>
        </p:spPr>
        <p:txBody>
          <a:bodyPr>
            <a:normAutofit/>
          </a:bodyPr>
          <a:lstStyle/>
          <a:p>
            <a:r>
              <a:rPr lang="en-US" dirty="0" smtClean="0"/>
              <a:t>Lot Numbers</a:t>
            </a:r>
            <a:endParaRPr lang="en-US" dirty="0"/>
          </a:p>
        </p:txBody>
      </p:sp>
      <p:sp>
        <p:nvSpPr>
          <p:cNvPr id="3" name="Content Placeholder 2"/>
          <p:cNvSpPr>
            <a:spLocks noGrp="1"/>
          </p:cNvSpPr>
          <p:nvPr>
            <p:ph idx="1"/>
            <p:custDataLst>
              <p:tags r:id="rId2"/>
            </p:custDataLst>
          </p:nvPr>
        </p:nvSpPr>
        <p:spPr>
          <a:xfrm>
            <a:off x="4007329" y="1295399"/>
            <a:ext cx="4975918" cy="3598515"/>
          </a:xfrm>
        </p:spPr>
        <p:txBody>
          <a:bodyPr>
            <a:normAutofit/>
          </a:bodyPr>
          <a:lstStyle/>
          <a:p>
            <a:r>
              <a:rPr lang="en-US" dirty="0"/>
              <a:t>F</a:t>
            </a:r>
            <a:r>
              <a:rPr lang="en-US" dirty="0" smtClean="0"/>
              <a:t>irst created on-farm as part of audit trail</a:t>
            </a:r>
          </a:p>
          <a:p>
            <a:r>
              <a:rPr lang="en-US" dirty="0" smtClean="0"/>
              <a:t>Assigned to every new product</a:t>
            </a:r>
          </a:p>
          <a:p>
            <a:r>
              <a:rPr lang="en-US" dirty="0"/>
              <a:t>U</a:t>
            </a:r>
            <a:r>
              <a:rPr lang="en-US" dirty="0" smtClean="0"/>
              <a:t>sed </a:t>
            </a:r>
            <a:r>
              <a:rPr lang="en-US" dirty="0"/>
              <a:t>in your logs and </a:t>
            </a:r>
            <a:r>
              <a:rPr lang="en-US" dirty="0" smtClean="0"/>
              <a:t>other forms</a:t>
            </a:r>
          </a:p>
          <a:p>
            <a:endParaRPr lang="en-US" dirty="0" smtClean="0"/>
          </a:p>
          <a:p>
            <a:endParaRPr lang="en-US" dirty="0" smtClean="0"/>
          </a:p>
          <a:p>
            <a:endParaRPr lang="en-US" dirty="0" smtClean="0"/>
          </a:p>
          <a:p>
            <a:endParaRPr lang="en-US" dirty="0"/>
          </a:p>
        </p:txBody>
      </p:sp>
      <p:graphicFrame>
        <p:nvGraphicFramePr>
          <p:cNvPr id="5" name="Diagram 4"/>
          <p:cNvGraphicFramePr/>
          <p:nvPr>
            <p:custDataLst>
              <p:tags r:id="rId3"/>
            </p:custDataLst>
            <p:extLst/>
          </p:nvPr>
        </p:nvGraphicFramePr>
        <p:xfrm>
          <a:off x="152400" y="990600"/>
          <a:ext cx="5181600" cy="586740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pSp>
        <p:nvGrpSpPr>
          <p:cNvPr id="7" name="Group 6"/>
          <p:cNvGrpSpPr/>
          <p:nvPr>
            <p:custDataLst>
              <p:tags r:id="rId4"/>
            </p:custDataLst>
          </p:nvPr>
        </p:nvGrpSpPr>
        <p:grpSpPr>
          <a:xfrm>
            <a:off x="7416878" y="5157216"/>
            <a:ext cx="1484115" cy="1038832"/>
            <a:chOff x="3694476" y="4155567"/>
            <a:chExt cx="1484115" cy="1038832"/>
          </a:xfrm>
        </p:grpSpPr>
        <p:sp>
          <p:nvSpPr>
            <p:cNvPr id="8" name="Rounded Rectangle 7"/>
            <p:cNvSpPr/>
            <p:nvPr>
              <p:custDataLst>
                <p:tags r:id="rId11"/>
              </p:custDataLst>
            </p:nvPr>
          </p:nvSpPr>
          <p:spPr>
            <a:xfrm>
              <a:off x="3694476" y="4155567"/>
              <a:ext cx="1484115" cy="1038832"/>
            </a:xfrm>
            <a:prstGeom prst="roundRect">
              <a:avLst>
                <a:gd name="adj" fmla="val 16670"/>
              </a:avLst>
            </a:prstGeom>
            <a:solidFill>
              <a:schemeClr val="dk2">
                <a:hueOff val="0"/>
                <a:satOff val="0"/>
                <a:lumOff val="0"/>
                <a:alphaOff val="0"/>
              </a:schemeClr>
            </a:solidFill>
            <a:ln w="25400" cap="flat" cmpd="sng" algn="ctr">
              <a:solidFill>
                <a:srgbClr val="F8E180"/>
              </a:solidFill>
              <a:prstDash val="solid"/>
            </a:ln>
            <a:effectLst/>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9" name="Rounded Rectangle 4"/>
            <p:cNvSpPr/>
            <p:nvPr>
              <p:custDataLst>
                <p:tags r:id="rId12"/>
              </p:custDataLst>
            </p:nvPr>
          </p:nvSpPr>
          <p:spPr>
            <a:xfrm>
              <a:off x="3745197" y="4215432"/>
              <a:ext cx="1382673" cy="937390"/>
            </a:xfrm>
            <a:prstGeom prst="rect">
              <a:avLst/>
            </a:prstGeom>
            <a:noFill/>
            <a:ln>
              <a:noFill/>
            </a:ln>
            <a:effectLst/>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000" b="1" kern="1200" dirty="0" smtClean="0">
                  <a:solidFill>
                    <a:srgbClr val="F8E180"/>
                  </a:solidFill>
                </a:rPr>
                <a:t>Consumer</a:t>
              </a:r>
              <a:endParaRPr lang="en-US" sz="2000" b="1" kern="1200" dirty="0">
                <a:solidFill>
                  <a:srgbClr val="F8E180"/>
                </a:solidFill>
              </a:endParaRPr>
            </a:p>
          </p:txBody>
        </p:sp>
      </p:grpSp>
      <p:sp>
        <p:nvSpPr>
          <p:cNvPr id="11" name="Oval 10"/>
          <p:cNvSpPr>
            <a:spLocks noChangeAspect="1"/>
          </p:cNvSpPr>
          <p:nvPr>
            <p:custDataLst>
              <p:tags r:id="rId5"/>
            </p:custDataLst>
          </p:nvPr>
        </p:nvSpPr>
        <p:spPr>
          <a:xfrm>
            <a:off x="5468112" y="5577497"/>
            <a:ext cx="246888" cy="246888"/>
          </a:xfrm>
          <a:prstGeom prst="ellipse">
            <a:avLst/>
          </a:prstGeom>
          <a:solidFill>
            <a:schemeClr val="accent1">
              <a:lumMod val="50000"/>
            </a:schemeClr>
          </a:solidFill>
          <a:ln>
            <a:solidFill>
              <a:srgbClr val="F8E1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a:spLocks noChangeAspect="1"/>
          </p:cNvSpPr>
          <p:nvPr>
            <p:custDataLst>
              <p:tags r:id="rId6"/>
            </p:custDataLst>
          </p:nvPr>
        </p:nvSpPr>
        <p:spPr>
          <a:xfrm>
            <a:off x="5847164" y="5577497"/>
            <a:ext cx="246888" cy="246888"/>
          </a:xfrm>
          <a:prstGeom prst="ellipse">
            <a:avLst/>
          </a:prstGeom>
          <a:solidFill>
            <a:schemeClr val="accent1">
              <a:lumMod val="50000"/>
            </a:schemeClr>
          </a:solidFill>
          <a:ln>
            <a:solidFill>
              <a:srgbClr val="F8E1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a:spLocks noChangeAspect="1"/>
          </p:cNvSpPr>
          <p:nvPr>
            <p:custDataLst>
              <p:tags r:id="rId7"/>
            </p:custDataLst>
          </p:nvPr>
        </p:nvSpPr>
        <p:spPr>
          <a:xfrm>
            <a:off x="6248400" y="5577497"/>
            <a:ext cx="246888" cy="246888"/>
          </a:xfrm>
          <a:prstGeom prst="ellipse">
            <a:avLst/>
          </a:prstGeom>
          <a:solidFill>
            <a:schemeClr val="accent1">
              <a:lumMod val="50000"/>
            </a:schemeClr>
          </a:solidFill>
          <a:ln>
            <a:solidFill>
              <a:srgbClr val="F8E1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a:spLocks noChangeAspect="1"/>
          </p:cNvSpPr>
          <p:nvPr>
            <p:custDataLst>
              <p:tags r:id="rId8"/>
            </p:custDataLst>
          </p:nvPr>
        </p:nvSpPr>
        <p:spPr>
          <a:xfrm>
            <a:off x="6629400" y="5577497"/>
            <a:ext cx="246888" cy="246888"/>
          </a:xfrm>
          <a:prstGeom prst="ellipse">
            <a:avLst/>
          </a:prstGeom>
          <a:solidFill>
            <a:schemeClr val="accent1">
              <a:lumMod val="50000"/>
            </a:schemeClr>
          </a:solidFill>
          <a:ln>
            <a:solidFill>
              <a:srgbClr val="F8E1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a:spLocks noChangeAspect="1"/>
          </p:cNvSpPr>
          <p:nvPr>
            <p:custDataLst>
              <p:tags r:id="rId9"/>
            </p:custDataLst>
          </p:nvPr>
        </p:nvSpPr>
        <p:spPr>
          <a:xfrm>
            <a:off x="7010400" y="5577497"/>
            <a:ext cx="246888" cy="246888"/>
          </a:xfrm>
          <a:prstGeom prst="ellipse">
            <a:avLst/>
          </a:prstGeom>
          <a:solidFill>
            <a:schemeClr val="accent1">
              <a:lumMod val="50000"/>
            </a:schemeClr>
          </a:solidFill>
          <a:ln>
            <a:solidFill>
              <a:srgbClr val="F8E1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custDataLst>
              <p:tags r:id="rId10"/>
            </p:custDataLst>
          </p:nvPr>
        </p:nvSpPr>
        <p:spPr>
          <a:xfrm>
            <a:off x="101679" y="4893915"/>
            <a:ext cx="2602379" cy="646331"/>
          </a:xfrm>
          <a:prstGeom prst="rect">
            <a:avLst/>
          </a:prstGeom>
          <a:noFill/>
        </p:spPr>
        <p:txBody>
          <a:bodyPr wrap="none" rtlCol="0">
            <a:spAutoFit/>
          </a:bodyPr>
          <a:lstStyle/>
          <a:p>
            <a:r>
              <a:rPr lang="en-US" sz="3600" dirty="0" smtClean="0">
                <a:solidFill>
                  <a:srgbClr val="800000"/>
                </a:solidFill>
              </a:rPr>
              <a:t>Audit Trail →</a:t>
            </a:r>
            <a:endParaRPr lang="en-US" sz="3600" dirty="0">
              <a:solidFill>
                <a:srgbClr val="800000"/>
              </a:solidFill>
            </a:endParaRPr>
          </a:p>
        </p:txBody>
      </p:sp>
    </p:spTree>
    <p:extLst>
      <p:ext uri="{BB962C8B-B14F-4D97-AF65-F5344CB8AC3E}">
        <p14:creationId xmlns:p14="http://schemas.microsoft.com/office/powerpoint/2010/main" val="21262932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50833"/>
          <a:stretch/>
        </p:blipFill>
        <p:spPr>
          <a:xfrm>
            <a:off x="4648200" y="1360506"/>
            <a:ext cx="4495800" cy="5143500"/>
          </a:xfrm>
          <a:prstGeom prst="rect">
            <a:avLst/>
          </a:prstGeom>
        </p:spPr>
      </p:pic>
      <p:sp>
        <p:nvSpPr>
          <p:cNvPr id="2" name="Title 1"/>
          <p:cNvSpPr>
            <a:spLocks noGrp="1"/>
          </p:cNvSpPr>
          <p:nvPr>
            <p:ph type="title"/>
            <p:custDataLst>
              <p:tags r:id="rId1"/>
            </p:custDataLst>
          </p:nvPr>
        </p:nvSpPr>
        <p:spPr>
          <a:xfrm>
            <a:off x="457200" y="274638"/>
            <a:ext cx="8229600" cy="1143000"/>
          </a:xfrm>
        </p:spPr>
        <p:txBody>
          <a:bodyPr/>
          <a:lstStyle/>
          <a:p>
            <a:r>
              <a:rPr lang="en-US" dirty="0" smtClean="0"/>
              <a:t>What Is a Lot Number?</a:t>
            </a:r>
            <a:endParaRPr lang="en-US" dirty="0"/>
          </a:p>
        </p:txBody>
      </p:sp>
      <p:sp>
        <p:nvSpPr>
          <p:cNvPr id="3" name="Content Placeholder 2"/>
          <p:cNvSpPr>
            <a:spLocks noGrp="1"/>
          </p:cNvSpPr>
          <p:nvPr>
            <p:ph idx="1"/>
            <p:custDataLst>
              <p:tags r:id="rId2"/>
            </p:custDataLst>
          </p:nvPr>
        </p:nvSpPr>
        <p:spPr>
          <a:xfrm>
            <a:off x="152400" y="1417638"/>
            <a:ext cx="4419600" cy="5211762"/>
          </a:xfrm>
          <a:noFill/>
        </p:spPr>
        <p:txBody>
          <a:bodyPr>
            <a:normAutofit fontScale="92500"/>
          </a:bodyPr>
          <a:lstStyle/>
          <a:p>
            <a:r>
              <a:rPr lang="en-US" dirty="0" smtClean="0"/>
              <a:t>Code used to trace crop</a:t>
            </a:r>
          </a:p>
          <a:p>
            <a:pPr lvl="1"/>
            <a:r>
              <a:rPr lang="en-US" dirty="0"/>
              <a:t>T</a:t>
            </a:r>
            <a:r>
              <a:rPr lang="en-US" dirty="0" smtClean="0"/>
              <a:t>o the field where grown and when grown (place and time) </a:t>
            </a:r>
          </a:p>
          <a:p>
            <a:pPr lvl="1"/>
            <a:r>
              <a:rPr lang="en-US" dirty="0" smtClean="0"/>
              <a:t>Indicates all production practices associated with that field (seed, amendments, planting, fertilizing, harvesting, etc.)</a:t>
            </a:r>
          </a:p>
        </p:txBody>
      </p:sp>
    </p:spTree>
    <p:extLst>
      <p:ext uri="{BB962C8B-B14F-4D97-AF65-F5344CB8AC3E}">
        <p14:creationId xmlns:p14="http://schemas.microsoft.com/office/powerpoint/2010/main" val="36161275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Assigning Lot Numbers</a:t>
            </a:r>
            <a:endParaRPr lang="en-US" dirty="0"/>
          </a:p>
        </p:txBody>
      </p:sp>
      <p:sp>
        <p:nvSpPr>
          <p:cNvPr id="3" name="Content Placeholder 2"/>
          <p:cNvSpPr>
            <a:spLocks noGrp="1"/>
          </p:cNvSpPr>
          <p:nvPr>
            <p:ph sz="half" idx="1"/>
            <p:custDataLst>
              <p:tags r:id="rId2"/>
            </p:custDataLst>
          </p:nvPr>
        </p:nvSpPr>
        <p:spPr>
          <a:xfrm>
            <a:off x="304800" y="1600200"/>
            <a:ext cx="4267200" cy="4525963"/>
          </a:xfrm>
        </p:spPr>
        <p:txBody>
          <a:bodyPr>
            <a:normAutofit/>
          </a:bodyPr>
          <a:lstStyle/>
          <a:p>
            <a:r>
              <a:rPr lang="en-US" dirty="0" smtClean="0"/>
              <a:t>Assigned before the grain leaves the field</a:t>
            </a:r>
          </a:p>
          <a:p>
            <a:r>
              <a:rPr lang="en-US" dirty="0" smtClean="0"/>
              <a:t>Should </a:t>
            </a:r>
            <a:r>
              <a:rPr lang="en-US" dirty="0"/>
              <a:t>be specific, consistent, and easy to </a:t>
            </a:r>
            <a:r>
              <a:rPr lang="en-US" dirty="0" smtClean="0"/>
              <a:t>decipher; can include:</a:t>
            </a:r>
            <a:endParaRPr lang="en-US" dirty="0"/>
          </a:p>
          <a:p>
            <a:pPr lvl="1"/>
            <a:r>
              <a:rPr lang="en-US" dirty="0" smtClean="0"/>
              <a:t>Crop</a:t>
            </a:r>
            <a:endParaRPr lang="en-US" dirty="0"/>
          </a:p>
          <a:p>
            <a:pPr lvl="1"/>
            <a:r>
              <a:rPr lang="en-US" dirty="0" smtClean="0"/>
              <a:t>Field</a:t>
            </a:r>
          </a:p>
          <a:p>
            <a:pPr lvl="1"/>
            <a:r>
              <a:rPr lang="en-US" dirty="0" smtClean="0"/>
              <a:t>Bin</a:t>
            </a:r>
            <a:endParaRPr lang="en-US" dirty="0"/>
          </a:p>
          <a:p>
            <a:pPr lvl="1"/>
            <a:r>
              <a:rPr lang="en-US" dirty="0"/>
              <a:t>Year</a:t>
            </a:r>
          </a:p>
          <a:p>
            <a:pPr lvl="1"/>
            <a:r>
              <a:rPr lang="en-US" dirty="0"/>
              <a:t>Farm name or </a:t>
            </a:r>
            <a:r>
              <a:rPr lang="en-US" dirty="0" smtClean="0"/>
              <a:t>initials</a:t>
            </a:r>
            <a:endParaRPr lang="en-US" dirty="0"/>
          </a:p>
          <a:p>
            <a:endParaRPr lang="en-US" dirty="0" smtClean="0"/>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14" t="11756"/>
          <a:stretch/>
        </p:blipFill>
        <p:spPr bwMode="auto">
          <a:xfrm>
            <a:off x="4724400" y="1752600"/>
            <a:ext cx="4205445" cy="4167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25528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Example</a:t>
            </a:r>
            <a:endParaRPr lang="en-US" dirty="0"/>
          </a:p>
        </p:txBody>
      </p:sp>
      <p:sp>
        <p:nvSpPr>
          <p:cNvPr id="4" name="Content Placeholder 3"/>
          <p:cNvSpPr>
            <a:spLocks noGrp="1"/>
          </p:cNvSpPr>
          <p:nvPr>
            <p:ph idx="1"/>
            <p:custDataLst>
              <p:tags r:id="rId2"/>
            </p:custDataLst>
          </p:nvPr>
        </p:nvSpPr>
        <p:spPr>
          <a:xfrm>
            <a:off x="1646604" y="4343400"/>
            <a:ext cx="5850791" cy="914400"/>
          </a:xfrm>
        </p:spPr>
        <p:txBody>
          <a:bodyPr>
            <a:normAutofit fontScale="92500"/>
          </a:bodyPr>
          <a:lstStyle/>
          <a:p>
            <a:pPr marL="0" indent="0">
              <a:buNone/>
            </a:pPr>
            <a:r>
              <a:rPr lang="en-US" sz="4400" dirty="0" smtClean="0"/>
              <a:t>Lot number = FM18S71</a:t>
            </a:r>
          </a:p>
        </p:txBody>
      </p:sp>
      <p:grpSp>
        <p:nvGrpSpPr>
          <p:cNvPr id="7" name="Group 6"/>
          <p:cNvGrpSpPr/>
          <p:nvPr>
            <p:custDataLst>
              <p:tags r:id="rId3"/>
            </p:custDataLst>
          </p:nvPr>
        </p:nvGrpSpPr>
        <p:grpSpPr>
          <a:xfrm>
            <a:off x="194608" y="2199914"/>
            <a:ext cx="8754784" cy="1640001"/>
            <a:chOff x="194607" y="4412399"/>
            <a:chExt cx="8754784" cy="1640001"/>
          </a:xfrm>
        </p:grpSpPr>
        <p:sp>
          <p:nvSpPr>
            <p:cNvPr id="8" name="Freeform 7"/>
            <p:cNvSpPr/>
            <p:nvPr>
              <p:custDataLst>
                <p:tags r:id="rId5"/>
              </p:custDataLst>
            </p:nvPr>
          </p:nvSpPr>
          <p:spPr>
            <a:xfrm>
              <a:off x="194607" y="4412399"/>
              <a:ext cx="1574601" cy="629840"/>
            </a:xfrm>
            <a:custGeom>
              <a:avLst/>
              <a:gdLst>
                <a:gd name="connsiteX0" fmla="*/ 0 w 1574601"/>
                <a:gd name="connsiteY0" fmla="*/ 0 h 629840"/>
                <a:gd name="connsiteX1" fmla="*/ 1574601 w 1574601"/>
                <a:gd name="connsiteY1" fmla="*/ 0 h 629840"/>
                <a:gd name="connsiteX2" fmla="*/ 1574601 w 1574601"/>
                <a:gd name="connsiteY2" fmla="*/ 629840 h 629840"/>
                <a:gd name="connsiteX3" fmla="*/ 0 w 1574601"/>
                <a:gd name="connsiteY3" fmla="*/ 629840 h 629840"/>
                <a:gd name="connsiteX4" fmla="*/ 0 w 1574601"/>
                <a:gd name="connsiteY4" fmla="*/ 0 h 629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601" h="629840">
                  <a:moveTo>
                    <a:pt x="0" y="0"/>
                  </a:moveTo>
                  <a:lnTo>
                    <a:pt x="1574601" y="0"/>
                  </a:lnTo>
                  <a:lnTo>
                    <a:pt x="1574601" y="629840"/>
                  </a:lnTo>
                  <a:lnTo>
                    <a:pt x="0" y="629840"/>
                  </a:lnTo>
                  <a:lnTo>
                    <a:pt x="0" y="0"/>
                  </a:lnTo>
                  <a:close/>
                </a:path>
              </a:pathLst>
            </a:custGeom>
            <a:solidFill>
              <a:srgbClr val="800000"/>
            </a:solidFill>
            <a:ln>
              <a:solidFill>
                <a:srgbClr val="F9E695"/>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800" kern="1200" dirty="0" smtClean="0">
                  <a:solidFill>
                    <a:srgbClr val="F9E695"/>
                  </a:solidFill>
                </a:rPr>
                <a:t>Farm</a:t>
              </a:r>
              <a:endParaRPr lang="en-US" sz="2800" kern="1200" dirty="0">
                <a:solidFill>
                  <a:srgbClr val="F9E695"/>
                </a:solidFill>
              </a:endParaRPr>
            </a:p>
          </p:txBody>
        </p:sp>
        <p:sp>
          <p:nvSpPr>
            <p:cNvPr id="9" name="Freeform 8"/>
            <p:cNvSpPr/>
            <p:nvPr>
              <p:custDataLst>
                <p:tags r:id="rId6"/>
              </p:custDataLst>
            </p:nvPr>
          </p:nvSpPr>
          <p:spPr>
            <a:xfrm>
              <a:off x="194607" y="5042240"/>
              <a:ext cx="1574601" cy="1010160"/>
            </a:xfrm>
            <a:custGeom>
              <a:avLst/>
              <a:gdLst>
                <a:gd name="connsiteX0" fmla="*/ 0 w 1574601"/>
                <a:gd name="connsiteY0" fmla="*/ 0 h 1010160"/>
                <a:gd name="connsiteX1" fmla="*/ 1574601 w 1574601"/>
                <a:gd name="connsiteY1" fmla="*/ 0 h 1010160"/>
                <a:gd name="connsiteX2" fmla="*/ 1574601 w 1574601"/>
                <a:gd name="connsiteY2" fmla="*/ 1010160 h 1010160"/>
                <a:gd name="connsiteX3" fmla="*/ 0 w 1574601"/>
                <a:gd name="connsiteY3" fmla="*/ 1010160 h 1010160"/>
                <a:gd name="connsiteX4" fmla="*/ 0 w 1574601"/>
                <a:gd name="connsiteY4" fmla="*/ 0 h 101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601" h="1010160">
                  <a:moveTo>
                    <a:pt x="0" y="0"/>
                  </a:moveTo>
                  <a:lnTo>
                    <a:pt x="1574601" y="0"/>
                  </a:lnTo>
                  <a:lnTo>
                    <a:pt x="1574601" y="1010160"/>
                  </a:lnTo>
                  <a:lnTo>
                    <a:pt x="0" y="1010160"/>
                  </a:lnTo>
                  <a:lnTo>
                    <a:pt x="0" y="0"/>
                  </a:lnTo>
                  <a:close/>
                </a:path>
              </a:pathLst>
            </a:custGeom>
            <a:solidFill>
              <a:srgbClr val="F9E695">
                <a:alpha val="90000"/>
              </a:srgbClr>
            </a:solidFill>
            <a:ln>
              <a:solidFill>
                <a:srgbClr val="F9E695">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0" lvl="1" algn="ctr" defTabSz="1022350">
                <a:lnSpc>
                  <a:spcPct val="90000"/>
                </a:lnSpc>
                <a:spcBef>
                  <a:spcPct val="0"/>
                </a:spcBef>
                <a:spcAft>
                  <a:spcPct val="15000"/>
                </a:spcAft>
              </a:pPr>
              <a:r>
                <a:rPr lang="en-US" sz="2800" kern="1200" dirty="0" smtClean="0">
                  <a:solidFill>
                    <a:srgbClr val="800000"/>
                  </a:solidFill>
                </a:rPr>
                <a:t>Farm Name</a:t>
              </a:r>
              <a:endParaRPr lang="en-US" sz="2800" kern="1200" dirty="0">
                <a:solidFill>
                  <a:srgbClr val="800000"/>
                </a:solidFill>
              </a:endParaRPr>
            </a:p>
          </p:txBody>
        </p:sp>
        <p:sp>
          <p:nvSpPr>
            <p:cNvPr id="10" name="Freeform 9"/>
            <p:cNvSpPr/>
            <p:nvPr>
              <p:custDataLst>
                <p:tags r:id="rId7"/>
              </p:custDataLst>
            </p:nvPr>
          </p:nvSpPr>
          <p:spPr>
            <a:xfrm>
              <a:off x="1989653" y="4412399"/>
              <a:ext cx="1574601" cy="629840"/>
            </a:xfrm>
            <a:custGeom>
              <a:avLst/>
              <a:gdLst>
                <a:gd name="connsiteX0" fmla="*/ 0 w 1574601"/>
                <a:gd name="connsiteY0" fmla="*/ 0 h 629840"/>
                <a:gd name="connsiteX1" fmla="*/ 1574601 w 1574601"/>
                <a:gd name="connsiteY1" fmla="*/ 0 h 629840"/>
                <a:gd name="connsiteX2" fmla="*/ 1574601 w 1574601"/>
                <a:gd name="connsiteY2" fmla="*/ 629840 h 629840"/>
                <a:gd name="connsiteX3" fmla="*/ 0 w 1574601"/>
                <a:gd name="connsiteY3" fmla="*/ 629840 h 629840"/>
                <a:gd name="connsiteX4" fmla="*/ 0 w 1574601"/>
                <a:gd name="connsiteY4" fmla="*/ 0 h 629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601" h="629840">
                  <a:moveTo>
                    <a:pt x="0" y="0"/>
                  </a:moveTo>
                  <a:lnTo>
                    <a:pt x="1574601" y="0"/>
                  </a:lnTo>
                  <a:lnTo>
                    <a:pt x="1574601" y="629840"/>
                  </a:lnTo>
                  <a:lnTo>
                    <a:pt x="0" y="629840"/>
                  </a:lnTo>
                  <a:lnTo>
                    <a:pt x="0" y="0"/>
                  </a:lnTo>
                  <a:close/>
                </a:path>
              </a:pathLst>
            </a:custGeom>
            <a:solidFill>
              <a:srgbClr val="800000"/>
            </a:solidFill>
            <a:ln>
              <a:solidFill>
                <a:srgbClr val="F9E695"/>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800" kern="1200" dirty="0" smtClean="0">
                  <a:solidFill>
                    <a:srgbClr val="F9E695"/>
                  </a:solidFill>
                </a:rPr>
                <a:t>Year</a:t>
              </a:r>
              <a:endParaRPr lang="en-US" sz="2800" kern="1200" dirty="0">
                <a:solidFill>
                  <a:srgbClr val="F9E695"/>
                </a:solidFill>
              </a:endParaRPr>
            </a:p>
          </p:txBody>
        </p:sp>
        <p:sp>
          <p:nvSpPr>
            <p:cNvPr id="11" name="Freeform 10"/>
            <p:cNvSpPr/>
            <p:nvPr>
              <p:custDataLst>
                <p:tags r:id="rId8"/>
              </p:custDataLst>
            </p:nvPr>
          </p:nvSpPr>
          <p:spPr>
            <a:xfrm>
              <a:off x="1989653" y="5042240"/>
              <a:ext cx="1574601" cy="1010160"/>
            </a:xfrm>
            <a:custGeom>
              <a:avLst/>
              <a:gdLst>
                <a:gd name="connsiteX0" fmla="*/ 0 w 1574601"/>
                <a:gd name="connsiteY0" fmla="*/ 0 h 1010160"/>
                <a:gd name="connsiteX1" fmla="*/ 1574601 w 1574601"/>
                <a:gd name="connsiteY1" fmla="*/ 0 h 1010160"/>
                <a:gd name="connsiteX2" fmla="*/ 1574601 w 1574601"/>
                <a:gd name="connsiteY2" fmla="*/ 1010160 h 1010160"/>
                <a:gd name="connsiteX3" fmla="*/ 0 w 1574601"/>
                <a:gd name="connsiteY3" fmla="*/ 1010160 h 1010160"/>
                <a:gd name="connsiteX4" fmla="*/ 0 w 1574601"/>
                <a:gd name="connsiteY4" fmla="*/ 0 h 101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601" h="1010160">
                  <a:moveTo>
                    <a:pt x="0" y="0"/>
                  </a:moveTo>
                  <a:lnTo>
                    <a:pt x="1574601" y="0"/>
                  </a:lnTo>
                  <a:lnTo>
                    <a:pt x="1574601" y="1010160"/>
                  </a:lnTo>
                  <a:lnTo>
                    <a:pt x="0" y="1010160"/>
                  </a:lnTo>
                  <a:lnTo>
                    <a:pt x="0" y="0"/>
                  </a:lnTo>
                  <a:close/>
                </a:path>
              </a:pathLst>
            </a:custGeom>
            <a:solidFill>
              <a:srgbClr val="F9E695">
                <a:alpha val="90000"/>
              </a:srgbClr>
            </a:solidFill>
            <a:ln>
              <a:solidFill>
                <a:srgbClr val="F9E695">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0" lvl="1" algn="ctr" defTabSz="1022350">
                <a:lnSpc>
                  <a:spcPct val="90000"/>
                </a:lnSpc>
                <a:spcBef>
                  <a:spcPct val="0"/>
                </a:spcBef>
                <a:spcAft>
                  <a:spcPct val="15000"/>
                </a:spcAft>
              </a:pPr>
              <a:r>
                <a:rPr lang="en-US" sz="2800" kern="1200" dirty="0" smtClean="0">
                  <a:solidFill>
                    <a:srgbClr val="800000"/>
                  </a:solidFill>
                </a:rPr>
                <a:t>2018</a:t>
              </a:r>
              <a:endParaRPr lang="en-US" sz="2800" kern="1200" dirty="0">
                <a:solidFill>
                  <a:srgbClr val="800000"/>
                </a:solidFill>
              </a:endParaRPr>
            </a:p>
          </p:txBody>
        </p:sp>
        <p:sp>
          <p:nvSpPr>
            <p:cNvPr id="12" name="Freeform 11"/>
            <p:cNvSpPr/>
            <p:nvPr>
              <p:custDataLst>
                <p:tags r:id="rId9"/>
              </p:custDataLst>
            </p:nvPr>
          </p:nvSpPr>
          <p:spPr>
            <a:xfrm>
              <a:off x="3784699" y="4412399"/>
              <a:ext cx="1574601" cy="629840"/>
            </a:xfrm>
            <a:custGeom>
              <a:avLst/>
              <a:gdLst>
                <a:gd name="connsiteX0" fmla="*/ 0 w 1574601"/>
                <a:gd name="connsiteY0" fmla="*/ 0 h 629840"/>
                <a:gd name="connsiteX1" fmla="*/ 1574601 w 1574601"/>
                <a:gd name="connsiteY1" fmla="*/ 0 h 629840"/>
                <a:gd name="connsiteX2" fmla="*/ 1574601 w 1574601"/>
                <a:gd name="connsiteY2" fmla="*/ 629840 h 629840"/>
                <a:gd name="connsiteX3" fmla="*/ 0 w 1574601"/>
                <a:gd name="connsiteY3" fmla="*/ 629840 h 629840"/>
                <a:gd name="connsiteX4" fmla="*/ 0 w 1574601"/>
                <a:gd name="connsiteY4" fmla="*/ 0 h 629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601" h="629840">
                  <a:moveTo>
                    <a:pt x="0" y="0"/>
                  </a:moveTo>
                  <a:lnTo>
                    <a:pt x="1574601" y="0"/>
                  </a:lnTo>
                  <a:lnTo>
                    <a:pt x="1574601" y="629840"/>
                  </a:lnTo>
                  <a:lnTo>
                    <a:pt x="0" y="629840"/>
                  </a:lnTo>
                  <a:lnTo>
                    <a:pt x="0" y="0"/>
                  </a:lnTo>
                  <a:close/>
                </a:path>
              </a:pathLst>
            </a:custGeom>
            <a:solidFill>
              <a:srgbClr val="800000"/>
            </a:solidFill>
            <a:ln>
              <a:solidFill>
                <a:srgbClr val="F9E695"/>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800" kern="1200" dirty="0" smtClean="0">
                  <a:solidFill>
                    <a:srgbClr val="F9E695"/>
                  </a:solidFill>
                </a:rPr>
                <a:t>Crop</a:t>
              </a:r>
              <a:endParaRPr lang="en-US" sz="2800" kern="1200" dirty="0">
                <a:solidFill>
                  <a:srgbClr val="F9E695"/>
                </a:solidFill>
              </a:endParaRPr>
            </a:p>
          </p:txBody>
        </p:sp>
        <p:sp>
          <p:nvSpPr>
            <p:cNvPr id="13" name="Freeform 12"/>
            <p:cNvSpPr/>
            <p:nvPr>
              <p:custDataLst>
                <p:tags r:id="rId10"/>
              </p:custDataLst>
            </p:nvPr>
          </p:nvSpPr>
          <p:spPr>
            <a:xfrm>
              <a:off x="3784699" y="5042240"/>
              <a:ext cx="1574601" cy="1010160"/>
            </a:xfrm>
            <a:custGeom>
              <a:avLst/>
              <a:gdLst>
                <a:gd name="connsiteX0" fmla="*/ 0 w 1574601"/>
                <a:gd name="connsiteY0" fmla="*/ 0 h 1010160"/>
                <a:gd name="connsiteX1" fmla="*/ 1574601 w 1574601"/>
                <a:gd name="connsiteY1" fmla="*/ 0 h 1010160"/>
                <a:gd name="connsiteX2" fmla="*/ 1574601 w 1574601"/>
                <a:gd name="connsiteY2" fmla="*/ 1010160 h 1010160"/>
                <a:gd name="connsiteX3" fmla="*/ 0 w 1574601"/>
                <a:gd name="connsiteY3" fmla="*/ 1010160 h 1010160"/>
                <a:gd name="connsiteX4" fmla="*/ 0 w 1574601"/>
                <a:gd name="connsiteY4" fmla="*/ 0 h 101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601" h="1010160">
                  <a:moveTo>
                    <a:pt x="0" y="0"/>
                  </a:moveTo>
                  <a:lnTo>
                    <a:pt x="1574601" y="0"/>
                  </a:lnTo>
                  <a:lnTo>
                    <a:pt x="1574601" y="1010160"/>
                  </a:lnTo>
                  <a:lnTo>
                    <a:pt x="0" y="1010160"/>
                  </a:lnTo>
                  <a:lnTo>
                    <a:pt x="0" y="0"/>
                  </a:lnTo>
                  <a:close/>
                </a:path>
              </a:pathLst>
            </a:custGeom>
            <a:solidFill>
              <a:srgbClr val="F9E695">
                <a:alpha val="90000"/>
              </a:srgbClr>
            </a:solidFill>
            <a:ln>
              <a:solidFill>
                <a:srgbClr val="F9E695">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0" lvl="1" algn="ctr" defTabSz="1022350">
                <a:lnSpc>
                  <a:spcPct val="90000"/>
                </a:lnSpc>
                <a:spcBef>
                  <a:spcPct val="0"/>
                </a:spcBef>
                <a:spcAft>
                  <a:spcPct val="15000"/>
                </a:spcAft>
              </a:pPr>
              <a:r>
                <a:rPr lang="en-US" sz="2800" kern="1200" dirty="0" smtClean="0">
                  <a:solidFill>
                    <a:srgbClr val="800000"/>
                  </a:solidFill>
                </a:rPr>
                <a:t>Soybean</a:t>
              </a:r>
              <a:endParaRPr lang="en-US" sz="2800" kern="1200" dirty="0">
                <a:solidFill>
                  <a:srgbClr val="800000"/>
                </a:solidFill>
              </a:endParaRPr>
            </a:p>
          </p:txBody>
        </p:sp>
        <p:sp>
          <p:nvSpPr>
            <p:cNvPr id="14" name="Freeform 13"/>
            <p:cNvSpPr/>
            <p:nvPr>
              <p:custDataLst>
                <p:tags r:id="rId11"/>
              </p:custDataLst>
            </p:nvPr>
          </p:nvSpPr>
          <p:spPr>
            <a:xfrm>
              <a:off x="5579744" y="4412399"/>
              <a:ext cx="1574601" cy="629840"/>
            </a:xfrm>
            <a:custGeom>
              <a:avLst/>
              <a:gdLst>
                <a:gd name="connsiteX0" fmla="*/ 0 w 1574601"/>
                <a:gd name="connsiteY0" fmla="*/ 0 h 629840"/>
                <a:gd name="connsiteX1" fmla="*/ 1574601 w 1574601"/>
                <a:gd name="connsiteY1" fmla="*/ 0 h 629840"/>
                <a:gd name="connsiteX2" fmla="*/ 1574601 w 1574601"/>
                <a:gd name="connsiteY2" fmla="*/ 629840 h 629840"/>
                <a:gd name="connsiteX3" fmla="*/ 0 w 1574601"/>
                <a:gd name="connsiteY3" fmla="*/ 629840 h 629840"/>
                <a:gd name="connsiteX4" fmla="*/ 0 w 1574601"/>
                <a:gd name="connsiteY4" fmla="*/ 0 h 629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601" h="629840">
                  <a:moveTo>
                    <a:pt x="0" y="0"/>
                  </a:moveTo>
                  <a:lnTo>
                    <a:pt x="1574601" y="0"/>
                  </a:lnTo>
                  <a:lnTo>
                    <a:pt x="1574601" y="629840"/>
                  </a:lnTo>
                  <a:lnTo>
                    <a:pt x="0" y="629840"/>
                  </a:lnTo>
                  <a:lnTo>
                    <a:pt x="0" y="0"/>
                  </a:lnTo>
                  <a:close/>
                </a:path>
              </a:pathLst>
            </a:custGeom>
            <a:solidFill>
              <a:srgbClr val="800000"/>
            </a:solidFill>
            <a:ln>
              <a:solidFill>
                <a:srgbClr val="F9E695"/>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800" kern="1200" dirty="0" smtClean="0">
                  <a:solidFill>
                    <a:srgbClr val="F9E695"/>
                  </a:solidFill>
                </a:rPr>
                <a:t>Field</a:t>
              </a:r>
              <a:endParaRPr lang="en-US" sz="2800" kern="1200" dirty="0">
                <a:solidFill>
                  <a:srgbClr val="F9E695"/>
                </a:solidFill>
              </a:endParaRPr>
            </a:p>
          </p:txBody>
        </p:sp>
        <p:sp>
          <p:nvSpPr>
            <p:cNvPr id="15" name="Freeform 14"/>
            <p:cNvSpPr/>
            <p:nvPr>
              <p:custDataLst>
                <p:tags r:id="rId12"/>
              </p:custDataLst>
            </p:nvPr>
          </p:nvSpPr>
          <p:spPr>
            <a:xfrm>
              <a:off x="5579744" y="5042240"/>
              <a:ext cx="1574601" cy="1010160"/>
            </a:xfrm>
            <a:custGeom>
              <a:avLst/>
              <a:gdLst>
                <a:gd name="connsiteX0" fmla="*/ 0 w 1574601"/>
                <a:gd name="connsiteY0" fmla="*/ 0 h 1010160"/>
                <a:gd name="connsiteX1" fmla="*/ 1574601 w 1574601"/>
                <a:gd name="connsiteY1" fmla="*/ 0 h 1010160"/>
                <a:gd name="connsiteX2" fmla="*/ 1574601 w 1574601"/>
                <a:gd name="connsiteY2" fmla="*/ 1010160 h 1010160"/>
                <a:gd name="connsiteX3" fmla="*/ 0 w 1574601"/>
                <a:gd name="connsiteY3" fmla="*/ 1010160 h 1010160"/>
                <a:gd name="connsiteX4" fmla="*/ 0 w 1574601"/>
                <a:gd name="connsiteY4" fmla="*/ 0 h 101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601" h="1010160">
                  <a:moveTo>
                    <a:pt x="0" y="0"/>
                  </a:moveTo>
                  <a:lnTo>
                    <a:pt x="1574601" y="0"/>
                  </a:lnTo>
                  <a:lnTo>
                    <a:pt x="1574601" y="1010160"/>
                  </a:lnTo>
                  <a:lnTo>
                    <a:pt x="0" y="1010160"/>
                  </a:lnTo>
                  <a:lnTo>
                    <a:pt x="0" y="0"/>
                  </a:lnTo>
                  <a:close/>
                </a:path>
              </a:pathLst>
            </a:custGeom>
            <a:solidFill>
              <a:srgbClr val="F9E695">
                <a:alpha val="90000"/>
              </a:srgbClr>
            </a:solidFill>
            <a:ln>
              <a:solidFill>
                <a:srgbClr val="F9E695">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0" lvl="1" algn="ctr" defTabSz="1022350">
                <a:lnSpc>
                  <a:spcPct val="90000"/>
                </a:lnSpc>
                <a:spcBef>
                  <a:spcPct val="0"/>
                </a:spcBef>
                <a:spcAft>
                  <a:spcPct val="15000"/>
                </a:spcAft>
              </a:pPr>
              <a:r>
                <a:rPr lang="en-US" sz="2800" kern="1200" dirty="0" smtClean="0">
                  <a:solidFill>
                    <a:srgbClr val="800000"/>
                  </a:solidFill>
                </a:rPr>
                <a:t>7</a:t>
              </a:r>
              <a:endParaRPr lang="en-US" sz="2800" kern="1200" dirty="0">
                <a:solidFill>
                  <a:srgbClr val="800000"/>
                </a:solidFill>
              </a:endParaRPr>
            </a:p>
          </p:txBody>
        </p:sp>
        <p:sp>
          <p:nvSpPr>
            <p:cNvPr id="16" name="Freeform 15"/>
            <p:cNvSpPr/>
            <p:nvPr>
              <p:custDataLst>
                <p:tags r:id="rId13"/>
              </p:custDataLst>
            </p:nvPr>
          </p:nvSpPr>
          <p:spPr>
            <a:xfrm>
              <a:off x="7374790" y="4412399"/>
              <a:ext cx="1574601" cy="629840"/>
            </a:xfrm>
            <a:custGeom>
              <a:avLst/>
              <a:gdLst>
                <a:gd name="connsiteX0" fmla="*/ 0 w 1574601"/>
                <a:gd name="connsiteY0" fmla="*/ 0 h 629840"/>
                <a:gd name="connsiteX1" fmla="*/ 1574601 w 1574601"/>
                <a:gd name="connsiteY1" fmla="*/ 0 h 629840"/>
                <a:gd name="connsiteX2" fmla="*/ 1574601 w 1574601"/>
                <a:gd name="connsiteY2" fmla="*/ 629840 h 629840"/>
                <a:gd name="connsiteX3" fmla="*/ 0 w 1574601"/>
                <a:gd name="connsiteY3" fmla="*/ 629840 h 629840"/>
                <a:gd name="connsiteX4" fmla="*/ 0 w 1574601"/>
                <a:gd name="connsiteY4" fmla="*/ 0 h 629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601" h="629840">
                  <a:moveTo>
                    <a:pt x="0" y="0"/>
                  </a:moveTo>
                  <a:lnTo>
                    <a:pt x="1574601" y="0"/>
                  </a:lnTo>
                  <a:lnTo>
                    <a:pt x="1574601" y="629840"/>
                  </a:lnTo>
                  <a:lnTo>
                    <a:pt x="0" y="629840"/>
                  </a:lnTo>
                  <a:lnTo>
                    <a:pt x="0" y="0"/>
                  </a:lnTo>
                  <a:close/>
                </a:path>
              </a:pathLst>
            </a:custGeom>
            <a:solidFill>
              <a:srgbClr val="800000"/>
            </a:solidFill>
            <a:ln>
              <a:solidFill>
                <a:srgbClr val="F9E695"/>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800" kern="1200" dirty="0" smtClean="0">
                  <a:solidFill>
                    <a:srgbClr val="F9E695"/>
                  </a:solidFill>
                </a:rPr>
                <a:t>Bin</a:t>
              </a:r>
              <a:endParaRPr lang="en-US" sz="2800" kern="1200" dirty="0">
                <a:solidFill>
                  <a:srgbClr val="F9E695"/>
                </a:solidFill>
              </a:endParaRPr>
            </a:p>
          </p:txBody>
        </p:sp>
        <p:sp>
          <p:nvSpPr>
            <p:cNvPr id="17" name="Freeform 16"/>
            <p:cNvSpPr/>
            <p:nvPr>
              <p:custDataLst>
                <p:tags r:id="rId14"/>
              </p:custDataLst>
            </p:nvPr>
          </p:nvSpPr>
          <p:spPr>
            <a:xfrm>
              <a:off x="7374790" y="5042240"/>
              <a:ext cx="1574601" cy="1010160"/>
            </a:xfrm>
            <a:custGeom>
              <a:avLst/>
              <a:gdLst>
                <a:gd name="connsiteX0" fmla="*/ 0 w 1574601"/>
                <a:gd name="connsiteY0" fmla="*/ 0 h 1010160"/>
                <a:gd name="connsiteX1" fmla="*/ 1574601 w 1574601"/>
                <a:gd name="connsiteY1" fmla="*/ 0 h 1010160"/>
                <a:gd name="connsiteX2" fmla="*/ 1574601 w 1574601"/>
                <a:gd name="connsiteY2" fmla="*/ 1010160 h 1010160"/>
                <a:gd name="connsiteX3" fmla="*/ 0 w 1574601"/>
                <a:gd name="connsiteY3" fmla="*/ 1010160 h 1010160"/>
                <a:gd name="connsiteX4" fmla="*/ 0 w 1574601"/>
                <a:gd name="connsiteY4" fmla="*/ 0 h 101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601" h="1010160">
                  <a:moveTo>
                    <a:pt x="0" y="0"/>
                  </a:moveTo>
                  <a:lnTo>
                    <a:pt x="1574601" y="0"/>
                  </a:lnTo>
                  <a:lnTo>
                    <a:pt x="1574601" y="1010160"/>
                  </a:lnTo>
                  <a:lnTo>
                    <a:pt x="0" y="1010160"/>
                  </a:lnTo>
                  <a:lnTo>
                    <a:pt x="0" y="0"/>
                  </a:lnTo>
                  <a:close/>
                </a:path>
              </a:pathLst>
            </a:custGeom>
            <a:solidFill>
              <a:srgbClr val="F9E695">
                <a:alpha val="90000"/>
              </a:srgbClr>
            </a:solidFill>
            <a:ln>
              <a:solidFill>
                <a:srgbClr val="F9E695">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0" lvl="1" algn="ctr" defTabSz="1022350">
                <a:lnSpc>
                  <a:spcPct val="90000"/>
                </a:lnSpc>
                <a:spcBef>
                  <a:spcPct val="0"/>
                </a:spcBef>
                <a:spcAft>
                  <a:spcPct val="15000"/>
                </a:spcAft>
              </a:pPr>
              <a:r>
                <a:rPr lang="en-US" sz="2800" kern="1200" dirty="0" smtClean="0">
                  <a:solidFill>
                    <a:srgbClr val="800000"/>
                  </a:solidFill>
                </a:rPr>
                <a:t>1</a:t>
              </a:r>
              <a:endParaRPr lang="en-US" sz="2800" kern="1200" dirty="0">
                <a:solidFill>
                  <a:srgbClr val="800000"/>
                </a:solidFill>
              </a:endParaRPr>
            </a:p>
          </p:txBody>
        </p:sp>
      </p:grpSp>
      <p:sp>
        <p:nvSpPr>
          <p:cNvPr id="3" name="TextBox 2"/>
          <p:cNvSpPr txBox="1"/>
          <p:nvPr>
            <p:custDataLst>
              <p:tags r:id="rId4"/>
            </p:custDataLst>
          </p:nvPr>
        </p:nvSpPr>
        <p:spPr>
          <a:xfrm>
            <a:off x="723189" y="5562600"/>
            <a:ext cx="7697620" cy="584775"/>
          </a:xfrm>
          <a:prstGeom prst="rect">
            <a:avLst/>
          </a:prstGeom>
          <a:noFill/>
        </p:spPr>
        <p:txBody>
          <a:bodyPr wrap="none" rtlCol="0">
            <a:spAutoFit/>
          </a:bodyPr>
          <a:lstStyle/>
          <a:p>
            <a:r>
              <a:rPr lang="en-US" sz="3200" dirty="0" smtClean="0">
                <a:solidFill>
                  <a:srgbClr val="800000"/>
                </a:solidFill>
              </a:rPr>
              <a:t>Tip: Be consistent when creating lot numbers</a:t>
            </a:r>
            <a:endParaRPr lang="en-US" sz="3600" dirty="0">
              <a:solidFill>
                <a:srgbClr val="800000"/>
              </a:solidFill>
            </a:endParaRPr>
          </a:p>
        </p:txBody>
      </p:sp>
    </p:spTree>
    <p:extLst>
      <p:ext uri="{BB962C8B-B14F-4D97-AF65-F5344CB8AC3E}">
        <p14:creationId xmlns:p14="http://schemas.microsoft.com/office/powerpoint/2010/main" val="39531131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91431"/>
            <a:ext cx="9144000" cy="5143500"/>
          </a:xfrm>
          <a:prstGeom prst="rect">
            <a:avLst/>
          </a:prstGeom>
        </p:spPr>
      </p:pic>
      <p:sp>
        <p:nvSpPr>
          <p:cNvPr id="5" name="Rectangle 4"/>
          <p:cNvSpPr/>
          <p:nvPr/>
        </p:nvSpPr>
        <p:spPr>
          <a:xfrm>
            <a:off x="-15922" y="1291431"/>
            <a:ext cx="9144000" cy="51435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1"/>
            </p:custDataLst>
          </p:nvPr>
        </p:nvSpPr>
        <p:spPr>
          <a:xfrm>
            <a:off x="457200" y="274638"/>
            <a:ext cx="8229600" cy="1143000"/>
          </a:xfrm>
        </p:spPr>
        <p:txBody>
          <a:bodyPr/>
          <a:lstStyle/>
          <a:p>
            <a:r>
              <a:rPr lang="en-US" dirty="0" smtClean="0"/>
              <a:t>Other Things to Know</a:t>
            </a:r>
            <a:endParaRPr lang="en-US" dirty="0"/>
          </a:p>
        </p:txBody>
      </p:sp>
      <p:sp>
        <p:nvSpPr>
          <p:cNvPr id="3" name="Content Placeholder 2"/>
          <p:cNvSpPr>
            <a:spLocks noGrp="1"/>
          </p:cNvSpPr>
          <p:nvPr>
            <p:ph idx="1"/>
            <p:custDataLst>
              <p:tags r:id="rId2"/>
            </p:custDataLst>
          </p:nvPr>
        </p:nvSpPr>
        <p:spPr>
          <a:xfrm>
            <a:off x="533400" y="2133600"/>
            <a:ext cx="8229600" cy="2819400"/>
          </a:xfrm>
        </p:spPr>
        <p:txBody>
          <a:bodyPr>
            <a:normAutofit/>
          </a:bodyPr>
          <a:lstStyle/>
          <a:p>
            <a:r>
              <a:rPr lang="en-US" dirty="0"/>
              <a:t>When </a:t>
            </a:r>
            <a:r>
              <a:rPr lang="en-US" dirty="0" smtClean="0"/>
              <a:t>crops </a:t>
            </a:r>
            <a:r>
              <a:rPr lang="en-US" dirty="0"/>
              <a:t>are combined, </a:t>
            </a:r>
            <a:r>
              <a:rPr lang="en-US" dirty="0" smtClean="0"/>
              <a:t>a </a:t>
            </a:r>
            <a:r>
              <a:rPr lang="en-US" dirty="0"/>
              <a:t>new lot number is </a:t>
            </a:r>
            <a:r>
              <a:rPr lang="en-US" dirty="0" smtClean="0"/>
              <a:t>assigned, but </a:t>
            </a:r>
            <a:r>
              <a:rPr lang="en-US" dirty="0"/>
              <a:t>records will show associations with old lot </a:t>
            </a:r>
            <a:r>
              <a:rPr lang="en-US" dirty="0" smtClean="0"/>
              <a:t>numbers</a:t>
            </a:r>
            <a:endParaRPr lang="en-US" dirty="0"/>
          </a:p>
          <a:p>
            <a:r>
              <a:rPr lang="en-US" dirty="0" smtClean="0"/>
              <a:t>Lot number will travel with the product along the production chain</a:t>
            </a:r>
          </a:p>
        </p:txBody>
      </p:sp>
    </p:spTree>
    <p:extLst>
      <p:ext uri="{BB962C8B-B14F-4D97-AF65-F5344CB8AC3E}">
        <p14:creationId xmlns:p14="http://schemas.microsoft.com/office/powerpoint/2010/main" val="40561215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custDataLst>
              <p:tags r:id="rId1"/>
            </p:custDataLst>
          </p:nvPr>
        </p:nvSpPr>
        <p:spPr>
          <a:xfrm>
            <a:off x="4343400" y="1499191"/>
            <a:ext cx="4617720" cy="4648200"/>
          </a:xfrm>
          <a:prstGeom prst="rect">
            <a:avLst/>
          </a:prstGeom>
          <a:blipFill dpi="0" rotWithShape="1">
            <a:blip r:embed="rId6">
              <a:alphaModFix amt="57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457200" y="274638"/>
            <a:ext cx="8229600" cy="1143000"/>
          </a:xfrm>
        </p:spPr>
        <p:txBody>
          <a:bodyPr/>
          <a:lstStyle/>
          <a:p>
            <a:r>
              <a:rPr lang="en-US" dirty="0"/>
              <a:t>Record Keeping</a:t>
            </a:r>
          </a:p>
        </p:txBody>
      </p:sp>
      <p:sp>
        <p:nvSpPr>
          <p:cNvPr id="3" name="Content Placeholder 2"/>
          <p:cNvSpPr>
            <a:spLocks noGrp="1"/>
          </p:cNvSpPr>
          <p:nvPr>
            <p:ph idx="1"/>
            <p:custDataLst>
              <p:tags r:id="rId3"/>
            </p:custDataLst>
          </p:nvPr>
        </p:nvSpPr>
        <p:spPr>
          <a:xfrm>
            <a:off x="152400" y="1499191"/>
            <a:ext cx="4191000" cy="4648200"/>
          </a:xfrm>
          <a:solidFill>
            <a:srgbClr val="5C7F57">
              <a:alpha val="49000"/>
            </a:srgbClr>
          </a:solidFill>
        </p:spPr>
        <p:txBody>
          <a:bodyPr>
            <a:normAutofit/>
          </a:bodyPr>
          <a:lstStyle/>
          <a:p>
            <a:pPr marL="571500" indent="-571500">
              <a:buFont typeface="+mj-lt"/>
              <a:buAutoNum type="romanUcPeriod"/>
            </a:pPr>
            <a:r>
              <a:rPr lang="en-US" dirty="0" smtClean="0">
                <a:solidFill>
                  <a:schemeClr val="tx1">
                    <a:lumMod val="50000"/>
                    <a:lumOff val="50000"/>
                  </a:schemeClr>
                </a:solidFill>
              </a:rPr>
              <a:t>Documentation in organic</a:t>
            </a:r>
          </a:p>
          <a:p>
            <a:pPr marL="571500" indent="-571500">
              <a:buFont typeface="+mj-lt"/>
              <a:buAutoNum type="romanUcPeriod"/>
            </a:pPr>
            <a:r>
              <a:rPr lang="en-US" dirty="0">
                <a:solidFill>
                  <a:schemeClr val="tx1">
                    <a:lumMod val="50000"/>
                    <a:lumOff val="50000"/>
                  </a:schemeClr>
                </a:solidFill>
              </a:rPr>
              <a:t>What to </a:t>
            </a:r>
            <a:r>
              <a:rPr lang="en-US" dirty="0" smtClean="0">
                <a:solidFill>
                  <a:schemeClr val="tx1">
                    <a:lumMod val="50000"/>
                    <a:lumOff val="50000"/>
                  </a:schemeClr>
                </a:solidFill>
              </a:rPr>
              <a:t>record</a:t>
            </a:r>
            <a:endParaRPr lang="en-US" dirty="0">
              <a:solidFill>
                <a:schemeClr val="tx1">
                  <a:lumMod val="50000"/>
                  <a:lumOff val="50000"/>
                </a:schemeClr>
              </a:solidFill>
            </a:endParaRPr>
          </a:p>
          <a:p>
            <a:pPr marL="571500" indent="-571500">
              <a:buFont typeface="+mj-lt"/>
              <a:buAutoNum type="romanUcPeriod"/>
            </a:pPr>
            <a:r>
              <a:rPr lang="en-US" dirty="0" smtClean="0">
                <a:solidFill>
                  <a:schemeClr val="tx1">
                    <a:lumMod val="50000"/>
                    <a:lumOff val="50000"/>
                  </a:schemeClr>
                </a:solidFill>
              </a:rPr>
              <a:t>Forms and field maps </a:t>
            </a:r>
            <a:endParaRPr lang="en-US" dirty="0">
              <a:solidFill>
                <a:schemeClr val="tx1">
                  <a:lumMod val="50000"/>
                  <a:lumOff val="50000"/>
                </a:schemeClr>
              </a:solidFill>
            </a:endParaRPr>
          </a:p>
          <a:p>
            <a:pPr marL="571500" indent="-571500">
              <a:buFont typeface="+mj-lt"/>
              <a:buAutoNum type="romanUcPeriod"/>
            </a:pPr>
            <a:r>
              <a:rPr lang="en-US" dirty="0" smtClean="0">
                <a:solidFill>
                  <a:schemeClr val="tx1">
                    <a:lumMod val="50000"/>
                    <a:lumOff val="50000"/>
                  </a:schemeClr>
                </a:solidFill>
              </a:rPr>
              <a:t>Tracking and </a:t>
            </a:r>
            <a:r>
              <a:rPr lang="en-US" dirty="0">
                <a:solidFill>
                  <a:schemeClr val="tx1">
                    <a:lumMod val="50000"/>
                    <a:lumOff val="50000"/>
                  </a:schemeClr>
                </a:solidFill>
              </a:rPr>
              <a:t>l</a:t>
            </a:r>
            <a:r>
              <a:rPr lang="en-US" dirty="0" smtClean="0">
                <a:solidFill>
                  <a:schemeClr val="tx1">
                    <a:lumMod val="50000"/>
                    <a:lumOff val="50000"/>
                  </a:schemeClr>
                </a:solidFill>
              </a:rPr>
              <a:t>ot numbers</a:t>
            </a:r>
          </a:p>
          <a:p>
            <a:pPr marL="571500" indent="-571500">
              <a:buFont typeface="+mj-lt"/>
              <a:buAutoNum type="romanUcPeriod"/>
            </a:pPr>
            <a:r>
              <a:rPr lang="en-US" dirty="0" smtClean="0"/>
              <a:t>Other tips</a:t>
            </a:r>
          </a:p>
          <a:p>
            <a:pPr marL="571500" indent="-571500">
              <a:buFont typeface="+mj-lt"/>
              <a:buAutoNum type="romanUcPeriod"/>
            </a:pPr>
            <a:endParaRPr lang="en-US" dirty="0" smtClean="0"/>
          </a:p>
        </p:txBody>
      </p:sp>
      <p:pic>
        <p:nvPicPr>
          <p:cNvPr id="4" name="Picture 3"/>
          <p:cNvPicPr>
            <a:picLocks noChangeAspect="1"/>
          </p:cNvPicPr>
          <p:nvPr/>
        </p:nvPicPr>
        <p:blipFill>
          <a:blip r:embed="rId7"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572000" y="2208232"/>
            <a:ext cx="4389120" cy="3230118"/>
          </a:xfrm>
          <a:prstGeom prst="rect">
            <a:avLst/>
          </a:prstGeom>
        </p:spPr>
      </p:pic>
    </p:spTree>
    <p:extLst>
      <p:ext uri="{BB962C8B-B14F-4D97-AF65-F5344CB8AC3E}">
        <p14:creationId xmlns:p14="http://schemas.microsoft.com/office/powerpoint/2010/main" val="40860728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Items to Save</a:t>
            </a:r>
            <a:endParaRPr lang="en-US" dirty="0"/>
          </a:p>
        </p:txBody>
      </p:sp>
      <p:sp>
        <p:nvSpPr>
          <p:cNvPr id="3" name="Content Placeholder 2"/>
          <p:cNvSpPr>
            <a:spLocks noGrp="1"/>
          </p:cNvSpPr>
          <p:nvPr>
            <p:ph idx="1"/>
            <p:custDataLst>
              <p:tags r:id="rId2"/>
            </p:custDataLst>
          </p:nvPr>
        </p:nvSpPr>
        <p:spPr>
          <a:xfrm>
            <a:off x="76200" y="1543284"/>
            <a:ext cx="3886200" cy="5086116"/>
          </a:xfrm>
        </p:spPr>
        <p:txBody>
          <a:bodyPr>
            <a:normAutofit/>
          </a:bodyPr>
          <a:lstStyle/>
          <a:p>
            <a:r>
              <a:rPr lang="en-US" dirty="0" smtClean="0"/>
              <a:t>Labels </a:t>
            </a:r>
            <a:r>
              <a:rPr lang="en-US" dirty="0"/>
              <a:t>– seed, inputs</a:t>
            </a:r>
          </a:p>
          <a:p>
            <a:r>
              <a:rPr lang="en-US" dirty="0" smtClean="0"/>
              <a:t>Soil and tissue test results</a:t>
            </a:r>
            <a:endParaRPr lang="en-US" dirty="0"/>
          </a:p>
          <a:p>
            <a:r>
              <a:rPr lang="en-US" dirty="0" smtClean="0"/>
              <a:t>Invoices</a:t>
            </a:r>
            <a:endParaRPr lang="en-US" dirty="0"/>
          </a:p>
          <a:p>
            <a:r>
              <a:rPr lang="en-US" dirty="0" smtClean="0"/>
              <a:t>Receipts</a:t>
            </a:r>
          </a:p>
          <a:p>
            <a:r>
              <a:rPr lang="en-US" dirty="0" smtClean="0"/>
              <a:t>Communications </a:t>
            </a:r>
            <a:r>
              <a:rPr lang="en-US" dirty="0"/>
              <a:t>with your </a:t>
            </a:r>
            <a:r>
              <a:rPr lang="en-US" dirty="0" smtClean="0"/>
              <a:t>certifier</a:t>
            </a:r>
            <a:endParaRPr lang="en-US" dirty="0"/>
          </a:p>
          <a:p>
            <a:r>
              <a:rPr lang="en-US" dirty="0" smtClean="0"/>
              <a:t>Keep for 5 years</a:t>
            </a:r>
            <a:endParaRPr lang="en-US" dirty="0"/>
          </a:p>
        </p:txBody>
      </p:sp>
      <p:pic>
        <p:nvPicPr>
          <p:cNvPr id="5" name="Picture 2" descr="R:\ORGANI~1.JPG"/>
          <p:cNvPicPr>
            <a:picLocks noChangeAspect="1" noChangeArrowheads="1"/>
          </p:cNvPicPr>
          <p:nvPr/>
        </p:nvPicPr>
        <p:blipFill rotWithShape="1">
          <a:blip r:embed="rId5">
            <a:extLst>
              <a:ext uri="{28A0092B-C50C-407E-A947-70E740481C1C}">
                <a14:useLocalDpi xmlns:a14="http://schemas.microsoft.com/office/drawing/2010/main" val="0"/>
              </a:ext>
            </a:extLst>
          </a:blip>
          <a:srcRect l="3732" t="5164" r="3671" b="7044"/>
          <a:stretch/>
        </p:blipFill>
        <p:spPr bwMode="auto">
          <a:xfrm>
            <a:off x="4038600" y="2362200"/>
            <a:ext cx="4876800"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2444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custDataLst>
              <p:tags r:id="rId1"/>
            </p:custDataLst>
          </p:nvPr>
        </p:nvSpPr>
        <p:spPr>
          <a:xfrm>
            <a:off x="4343400" y="1499191"/>
            <a:ext cx="4617720" cy="4648200"/>
          </a:xfrm>
          <a:prstGeom prst="rect">
            <a:avLst/>
          </a:prstGeom>
          <a:blipFill dpi="0" rotWithShape="1">
            <a:blip r:embed="rId6">
              <a:alphaModFix amt="57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457200" y="274638"/>
            <a:ext cx="8229600" cy="1143000"/>
          </a:xfrm>
        </p:spPr>
        <p:txBody>
          <a:bodyPr/>
          <a:lstStyle/>
          <a:p>
            <a:r>
              <a:rPr lang="en-US" dirty="0"/>
              <a:t>Record Keeping</a:t>
            </a:r>
          </a:p>
        </p:txBody>
      </p:sp>
      <p:sp>
        <p:nvSpPr>
          <p:cNvPr id="3" name="Content Placeholder 2"/>
          <p:cNvSpPr>
            <a:spLocks noGrp="1"/>
          </p:cNvSpPr>
          <p:nvPr>
            <p:ph idx="1"/>
            <p:custDataLst>
              <p:tags r:id="rId3"/>
            </p:custDataLst>
          </p:nvPr>
        </p:nvSpPr>
        <p:spPr>
          <a:xfrm>
            <a:off x="152400" y="1499191"/>
            <a:ext cx="4191000" cy="4648200"/>
          </a:xfrm>
          <a:solidFill>
            <a:srgbClr val="5C7F57">
              <a:alpha val="49000"/>
            </a:srgbClr>
          </a:solidFill>
        </p:spPr>
        <p:txBody>
          <a:bodyPr>
            <a:normAutofit/>
          </a:bodyPr>
          <a:lstStyle/>
          <a:p>
            <a:pPr marL="571500" indent="-571500">
              <a:buFont typeface="+mj-lt"/>
              <a:buAutoNum type="romanUcPeriod"/>
            </a:pPr>
            <a:r>
              <a:rPr lang="en-US" dirty="0" smtClean="0"/>
              <a:t>Documentation in organic</a:t>
            </a:r>
          </a:p>
          <a:p>
            <a:pPr marL="571500" indent="-571500">
              <a:buFont typeface="+mj-lt"/>
              <a:buAutoNum type="romanUcPeriod"/>
            </a:pPr>
            <a:r>
              <a:rPr lang="en-US" dirty="0"/>
              <a:t>What to </a:t>
            </a:r>
            <a:r>
              <a:rPr lang="en-US" dirty="0" smtClean="0"/>
              <a:t>record</a:t>
            </a:r>
            <a:endParaRPr lang="en-US" dirty="0"/>
          </a:p>
          <a:p>
            <a:pPr marL="571500" indent="-571500">
              <a:buFont typeface="+mj-lt"/>
              <a:buAutoNum type="romanUcPeriod"/>
            </a:pPr>
            <a:r>
              <a:rPr lang="en-US" dirty="0" smtClean="0"/>
              <a:t>Forms and field maps </a:t>
            </a:r>
            <a:endParaRPr lang="en-US" dirty="0"/>
          </a:p>
          <a:p>
            <a:pPr marL="571500" indent="-571500">
              <a:buFont typeface="+mj-lt"/>
              <a:buAutoNum type="romanUcPeriod"/>
            </a:pPr>
            <a:r>
              <a:rPr lang="en-US" dirty="0" smtClean="0"/>
              <a:t>Tracking and </a:t>
            </a:r>
            <a:r>
              <a:rPr lang="en-US" dirty="0"/>
              <a:t>l</a:t>
            </a:r>
            <a:r>
              <a:rPr lang="en-US" dirty="0" smtClean="0"/>
              <a:t>ot numbers</a:t>
            </a:r>
          </a:p>
          <a:p>
            <a:pPr marL="571500" indent="-571500">
              <a:buFont typeface="+mj-lt"/>
              <a:buAutoNum type="romanUcPeriod"/>
            </a:pPr>
            <a:r>
              <a:rPr lang="en-US" dirty="0" smtClean="0"/>
              <a:t>Other tips</a:t>
            </a:r>
          </a:p>
          <a:p>
            <a:pPr marL="571500" indent="-571500">
              <a:buFont typeface="+mj-lt"/>
              <a:buAutoNum type="romanUcPeriod"/>
            </a:pPr>
            <a:endParaRPr lang="en-US" dirty="0" smtClean="0"/>
          </a:p>
        </p:txBody>
      </p:sp>
      <p:pic>
        <p:nvPicPr>
          <p:cNvPr id="4" name="Picture 3"/>
          <p:cNvPicPr>
            <a:picLocks noChangeAspect="1"/>
          </p:cNvPicPr>
          <p:nvPr/>
        </p:nvPicPr>
        <p:blipFill>
          <a:blip r:embed="rId7"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572000" y="2208232"/>
            <a:ext cx="4389120" cy="3230118"/>
          </a:xfrm>
          <a:prstGeom prst="rect">
            <a:avLst/>
          </a:prstGeom>
        </p:spPr>
      </p:pic>
    </p:spTree>
    <p:extLst>
      <p:ext uri="{BB962C8B-B14F-4D97-AF65-F5344CB8AC3E}">
        <p14:creationId xmlns:p14="http://schemas.microsoft.com/office/powerpoint/2010/main" val="31368981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Record Keeping Programs</a:t>
            </a:r>
            <a:endParaRPr lang="en-US" dirty="0"/>
          </a:p>
        </p:txBody>
      </p:sp>
      <p:pic>
        <p:nvPicPr>
          <p:cNvPr id="14338"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3537" b="2577"/>
          <a:stretch/>
        </p:blipFill>
        <p:spPr bwMode="auto">
          <a:xfrm>
            <a:off x="304800" y="1417638"/>
            <a:ext cx="6352258" cy="4811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custDataLst>
              <p:tags r:id="rId2"/>
            </p:custDataLst>
          </p:nvPr>
        </p:nvSpPr>
        <p:spPr>
          <a:xfrm>
            <a:off x="6934200" y="1981200"/>
            <a:ext cx="2047836" cy="3970318"/>
          </a:xfrm>
          <a:prstGeom prst="rect">
            <a:avLst/>
          </a:prstGeom>
          <a:noFill/>
        </p:spPr>
        <p:txBody>
          <a:bodyPr wrap="square" rtlCol="0">
            <a:spAutoFit/>
          </a:bodyPr>
          <a:lstStyle/>
          <a:p>
            <a:r>
              <a:rPr lang="en-US" sz="3600" dirty="0" smtClean="0">
                <a:solidFill>
                  <a:srgbClr val="800000"/>
                </a:solidFill>
              </a:rPr>
              <a:t>Example:</a:t>
            </a:r>
          </a:p>
          <a:p>
            <a:r>
              <a:rPr lang="en-US" sz="3600" dirty="0" smtClean="0">
                <a:solidFill>
                  <a:srgbClr val="800000"/>
                </a:solidFill>
              </a:rPr>
              <a:t>COG Pro</a:t>
            </a:r>
          </a:p>
          <a:p>
            <a:endParaRPr lang="en-US" sz="3600" dirty="0">
              <a:solidFill>
                <a:srgbClr val="800000"/>
              </a:solidFill>
            </a:endParaRPr>
          </a:p>
          <a:p>
            <a:r>
              <a:rPr lang="en-US" sz="3600" dirty="0" smtClean="0">
                <a:solidFill>
                  <a:srgbClr val="800000"/>
                </a:solidFill>
              </a:rPr>
              <a:t>Many other options available</a:t>
            </a:r>
            <a:endParaRPr lang="en-US" sz="3600" dirty="0">
              <a:solidFill>
                <a:srgbClr val="800000"/>
              </a:solidFill>
            </a:endParaRPr>
          </a:p>
        </p:txBody>
      </p:sp>
    </p:spTree>
    <p:extLst>
      <p:ext uri="{BB962C8B-B14F-4D97-AF65-F5344CB8AC3E}">
        <p14:creationId xmlns:p14="http://schemas.microsoft.com/office/powerpoint/2010/main" val="2516484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04800" y="304800"/>
            <a:ext cx="8229600" cy="1143000"/>
          </a:xfrm>
        </p:spPr>
        <p:txBody>
          <a:bodyPr/>
          <a:lstStyle/>
          <a:p>
            <a:r>
              <a:rPr lang="en-US" dirty="0" smtClean="0"/>
              <a:t>Protect Your Data!</a:t>
            </a:r>
            <a:endParaRPr lang="en-US" dirty="0"/>
          </a:p>
        </p:txBody>
      </p:sp>
      <p:pic>
        <p:nvPicPr>
          <p:cNvPr id="24579" name="Picture 3" descr="C:\Users\monc0003\AppData\Local\Microsoft\Windows\Temporary Internet Files\Content.IE5\TWSUN9ZR\544px-Data-transfer.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1052" y="1828800"/>
            <a:ext cx="4197096" cy="462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0908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90600"/>
            <a:ext cx="9144000" cy="5486400"/>
          </a:xfrm>
          <a:prstGeom prst="rect">
            <a:avLst/>
          </a:prstGeom>
        </p:spPr>
      </p:pic>
      <p:sp>
        <p:nvSpPr>
          <p:cNvPr id="2" name="Title 1"/>
          <p:cNvSpPr>
            <a:spLocks noGrp="1"/>
          </p:cNvSpPr>
          <p:nvPr>
            <p:ph type="title"/>
            <p:custDataLst>
              <p:tags r:id="rId1"/>
            </p:custDataLst>
          </p:nvPr>
        </p:nvSpPr>
        <p:spPr>
          <a:xfrm>
            <a:off x="476250" y="19050"/>
            <a:ext cx="8229600" cy="971550"/>
          </a:xfrm>
        </p:spPr>
        <p:txBody>
          <a:bodyPr>
            <a:normAutofit/>
          </a:bodyPr>
          <a:lstStyle/>
          <a:p>
            <a:r>
              <a:rPr lang="en-US" dirty="0" smtClean="0"/>
              <a:t>Conclusion</a:t>
            </a:r>
            <a:endParaRPr lang="en-US" dirty="0"/>
          </a:p>
        </p:txBody>
      </p:sp>
      <p:sp>
        <p:nvSpPr>
          <p:cNvPr id="3" name="Content Placeholder 2"/>
          <p:cNvSpPr>
            <a:spLocks noGrp="1"/>
          </p:cNvSpPr>
          <p:nvPr>
            <p:ph idx="1"/>
            <p:custDataLst>
              <p:tags r:id="rId2"/>
            </p:custDataLst>
          </p:nvPr>
        </p:nvSpPr>
        <p:spPr>
          <a:xfrm rot="21449770">
            <a:off x="1964037" y="1616862"/>
            <a:ext cx="5257800" cy="4201090"/>
          </a:xfrm>
        </p:spPr>
        <p:txBody>
          <a:bodyPr>
            <a:normAutofit fontScale="92500"/>
          </a:bodyPr>
          <a:lstStyle/>
          <a:p>
            <a:r>
              <a:rPr lang="en-US" dirty="0"/>
              <a:t>C</a:t>
            </a:r>
            <a:r>
              <a:rPr lang="en-US" dirty="0" smtClean="0"/>
              <a:t>hoose the record keeping method that you will be comfortable with</a:t>
            </a:r>
          </a:p>
          <a:p>
            <a:r>
              <a:rPr lang="en-US" dirty="0" smtClean="0"/>
              <a:t>Keep </a:t>
            </a:r>
            <a:r>
              <a:rPr lang="en-US" dirty="0"/>
              <a:t>track as you go </a:t>
            </a:r>
            <a:r>
              <a:rPr lang="en-US" dirty="0" smtClean="0"/>
              <a:t>along</a:t>
            </a:r>
          </a:p>
          <a:p>
            <a:r>
              <a:rPr lang="en-US" dirty="0" smtClean="0"/>
              <a:t>Keep </a:t>
            </a:r>
            <a:r>
              <a:rPr lang="en-US" dirty="0"/>
              <a:t>everything </a:t>
            </a:r>
            <a:r>
              <a:rPr lang="en-US" dirty="0" smtClean="0"/>
              <a:t>organized </a:t>
            </a:r>
            <a:r>
              <a:rPr lang="en-US" dirty="0"/>
              <a:t>and </a:t>
            </a:r>
            <a:r>
              <a:rPr lang="en-US" dirty="0" smtClean="0"/>
              <a:t>accessible</a:t>
            </a:r>
          </a:p>
          <a:p>
            <a:r>
              <a:rPr lang="en-US" dirty="0"/>
              <a:t>Consult with your certifier </a:t>
            </a:r>
            <a:r>
              <a:rPr lang="en-US" dirty="0" smtClean="0"/>
              <a:t>with questions</a:t>
            </a:r>
            <a:endParaRPr lang="en-US" dirty="0"/>
          </a:p>
          <a:p>
            <a:endParaRPr lang="en-US" dirty="0" smtClean="0"/>
          </a:p>
        </p:txBody>
      </p:sp>
    </p:spTree>
    <p:extLst>
      <p:ext uri="{BB962C8B-B14F-4D97-AF65-F5344CB8AC3E}">
        <p14:creationId xmlns:p14="http://schemas.microsoft.com/office/powerpoint/2010/main" val="17623606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a:xfrm>
            <a:off x="457200" y="1524000"/>
            <a:ext cx="8229600" cy="4953000"/>
          </a:xfrm>
        </p:spPr>
        <p:txBody>
          <a:bodyPr>
            <a:normAutofit lnSpcReduction="10000"/>
          </a:bodyPr>
          <a:lstStyle/>
          <a:p>
            <a:r>
              <a:rPr lang="en-US" dirty="0">
                <a:hlinkClick r:id="rId3"/>
              </a:rPr>
              <a:t>Record Keeping Checklist for Organic Growers </a:t>
            </a:r>
            <a:r>
              <a:rPr lang="en-US" dirty="0" smtClean="0">
                <a:hlinkClick r:id="rId3"/>
              </a:rPr>
              <a:t>– CCOF </a:t>
            </a:r>
            <a:r>
              <a:rPr lang="en-US" dirty="0">
                <a:hlinkClick r:id="rId3"/>
              </a:rPr>
              <a:t>Certification Services </a:t>
            </a:r>
            <a:endParaRPr lang="en-US" dirty="0" smtClean="0"/>
          </a:p>
          <a:p>
            <a:r>
              <a:rPr lang="en-US" dirty="0" smtClean="0">
                <a:hlinkClick r:id="rId4"/>
              </a:rPr>
              <a:t>Organic </a:t>
            </a:r>
            <a:r>
              <a:rPr lang="en-US" dirty="0">
                <a:hlinkClick r:id="rId4"/>
              </a:rPr>
              <a:t>Recordkeeping for a Crop </a:t>
            </a:r>
            <a:r>
              <a:rPr lang="en-US" dirty="0" smtClean="0">
                <a:hlinkClick r:id="rId4"/>
              </a:rPr>
              <a:t>Audit – Oregon Tilth </a:t>
            </a:r>
            <a:endParaRPr lang="en-US" dirty="0" smtClean="0"/>
          </a:p>
          <a:p>
            <a:r>
              <a:rPr lang="en-US" dirty="0" smtClean="0">
                <a:hlinkClick r:id="rId5"/>
              </a:rPr>
              <a:t>Example Forms – MOSA Organic</a:t>
            </a:r>
            <a:endParaRPr lang="en-US" dirty="0" smtClean="0"/>
          </a:p>
          <a:p>
            <a:r>
              <a:rPr lang="en-US" dirty="0">
                <a:hlinkClick r:id="rId6"/>
              </a:rPr>
              <a:t>Guidebook for Organic </a:t>
            </a:r>
            <a:r>
              <a:rPr lang="en-US" dirty="0" smtClean="0">
                <a:hlinkClick r:id="rId6"/>
              </a:rPr>
              <a:t>Certification - MOSES</a:t>
            </a:r>
            <a:endParaRPr lang="en-US" dirty="0">
              <a:hlinkClick r:id="rId7"/>
            </a:endParaRPr>
          </a:p>
          <a:p>
            <a:r>
              <a:rPr lang="en-US" dirty="0" smtClean="0">
                <a:hlinkClick r:id="rId7"/>
              </a:rPr>
              <a:t>Minnesota </a:t>
            </a:r>
            <a:r>
              <a:rPr lang="en-US" dirty="0">
                <a:hlinkClick r:id="rId7"/>
              </a:rPr>
              <a:t>Guide to Organic </a:t>
            </a:r>
            <a:r>
              <a:rPr lang="en-US" dirty="0" smtClean="0">
                <a:hlinkClick r:id="rId7"/>
              </a:rPr>
              <a:t>Certification – Minnesota </a:t>
            </a:r>
            <a:r>
              <a:rPr lang="en-US" dirty="0">
                <a:hlinkClick r:id="rId7"/>
              </a:rPr>
              <a:t>Institute for Sustainable Agriculture</a:t>
            </a:r>
            <a:endParaRPr lang="en-US" dirty="0" smtClean="0"/>
          </a:p>
          <a:p>
            <a:endParaRPr lang="en-US" dirty="0"/>
          </a:p>
        </p:txBody>
      </p:sp>
    </p:spTree>
    <p:extLst>
      <p:ext uri="{BB962C8B-B14F-4D97-AF65-F5344CB8AC3E}">
        <p14:creationId xmlns:p14="http://schemas.microsoft.com/office/powerpoint/2010/main" val="29818509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custDataLst>
              <p:tags r:id="rId1"/>
            </p:custDataLst>
          </p:nvPr>
        </p:nvSpPr>
        <p:spPr>
          <a:xfrm>
            <a:off x="4343400" y="1499191"/>
            <a:ext cx="4617720" cy="4648200"/>
          </a:xfrm>
          <a:prstGeom prst="rect">
            <a:avLst/>
          </a:prstGeom>
          <a:blipFill dpi="0" rotWithShape="1">
            <a:blip r:embed="rId6">
              <a:alphaModFix amt="57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457200" y="274638"/>
            <a:ext cx="8229600" cy="1143000"/>
          </a:xfrm>
        </p:spPr>
        <p:txBody>
          <a:bodyPr/>
          <a:lstStyle/>
          <a:p>
            <a:r>
              <a:rPr lang="en-US" dirty="0" smtClean="0"/>
              <a:t>Record Keeping</a:t>
            </a:r>
            <a:endParaRPr lang="en-US" dirty="0"/>
          </a:p>
        </p:txBody>
      </p:sp>
      <p:sp>
        <p:nvSpPr>
          <p:cNvPr id="3" name="Content Placeholder 2"/>
          <p:cNvSpPr>
            <a:spLocks noGrp="1"/>
          </p:cNvSpPr>
          <p:nvPr>
            <p:ph idx="1"/>
            <p:custDataLst>
              <p:tags r:id="rId3"/>
            </p:custDataLst>
          </p:nvPr>
        </p:nvSpPr>
        <p:spPr>
          <a:xfrm>
            <a:off x="152400" y="1499191"/>
            <a:ext cx="4191000" cy="4648200"/>
          </a:xfrm>
          <a:solidFill>
            <a:srgbClr val="5C7F57">
              <a:alpha val="49000"/>
            </a:srgbClr>
          </a:solidFill>
        </p:spPr>
        <p:txBody>
          <a:bodyPr>
            <a:normAutofit/>
          </a:bodyPr>
          <a:lstStyle/>
          <a:p>
            <a:pPr marL="571500" indent="-571500">
              <a:buFont typeface="+mj-lt"/>
              <a:buAutoNum type="romanUcPeriod"/>
            </a:pPr>
            <a:r>
              <a:rPr lang="en-US" dirty="0" smtClean="0">
                <a:solidFill>
                  <a:schemeClr val="tx1">
                    <a:lumMod val="50000"/>
                    <a:lumOff val="50000"/>
                  </a:schemeClr>
                </a:solidFill>
              </a:rPr>
              <a:t>Documentation in organic</a:t>
            </a:r>
          </a:p>
          <a:p>
            <a:pPr marL="571500" indent="-571500">
              <a:buFont typeface="+mj-lt"/>
              <a:buAutoNum type="romanUcPeriod"/>
            </a:pPr>
            <a:r>
              <a:rPr lang="en-US" dirty="0">
                <a:solidFill>
                  <a:schemeClr val="tx1">
                    <a:lumMod val="50000"/>
                    <a:lumOff val="50000"/>
                  </a:schemeClr>
                </a:solidFill>
              </a:rPr>
              <a:t>What to </a:t>
            </a:r>
            <a:r>
              <a:rPr lang="en-US" dirty="0" smtClean="0">
                <a:solidFill>
                  <a:schemeClr val="tx1">
                    <a:lumMod val="50000"/>
                    <a:lumOff val="50000"/>
                  </a:schemeClr>
                </a:solidFill>
              </a:rPr>
              <a:t>record</a:t>
            </a:r>
            <a:endParaRPr lang="en-US" dirty="0">
              <a:solidFill>
                <a:schemeClr val="tx1">
                  <a:lumMod val="50000"/>
                  <a:lumOff val="50000"/>
                </a:schemeClr>
              </a:solidFill>
            </a:endParaRPr>
          </a:p>
          <a:p>
            <a:pPr marL="571500" indent="-571500">
              <a:buFont typeface="+mj-lt"/>
              <a:buAutoNum type="romanUcPeriod"/>
            </a:pPr>
            <a:r>
              <a:rPr lang="en-US" dirty="0" smtClean="0">
                <a:solidFill>
                  <a:schemeClr val="tx1">
                    <a:lumMod val="50000"/>
                    <a:lumOff val="50000"/>
                  </a:schemeClr>
                </a:solidFill>
              </a:rPr>
              <a:t>Forms and field maps </a:t>
            </a:r>
            <a:endParaRPr lang="en-US" dirty="0">
              <a:solidFill>
                <a:schemeClr val="tx1">
                  <a:lumMod val="50000"/>
                  <a:lumOff val="50000"/>
                </a:schemeClr>
              </a:solidFill>
            </a:endParaRPr>
          </a:p>
          <a:p>
            <a:pPr marL="571500" indent="-571500">
              <a:buFont typeface="+mj-lt"/>
              <a:buAutoNum type="romanUcPeriod"/>
            </a:pPr>
            <a:r>
              <a:rPr lang="en-US" dirty="0" smtClean="0">
                <a:solidFill>
                  <a:schemeClr val="tx1">
                    <a:lumMod val="50000"/>
                    <a:lumOff val="50000"/>
                  </a:schemeClr>
                </a:solidFill>
              </a:rPr>
              <a:t>Tracking and </a:t>
            </a:r>
            <a:r>
              <a:rPr lang="en-US" dirty="0">
                <a:solidFill>
                  <a:schemeClr val="tx1">
                    <a:lumMod val="50000"/>
                    <a:lumOff val="50000"/>
                  </a:schemeClr>
                </a:solidFill>
              </a:rPr>
              <a:t>l</a:t>
            </a:r>
            <a:r>
              <a:rPr lang="en-US" dirty="0" smtClean="0">
                <a:solidFill>
                  <a:schemeClr val="tx1">
                    <a:lumMod val="50000"/>
                    <a:lumOff val="50000"/>
                  </a:schemeClr>
                </a:solidFill>
              </a:rPr>
              <a:t>ot numbers</a:t>
            </a:r>
          </a:p>
          <a:p>
            <a:pPr marL="571500" indent="-571500">
              <a:buFont typeface="+mj-lt"/>
              <a:buAutoNum type="romanUcPeriod"/>
            </a:pPr>
            <a:r>
              <a:rPr lang="en-US" dirty="0" smtClean="0">
                <a:solidFill>
                  <a:schemeClr val="tx1">
                    <a:lumMod val="50000"/>
                    <a:lumOff val="50000"/>
                  </a:schemeClr>
                </a:solidFill>
              </a:rPr>
              <a:t>Other tips</a:t>
            </a:r>
          </a:p>
          <a:p>
            <a:pPr marL="571500" indent="-571500">
              <a:buFont typeface="+mj-lt"/>
              <a:buAutoNum type="romanUcPeriod"/>
            </a:pPr>
            <a:endParaRPr lang="en-US" dirty="0" smtClean="0"/>
          </a:p>
        </p:txBody>
      </p:sp>
      <p:pic>
        <p:nvPicPr>
          <p:cNvPr id="4" name="Picture 3"/>
          <p:cNvPicPr>
            <a:picLocks noChangeAspect="1"/>
          </p:cNvPicPr>
          <p:nvPr/>
        </p:nvPicPr>
        <p:blipFill>
          <a:blip r:embed="rId7"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572000" y="2208232"/>
            <a:ext cx="4389120" cy="3230118"/>
          </a:xfrm>
          <a:prstGeom prst="rect">
            <a:avLst/>
          </a:prstGeom>
        </p:spPr>
      </p:pic>
    </p:spTree>
    <p:extLst>
      <p:ext uri="{BB962C8B-B14F-4D97-AF65-F5344CB8AC3E}">
        <p14:creationId xmlns:p14="http://schemas.microsoft.com/office/powerpoint/2010/main" val="42827072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999401_10201650411613175_475629337_n (1).jpg"/>
          <p:cNvPicPr>
            <a:picLocks noChangeAspect="1"/>
          </p:cNvPicPr>
          <p:nvPr/>
        </p:nvPicPr>
        <p:blipFill>
          <a:blip r:embed="rId5">
            <a:alphaModFix amt="42000"/>
            <a:extLst>
              <a:ext uri="{28A0092B-C50C-407E-A947-70E740481C1C}">
                <a14:useLocalDpi xmlns:a14="http://schemas.microsoft.com/office/drawing/2010/main" val="0"/>
              </a:ext>
            </a:extLst>
          </a:blip>
          <a:stretch>
            <a:fillRect/>
          </a:stretch>
        </p:blipFill>
        <p:spPr>
          <a:xfrm>
            <a:off x="0" y="9685"/>
            <a:ext cx="9144000" cy="6858000"/>
          </a:xfrm>
          <a:prstGeom prst="rect">
            <a:avLst/>
          </a:prstGeom>
        </p:spPr>
      </p:pic>
      <p:sp>
        <p:nvSpPr>
          <p:cNvPr id="8" name="Title 1"/>
          <p:cNvSpPr>
            <a:spLocks noGrp="1"/>
          </p:cNvSpPr>
          <p:nvPr>
            <p:ph type="title"/>
            <p:custDataLst>
              <p:tags r:id="rId1"/>
            </p:custDataLst>
          </p:nvPr>
        </p:nvSpPr>
        <p:spPr>
          <a:xfrm>
            <a:off x="217004" y="223803"/>
            <a:ext cx="8709991" cy="2752794"/>
          </a:xfrm>
        </p:spPr>
        <p:txBody>
          <a:bodyPr>
            <a:normAutofit/>
          </a:bodyPr>
          <a:lstStyle/>
          <a:p>
            <a:r>
              <a:rPr lang="en-US" sz="2800" dirty="0" smtClean="0"/>
              <a:t>© 2017 Regents of the University of Minnesota. All rights reserved. </a:t>
            </a:r>
            <a:br>
              <a:rPr lang="en-US" sz="2800" dirty="0" smtClean="0"/>
            </a:br>
            <a:r>
              <a:rPr lang="en-US" sz="2800" dirty="0" smtClean="0"/>
              <a:t>The University of Minnesota is an equal opportunity educator and employer.</a:t>
            </a:r>
            <a:endParaRPr lang="en-US" sz="2800" dirty="0"/>
          </a:p>
        </p:txBody>
      </p:sp>
      <p:pic>
        <p:nvPicPr>
          <p:cNvPr id="9" name="Picture 2" descr="http://nifa.usda.gov/sites/default/files/resource/Powerpt_usda_nifa_centered_rgb_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7460" y="4802998"/>
            <a:ext cx="4069080" cy="1673352"/>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a:spLocks noGrp="1"/>
          </p:cNvSpPr>
          <p:nvPr>
            <p:ph idx="1"/>
            <p:custDataLst>
              <p:tags r:id="rId2"/>
            </p:custDataLst>
          </p:nvPr>
        </p:nvSpPr>
        <p:spPr>
          <a:xfrm>
            <a:off x="457200" y="2785472"/>
            <a:ext cx="8229600" cy="3252382"/>
          </a:xfrm>
        </p:spPr>
        <p:txBody>
          <a:bodyPr>
            <a:normAutofit/>
          </a:bodyPr>
          <a:lstStyle/>
          <a:p>
            <a:pPr marL="0" indent="0" algn="ctr">
              <a:buNone/>
            </a:pPr>
            <a:r>
              <a:rPr lang="en-US" sz="2800" dirty="0"/>
              <a:t>This material is based upon work that is supported by the National Institute of Food and Agriculture, U.S. Department of Agriculture, under grant </a:t>
            </a:r>
            <a:r>
              <a:rPr lang="en-US" sz="2800" dirty="0" smtClean="0"/>
              <a:t>number </a:t>
            </a:r>
            <a:r>
              <a:rPr lang="en-US" sz="2800" dirty="0"/>
              <a:t>2013-51106-21005.</a:t>
            </a:r>
          </a:p>
          <a:p>
            <a:endParaRPr lang="en-US" sz="2400" dirty="0"/>
          </a:p>
        </p:txBody>
      </p:sp>
    </p:spTree>
    <p:extLst>
      <p:ext uri="{BB962C8B-B14F-4D97-AF65-F5344CB8AC3E}">
        <p14:creationId xmlns:p14="http://schemas.microsoft.com/office/powerpoint/2010/main" val="12312060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References</a:t>
            </a:r>
            <a:endParaRPr lang="en-US" dirty="0"/>
          </a:p>
        </p:txBody>
      </p:sp>
      <p:sp>
        <p:nvSpPr>
          <p:cNvPr id="3" name="Content Placeholder 2"/>
          <p:cNvSpPr>
            <a:spLocks noGrp="1"/>
          </p:cNvSpPr>
          <p:nvPr>
            <p:ph idx="1"/>
          </p:nvPr>
        </p:nvSpPr>
        <p:spPr>
          <a:xfrm>
            <a:off x="457200" y="1219200"/>
            <a:ext cx="8229600" cy="4983163"/>
          </a:xfrm>
        </p:spPr>
        <p:txBody>
          <a:bodyPr>
            <a:normAutofit fontScale="55000" lnSpcReduction="20000"/>
          </a:bodyPr>
          <a:lstStyle/>
          <a:p>
            <a:pPr marL="231775" indent="-231775">
              <a:buNone/>
            </a:pPr>
            <a:r>
              <a:rPr lang="en-US" dirty="0"/>
              <a:t>ATTRA Sustainable Agriculture.  2016.  Question of the Week: What can you tell me about software products for organic farm recordkeeping? </a:t>
            </a:r>
            <a:r>
              <a:rPr lang="en-US" u="sng" dirty="0">
                <a:hlinkClick r:id="rId2"/>
              </a:rPr>
              <a:t>https://attra.ncat.org/calendar/question.php/what-can-you-tell-me-about-software-products-for-organic-farm-recordkeeping</a:t>
            </a:r>
            <a:r>
              <a:rPr lang="en-US" dirty="0"/>
              <a:t> </a:t>
            </a:r>
          </a:p>
          <a:p>
            <a:pPr marL="231775" indent="-231775">
              <a:buNone/>
            </a:pPr>
            <a:r>
              <a:rPr lang="en-US" dirty="0"/>
              <a:t>Bay State Organic.  2008.  Understanding Lot Numbering Systems.  </a:t>
            </a:r>
            <a:r>
              <a:rPr lang="en-US" u="sng" dirty="0">
                <a:hlinkClick r:id="rId3"/>
              </a:rPr>
              <a:t>http://</a:t>
            </a:r>
            <a:r>
              <a:rPr lang="en-US" u="sng" dirty="0" smtClean="0">
                <a:hlinkClick r:id="rId3"/>
              </a:rPr>
              <a:t>baystateorganic.org/wp-content/uploads/2016/01/Understanding-Lot-Numbering-Systems-Resource-Sheet.pdf</a:t>
            </a:r>
            <a:endParaRPr lang="en-US" dirty="0"/>
          </a:p>
          <a:p>
            <a:pPr marL="231775" indent="-231775">
              <a:buNone/>
            </a:pPr>
            <a:r>
              <a:rPr lang="en-US" dirty="0"/>
              <a:t>Behar, H., L. </a:t>
            </a:r>
            <a:r>
              <a:rPr lang="en-US" dirty="0" err="1"/>
              <a:t>Langworthy</a:t>
            </a:r>
            <a:r>
              <a:rPr lang="en-US" dirty="0"/>
              <a:t>, and J. Nelson. 2016.  Guidebook for Organic Certification.  Midwest Organic and Sustainable Education Service.  </a:t>
            </a:r>
            <a:r>
              <a:rPr lang="en-US" u="sng" dirty="0">
                <a:hlinkClick r:id="rId4"/>
              </a:rPr>
              <a:t>https://mosesorganic.org/publications/guidebook-for-certification/</a:t>
            </a:r>
            <a:r>
              <a:rPr lang="en-US" dirty="0"/>
              <a:t> </a:t>
            </a:r>
          </a:p>
          <a:p>
            <a:pPr marL="231775" indent="-231775">
              <a:buNone/>
            </a:pPr>
            <a:r>
              <a:rPr lang="en-US" dirty="0"/>
              <a:t>Carolina Farm Stewardship Association.  2013.  Record Keeping Software Review.  </a:t>
            </a:r>
            <a:r>
              <a:rPr lang="en-US" u="sng" dirty="0">
                <a:hlinkClick r:id="rId5"/>
              </a:rPr>
              <a:t>https://www.carolinafarmstewards.org/wp-content/uploads/2013/03/Record-Keeping-Software-Final.pdf</a:t>
            </a:r>
            <a:r>
              <a:rPr lang="en-US" dirty="0"/>
              <a:t> </a:t>
            </a:r>
          </a:p>
          <a:p>
            <a:pPr marL="231775" indent="-231775">
              <a:buNone/>
            </a:pPr>
            <a:r>
              <a:rPr lang="en-US" dirty="0"/>
              <a:t>CCOF Certification Services.  2017.  What is a lot number?  </a:t>
            </a:r>
            <a:r>
              <a:rPr lang="en-US" u="sng" dirty="0">
                <a:hlinkClick r:id="rId6"/>
              </a:rPr>
              <a:t>https://www.ccof.org/faqs/what-lot-number</a:t>
            </a:r>
            <a:r>
              <a:rPr lang="en-US" dirty="0"/>
              <a:t> </a:t>
            </a:r>
          </a:p>
          <a:p>
            <a:pPr marL="231775" indent="-231775">
              <a:buNone/>
            </a:pPr>
            <a:r>
              <a:rPr lang="en-US" dirty="0"/>
              <a:t>Coleman, P.  2003.  Guide for Organic Producers.  ATTRA.  </a:t>
            </a:r>
            <a:r>
              <a:rPr lang="en-US" u="sng" dirty="0">
                <a:hlinkClick r:id="rId7"/>
              </a:rPr>
              <a:t>https://attra.ncat.org/attra-pub/summaries/summary.php?pub=67</a:t>
            </a:r>
            <a:r>
              <a:rPr lang="en-US" dirty="0"/>
              <a:t> </a:t>
            </a:r>
          </a:p>
          <a:p>
            <a:pPr marL="231775" indent="-231775">
              <a:buNone/>
            </a:pPr>
            <a:r>
              <a:rPr lang="en-US" dirty="0"/>
              <a:t>Iowa Organic Certification Program.  2016.  Developing a Producer Lot Number.  </a:t>
            </a:r>
            <a:r>
              <a:rPr lang="en-US" u="sng" dirty="0">
                <a:hlinkClick r:id="rId8"/>
              </a:rPr>
              <a:t>www.iowaagriculture.gov/AgDiversification/Organic/LotNumbering.doc</a:t>
            </a:r>
            <a:r>
              <a:rPr lang="en-US" dirty="0"/>
              <a:t> </a:t>
            </a:r>
          </a:p>
        </p:txBody>
      </p:sp>
    </p:spTree>
    <p:extLst>
      <p:ext uri="{BB962C8B-B14F-4D97-AF65-F5344CB8AC3E}">
        <p14:creationId xmlns:p14="http://schemas.microsoft.com/office/powerpoint/2010/main" val="23418493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221" y="18197"/>
            <a:ext cx="8229600" cy="1143000"/>
          </a:xfrm>
        </p:spPr>
        <p:txBody>
          <a:bodyPr/>
          <a:lstStyle/>
          <a:p>
            <a:r>
              <a:rPr lang="en-US" dirty="0" smtClean="0"/>
              <a:t>References (cont.)</a:t>
            </a:r>
            <a:endParaRPr lang="en-US" dirty="0"/>
          </a:p>
        </p:txBody>
      </p:sp>
      <p:sp>
        <p:nvSpPr>
          <p:cNvPr id="3" name="Content Placeholder 2"/>
          <p:cNvSpPr>
            <a:spLocks noGrp="1"/>
          </p:cNvSpPr>
          <p:nvPr>
            <p:ph idx="1"/>
          </p:nvPr>
        </p:nvSpPr>
        <p:spPr>
          <a:xfrm>
            <a:off x="457200" y="1161197"/>
            <a:ext cx="8229600" cy="5239603"/>
          </a:xfrm>
        </p:spPr>
        <p:txBody>
          <a:bodyPr>
            <a:normAutofit fontScale="62500" lnSpcReduction="20000"/>
          </a:bodyPr>
          <a:lstStyle/>
          <a:p>
            <a:pPr marL="231775" indent="-231775">
              <a:buNone/>
            </a:pPr>
            <a:r>
              <a:rPr lang="en-US" dirty="0"/>
              <a:t>Kime, L.  2017.  The Importance of Record Keeping.  </a:t>
            </a:r>
            <a:r>
              <a:rPr lang="en-US" u="sng" dirty="0">
                <a:hlinkClick r:id="rId2"/>
              </a:rPr>
              <a:t>https://extension.psu.edu/the-importance-of-record-keeping</a:t>
            </a:r>
            <a:endParaRPr lang="en-US" dirty="0"/>
          </a:p>
          <a:p>
            <a:pPr marL="231775" indent="-231775">
              <a:buNone/>
            </a:pPr>
            <a:r>
              <a:rPr lang="en-US" dirty="0" err="1"/>
              <a:t>Kuepper</a:t>
            </a:r>
            <a:r>
              <a:rPr lang="en-US" dirty="0"/>
              <a:t>, G.  2006.  Organic System Plans: Field and Row Crops and Pasture and Range Systems.   ATTRA, the National Center for Appropriate Technology.  </a:t>
            </a:r>
            <a:r>
              <a:rPr lang="en-US" u="sng" dirty="0">
                <a:hlinkClick r:id="rId3"/>
              </a:rPr>
              <a:t>https://attra.ncat.org/attra-pub/summaries/summary.php?pub=167</a:t>
            </a:r>
            <a:r>
              <a:rPr lang="en-US" dirty="0"/>
              <a:t> </a:t>
            </a:r>
          </a:p>
          <a:p>
            <a:pPr marL="231775" indent="-231775">
              <a:buNone/>
            </a:pPr>
            <a:r>
              <a:rPr lang="en-US" dirty="0"/>
              <a:t>MOSA Certified Organic.  2017.  Certification Forms.  </a:t>
            </a:r>
            <a:r>
              <a:rPr lang="en-US" u="sng" dirty="0">
                <a:hlinkClick r:id="rId4"/>
              </a:rPr>
              <a:t>http://mosaorganic.org/certification/forms</a:t>
            </a:r>
            <a:r>
              <a:rPr lang="en-US" dirty="0"/>
              <a:t> </a:t>
            </a:r>
          </a:p>
          <a:p>
            <a:pPr marL="231775" indent="-231775">
              <a:buNone/>
            </a:pPr>
            <a:r>
              <a:rPr lang="en-US" dirty="0"/>
              <a:t>Riddle, J. and L. </a:t>
            </a:r>
            <a:r>
              <a:rPr lang="en-US" dirty="0" err="1"/>
              <a:t>Gulbranson</a:t>
            </a:r>
            <a:r>
              <a:rPr lang="en-US" dirty="0"/>
              <a:t>.  2011.  Minnesota Guide to Organic Certification.  Minnesota Institute for Sustainable Agriculture.  </a:t>
            </a:r>
            <a:r>
              <a:rPr lang="en-US" u="sng" dirty="0">
                <a:hlinkClick r:id="rId5"/>
              </a:rPr>
              <a:t>https://www.misa.umn.edu/publications/mn-guide-organic-certification</a:t>
            </a:r>
            <a:endParaRPr lang="en-US" dirty="0"/>
          </a:p>
          <a:p>
            <a:pPr marL="231775" indent="-231775">
              <a:buNone/>
            </a:pPr>
            <a:r>
              <a:rPr lang="en-US" dirty="0"/>
              <a:t>USDA-AMS.  2011.  Instruction Recordkeeping.  </a:t>
            </a:r>
            <a:r>
              <a:rPr lang="en-US" u="sng" dirty="0">
                <a:hlinkClick r:id="rId6"/>
              </a:rPr>
              <a:t>https://www.ams.usda.gov/sites/default/files/media/2602.pdf</a:t>
            </a:r>
            <a:endParaRPr lang="en-US" dirty="0"/>
          </a:p>
          <a:p>
            <a:pPr marL="231775" indent="-231775">
              <a:buNone/>
            </a:pPr>
            <a:r>
              <a:rPr lang="en-US" dirty="0"/>
              <a:t>USDA-AMS.  2015.  Organic Sound and Sensible Project - Examples of Types of Records.  </a:t>
            </a:r>
            <a:r>
              <a:rPr lang="en-US" u="sng" dirty="0">
                <a:hlinkClick r:id="rId7"/>
              </a:rPr>
              <a:t>https://www.youtube.com/watch?v=cTsFZ_keYsc&amp;feature=youtu.be</a:t>
            </a:r>
            <a:r>
              <a:rPr lang="en-US" dirty="0"/>
              <a:t> </a:t>
            </a:r>
          </a:p>
          <a:p>
            <a:pPr marL="231775" indent="-231775">
              <a:buNone/>
            </a:pPr>
            <a:r>
              <a:rPr lang="en-US" dirty="0"/>
              <a:t>USDA-AMS.  2017.  Becoming a Certified Operation.  </a:t>
            </a:r>
            <a:r>
              <a:rPr lang="en-US" u="sng" dirty="0">
                <a:hlinkClick r:id="rId8"/>
              </a:rPr>
              <a:t>https://</a:t>
            </a:r>
            <a:r>
              <a:rPr lang="en-US" u="sng" dirty="0" smtClean="0">
                <a:hlinkClick r:id="rId8"/>
              </a:rPr>
              <a:t>www.ams.usda.gov/services/organic-certification/becoming-certified</a:t>
            </a:r>
            <a:endParaRPr lang="en-US" dirty="0"/>
          </a:p>
        </p:txBody>
      </p:sp>
    </p:spTree>
    <p:extLst>
      <p:ext uri="{BB962C8B-B14F-4D97-AF65-F5344CB8AC3E}">
        <p14:creationId xmlns:p14="http://schemas.microsoft.com/office/powerpoint/2010/main" val="40186953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5555"/>
          <a:stretch/>
        </p:blipFill>
        <p:spPr>
          <a:xfrm>
            <a:off x="0" y="0"/>
            <a:ext cx="9144000" cy="6477000"/>
          </a:xfrm>
          <a:prstGeom prst="rect">
            <a:avLst/>
          </a:prstGeom>
        </p:spPr>
      </p:pic>
      <p:sp>
        <p:nvSpPr>
          <p:cNvPr id="6" name="Rectangle 5"/>
          <p:cNvSpPr/>
          <p:nvPr/>
        </p:nvSpPr>
        <p:spPr>
          <a:xfrm>
            <a:off x="17628" y="0"/>
            <a:ext cx="9126372" cy="6477000"/>
          </a:xfrm>
          <a:prstGeom prst="rect">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1"/>
            </p:custDataLst>
          </p:nvPr>
        </p:nvSpPr>
        <p:spPr>
          <a:xfrm>
            <a:off x="457200" y="274638"/>
            <a:ext cx="8229600" cy="1143000"/>
          </a:xfrm>
        </p:spPr>
        <p:txBody>
          <a:bodyPr/>
          <a:lstStyle/>
          <a:p>
            <a:r>
              <a:rPr lang="en-US" dirty="0" smtClean="0"/>
              <a:t>Records – NOP definition</a:t>
            </a:r>
            <a:endParaRPr lang="en-US" dirty="0"/>
          </a:p>
        </p:txBody>
      </p:sp>
      <p:sp>
        <p:nvSpPr>
          <p:cNvPr id="3" name="Content Placeholder 2"/>
          <p:cNvSpPr>
            <a:spLocks noGrp="1"/>
          </p:cNvSpPr>
          <p:nvPr>
            <p:ph idx="1"/>
            <p:custDataLst>
              <p:tags r:id="rId2"/>
            </p:custDataLst>
          </p:nvPr>
        </p:nvSpPr>
        <p:spPr>
          <a:xfrm>
            <a:off x="1409700" y="1828800"/>
            <a:ext cx="6324600" cy="4525963"/>
          </a:xfrm>
        </p:spPr>
        <p:txBody>
          <a:bodyPr/>
          <a:lstStyle/>
          <a:p>
            <a:pPr marL="0" indent="0" algn="ctr">
              <a:buNone/>
            </a:pPr>
            <a:r>
              <a:rPr lang="en-US" dirty="0"/>
              <a:t>“Any information in written, visual, or electronic form that documents the activities undertaken by a producer, handler, or certifying agent to comply with the Act and </a:t>
            </a:r>
            <a:r>
              <a:rPr lang="en-US" dirty="0" smtClean="0"/>
              <a:t>regulations”</a:t>
            </a:r>
            <a:endParaRPr lang="en-US" dirty="0"/>
          </a:p>
        </p:txBody>
      </p:sp>
    </p:spTree>
    <p:extLst>
      <p:ext uri="{BB962C8B-B14F-4D97-AF65-F5344CB8AC3E}">
        <p14:creationId xmlns:p14="http://schemas.microsoft.com/office/powerpoint/2010/main" val="19548088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52400" y="349457"/>
            <a:ext cx="8839200" cy="1143000"/>
          </a:xfrm>
        </p:spPr>
        <p:txBody>
          <a:bodyPr>
            <a:noAutofit/>
          </a:bodyPr>
          <a:lstStyle/>
          <a:p>
            <a:r>
              <a:rPr lang="en-US" sz="3000" dirty="0" smtClean="0"/>
              <a:t>Start record keeping as soon as you transition – </a:t>
            </a:r>
            <a:br>
              <a:rPr lang="en-US" sz="3000" dirty="0" smtClean="0"/>
            </a:br>
            <a:r>
              <a:rPr lang="en-US" sz="3000" dirty="0" smtClean="0"/>
              <a:t>36 months prior to when you want to be certified</a:t>
            </a:r>
            <a:endParaRPr lang="en-US" sz="3000" dirty="0"/>
          </a:p>
        </p:txBody>
      </p:sp>
      <p:graphicFrame>
        <p:nvGraphicFramePr>
          <p:cNvPr id="18" name="Table 17"/>
          <p:cNvGraphicFramePr>
            <a:graphicFrameLocks noGrp="1"/>
          </p:cNvGraphicFramePr>
          <p:nvPr>
            <p:extLst>
              <p:ext uri="{D42A27DB-BD31-4B8C-83A1-F6EECF244321}">
                <p14:modId xmlns:p14="http://schemas.microsoft.com/office/powerpoint/2010/main" val="530631833"/>
              </p:ext>
            </p:extLst>
          </p:nvPr>
        </p:nvGraphicFramePr>
        <p:xfrm>
          <a:off x="634499" y="2891395"/>
          <a:ext cx="7924800" cy="2438400"/>
        </p:xfrm>
        <a:graphic>
          <a:graphicData uri="http://schemas.openxmlformats.org/drawingml/2006/table">
            <a:tbl>
              <a:tblPr/>
              <a:tblGrid>
                <a:gridCol w="609600"/>
                <a:gridCol w="609600"/>
                <a:gridCol w="609600"/>
                <a:gridCol w="609600"/>
                <a:gridCol w="609600"/>
                <a:gridCol w="609600"/>
                <a:gridCol w="609600"/>
                <a:gridCol w="609600"/>
                <a:gridCol w="609600"/>
                <a:gridCol w="609600"/>
                <a:gridCol w="609600"/>
                <a:gridCol w="609600"/>
                <a:gridCol w="609600"/>
              </a:tblGrid>
              <a:tr h="609600">
                <a:tc>
                  <a:txBody>
                    <a:bodyPr/>
                    <a:lstStyle/>
                    <a:p>
                      <a:pPr algn="ctr" fontAlgn="b"/>
                      <a:r>
                        <a:rPr lang="en-US" sz="1600" b="1" i="0" u="none" strike="noStrike" dirty="0">
                          <a:solidFill>
                            <a:srgbClr val="800000"/>
                          </a:solidFill>
                          <a:effectLst/>
                          <a:latin typeface="Calibri" panose="020F0502020204030204" pitchFamily="34" charset="0"/>
                        </a:rPr>
                        <a:t>Prior Year</a:t>
                      </a:r>
                    </a:p>
                  </a:txBody>
                  <a:tcPr marL="9525" marR="9525" marT="9525" marB="0" anchor="ctr">
                    <a:lnL>
                      <a:noFill/>
                    </a:lnL>
                    <a:lnR w="12700" cap="flat" cmpd="sng" algn="ctr">
                      <a:solidFill>
                        <a:srgbClr val="800000"/>
                      </a:solidFill>
                      <a:prstDash val="solid"/>
                      <a:round/>
                      <a:headEnd type="none" w="med" len="med"/>
                      <a:tailEnd type="none" w="med" len="med"/>
                    </a:lnR>
                    <a:lnT>
                      <a:noFill/>
                    </a:lnT>
                    <a:lnB>
                      <a:noFill/>
                    </a:lnB>
                  </a:tcPr>
                </a:tc>
                <a:tc>
                  <a:txBody>
                    <a:bodyPr/>
                    <a:lstStyle/>
                    <a:p>
                      <a:pPr algn="ctr" fontAlgn="ctr"/>
                      <a:r>
                        <a:rPr lang="en-US" sz="1600" b="0" i="0" u="none" strike="noStrike" dirty="0">
                          <a:solidFill>
                            <a:srgbClr val="800000"/>
                          </a:solidFill>
                          <a:effectLst/>
                          <a:latin typeface="Calibri" panose="020F0502020204030204" pitchFamily="34" charset="0"/>
                        </a:rPr>
                        <a:t>Jan</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D9D9D9"/>
                    </a:solidFill>
                  </a:tcPr>
                </a:tc>
                <a:tc>
                  <a:txBody>
                    <a:bodyPr/>
                    <a:lstStyle/>
                    <a:p>
                      <a:pPr algn="ctr" fontAlgn="ctr"/>
                      <a:r>
                        <a:rPr lang="en-US" sz="1600" b="0" i="0" u="none" strike="noStrike" dirty="0">
                          <a:solidFill>
                            <a:srgbClr val="800000"/>
                          </a:solidFill>
                          <a:effectLst/>
                          <a:latin typeface="Calibri" panose="020F0502020204030204" pitchFamily="34" charset="0"/>
                        </a:rPr>
                        <a:t>Feb</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D9D9D9"/>
                    </a:solidFill>
                  </a:tcPr>
                </a:tc>
                <a:tc>
                  <a:txBody>
                    <a:bodyPr/>
                    <a:lstStyle/>
                    <a:p>
                      <a:pPr algn="ctr" fontAlgn="ctr"/>
                      <a:r>
                        <a:rPr lang="en-US" sz="1600" b="0" i="0" u="none" strike="noStrike" dirty="0">
                          <a:solidFill>
                            <a:srgbClr val="800000"/>
                          </a:solidFill>
                          <a:effectLst/>
                          <a:latin typeface="Calibri" panose="020F0502020204030204" pitchFamily="34" charset="0"/>
                        </a:rPr>
                        <a:t>Mar</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D9D9D9"/>
                    </a:solidFill>
                  </a:tcPr>
                </a:tc>
                <a:tc>
                  <a:txBody>
                    <a:bodyPr/>
                    <a:lstStyle/>
                    <a:p>
                      <a:pPr algn="ctr" fontAlgn="ctr"/>
                      <a:r>
                        <a:rPr lang="en-US" sz="1600" b="0" i="0" u="none" strike="noStrike" dirty="0">
                          <a:solidFill>
                            <a:srgbClr val="800000"/>
                          </a:solidFill>
                          <a:effectLst/>
                          <a:latin typeface="Calibri" panose="020F0502020204030204" pitchFamily="34" charset="0"/>
                        </a:rPr>
                        <a:t>Apr</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D9D9D9"/>
                    </a:solidFill>
                  </a:tcPr>
                </a:tc>
                <a:tc>
                  <a:txBody>
                    <a:bodyPr/>
                    <a:lstStyle/>
                    <a:p>
                      <a:pPr algn="ctr" fontAlgn="ctr"/>
                      <a:r>
                        <a:rPr lang="en-US" sz="1600" b="0" i="0" u="none" strike="noStrike" dirty="0">
                          <a:solidFill>
                            <a:srgbClr val="800000"/>
                          </a:solidFill>
                          <a:effectLst/>
                          <a:latin typeface="Calibri" panose="020F0502020204030204" pitchFamily="34" charset="0"/>
                        </a:rPr>
                        <a:t>May</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D9D9D9"/>
                    </a:solidFill>
                  </a:tcPr>
                </a:tc>
                <a:tc>
                  <a:txBody>
                    <a:bodyPr/>
                    <a:lstStyle/>
                    <a:p>
                      <a:pPr algn="ctr" fontAlgn="ctr"/>
                      <a:r>
                        <a:rPr lang="en-US" sz="1600" b="0" i="0" u="none" strike="noStrike" dirty="0">
                          <a:solidFill>
                            <a:srgbClr val="800000"/>
                          </a:solidFill>
                          <a:effectLst/>
                          <a:latin typeface="Calibri" panose="020F0502020204030204" pitchFamily="34" charset="0"/>
                        </a:rPr>
                        <a:t>Jun</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D9D9D9"/>
                    </a:solidFill>
                  </a:tcPr>
                </a:tc>
                <a:tc>
                  <a:txBody>
                    <a:bodyPr/>
                    <a:lstStyle/>
                    <a:p>
                      <a:pPr algn="ctr" fontAlgn="ctr"/>
                      <a:r>
                        <a:rPr lang="en-US" sz="1600" b="0" i="0" u="none" strike="noStrike" dirty="0">
                          <a:solidFill>
                            <a:srgbClr val="800000"/>
                          </a:solidFill>
                          <a:effectLst/>
                          <a:latin typeface="Calibri" panose="020F0502020204030204" pitchFamily="34" charset="0"/>
                        </a:rPr>
                        <a:t>Jul</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D9D9D9"/>
                    </a:solidFill>
                  </a:tcPr>
                </a:tc>
                <a:tc>
                  <a:txBody>
                    <a:bodyPr/>
                    <a:lstStyle/>
                    <a:p>
                      <a:pPr algn="ctr" fontAlgn="ctr"/>
                      <a:r>
                        <a:rPr lang="en-US" sz="1600" b="0" i="0" u="none" strike="noStrike" dirty="0">
                          <a:solidFill>
                            <a:srgbClr val="800000"/>
                          </a:solidFill>
                          <a:effectLst/>
                          <a:latin typeface="Calibri" panose="020F0502020204030204" pitchFamily="34" charset="0"/>
                        </a:rPr>
                        <a:t>Aug</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Sep</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Oct</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Nov</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Dec</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r>
              <a:tr h="609600">
                <a:tc>
                  <a:txBody>
                    <a:bodyPr/>
                    <a:lstStyle/>
                    <a:p>
                      <a:pPr algn="ctr" fontAlgn="b"/>
                      <a:r>
                        <a:rPr lang="en-US" sz="1600" b="1" i="0" u="none" strike="noStrike" dirty="0">
                          <a:solidFill>
                            <a:srgbClr val="800000"/>
                          </a:solidFill>
                          <a:effectLst/>
                          <a:latin typeface="Calibri" panose="020F0502020204030204" pitchFamily="34" charset="0"/>
                        </a:rPr>
                        <a:t>Year 1</a:t>
                      </a:r>
                    </a:p>
                  </a:txBody>
                  <a:tcPr marL="9525" marR="9525" marT="9525" marB="0" anchor="ctr">
                    <a:lnL>
                      <a:noFill/>
                    </a:lnL>
                    <a:lnR w="12700" cap="flat" cmpd="sng" algn="ctr">
                      <a:solidFill>
                        <a:srgbClr val="800000"/>
                      </a:solidFill>
                      <a:prstDash val="solid"/>
                      <a:round/>
                      <a:headEnd type="none" w="med" len="med"/>
                      <a:tailEnd type="none" w="med" len="med"/>
                    </a:lnR>
                    <a:lnT>
                      <a:noFill/>
                    </a:lnT>
                    <a:lnB>
                      <a:noFill/>
                    </a:lnB>
                  </a:tcPr>
                </a:tc>
                <a:tc>
                  <a:txBody>
                    <a:bodyPr/>
                    <a:lstStyle/>
                    <a:p>
                      <a:pPr algn="ctr" fontAlgn="ctr"/>
                      <a:r>
                        <a:rPr lang="en-US" sz="1600" b="0" i="0" u="none" strike="noStrike" dirty="0">
                          <a:solidFill>
                            <a:srgbClr val="800000"/>
                          </a:solidFill>
                          <a:effectLst/>
                          <a:latin typeface="Calibri" panose="020F0502020204030204" pitchFamily="34" charset="0"/>
                        </a:rPr>
                        <a:t>Jan</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Feb</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Mar</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Apr</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May</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Jun</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Jul</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Aug</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Sep</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Oct</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Nov</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Dec</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r>
              <a:tr h="609600">
                <a:tc>
                  <a:txBody>
                    <a:bodyPr/>
                    <a:lstStyle/>
                    <a:p>
                      <a:pPr algn="ctr" fontAlgn="b"/>
                      <a:r>
                        <a:rPr lang="en-US" sz="1600" b="1" i="0" u="none" strike="noStrike" dirty="0">
                          <a:solidFill>
                            <a:srgbClr val="800000"/>
                          </a:solidFill>
                          <a:effectLst/>
                          <a:latin typeface="Calibri" panose="020F0502020204030204" pitchFamily="34" charset="0"/>
                        </a:rPr>
                        <a:t>Year 2</a:t>
                      </a:r>
                    </a:p>
                  </a:txBody>
                  <a:tcPr marL="9525" marR="9525" marT="9525" marB="0" anchor="ctr">
                    <a:lnL>
                      <a:noFill/>
                    </a:lnL>
                    <a:lnR w="12700" cap="flat" cmpd="sng" algn="ctr">
                      <a:solidFill>
                        <a:srgbClr val="800000"/>
                      </a:solidFill>
                      <a:prstDash val="solid"/>
                      <a:round/>
                      <a:headEnd type="none" w="med" len="med"/>
                      <a:tailEnd type="none" w="med" len="med"/>
                    </a:lnR>
                    <a:lnT>
                      <a:noFill/>
                    </a:lnT>
                    <a:lnB>
                      <a:noFill/>
                    </a:lnB>
                  </a:tcPr>
                </a:tc>
                <a:tc>
                  <a:txBody>
                    <a:bodyPr/>
                    <a:lstStyle/>
                    <a:p>
                      <a:pPr algn="ctr" fontAlgn="ctr"/>
                      <a:r>
                        <a:rPr lang="en-US" sz="1600" b="0" i="0" u="none" strike="noStrike" dirty="0">
                          <a:solidFill>
                            <a:srgbClr val="800000"/>
                          </a:solidFill>
                          <a:effectLst/>
                          <a:latin typeface="Calibri" panose="020F0502020204030204" pitchFamily="34" charset="0"/>
                        </a:rPr>
                        <a:t>Jan</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Feb</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Mar</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Apr</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May</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Jun</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Jul</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Aug</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Sep</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Oct</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Nov</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Dec</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r>
              <a:tr h="609600">
                <a:tc>
                  <a:txBody>
                    <a:bodyPr/>
                    <a:lstStyle/>
                    <a:p>
                      <a:pPr algn="ctr" fontAlgn="b"/>
                      <a:r>
                        <a:rPr lang="en-US" sz="1600" b="1" i="0" u="none" strike="noStrike" dirty="0">
                          <a:solidFill>
                            <a:srgbClr val="800000"/>
                          </a:solidFill>
                          <a:effectLst/>
                          <a:latin typeface="Calibri" panose="020F0502020204030204" pitchFamily="34" charset="0"/>
                        </a:rPr>
                        <a:t>Year 3</a:t>
                      </a:r>
                    </a:p>
                  </a:txBody>
                  <a:tcPr marL="9525" marR="9525" marT="9525" marB="0" anchor="ctr">
                    <a:lnL>
                      <a:noFill/>
                    </a:lnL>
                    <a:lnR w="12700" cap="flat" cmpd="sng" algn="ctr">
                      <a:solidFill>
                        <a:srgbClr val="800000"/>
                      </a:solidFill>
                      <a:prstDash val="solid"/>
                      <a:round/>
                      <a:headEnd type="none" w="med" len="med"/>
                      <a:tailEnd type="none" w="med" len="med"/>
                    </a:lnR>
                    <a:lnT>
                      <a:noFill/>
                    </a:lnT>
                    <a:lnB>
                      <a:noFill/>
                    </a:lnB>
                  </a:tcPr>
                </a:tc>
                <a:tc>
                  <a:txBody>
                    <a:bodyPr/>
                    <a:lstStyle/>
                    <a:p>
                      <a:pPr algn="ctr" fontAlgn="ctr"/>
                      <a:r>
                        <a:rPr lang="en-US" sz="1600" b="0" i="0" u="none" strike="noStrike" dirty="0">
                          <a:solidFill>
                            <a:srgbClr val="800000"/>
                          </a:solidFill>
                          <a:effectLst/>
                          <a:latin typeface="Calibri" panose="020F0502020204030204" pitchFamily="34" charset="0"/>
                        </a:rPr>
                        <a:t>Jan</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Feb</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Mar</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Apr</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May</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Jun</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Jul</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B8CCE4"/>
                    </a:solidFill>
                  </a:tcPr>
                </a:tc>
                <a:tc>
                  <a:txBody>
                    <a:bodyPr/>
                    <a:lstStyle/>
                    <a:p>
                      <a:pPr algn="ctr" fontAlgn="ctr"/>
                      <a:r>
                        <a:rPr lang="en-US" sz="1600" b="0" i="0" u="none" strike="noStrike" dirty="0">
                          <a:solidFill>
                            <a:srgbClr val="800000"/>
                          </a:solidFill>
                          <a:effectLst/>
                          <a:latin typeface="Calibri" panose="020F0502020204030204" pitchFamily="34" charset="0"/>
                        </a:rPr>
                        <a:t>Aug</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D9D9D9"/>
                    </a:solidFill>
                  </a:tcPr>
                </a:tc>
                <a:tc>
                  <a:txBody>
                    <a:bodyPr/>
                    <a:lstStyle/>
                    <a:p>
                      <a:pPr algn="ctr" fontAlgn="ctr"/>
                      <a:r>
                        <a:rPr lang="en-US" sz="1600" b="0" i="0" u="none" strike="noStrike" dirty="0">
                          <a:solidFill>
                            <a:srgbClr val="800000"/>
                          </a:solidFill>
                          <a:effectLst/>
                          <a:latin typeface="Calibri" panose="020F0502020204030204" pitchFamily="34" charset="0"/>
                        </a:rPr>
                        <a:t>Sep</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D9D9D9"/>
                    </a:solidFill>
                  </a:tcPr>
                </a:tc>
                <a:tc>
                  <a:txBody>
                    <a:bodyPr/>
                    <a:lstStyle/>
                    <a:p>
                      <a:pPr algn="ctr" fontAlgn="ctr"/>
                      <a:r>
                        <a:rPr lang="en-US" sz="1600" b="0" i="0" u="none" strike="noStrike" dirty="0">
                          <a:solidFill>
                            <a:srgbClr val="800000"/>
                          </a:solidFill>
                          <a:effectLst/>
                          <a:latin typeface="Calibri" panose="020F0502020204030204" pitchFamily="34" charset="0"/>
                        </a:rPr>
                        <a:t>Oct</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D9D9D9"/>
                    </a:solidFill>
                  </a:tcPr>
                </a:tc>
                <a:tc>
                  <a:txBody>
                    <a:bodyPr/>
                    <a:lstStyle/>
                    <a:p>
                      <a:pPr algn="ctr" fontAlgn="ctr"/>
                      <a:r>
                        <a:rPr lang="en-US" sz="1600" b="0" i="0" u="none" strike="noStrike" dirty="0">
                          <a:solidFill>
                            <a:srgbClr val="800000"/>
                          </a:solidFill>
                          <a:effectLst/>
                          <a:latin typeface="Calibri" panose="020F0502020204030204" pitchFamily="34" charset="0"/>
                        </a:rPr>
                        <a:t>Nov</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D9D9D9"/>
                    </a:solidFill>
                  </a:tcPr>
                </a:tc>
                <a:tc>
                  <a:txBody>
                    <a:bodyPr/>
                    <a:lstStyle/>
                    <a:p>
                      <a:pPr algn="ctr" fontAlgn="ctr"/>
                      <a:r>
                        <a:rPr lang="en-US" sz="1600" b="0" i="0" u="none" strike="noStrike" dirty="0">
                          <a:solidFill>
                            <a:srgbClr val="800000"/>
                          </a:solidFill>
                          <a:effectLst/>
                          <a:latin typeface="Calibri" panose="020F0502020204030204" pitchFamily="34" charset="0"/>
                        </a:rPr>
                        <a:t>Dec</a:t>
                      </a:r>
                    </a:p>
                  </a:txBody>
                  <a:tcPr marL="9525" marR="9525" marT="9525" marB="0" anchor="ct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D9D9D9"/>
                    </a:solidFill>
                  </a:tcPr>
                </a:tc>
              </a:tr>
            </a:tbl>
          </a:graphicData>
        </a:graphic>
      </p:graphicFrame>
      <p:sp>
        <p:nvSpPr>
          <p:cNvPr id="19" name="TextBox 18"/>
          <p:cNvSpPr txBox="1"/>
          <p:nvPr/>
        </p:nvSpPr>
        <p:spPr>
          <a:xfrm>
            <a:off x="5415091" y="2053493"/>
            <a:ext cx="782009" cy="461665"/>
          </a:xfrm>
          <a:prstGeom prst="rect">
            <a:avLst/>
          </a:prstGeom>
          <a:noFill/>
        </p:spPr>
        <p:txBody>
          <a:bodyPr wrap="none" rtlCol="0">
            <a:spAutoFit/>
          </a:bodyPr>
          <a:lstStyle/>
          <a:p>
            <a:r>
              <a:rPr lang="en-US" sz="2400" dirty="0" smtClean="0">
                <a:solidFill>
                  <a:schemeClr val="tx1">
                    <a:lumMod val="65000"/>
                    <a:lumOff val="35000"/>
                  </a:schemeClr>
                </a:solidFill>
              </a:rPr>
              <a:t>Start</a:t>
            </a:r>
            <a:endParaRPr lang="en-US" sz="2400" dirty="0">
              <a:solidFill>
                <a:schemeClr val="tx1">
                  <a:lumMod val="65000"/>
                  <a:lumOff val="35000"/>
                </a:schemeClr>
              </a:solidFill>
            </a:endParaRPr>
          </a:p>
        </p:txBody>
      </p:sp>
      <p:cxnSp>
        <p:nvCxnSpPr>
          <p:cNvPr id="20" name="Straight Arrow Connector 19"/>
          <p:cNvCxnSpPr>
            <a:stCxn id="19" idx="2"/>
          </p:cNvCxnSpPr>
          <p:nvPr/>
        </p:nvCxnSpPr>
        <p:spPr>
          <a:xfrm>
            <a:off x="5806096" y="2515158"/>
            <a:ext cx="10003" cy="604837"/>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302911" y="1730574"/>
            <a:ext cx="2056460" cy="830997"/>
          </a:xfrm>
          <a:prstGeom prst="rect">
            <a:avLst/>
          </a:prstGeom>
          <a:noFill/>
        </p:spPr>
        <p:txBody>
          <a:bodyPr wrap="none" rtlCol="0">
            <a:spAutoFit/>
          </a:bodyPr>
          <a:lstStyle/>
          <a:p>
            <a:pPr algn="ctr"/>
            <a:r>
              <a:rPr lang="en-US" sz="2400" dirty="0" smtClean="0">
                <a:solidFill>
                  <a:srgbClr val="800000"/>
                </a:solidFill>
              </a:rPr>
              <a:t>Last prohibited</a:t>
            </a:r>
          </a:p>
          <a:p>
            <a:pPr algn="ctr"/>
            <a:r>
              <a:rPr lang="en-US" sz="2400" dirty="0" smtClean="0">
                <a:solidFill>
                  <a:srgbClr val="800000"/>
                </a:solidFill>
              </a:rPr>
              <a:t>substance</a:t>
            </a:r>
            <a:endParaRPr lang="en-US" sz="2400" dirty="0">
              <a:solidFill>
                <a:srgbClr val="800000"/>
              </a:solidFill>
            </a:endParaRPr>
          </a:p>
        </p:txBody>
      </p:sp>
      <p:cxnSp>
        <p:nvCxnSpPr>
          <p:cNvPr id="22" name="Straight Arrow Connector 21"/>
          <p:cNvCxnSpPr>
            <a:stCxn id="21" idx="2"/>
          </p:cNvCxnSpPr>
          <p:nvPr/>
        </p:nvCxnSpPr>
        <p:spPr>
          <a:xfrm>
            <a:off x="4331141" y="2561571"/>
            <a:ext cx="740158" cy="496167"/>
          </a:xfrm>
          <a:prstGeom prst="straightConnector1">
            <a:avLst/>
          </a:prstGeom>
          <a:ln w="28575">
            <a:solidFill>
              <a:srgbClr val="80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388303" y="5923639"/>
            <a:ext cx="1515479" cy="830997"/>
          </a:xfrm>
          <a:prstGeom prst="rect">
            <a:avLst/>
          </a:prstGeom>
          <a:noFill/>
        </p:spPr>
        <p:txBody>
          <a:bodyPr wrap="none" rtlCol="0">
            <a:spAutoFit/>
          </a:bodyPr>
          <a:lstStyle/>
          <a:p>
            <a:pPr algn="ctr"/>
            <a:r>
              <a:rPr lang="en-US" sz="2400" dirty="0" smtClean="0">
                <a:solidFill>
                  <a:schemeClr val="tx1">
                    <a:lumMod val="65000"/>
                    <a:lumOff val="35000"/>
                  </a:schemeClr>
                </a:solidFill>
              </a:rPr>
              <a:t>End</a:t>
            </a:r>
          </a:p>
          <a:p>
            <a:pPr algn="ctr"/>
            <a:r>
              <a:rPr lang="en-US" sz="2400" dirty="0" smtClean="0">
                <a:solidFill>
                  <a:schemeClr val="tx1">
                    <a:lumMod val="65000"/>
                    <a:lumOff val="35000"/>
                  </a:schemeClr>
                </a:solidFill>
              </a:rPr>
              <a:t>36 months</a:t>
            </a:r>
            <a:endParaRPr lang="en-US" sz="2400" dirty="0">
              <a:solidFill>
                <a:schemeClr val="tx1">
                  <a:lumMod val="65000"/>
                  <a:lumOff val="35000"/>
                </a:schemeClr>
              </a:solidFill>
            </a:endParaRPr>
          </a:p>
        </p:txBody>
      </p:sp>
      <p:cxnSp>
        <p:nvCxnSpPr>
          <p:cNvPr id="24" name="Straight Arrow Connector 23"/>
          <p:cNvCxnSpPr/>
          <p:nvPr/>
        </p:nvCxnSpPr>
        <p:spPr>
          <a:xfrm flipH="1" flipV="1">
            <a:off x="5219589" y="5101195"/>
            <a:ext cx="1" cy="893457"/>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Left Brace 24"/>
          <p:cNvSpPr/>
          <p:nvPr/>
        </p:nvSpPr>
        <p:spPr>
          <a:xfrm rot="16200000">
            <a:off x="6525256" y="4380942"/>
            <a:ext cx="524452" cy="2333961"/>
          </a:xfrm>
          <a:prstGeom prst="leftBrace">
            <a:avLst/>
          </a:prstGeom>
          <a:ln>
            <a:solidFill>
              <a:srgbClr val="8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5507889" y="5668123"/>
            <a:ext cx="2559186" cy="830997"/>
          </a:xfrm>
          <a:prstGeom prst="rect">
            <a:avLst/>
          </a:prstGeom>
          <a:noFill/>
        </p:spPr>
        <p:txBody>
          <a:bodyPr wrap="square" rtlCol="0">
            <a:spAutoFit/>
          </a:bodyPr>
          <a:lstStyle/>
          <a:p>
            <a:pPr algn="ctr"/>
            <a:r>
              <a:rPr lang="en-US" sz="2400" dirty="0" smtClean="0">
                <a:solidFill>
                  <a:srgbClr val="800000"/>
                </a:solidFill>
              </a:rPr>
              <a:t>Crops harvested can be certified</a:t>
            </a:r>
            <a:endParaRPr lang="en-US" sz="2400" dirty="0">
              <a:solidFill>
                <a:srgbClr val="800000"/>
              </a:solidFill>
            </a:endParaRPr>
          </a:p>
        </p:txBody>
      </p:sp>
    </p:spTree>
    <p:extLst>
      <p:ext uri="{BB962C8B-B14F-4D97-AF65-F5344CB8AC3E}">
        <p14:creationId xmlns:p14="http://schemas.microsoft.com/office/powerpoint/2010/main" val="14495909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276344" y="152400"/>
            <a:ext cx="4191000" cy="1143000"/>
          </a:xfrm>
        </p:spPr>
        <p:txBody>
          <a:bodyPr>
            <a:normAutofit/>
          </a:bodyPr>
          <a:lstStyle/>
          <a:p>
            <a:r>
              <a:rPr lang="en-US" dirty="0" smtClean="0"/>
              <a:t>Audit Trail</a:t>
            </a:r>
            <a:endParaRPr lang="en-US" dirty="0"/>
          </a:p>
        </p:txBody>
      </p:sp>
      <p:sp>
        <p:nvSpPr>
          <p:cNvPr id="3" name="Content Placeholder 2"/>
          <p:cNvSpPr>
            <a:spLocks noGrp="1"/>
          </p:cNvSpPr>
          <p:nvPr>
            <p:ph idx="1"/>
            <p:custDataLst>
              <p:tags r:id="rId2"/>
            </p:custDataLst>
          </p:nvPr>
        </p:nvSpPr>
        <p:spPr>
          <a:xfrm>
            <a:off x="4007329" y="1295400"/>
            <a:ext cx="4975918" cy="2895600"/>
          </a:xfrm>
        </p:spPr>
        <p:txBody>
          <a:bodyPr>
            <a:normAutofit/>
          </a:bodyPr>
          <a:lstStyle/>
          <a:p>
            <a:r>
              <a:rPr lang="en-US" dirty="0" smtClean="0"/>
              <a:t>Products can be traced from sale back to field</a:t>
            </a:r>
          </a:p>
          <a:p>
            <a:r>
              <a:rPr lang="en-US" dirty="0" smtClean="0"/>
              <a:t>Production methods can be determined</a:t>
            </a:r>
          </a:p>
          <a:p>
            <a:endParaRPr lang="en-US" dirty="0"/>
          </a:p>
        </p:txBody>
      </p:sp>
      <p:graphicFrame>
        <p:nvGraphicFramePr>
          <p:cNvPr id="5" name="Diagram 4"/>
          <p:cNvGraphicFramePr/>
          <p:nvPr>
            <p:custDataLst>
              <p:tags r:id="rId3"/>
            </p:custDataLst>
            <p:extLst/>
          </p:nvPr>
        </p:nvGraphicFramePr>
        <p:xfrm>
          <a:off x="152400" y="990600"/>
          <a:ext cx="5181600" cy="58674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pSp>
        <p:nvGrpSpPr>
          <p:cNvPr id="7" name="Group 6"/>
          <p:cNvGrpSpPr/>
          <p:nvPr>
            <p:custDataLst>
              <p:tags r:id="rId4"/>
            </p:custDataLst>
          </p:nvPr>
        </p:nvGrpSpPr>
        <p:grpSpPr>
          <a:xfrm>
            <a:off x="7416878" y="5157216"/>
            <a:ext cx="1484115" cy="1038832"/>
            <a:chOff x="3694476" y="4155567"/>
            <a:chExt cx="1484115" cy="1038832"/>
          </a:xfrm>
        </p:grpSpPr>
        <p:sp>
          <p:nvSpPr>
            <p:cNvPr id="8" name="Rounded Rectangle 7"/>
            <p:cNvSpPr/>
            <p:nvPr>
              <p:custDataLst>
                <p:tags r:id="rId10"/>
              </p:custDataLst>
            </p:nvPr>
          </p:nvSpPr>
          <p:spPr>
            <a:xfrm>
              <a:off x="3694476" y="4155567"/>
              <a:ext cx="1484115" cy="1038832"/>
            </a:xfrm>
            <a:prstGeom prst="roundRect">
              <a:avLst>
                <a:gd name="adj" fmla="val 16670"/>
              </a:avLst>
            </a:prstGeom>
            <a:solidFill>
              <a:schemeClr val="dk2">
                <a:hueOff val="0"/>
                <a:satOff val="0"/>
                <a:lumOff val="0"/>
                <a:alphaOff val="0"/>
              </a:schemeClr>
            </a:solidFill>
            <a:ln w="25400" cap="flat" cmpd="sng" algn="ctr">
              <a:solidFill>
                <a:srgbClr val="F8E180"/>
              </a:solidFill>
              <a:prstDash val="solid"/>
            </a:ln>
            <a:effectLst/>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9" name="Rounded Rectangle 4"/>
            <p:cNvSpPr/>
            <p:nvPr>
              <p:custDataLst>
                <p:tags r:id="rId11"/>
              </p:custDataLst>
            </p:nvPr>
          </p:nvSpPr>
          <p:spPr>
            <a:xfrm>
              <a:off x="3745197" y="4215432"/>
              <a:ext cx="1382673" cy="937390"/>
            </a:xfrm>
            <a:prstGeom prst="rect">
              <a:avLst/>
            </a:prstGeom>
            <a:noFill/>
            <a:ln>
              <a:noFill/>
            </a:ln>
            <a:effectLst/>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000" b="1" kern="1200" dirty="0" smtClean="0">
                  <a:solidFill>
                    <a:srgbClr val="F8E180"/>
                  </a:solidFill>
                </a:rPr>
                <a:t>Consumer</a:t>
              </a:r>
              <a:endParaRPr lang="en-US" sz="2000" b="1" kern="1200" dirty="0">
                <a:solidFill>
                  <a:srgbClr val="F8E180"/>
                </a:solidFill>
              </a:endParaRPr>
            </a:p>
          </p:txBody>
        </p:sp>
      </p:grpSp>
      <p:sp>
        <p:nvSpPr>
          <p:cNvPr id="11" name="Oval 10"/>
          <p:cNvSpPr>
            <a:spLocks noChangeAspect="1"/>
          </p:cNvSpPr>
          <p:nvPr>
            <p:custDataLst>
              <p:tags r:id="rId5"/>
            </p:custDataLst>
          </p:nvPr>
        </p:nvSpPr>
        <p:spPr>
          <a:xfrm>
            <a:off x="5468112" y="5577497"/>
            <a:ext cx="246888" cy="246888"/>
          </a:xfrm>
          <a:prstGeom prst="ellipse">
            <a:avLst/>
          </a:prstGeom>
          <a:solidFill>
            <a:schemeClr val="accent1">
              <a:lumMod val="50000"/>
            </a:schemeClr>
          </a:solidFill>
          <a:ln>
            <a:solidFill>
              <a:srgbClr val="F8E1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a:spLocks noChangeAspect="1"/>
          </p:cNvSpPr>
          <p:nvPr>
            <p:custDataLst>
              <p:tags r:id="rId6"/>
            </p:custDataLst>
          </p:nvPr>
        </p:nvSpPr>
        <p:spPr>
          <a:xfrm>
            <a:off x="5847164" y="5577497"/>
            <a:ext cx="246888" cy="246888"/>
          </a:xfrm>
          <a:prstGeom prst="ellipse">
            <a:avLst/>
          </a:prstGeom>
          <a:solidFill>
            <a:schemeClr val="accent1">
              <a:lumMod val="50000"/>
            </a:schemeClr>
          </a:solidFill>
          <a:ln>
            <a:solidFill>
              <a:srgbClr val="F8E1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a:spLocks noChangeAspect="1"/>
          </p:cNvSpPr>
          <p:nvPr>
            <p:custDataLst>
              <p:tags r:id="rId7"/>
            </p:custDataLst>
          </p:nvPr>
        </p:nvSpPr>
        <p:spPr>
          <a:xfrm>
            <a:off x="6248400" y="5577497"/>
            <a:ext cx="246888" cy="246888"/>
          </a:xfrm>
          <a:prstGeom prst="ellipse">
            <a:avLst/>
          </a:prstGeom>
          <a:solidFill>
            <a:schemeClr val="accent1">
              <a:lumMod val="50000"/>
            </a:schemeClr>
          </a:solidFill>
          <a:ln>
            <a:solidFill>
              <a:srgbClr val="F8E1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a:spLocks noChangeAspect="1"/>
          </p:cNvSpPr>
          <p:nvPr>
            <p:custDataLst>
              <p:tags r:id="rId8"/>
            </p:custDataLst>
          </p:nvPr>
        </p:nvSpPr>
        <p:spPr>
          <a:xfrm>
            <a:off x="6629400" y="5577497"/>
            <a:ext cx="246888" cy="246888"/>
          </a:xfrm>
          <a:prstGeom prst="ellipse">
            <a:avLst/>
          </a:prstGeom>
          <a:solidFill>
            <a:schemeClr val="accent1">
              <a:lumMod val="50000"/>
            </a:schemeClr>
          </a:solidFill>
          <a:ln>
            <a:solidFill>
              <a:srgbClr val="F8E1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a:spLocks noChangeAspect="1"/>
          </p:cNvSpPr>
          <p:nvPr>
            <p:custDataLst>
              <p:tags r:id="rId9"/>
            </p:custDataLst>
          </p:nvPr>
        </p:nvSpPr>
        <p:spPr>
          <a:xfrm>
            <a:off x="7010400" y="5577497"/>
            <a:ext cx="246888" cy="246888"/>
          </a:xfrm>
          <a:prstGeom prst="ellipse">
            <a:avLst/>
          </a:prstGeom>
          <a:solidFill>
            <a:schemeClr val="accent1">
              <a:lumMod val="50000"/>
            </a:schemeClr>
          </a:solidFill>
          <a:ln>
            <a:solidFill>
              <a:srgbClr val="F8E1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43069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custDataLst>
              <p:tags r:id="rId1"/>
            </p:custDataLst>
          </p:nvPr>
        </p:nvSpPr>
        <p:spPr>
          <a:xfrm>
            <a:off x="4343400" y="1499191"/>
            <a:ext cx="4617720" cy="4648200"/>
          </a:xfrm>
          <a:prstGeom prst="rect">
            <a:avLst/>
          </a:prstGeom>
          <a:blipFill dpi="0" rotWithShape="1">
            <a:blip r:embed="rId6">
              <a:alphaModFix amt="57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457200" y="274638"/>
            <a:ext cx="8229600" cy="1143000"/>
          </a:xfrm>
        </p:spPr>
        <p:txBody>
          <a:bodyPr/>
          <a:lstStyle/>
          <a:p>
            <a:r>
              <a:rPr lang="en-US" dirty="0"/>
              <a:t>Record Keeping</a:t>
            </a:r>
          </a:p>
        </p:txBody>
      </p:sp>
      <p:sp>
        <p:nvSpPr>
          <p:cNvPr id="3" name="Content Placeholder 2"/>
          <p:cNvSpPr>
            <a:spLocks noGrp="1"/>
          </p:cNvSpPr>
          <p:nvPr>
            <p:ph idx="1"/>
            <p:custDataLst>
              <p:tags r:id="rId3"/>
            </p:custDataLst>
          </p:nvPr>
        </p:nvSpPr>
        <p:spPr>
          <a:xfrm>
            <a:off x="152400" y="1499191"/>
            <a:ext cx="4191000" cy="4648200"/>
          </a:xfrm>
          <a:solidFill>
            <a:srgbClr val="5C7F57">
              <a:alpha val="49000"/>
            </a:srgbClr>
          </a:solidFill>
        </p:spPr>
        <p:txBody>
          <a:bodyPr>
            <a:normAutofit/>
          </a:bodyPr>
          <a:lstStyle/>
          <a:p>
            <a:pPr marL="571500" indent="-571500">
              <a:buFont typeface="+mj-lt"/>
              <a:buAutoNum type="romanUcPeriod"/>
            </a:pPr>
            <a:r>
              <a:rPr lang="en-US" dirty="0" smtClean="0">
                <a:solidFill>
                  <a:schemeClr val="tx1">
                    <a:lumMod val="50000"/>
                    <a:lumOff val="50000"/>
                  </a:schemeClr>
                </a:solidFill>
              </a:rPr>
              <a:t>Documentation in organic</a:t>
            </a:r>
          </a:p>
          <a:p>
            <a:pPr marL="571500" indent="-571500">
              <a:buFont typeface="+mj-lt"/>
              <a:buAutoNum type="romanUcPeriod"/>
            </a:pPr>
            <a:r>
              <a:rPr lang="en-US" dirty="0"/>
              <a:t>What to </a:t>
            </a:r>
            <a:r>
              <a:rPr lang="en-US" dirty="0" smtClean="0"/>
              <a:t>record</a:t>
            </a:r>
            <a:endParaRPr lang="en-US" dirty="0"/>
          </a:p>
          <a:p>
            <a:pPr marL="571500" indent="-571500">
              <a:buFont typeface="+mj-lt"/>
              <a:buAutoNum type="romanUcPeriod"/>
            </a:pPr>
            <a:r>
              <a:rPr lang="en-US" dirty="0" smtClean="0"/>
              <a:t>Forms and field maps</a:t>
            </a:r>
            <a:endParaRPr lang="en-US" dirty="0"/>
          </a:p>
          <a:p>
            <a:pPr marL="571500" indent="-571500">
              <a:buFont typeface="+mj-lt"/>
              <a:buAutoNum type="romanUcPeriod"/>
            </a:pPr>
            <a:r>
              <a:rPr lang="en-US" dirty="0" smtClean="0"/>
              <a:t>Tracking and </a:t>
            </a:r>
            <a:r>
              <a:rPr lang="en-US" dirty="0"/>
              <a:t>l</a:t>
            </a:r>
            <a:r>
              <a:rPr lang="en-US" dirty="0" smtClean="0"/>
              <a:t>ot numbers</a:t>
            </a:r>
          </a:p>
          <a:p>
            <a:pPr marL="571500" indent="-571500">
              <a:buFont typeface="+mj-lt"/>
              <a:buAutoNum type="romanUcPeriod"/>
            </a:pPr>
            <a:r>
              <a:rPr lang="en-US" dirty="0" smtClean="0"/>
              <a:t>Other tips</a:t>
            </a:r>
          </a:p>
          <a:p>
            <a:pPr marL="571500" indent="-571500">
              <a:buFont typeface="+mj-lt"/>
              <a:buAutoNum type="romanUcPeriod"/>
            </a:pPr>
            <a:endParaRPr lang="en-US" dirty="0" smtClean="0"/>
          </a:p>
        </p:txBody>
      </p:sp>
      <p:pic>
        <p:nvPicPr>
          <p:cNvPr id="4" name="Picture 3"/>
          <p:cNvPicPr>
            <a:picLocks noChangeAspect="1"/>
          </p:cNvPicPr>
          <p:nvPr/>
        </p:nvPicPr>
        <p:blipFill>
          <a:blip r:embed="rId7"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572000" y="2208232"/>
            <a:ext cx="4389120" cy="3230118"/>
          </a:xfrm>
          <a:prstGeom prst="rect">
            <a:avLst/>
          </a:prstGeom>
        </p:spPr>
      </p:pic>
    </p:spTree>
    <p:extLst>
      <p:ext uri="{BB962C8B-B14F-4D97-AF65-F5344CB8AC3E}">
        <p14:creationId xmlns:p14="http://schemas.microsoft.com/office/powerpoint/2010/main" val="31739876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491734"/>
          </a:xfrm>
        </p:spPr>
        <p:txBody>
          <a:bodyPr>
            <a:normAutofit/>
          </a:bodyPr>
          <a:lstStyle/>
          <a:p>
            <a:r>
              <a:rPr lang="en-US" dirty="0" smtClean="0"/>
              <a:t>Keep Track of Activities that Occur Over Time</a:t>
            </a:r>
            <a:endParaRPr lang="en-US" dirty="0"/>
          </a:p>
        </p:txBody>
      </p:sp>
      <p:sp>
        <p:nvSpPr>
          <p:cNvPr id="3" name="Content Placeholder 2"/>
          <p:cNvSpPr>
            <a:spLocks noGrp="1"/>
          </p:cNvSpPr>
          <p:nvPr>
            <p:ph idx="1"/>
            <p:custDataLst>
              <p:tags r:id="rId2"/>
            </p:custDataLst>
          </p:nvPr>
        </p:nvSpPr>
        <p:spPr>
          <a:xfrm>
            <a:off x="304800" y="1981200"/>
            <a:ext cx="4114800" cy="4495800"/>
          </a:xfrm>
        </p:spPr>
        <p:txBody>
          <a:bodyPr>
            <a:normAutofit/>
          </a:bodyPr>
          <a:lstStyle/>
          <a:p>
            <a:r>
              <a:rPr lang="en-US" dirty="0" smtClean="0"/>
              <a:t>Includes field operations and inputs</a:t>
            </a:r>
          </a:p>
          <a:p>
            <a:r>
              <a:rPr lang="en-US" dirty="0" smtClean="0"/>
              <a:t>Dates must be included</a:t>
            </a:r>
            <a:endParaRPr lang="en-US" dirty="0"/>
          </a:p>
          <a:p>
            <a:r>
              <a:rPr lang="en-US" dirty="0" smtClean="0"/>
              <a:t>Each field must have a number and its acreage denoted</a:t>
            </a:r>
            <a:endParaRPr lang="en-US" dirty="0"/>
          </a:p>
        </p:txBody>
      </p:sp>
      <p:pic>
        <p:nvPicPr>
          <p:cNvPr id="5" name="Picture 4" descr="R:\virtual luis farm, slaughter sanitation\PICT002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2286000"/>
            <a:ext cx="4439328" cy="3328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2759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76200"/>
            <a:ext cx="8229600" cy="1143000"/>
          </a:xfrm>
        </p:spPr>
        <p:txBody>
          <a:bodyPr/>
          <a:lstStyle/>
          <a:p>
            <a:r>
              <a:rPr lang="en-US" dirty="0" smtClean="0"/>
              <a:t>Field Operations</a:t>
            </a:r>
            <a:endParaRPr lang="en-US" dirty="0"/>
          </a:p>
        </p:txBody>
      </p:sp>
      <p:sp>
        <p:nvSpPr>
          <p:cNvPr id="3" name="Content Placeholder 2"/>
          <p:cNvSpPr>
            <a:spLocks noGrp="1"/>
          </p:cNvSpPr>
          <p:nvPr>
            <p:ph idx="1"/>
            <p:custDataLst>
              <p:tags r:id="rId2"/>
            </p:custDataLst>
          </p:nvPr>
        </p:nvSpPr>
        <p:spPr>
          <a:xfrm>
            <a:off x="114300" y="3276600"/>
            <a:ext cx="8915400" cy="3429000"/>
          </a:xfrm>
        </p:spPr>
        <p:txBody>
          <a:bodyPr numCol="2">
            <a:noAutofit/>
          </a:bodyPr>
          <a:lstStyle/>
          <a:p>
            <a:r>
              <a:rPr lang="en-US" sz="2800" dirty="0" smtClean="0"/>
              <a:t>Tillage</a:t>
            </a:r>
          </a:p>
          <a:p>
            <a:r>
              <a:rPr lang="en-US" sz="2800" dirty="0" smtClean="0"/>
              <a:t>Planting</a:t>
            </a:r>
          </a:p>
          <a:p>
            <a:r>
              <a:rPr lang="en-US" sz="2800" dirty="0" smtClean="0"/>
              <a:t>Fertilizing</a:t>
            </a:r>
          </a:p>
          <a:p>
            <a:r>
              <a:rPr lang="en-US" sz="2800" dirty="0" smtClean="0"/>
              <a:t>Any operation when amendments are applied</a:t>
            </a:r>
          </a:p>
          <a:p>
            <a:r>
              <a:rPr lang="en-US" sz="2800" dirty="0" smtClean="0"/>
              <a:t>Cultivation and other weed control operations</a:t>
            </a:r>
          </a:p>
          <a:p>
            <a:r>
              <a:rPr lang="en-US" sz="2800" dirty="0" smtClean="0"/>
              <a:t>Irrigation</a:t>
            </a:r>
          </a:p>
          <a:p>
            <a:r>
              <a:rPr lang="en-US" sz="2800" dirty="0" smtClean="0"/>
              <a:t>Approved pesticide application</a:t>
            </a:r>
          </a:p>
          <a:p>
            <a:r>
              <a:rPr lang="en-US" sz="2800" dirty="0" smtClean="0"/>
              <a:t>Harvesting (and yields obtained)</a:t>
            </a:r>
          </a:p>
          <a:p>
            <a:r>
              <a:rPr lang="en-US" sz="2800" dirty="0" smtClean="0"/>
              <a:t>Any other operations</a:t>
            </a:r>
          </a:p>
          <a:p>
            <a:endParaRPr lang="en-US" sz="2800" dirty="0" smtClean="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22222" b="36296"/>
          <a:stretch/>
        </p:blipFill>
        <p:spPr>
          <a:xfrm>
            <a:off x="-4763" y="1143000"/>
            <a:ext cx="9144000" cy="2133600"/>
          </a:xfrm>
          <a:prstGeom prst="rect">
            <a:avLst/>
          </a:prstGeom>
        </p:spPr>
      </p:pic>
    </p:spTree>
    <p:extLst>
      <p:ext uri="{BB962C8B-B14F-4D97-AF65-F5344CB8AC3E}">
        <p14:creationId xmlns:p14="http://schemas.microsoft.com/office/powerpoint/2010/main" val="355406669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2MDk3NzMiLz4NCgkJPHVpY29sb3IgbmFtZT0idGV4dCIgdmFsdWU9IjB4RkZGRkZGIi8+DQoJCTx1aWNvbG9yIG5hbWU9ImxpZ2h0IiB2YWx1ZT0iMHg0RTVENjAiLz4NCgkJPHVpY29sb3IgbmFtZT0ic2hhZG93IiB2YWx1ZT0iMHgwMDAwMDAiLz4NCgkJPHVpY29sb3IgbmFtZT0iYmFja2dyb3VuZCIgdmFsdWU9IjB4NzI3OTcxIi8+DQoJCTx1aWNvbG9yIG5hbWU9Im5vdGVzVGV4dEJhY2tncm91bmQiIHZhbHVlPSIweEZGRkZGRi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DQoJCTx1aXJlcGxhY2UgbmFtZT0iYmdpbWFnZSIgdmFsdWU9IiIvPg0KCQk8dWlyZXBsYWNlIG5hbWU9ImluaXRpYWx0YWIiIHZhbHVlPSJvdXRsaW5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JPHVpdGV4dCBuYW1lPSJDT1VSU0VfU1RBVFVTIiB2YWx1ZT0iTW9kdWxlIFN0YXR1cyIvPg0KCQk8dWl0ZXh0IG5hbWU9IlBBU1NFRF9TVFJJTkciIHZhbHVlPSJQYXNzZWQiLz4NCgkJPHVpdGV4dCBuYW1lPSJGQUlMRURfU1RSSU5HIiB2YWx1ZT0iRmFpbGV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JPHVpdGV4dCBuYW1lPSJDT1VSU0VfU1RBVFVTIiB2YWx1ZT0iU3RhdHV0IGR1IG1vZHVsZSIvPg0KCQk8dWl0ZXh0IG5hbWU9IlBBU1NFRF9TVFJJTkciIHZhbHVlPSJSw6l1c3NpIi8+DQoJCTx1aXRleHQgbmFtZT0iRkFJTEVEX1NUUklORyIgdmFsdWU9IkVjaG91w6k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CTx1aXRleHQgbmFtZT0iQ09VUlNFX1NUQVRVUyIgdmFsdWU9IuODouOCuOODpeODvOODq+OCueODhuODvOOCv+OCuSIvPg0KCQk8dWl0ZXh0IG5hbWU9IlBBU1NFRF9TVFJJTkciIHZhbHVlPSLlkIjmoLwiLz4NCgkJPHVpdGV4dCBuYW1lPSJGQUlMRURfU1RSSU5HIiB2YWx1ZT0i5LiN5ZCI5qC8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Qk8dWl0ZXh0IG5hbWU9IkNPVVJTRV9TVEFUVVMiIHZhbHVlPSJFc3RhZG8gZGUgbW9kdWxvIi8+DQoJCTx1aXRleHQgbmFtZT0iUEFTU0VEX1NUUklORyIgdmFsdWU9IkFwcm9iYWRvIi8+DQoJCTx1aXRleHQgbmFtZT0iRkFJTEVEX1NUUklORyIgdmFsdWU9IlN1c3BlbnNv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CTx1aXRleHQgbmFtZT0iQ09VUlNFX1NUQVRVUyIgdmFsdWU9IlN0YXR1cyBkbyBtw7NkdWxvIi8+DQoJCTx1aXRleHQgbmFtZT0iUEFTU0VEX1NUUklORyIgdmFsdWU9IkFwcm92YWRvIi8+DQoJCTx1aXRleHQgbmFtZT0iRkFJTEVEX1NUUklORyIgdmFsdWU9IlJlcHJvdmFkby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DQoJCTx1aXRleHQgbmFtZT0iUEFTU0VEX1NUUklORyIgdmFsdWU9IlBhc3NlZCIvPg0KCQk8dWl0ZXh0IG5hbWU9IkZBSUxFRF9TVFJJTkciIHZhbHVlPSJGYWlsZWQ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Qk8dWl0ZXh0IG5hbWU9IkNPVVJTRV9TVEFUVVMiIHZhbHVlPSJNb2R1bGUgU3RhdHVzIi8+DQoJCTx1aXRleHQgbmFtZT0iUEFTU0VEX1NUUklORyIgdmFsdWU9IlBhc3NlZCIvPg0KCQk8dWl0ZXh0IG5hbWU9IkZBSUxFRF9TVFJJTkciIHZhbHVlPSJGYWlsZWQ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Qk8dWl0ZXh0IG5hbWU9IkNPVVJTRV9TVEFUVVMiIHZhbHVlPSJNb2R1bGUgU3RhdHVzIi8+DQoJCTx1aXRleHQgbmFtZT0iUEFTU0VEX1NUUklORyIgdmFsdWU9IlBhc3NlZCIvPg0KCQk8dWl0ZXh0IG5hbWU9IkZBSUxFRF9TVFJJTkciIHZhbHVlPSJGYWlsZWQ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Qk8dWl0ZXh0IG5hbWU9IkNPVVJTRV9TVEFUVVMiIHZhbHVlPSJNb2R1bGUgU3RhdHVzIi8+DQoJCTx1aXRleHQgbmFtZT0iUEFTU0VEX1NUUklORyIgdmFsdWU9IlBhc3NlZCIvPg0KCQk8dWl0ZXh0IG5hbWU9IkZBSUxFRF9TVFJJTkciIHZhbHVlPSJGYWlsZWQ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CTx1aXRleHQgbmFtZT0iQ09VUlNFX1NUQVRVUyIgdmFsdWU9Ik1vZHVsZSBTdGF0dXMiLz4NCgkJPHVpdGV4dCBuYW1lPSJQQVNTRURfU1RSSU5HIiB2YWx1ZT0iUGFzc2VkIi8+DQoJCTx1aXRleHQgbmFtZT0iRkFJTEVEX1NUUklORyIgdmFsdWU9IkZhaWxlZCIvPg0KCTwvbGFuZ3VhZ2U+DQo8L2NvbmZpZ3VyYXRpb24+DQo="/>
  <p:tag name="MMPROD_UIDATA" val="&lt;database version=&quot;10.0&quot;&gt;&lt;object type=&quot;1&quot; unique_id=&quot;10001&quot;&gt;&lt;property id=&quot;20141&quot; value=&quot;Design test 3&quot;/&gt;&lt;property id=&quot;20600&quot; value=&quot;0&quot;/&gt;&lt;object type=&quot;2&quot; unique_id=&quot;521276&quot;&gt;&lt;object type=&quot;3&quot; unique_id=&quot;521277&quot;&gt;&lt;property id=&quot;20148&quot; value=&quot;5&quot;/&gt;&lt;property id=&quot;20300&quot; value=&quot;Slide 1 - &amp;quot;Record Keeping&amp;quot;&quot;/&gt;&lt;property id=&quot;20307&quot; value=&quot;256&quot;/&gt;&lt;property id=&quot;20309&quot; value=&quot;-1&quot;/&gt;&lt;/object&gt;&lt;object type=&quot;3&quot; unique_id=&quot;622275&quot;&gt;&lt;property id=&quot;20148&quot; value=&quot;5&quot;/&gt;&lt;property id=&quot;20300&quot; value=&quot;Slide 30 - &amp;quot;Record Keeping Programs&amp;quot;&quot;/&gt;&lt;property id=&quot;20307&quot; value=&quot;564&quot;/&gt;&lt;property id=&quot;20309&quot; value=&quot;-1&quot;/&gt;&lt;/object&gt;&lt;object type=&quot;3&quot; unique_id=&quot;622276&quot;&gt;&lt;property id=&quot;20148&quot; value=&quot;5&quot;/&gt;&lt;property id=&quot;20300&quot; value=&quot;Slide 31 - &amp;quot;Protect Your Data!&amp;quot;&quot;/&gt;&lt;property id=&quot;20307&quot; value=&quot;565&quot;/&gt;&lt;property id=&quot;20309&quot; value=&quot;-1&quot;/&gt;&lt;/object&gt;&lt;object type=&quot;3&quot; unique_id=&quot;622277&quot;&gt;&lt;property id=&quot;20148&quot; value=&quot;5&quot;/&gt;&lt;property id=&quot;20300&quot; value=&quot;Slide 32 - &amp;quot;Conclusion&amp;quot;&quot;/&gt;&lt;property id=&quot;20307&quot; value=&quot;566&quot;/&gt;&lt;property id=&quot;20309&quot; value=&quot;-1&quot;/&gt;&lt;/object&gt;&lt;object type=&quot;3&quot; unique_id=&quot;672513&quot;&gt;&lt;property id=&quot;20148&quot; value=&quot;5&quot;/&gt;&lt;property id=&quot;20300&quot; value=&quot;Slide 35 - &amp;quot;© 2017 Regents of the University of Minnesota. All rights reserved.  The University of Minnesota is an equal oppor&quot;/&gt;&lt;property id=&quot;20307&quot; value=&quot;627&quot;/&gt;&lt;property id=&quot;20309&quot; value=&quot;-1&quot;/&gt;&lt;/object&gt;&lt;object type=&quot;3&quot; unique_id=&quot;673809&quot;&gt;&lt;property id=&quot;20148&quot; value=&quot;5&quot;/&gt;&lt;property id=&quot;20300&quot; value=&quot;Slide 4 - &amp;quot;Records – NOP definition&amp;quot;&quot;/&gt;&lt;property id=&quot;20307&quot; value=&quot;630&quot;/&gt;&lt;property id=&quot;20309&quot; value=&quot;-1&quot;/&gt;&lt;/object&gt;&lt;object type=&quot;3&quot; unique_id=&quot;674131&quot;&gt;&lt;property id=&quot;20148&quot; value=&quot;5&quot;/&gt;&lt;property id=&quot;20300&quot; value=&quot;Slide 2 - &amp;quot;Why Good Record Keeping Is Important&amp;quot;&quot;/&gt;&lt;property id=&quot;20307&quot; value=&quot;633&quot;/&gt;&lt;property id=&quot;20309&quot; value=&quot;-1&quot;/&gt;&lt;/object&gt;&lt;object type=&quot;3&quot; unique_id=&quot;674256&quot;&gt;&lt;property id=&quot;20148&quot; value=&quot;5&quot;/&gt;&lt;property id=&quot;20300&quot; value=&quot;Slide 5 - &amp;quot;Start record keeping as soon as you transition –  36 months prior to when you want to be certified&amp;quot;&quot;/&gt;&lt;property id=&quot;20307&quot; value=&quot;634&quot;/&gt;&lt;property id=&quot;20309&quot; value=&quot;-1&quot;/&gt;&lt;/object&gt;&lt;object type=&quot;3&quot; unique_id=&quot;674257&quot;&gt;&lt;property id=&quot;20148&quot; value=&quot;5&quot;/&gt;&lt;property id=&quot;20300&quot; value=&quot;Slide 6 - &amp;quot;Audit Trail&amp;quot;&quot;/&gt;&lt;property id=&quot;20307&quot; value=&quot;639&quot;/&gt;&lt;property id=&quot;20309&quot; value=&quot;-1&quot;/&gt;&lt;/object&gt;&lt;object type=&quot;3&quot; unique_id=&quot;674260&quot;&gt;&lt;property id=&quot;20148&quot; value=&quot;5&quot;/&gt;&lt;property id=&quot;20300&quot; value=&quot;Slide 10 - &amp;quot;Inputs&amp;quot;&quot;/&gt;&lt;property id=&quot;20307&quot; value=&quot;641&quot;/&gt;&lt;property id=&quot;20309&quot; value=&quot;-1&quot;/&gt;&lt;/object&gt;&lt;object type=&quot;3&quot; unique_id=&quot;674261&quot;&gt;&lt;property id=&quot;20148&quot; value=&quot;5&quot;/&gt;&lt;property id=&quot;20300&quot; value=&quot;Slide 3 - &amp;quot;Record Keeping&amp;quot;&quot;/&gt;&lt;property id=&quot;20307&quot; value=&quot;638&quot;/&gt;&lt;property id=&quot;20309&quot; value=&quot;-1&quot;/&gt;&lt;/object&gt;&lt;object type=&quot;3&quot; unique_id=&quot;674398&quot;&gt;&lt;property id=&quot;20148&quot; value=&quot;5&quot;/&gt;&lt;property id=&quot;20300&quot; value=&quot;Slide 7 - &amp;quot;Record Keeping&amp;quot;&quot;/&gt;&lt;property id=&quot;20307&quot; value=&quot;642&quot;/&gt;&lt;property id=&quot;20309&quot; value=&quot;-1&quot;/&gt;&lt;/object&gt;&lt;object type=&quot;3&quot; unique_id=&quot;674399&quot;&gt;&lt;property id=&quot;20148&quot; value=&quot;5&quot;/&gt;&lt;property id=&quot;20300&quot; value=&quot;Slide 12 - &amp;quot;Record Keeping&amp;quot;&quot;/&gt;&lt;property id=&quot;20307&quot; value=&quot;643&quot;/&gt;&lt;property id=&quot;20309&quot; value=&quot;-1&quot;/&gt;&lt;/object&gt;&lt;object type=&quot;3&quot; unique_id=&quot;674402&quot;&gt;&lt;property id=&quot;20148&quot; value=&quot;5&quot;/&gt;&lt;property id=&quot;20300&quot; value=&quot;Slide 22 - &amp;quot;Record Keeping&amp;quot;&quot;/&gt;&lt;property id=&quot;20307&quot; value=&quot;644&quot;/&gt;&lt;property id=&quot;20309&quot; value=&quot;-1&quot;/&gt;&lt;/object&gt;&lt;object type=&quot;3&quot; unique_id=&quot;674403&quot;&gt;&lt;property id=&quot;20148&quot; value=&quot;5&quot;/&gt;&lt;property id=&quot;20300&quot; value=&quot;Slide 28 - &amp;quot;Record Keeping&amp;quot;&quot;/&gt;&lt;property id=&quot;20307&quot; value=&quot;645&quot;/&gt;&lt;property id=&quot;20309&quot; value=&quot;-1&quot;/&gt;&lt;/object&gt;&lt;object type=&quot;3&quot; unique_id=&quot;674404&quot;&gt;&lt;property id=&quot;20148&quot; value=&quot;5&quot;/&gt;&lt;property id=&quot;20300&quot; value=&quot;Slide 34 - &amp;quot;Record Keeping&amp;quot;&quot;/&gt;&lt;property id=&quot;20307&quot; value=&quot;646&quot;/&gt;&lt;property id=&quot;20309&quot; value=&quot;-1&quot;/&gt;&lt;/object&gt;&lt;object type=&quot;3&quot; unique_id=&quot;674523&quot;&gt;&lt;property id=&quot;20148&quot; value=&quot;5&quot;/&gt;&lt;property id=&quot;20300&quot; value=&quot;Slide 9 - &amp;quot;Field Operations&amp;quot;&quot;/&gt;&lt;property id=&quot;20307&quot; value=&quot;649&quot;/&gt;&lt;property id=&quot;20309&quot; value=&quot;-1&quot;/&gt;&lt;/object&gt;&lt;object type=&quot;3&quot; unique_id=&quot;674524&quot;&gt;&lt;property id=&quot;20148&quot; value=&quot;5&quot;/&gt;&lt;property id=&quot;20300&quot; value=&quot;Slide 13 - &amp;quot;Examples of Forms&amp;quot;&quot;/&gt;&lt;property id=&quot;20307&quot; value=&quot;654&quot;/&gt;&lt;property id=&quot;20309&quot; value=&quot;-1&quot;/&gt;&lt;/object&gt;&lt;object type=&quot;3&quot; unique_id=&quot;674527&quot;&gt;&lt;property id=&quot;20148&quot; value=&quot;5&quot;/&gt;&lt;property id=&quot;20300&quot; value=&quot;Slide 14 - &amp;quot;Field History Sheets&amp;quot;&quot;/&gt;&lt;property id=&quot;20307&quot; value=&quot;657&quot;/&gt;&lt;property id=&quot;20309&quot; value=&quot;-1&quot;/&gt;&lt;/object&gt;&lt;object type=&quot;3&quot; unique_id=&quot;674528&quot;&gt;&lt;property id=&quot;20148&quot; value=&quot;5&quot;/&gt;&lt;property id=&quot;20300&quot; value=&quot;Slide 15&quot;/&gt;&lt;property id=&quot;20307&quot; value=&quot;658&quot;/&gt;&lt;property id=&quot;20309&quot; value=&quot;-1&quot;/&gt;&lt;/object&gt;&lt;object type=&quot;3&quot; unique_id=&quot;674529&quot;&gt;&lt;property id=&quot;20148&quot; value=&quot;5&quot;/&gt;&lt;property id=&quot;20300&quot; value=&quot;Slide 18 - &amp;quot;Logs, sheets and forms vary, but the overall information to record is the same&amp;quot;&quot;/&gt;&lt;property id=&quot;20307&quot; value=&quot;659&quot;/&gt;&lt;property id=&quot;20309&quot; value=&quot;-1&quot;/&gt;&lt;/object&gt;&lt;object type=&quot;3&quot; unique_id=&quot;674530&quot;&gt;&lt;property id=&quot;20148&quot; value=&quot;5&quot;/&gt;&lt;property id=&quot;20300&quot; value=&quot;Slide 16 - &amp;quot;Activity and Input Log&amp;quot;&quot;/&gt;&lt;property id=&quot;20307&quot; value=&quot;660&quot;/&gt;&lt;property id=&quot;20309&quot; value=&quot;-1&quot;/&gt;&lt;/object&gt;&lt;object type=&quot;3&quot; unique_id=&quot;674531&quot;&gt;&lt;property id=&quot;20148&quot; value=&quot;5&quot;/&gt;&lt;property id=&quot;20300&quot; value=&quot;Slide 17 - &amp;quot;Storage, Transportation and Sales Records &amp;quot;&quot;/&gt;&lt;property id=&quot;20307&quot; value=&quot;661&quot;/&gt;&lt;property id=&quot;20309&quot; value=&quot;-1&quot;/&gt;&lt;/object&gt;&lt;object type=&quot;3&quot; unique_id=&quot;674533&quot;&gt;&lt;property id=&quot;20148&quot; value=&quot;5&quot;/&gt;&lt;property id=&quot;20300&quot; value=&quot;Slide 23 - &amp;quot;Lot Numbers&amp;quot;&quot;/&gt;&lt;property id=&quot;20307&quot; value=&quot;650&quot;/&gt;&lt;property id=&quot;20309&quot; value=&quot;-1&quot;/&gt;&lt;/object&gt;&lt;object type=&quot;3&quot; unique_id=&quot;674534&quot;&gt;&lt;property id=&quot;20148&quot; value=&quot;5&quot;/&gt;&lt;property id=&quot;20300&quot; value=&quot;Slide 24 - &amp;quot;What Is a Lot Number?&amp;quot;&quot;/&gt;&lt;property id=&quot;20307&quot; value=&quot;651&quot;/&gt;&lt;property id=&quot;20309&quot; value=&quot;-1&quot;/&gt;&lt;/object&gt;&lt;object type=&quot;3&quot; unique_id=&quot;674535&quot;&gt;&lt;property id=&quot;20148&quot; value=&quot;5&quot;/&gt;&lt;property id=&quot;20300&quot; value=&quot;Slide 25 - &amp;quot;Assigning Lot Numbers&amp;quot;&quot;/&gt;&lt;property id=&quot;20307&quot; value=&quot;652&quot;/&gt;&lt;property id=&quot;20309&quot; value=&quot;-1&quot;/&gt;&lt;/object&gt;&lt;object type=&quot;3&quot; unique_id=&quot;674536&quot;&gt;&lt;property id=&quot;20148&quot; value=&quot;5&quot;/&gt;&lt;property id=&quot;20300&quot; value=&quot;Slide 26 - &amp;quot;Example&amp;quot;&quot;/&gt;&lt;property id=&quot;20307&quot; value=&quot;653&quot;/&gt;&lt;property id=&quot;20309&quot; value=&quot;-1&quot;/&gt;&lt;/object&gt;&lt;object type=&quot;3&quot; unique_id=&quot;674797&quot;&gt;&lt;property id=&quot;20148&quot; value=&quot;5&quot;/&gt;&lt;property id=&quot;20300&quot; value=&quot;Slide 8 - &amp;quot;Keep Track of Activities that Occur Over Time&amp;quot;&quot;/&gt;&lt;property id=&quot;20307&quot; value=&quot;663&quot;/&gt;&lt;property id=&quot;20309&quot; value=&quot;-1&quot;/&gt;&lt;/object&gt;&lt;object type=&quot;3&quot; unique_id=&quot;674798&quot;&gt;&lt;property id=&quot;20148&quot; value=&quot;5&quot;/&gt;&lt;property id=&quot;20300&quot; value=&quot;Slide 11 - &amp;quot;Example – Manure Application&amp;quot;&quot;/&gt;&lt;property id=&quot;20307&quot; value=&quot;665&quot;/&gt;&lt;property id=&quot;20309&quot; value=&quot;-1&quot;/&gt;&lt;/object&gt;&lt;object type=&quot;3&quot; unique_id=&quot;675379&quot;&gt;&lt;property id=&quot;20148&quot; value=&quot;5&quot;/&gt;&lt;property id=&quot;20300&quot; value=&quot;Slide 20 - &amp;quot;Field Map&amp;quot;&quot;/&gt;&lt;property id=&quot;20307&quot; value=&quot;666&quot;/&gt;&lt;property id=&quot;20309&quot; value=&quot;-1&quot;/&gt;&lt;/object&gt;&lt;object type=&quot;3&quot; unique_id=&quot;675380&quot;&gt;&lt;property id=&quot;20148&quot; value=&quot;5&quot;/&gt;&lt;property id=&quot;20300&quot; value=&quot;Slide 21 - &amp;quot;Satellite Maps&amp;quot;&quot;/&gt;&lt;property id=&quot;20307&quot; value=&quot;667&quot;/&gt;&lt;property id=&quot;20309&quot; value=&quot;-1&quot;/&gt;&lt;/object&gt;&lt;object type=&quot;3&quot; unique_id=&quot;675459&quot;&gt;&lt;property id=&quot;20148&quot; value=&quot;5&quot;/&gt;&lt;property id=&quot;20300&quot; value=&quot;Slide 29 - &amp;quot;Items to Save&amp;quot;&quot;/&gt;&lt;property id=&quot;20307&quot; value=&quot;668&quot;/&gt;&lt;property id=&quot;20309&quot; value=&quot;-1&quot;/&gt;&lt;/object&gt;&lt;object type=&quot;3&quot; unique_id=&quot;675727&quot;&gt;&lt;property id=&quot;20148&quot; value=&quot;5&quot;/&gt;&lt;property id=&quot;20300&quot; value=&quot;Slide 19 - &amp;quot;Record Keeping Templates &amp;quot;&quot;/&gt;&lt;property id=&quot;20307&quot; value=&quot;669&quot;/&gt;&lt;property id=&quot;20309&quot; value=&quot;-1&quot;/&gt;&lt;/object&gt;&lt;object type=&quot;3&quot; unique_id=&quot;676392&quot;&gt;&lt;property id=&quot;20148&quot; value=&quot;5&quot;/&gt;&lt;property id=&quot;20300&quot; value=&quot;Slide 27 - &amp;quot;Other Things to Know&amp;quot;&quot;/&gt;&lt;property id=&quot;20307&quot; value=&quot;670&quot;/&gt;&lt;property id=&quot;20309&quot; value=&quot;-1&quot;/&gt;&lt;/object&gt;&lt;object type=&quot;3&quot; unique_id=&quot;677059&quot;&gt;&lt;property id=&quot;20148&quot; value=&quot;5&quot;/&gt;&lt;property id=&quot;20300&quot; value=&quot;Slide 33 - &amp;quot;Resources&amp;quot;&quot;/&gt;&lt;property id=&quot;20307&quot; value=&quot;671&quot;/&gt;&lt;/object&gt;&lt;object type=&quot;3&quot; unique_id=&quot;682055&quot;&gt;&lt;property id=&quot;20148&quot; value=&quot;5&quot;/&gt;&lt;property id=&quot;20300&quot; value=&quot;Slide 36 - &amp;quot;References&amp;quot;&quot;/&gt;&lt;property id=&quot;20307&quot; value=&quot;672&quot;/&gt;&lt;/object&gt;&lt;object type=&quot;3&quot; unique_id=&quot;682183&quot;&gt;&lt;property id=&quot;20148&quot; value=&quot;5&quot;/&gt;&lt;property id=&quot;20300&quot; value=&quot;Slide 37 - &amp;quot;References (cont.)&amp;quot;&quot;/&gt;&lt;property id=&quot;20307&quot; value=&quot;673&quot;/&gt;&lt;/object&gt;&lt;/object&gt;&lt;object type=&quot;8&quot; unique_id=&quot;521280&quot;&gt;&lt;/object&gt;&lt;object type=&quot;4&quot; unique_id=&quot;521998&quot;&gt;&lt;/object&gt;&lt;object type=&quot;10&quot; unique_id=&quot;521999&quot;&gt;&lt;object type=&quot;11&quot; unique_id=&quot;522000&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extEffect&gt;&lt;Image&gt;&lt;filename val=&quot;C:\Users\monc0003\AppData\Local\Temp\~Ca7C04\data\asimages\{95DA241E-775B-4A98-84A4-7E90E838149B}_1.png_crop.png&quot;/&gt;&lt;left val=&quot;139&quot;/&gt;&lt;top val=&quot;355&quot;/&gt;&lt;width val=&quot;421&quot;/&gt;&lt;height val=&quot;30&quot;/&gt;&lt;hasText val=&quot;1&quot;/&gt;&lt;paraId val=&quot;1&quot;/&gt;&lt;/Image&gt;&lt;/TextEffect&gt;"/>
</p:tagLst>
</file>

<file path=ppt/tags/tag101.xml><?xml version="1.0" encoding="utf-8"?>
<p:tagLst xmlns:a="http://schemas.openxmlformats.org/drawingml/2006/main" xmlns:r="http://schemas.openxmlformats.org/officeDocument/2006/relationships" xmlns:p="http://schemas.openxmlformats.org/presentationml/2006/main">
  <p:tag name="PRESENTER_SHAPEINFO" val="&lt;ThreeDShapeInfo&gt;&lt;uuid val=&quot;{EB05658A-4B93-49FB-BD10-E6A61B3A8BF8}&quot;/&gt;&lt;isInvalidForFieldText val=&quot;0&quot;/&gt;&lt;Image&gt;&lt;filename val=&quot;C:\Users\monc0003\AppData\Local\Temp\~Ca7C04\data\asimages\{EB05658A-4B93-49FB-BD10-E6A61B3A8BF8}_26.png&quot;/&gt;&lt;left val=&quot;13&quot;/&gt;&lt;top val=&quot;170&quot;/&gt;&lt;width val=&quot;692&quot;/&gt;&lt;height val=&quot;139&quot;/&gt;&lt;hasText val=&quot;1&quot;/&gt;&lt;/Image&gt;&lt;/ThreeDShape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4&quot;/&gt;&lt;/TableIndex&gt;&lt;/ShapeTextInfo&gt;"/>
  <p:tag name="HTML_SHAPEINFO" val="&lt;ThreeDShapeInfo&gt;&lt;uuid val=&quot;&quot;/&gt;&lt;isInvalidForFieldText val=&quot;0&quot;/&gt;&lt;Image&gt;&lt;filename val=&quot;C:\Users\monc0003\AppData\Local\Temp\~Ca7C04\data\asimages\{4D5E0DE8-9EFD-4569-BAB3-313EEF485F2F}_26.png&quot;/&gt;&lt;left val=&quot;44&quot;/&gt;&lt;top val=&quot;431&quot;/&gt;&lt;width val=&quot;625&quot;/&gt;&lt;height val=&quot;68&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quot;/&gt;&lt;lineCharCount val=&quot;4&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onc0003\AppData\Local\Temp\~Ca7C04\data\asimages\{52E1DA17-1E1E-4A05-A434-5B5BE6C0DEFF}_27.png&quot;/&gt;&lt;left val=&quot;35&quot;/&gt;&lt;top val=&quot;21&quot;/&gt;&lt;width val=&quot;648&quot;/&gt;&lt;height val=&quot;98&quot;/&gt;&lt;hasText val=&quot;1&quot;/&gt;&lt;/Image&gt;&lt;/ThreeDShape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5&quot;/&gt;&lt;lineCharCount val=&quot;42&quot;/&gt;&lt;lineCharCount val=&quot;34&quot;/&gt;&lt;lineCharCount val=&quot;40&quot;/&gt;&lt;lineCharCount val=&quot;26&quot;/&gt;&lt;/TableIndex&gt;&lt;/ShapeTextInfo&gt;"/>
  <p:tag name="HTML_SHAPEINFO" val="&lt;ThreeDShapeInfo&gt;&lt;uuid val=&quot;&quot;/&gt;&lt;isInvalidForFieldText val=&quot;0&quot;/&gt;&lt;Image&gt;&lt;filename val=&quot;C:\Users\monc0003\AppData\Local\Temp\~Ca7C04\data\asimages\{F7582C5B-7289-4AE0-91EF-1781258E1DF0}_27.png&quot;/&gt;&lt;left val=&quot;24&quot;/&gt;&lt;top val=&quot;119&quot;/&gt;&lt;width val=&quot;665&quot;/&gt;&lt;height val=&quot;363&quot;/&gt;&lt;hasText val=&quot;1&quot;/&gt;&lt;/Image&gt;&lt;/ThreeDShape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7C04\data\asimages\{043BF4F3-D95E-4B66-962A-3248C4A13716}_28.png&quot;/&gt;&lt;left val=&quot;35&quot;/&gt;&lt;top val=&quot;21&quot;/&gt;&lt;width val=&quot;648&quot;/&gt;&lt;height val=&quot;98&quot;/&gt;&lt;hasText val=&quot;1&quot;/&gt;&lt;/Image&gt;&lt;/ThreeDShape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7&quot;/&gt;&lt;lineCharCount val=&quot;8&quot;/&gt;&lt;lineCharCount val=&quot;15&quot;/&gt;&lt;lineCharCount val=&quot;16&quot;/&gt;&lt;lineCharCount val=&quot;6&quot;/&gt;&lt;lineCharCount val=&quot;17&quot;/&gt;&lt;lineCharCount val=&quot;8&quot;/&gt;&lt;lineCharCount val=&quot;11&quot;/&gt;&lt;/TableIndex&gt;&lt;/ShapeTextInfo&gt;"/>
  <p:tag name="HTML_SHAPEINFO" val="&lt;ThreeDShapeInfo&gt;&lt;uuid val=&quot;&quot;/&gt;&lt;isInvalidForFieldText val=&quot;0&quot;/&gt;&lt;Image&gt;&lt;filename val=&quot;C:\Users\monc0003\AppData\Local\Temp\~Ca7C04\data\asimages\{FA6D23D1-9D66-4470-AC5F-D40EB8AFE8D8}_28.png&quot;/&gt;&lt;left val=&quot;0&quot;/&gt;&lt;top val=&quot;111&quot;/&gt;&lt;width val=&quot;341&quot;/&gt;&lt;height val=&quot;373&quot;/&gt;&lt;hasText val=&quot;1&quot;/&gt;&lt;/Image&gt;&lt;/ThreeDShapeInfo&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onc0003\AppData\Local\Temp\~Ca7C04\data\asimages\{0CF1CC0C-9083-4553-BAB0-6330F5B64569}_29.png&quot;/&gt;&lt;left val=&quot;35&quot;/&gt;&lt;top val=&quot;21&quot;/&gt;&lt;width val=&quot;648&quot;/&gt;&lt;height val=&quot;98&quot;/&gt;&lt;hasText val=&quot;1&quot;/&gt;&lt;/Image&gt;&lt;/ThreeDShapeInfo&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2&quot;/&gt;&lt;lineCharCount val=&quot;21&quot;/&gt;&lt;lineCharCount val=&quot;8&quot;/&gt;&lt;lineCharCount val=&quot;9&quot;/&gt;&lt;lineCharCount val=&quot;9&quot;/&gt;&lt;lineCharCount val=&quot;20&quot;/&gt;&lt;lineCharCount val=&quot;15&quot;/&gt;&lt;lineCharCount val=&quot;16&quot;/&gt;&lt;/TableIndex&gt;&lt;/ShapeTextInfo&gt;"/>
  <p:tag name="HTML_SHAPEINFO" val="&lt;ThreeDShapeInfo&gt;&lt;uuid val=&quot;&quot;/&gt;&lt;isInvalidForFieldText val=&quot;0&quot;/&gt;&lt;Image&gt;&lt;filename val=&quot;C:\Users\monc0003\AppData\Local\Temp\~Ca7C04\data\asimages\{35D66523-0BE4-4642-A396-19969797B9DB}_29.png&quot;/&gt;&lt;left val=&quot;-10&quot;/&gt;&lt;top val=&quot;94&quot;/&gt;&lt;width val=&quot;377&quot;/&gt;&lt;height val=&quot;375&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monc0003\AppData\Local\Temp\~Ca7C04\data\asimages\{E070DCE1-BE47-4BC2-88BC-45830F2CA207}_30.png&quot;/&gt;&lt;left val=&quot;35&quot;/&gt;&lt;top val=&quot;21&quot;/&gt;&lt;width val=&quot;648&quot;/&gt;&lt;height val=&quot;98&quot;/&gt;&lt;hasText val=&quot;1&quot;/&gt;&lt;/Image&gt;&lt;/ThreeDShapeInfo&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9&quot;/&gt;&lt;lineCharCount val=&quot;8&quot;/&gt;&lt;lineCharCount val=&quot;1&quot;/&gt;&lt;lineCharCount val=&quot;10&quot;/&gt;&lt;lineCharCount val=&quot;6&quot;/&gt;&lt;lineCharCount val=&quot;3&quot;/&gt;&lt;/TableIndex&gt;&lt;/ShapeTextInfo&gt;"/>
  <p:tag name="HTML_SHAPEINFO" val="&lt;ThreeDShapeInfo&gt;&lt;uuid val=&quot;&quot;/&gt;&lt;isInvalidForFieldText val=&quot;0&quot;/&gt;&lt;Image&gt;&lt;filename val=&quot;C:\Users\monc0003\AppData\Local\Temp\~Ca7C04\data\asimages\{5D9D3C71-BC86-49B0-B770-5B79B8E01CBC}_30.png&quot;/&gt;&lt;left val=&quot;531&quot;/&gt;&lt;top val=&quot;148&quot;/&gt;&lt;width val=&quot;192&quot;/&gt;&lt;height val=&quot;292&quot;/&gt;&lt;hasText val=&quot;1&quot;/&gt;&lt;/Image&gt;&lt;/ThreeDShape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monc0003\AppData\Local\Temp\~Ca7C04\data\asimages\{A1317B7F-E388-4446-9E6B-29738CD33381}_31.png&quot;/&gt;&lt;left val=&quot;35&quot;/&gt;&lt;top val=&quot;0&quot;/&gt;&lt;width val=&quot;648&quot;/&gt;&lt;height val=&quot;98&quot;/&gt;&lt;hasText val=&quot;1&quot;/&gt;&lt;/Image&gt;&lt;/ThreeDShapeInfo&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AppData\Local\Temp\~Ca7C04\data\asimages\{64512293-D975-4486-8DB9-4E624677109E}_32.png&quot;/&gt;&lt;left val=&quot;35&quot;/&gt;&lt;top val=&quot;21&quot;/&gt;&lt;width val=&quot;648&quot;/&gt;&lt;height val=&quot;98&quot;/&gt;&lt;hasText val=&quot;1&quot;/&gt;&lt;/Image&gt;&lt;/ThreeDShape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8&quot;/&gt;&lt;lineCharCount val=&quot;29&quot;/&gt;&lt;lineCharCount val=&quot;27&quot;/&gt;&lt;lineCharCount val=&quot;33&quot;/&gt;&lt;lineCharCount val=&quot;32&quot;/&gt;&lt;lineCharCount val=&quot;40&quot;/&gt;&lt;lineCharCount val=&quot;10&quot;/&gt;&lt;/TableIndex&gt;&lt;/ShapeTextInfo&gt;"/>
  <p:tag name="HTML_SHAPEINFO" val="&lt;ThreeDShapeInfo&gt;&lt;uuid val=&quot;&quot;/&gt;&lt;isInvalidForFieldText val=&quot;0&quot;/&gt;&lt;Image&gt;&lt;filename val=&quot;C:\Users\monc0003\AppData\Local\Temp\~Ca7C04\data\asimages\{4CF3DB55-9F32-4F51-842E-C813116003B0}_32.png&quot;/&gt;&lt;left val=&quot;24&quot;/&gt;&lt;top val=&quot;119&quot;/&gt;&lt;width val=&quot;659&quot;/&gt;&lt;height val=&quot;363&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7C04\data\asimages\{6FFE05F1-0C25-45E6-A465-80B980EE42DF}_33.png&quot;/&gt;&lt;left val=&quot;35&quot;/&gt;&lt;top val=&quot;21&quot;/&gt;&lt;width val=&quot;648&quot;/&gt;&lt;height val=&quot;98&quot;/&gt;&lt;hasText val=&quot;1&quot;/&gt;&lt;/Image&gt;&lt;/ThreeDShape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7&quot;/&gt;&lt;lineCharCount val=&quot;8&quot;/&gt;&lt;lineCharCount val=&quot;15&quot;/&gt;&lt;lineCharCount val=&quot;16&quot;/&gt;&lt;lineCharCount val=&quot;6&quot;/&gt;&lt;lineCharCount val=&quot;17&quot;/&gt;&lt;lineCharCount val=&quot;8&quot;/&gt;&lt;lineCharCount val=&quot;11&quot;/&gt;&lt;/TableIndex&gt;&lt;/ShapeTextInfo&gt;"/>
  <p:tag name="HTML_SHAPEINFO" val="&lt;ThreeDShapeInfo&gt;&lt;uuid val=&quot;&quot;/&gt;&lt;isInvalidForFieldText val=&quot;0&quot;/&gt;&lt;Image&gt;&lt;filename val=&quot;C:\Users\monc0003\AppData\Local\Temp\~Ca7C04\data\asimages\{055F0788-DF98-434B-9ACF-9A3A4DAAB056}_33.png&quot;/&gt;&lt;left val=&quot;0&quot;/&gt;&lt;top val=&quot;111&quot;/&gt;&lt;width val=&quot;341&quot;/&gt;&lt;height val=&quot;373&quot;/&gt;&lt;hasText val=&quot;1&quot;/&gt;&lt;/Image&gt;&lt;/ThreeDShape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6&quot;/&gt;&lt;lineCharCount val=&quot;33&quot;/&gt;&lt;lineCharCount val=&quot;40&quot;/&gt;&lt;lineCharCount val=&quot;34&quot;/&gt;&lt;/TableIndex&gt;&lt;/ShapeTextInfo&gt;"/>
  <p:tag name="HTML_SHAPEINFO" val="&lt;ThreeDShapeInfo&gt;&lt;uuid val=&quot;&quot;/&gt;&lt;isInvalidForFieldText val=&quot;0&quot;/&gt;&lt;Image&gt;&lt;filename val=&quot;C:\Users\monc0003\Desktop\Cultural WM\data\asimages\{7082F241-10BD-45DD-ABCB-3B18BE535027}_27.png&quot;/&gt;&lt;left val=&quot;17&quot;/&gt;&lt;top val=&quot;65&quot;/&gt;&lt;width val=&quot;690&quot;/&gt;&lt;height val=&quot;217&quot;/&gt;&lt;hasText val=&quot;1&quot;/&gt;&lt;/Image&gt;&lt;/ThreeDShapeInfo&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41&quot;/&gt;&lt;lineCharCount val=&quot;39&quot;/&gt;&lt;lineCharCount val=&quot;38&quot;/&gt;&lt;lineCharCount val=&quot;35&quot;/&gt;&lt;lineCharCount val=&quot;18&quot;/&gt;&lt;/TableIndex&gt;&lt;/ShapeTextInfo&gt;"/>
  <p:tag name="HTML_SHAPEINFO" val="&lt;TextEffect&gt;&lt;Image&gt;&lt;filename val=&quot;C:\Users\monc0003\Desktop\Cultural WM\data\asimages\{79712951-3A45-4BEE-8F7D-AD555368E66E}_1.png_crop.png&quot;/&gt;&lt;left val=&quot;44&quot;/&gt;&lt;top val=&quot;71&quot;/&gt;&lt;width val=&quot;630&quot;/&gt;&lt;height val=&quot;199&quot;/&gt;&lt;hasText val=&quot;1&quot;/&gt;&lt;paraId val=&quot;1&quot;/&gt;&lt;/Image&gt;&lt;/TextEffect&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A28F\data\asimages\{7C077726-5463-47C0-B727-714DC4E999D2}_1.png&quot;/&gt;&lt;left val=&quot;203&quot;/&gt;&lt;top val=&quot;161&quot;/&gt;&lt;width val=&quot;313&quot;/&gt;&lt;height val=&quot;249&quot;/&gt;&lt;hasText val=&quot;1&quot;/&gt;&lt;/Image&gt;&lt;/ThreeDShapeInfo&gt;"/>
  <p:tag name="PRESENTER_SHAPEINFO" val="&lt;ThreeDShapeInfo&gt;&lt;uuid val=&quot;{35AE267E-7787-4E2A-8D75-27E327D68A8B}&quot;/&gt;&lt;isInvalidForFieldText val=&quot;1&quot;/&gt;&lt;Image&gt;&lt;filename val=&quot;C:\Users\monc0003\AppData\Local\Temp\~CaA28F\data\asimages\{35AE267E-7787-4E2A-8D75-27E327D68A8B}_1_S.png&quot;/&gt;&lt;left val=&quot;216&quot;/&gt;&lt;top val=&quot;168&quot;/&gt;&lt;width val=&quot;287&quot;/&gt;&lt;height val=&quot;226&quot;/&gt;&lt;hasText val=&quot;0&quot;/&gt;&lt;/Image&gt;&lt;/ThreeDShapeInfo&gt;"/>
  <p:tag name="PRESENTER_SHAPETEXTINFO" val="&lt;ShapeTextInfo&gt;&lt;TableIndex row=&quot;-1&quot; col=&quot;-1&quot;&gt;&lt;linesCount val=&quot;5&quot;/&gt;&lt;lineCharCount val=&quot;8&quot;/&gt;&lt;lineCharCount val=&quot;17&quot;/&gt;&lt;lineCharCount val=&quot;14&quot;/&gt;&lt;lineCharCount val=&quot;18&quot;/&gt;&lt;lineCharCount val=&quot;14&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AppData\Local\Temp\~Ca7C04\data\asimages\{6CB21487-782D-4D4B-8CD1-64ABA360EE70}_1.png&quot;/&gt;&lt;left val=&quot;53&quot;/&gt;&lt;top val=&quot;11&quot;/&gt;&lt;width val=&quot;612&quot;/&gt;&lt;height val=&quot;110&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A28F\data\asimages\{05275B4E-0B17-4638-90F6-3AD5BBF38685}_1.png&quot;/&gt;&lt;left val=&quot;163&quot;/&gt;&lt;top val=&quot;135&quot;/&gt;&lt;width val=&quot;401&quot;/&gt;&lt;height val=&quot;298&quot;/&gt;&lt;hasText val=&quot;1&quot;/&gt;&lt;/Image&gt;&lt;/ThreeDShapeInfo&gt;"/>
  <p:tag name="PRESENTER_SHAPETEXTINFO" val="&lt;ShapeTextInfo&gt;&lt;TableIndex row=&quot;-1&quot; col=&quot;-1&quot;&gt;&lt;linesCount val=&quot;7&quot;/&gt;&lt;lineCharCount val=&quot;28&quot;/&gt;&lt;lineCharCount val=&quot;26&quot;/&gt;&lt;lineCharCount val=&quot;26&quot;/&gt;&lt;lineCharCount val=&quot;27&quot;/&gt;&lt;lineCharCount val=&quot;27&quot;/&gt;&lt;lineCharCount val=&quot;24&quot;/&gt;&lt;lineCharCount val=&quot;12&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9&quot;/&gt;&lt;/TableIndex&gt;&lt;/ShapeTextInfo&gt;"/>
  <p:tag name="HTML_SHAPEINFO" val="&lt;ThreeDShapeInfo&gt;&lt;uuid val=&quot;&quot;/&gt;&lt;isInvalidForFieldText val=&quot;0&quot;/&gt;&lt;Image&gt;&lt;filename val=&quot;C:\Users\monc0003\AppData\Local\Temp\~Ca7C04\data\asimages\{ED390F5F-8286-4678-8A44-3B0A57760754}_2.png&quot;/&gt;&lt;left val=&quot;35&quot;/&gt;&lt;top val=&quot;16&quot;/&gt;&lt;width val=&quot;654&quot;/&gt;&lt;height val=&quot;146&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3&quot;/&gt;&lt;lineCharCount val=&quot;29&quot;/&gt;&lt;lineCharCount val=&quot;43&quot;/&gt;&lt;lineCharCount val=&quot;11&quot;/&gt;&lt;lineCharCount val=&quot;28&quot;/&gt;&lt;lineCharCount val=&quot;40&quot;/&gt;&lt;lineCharCount val=&quot;37&quot;/&gt;&lt;/TableIndex&gt;&lt;/ShapeTextInfo&gt;"/>
  <p:tag name="HTML_SHAPEINFO" val="&lt;ThreeDShapeInfo&gt;&lt;uuid val=&quot;&quot;/&gt;&lt;isInvalidForFieldText val=&quot;0&quot;/&gt;&lt;Image&gt;&lt;filename val=&quot;C:\Users\monc0003\AppData\Local\Temp\~Ca7C04\data\asimages\{0ED24BB4-2DF9-46C0-81E2-66965E471A99}_2.png&quot;/&gt;&lt;left val=&quot;24&quot;/&gt;&lt;top val=&quot;161&quot;/&gt;&lt;width val=&quot;660&quot;/&gt;&lt;height val=&quot;336&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7C04\data\asimages\{2E127AE8-EE70-4408-8B4A-0273597A3BEB}_3.png&quot;/&gt;&lt;left val=&quot;35&quot;/&gt;&lt;top val=&quot;21&quot;/&gt;&lt;width val=&quot;648&quot;/&gt;&lt;height val=&quot;98&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7&quot;/&gt;&lt;lineCharCount val=&quot;8&quot;/&gt;&lt;lineCharCount val=&quot;15&quot;/&gt;&lt;lineCharCount val=&quot;16&quot;/&gt;&lt;lineCharCount val=&quot;6&quot;/&gt;&lt;lineCharCount val=&quot;17&quot;/&gt;&lt;lineCharCount val=&quot;8&quot;/&gt;&lt;lineCharCount val=&quot;11&quot;/&gt;&lt;/TableIndex&gt;&lt;/ShapeTextInfo&gt;"/>
  <p:tag name="HTML_SHAPEINFO" val="&lt;ThreeDShapeInfo&gt;&lt;uuid val=&quot;&quot;/&gt;&lt;isInvalidForFieldText val=&quot;0&quot;/&gt;&lt;Image&gt;&lt;filename val=&quot;C:\Users\monc0003\AppData\Local\Temp\~Ca7C04\data\asimages\{18CA5B88-1B74-497D-8767-0CF2A6FC6626}_3.png&quot;/&gt;&lt;left val=&quot;0&quot;/&gt;&lt;top val=&quot;111&quot;/&gt;&lt;width val=&quot;341&quot;/&gt;&lt;height val=&quot;373&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AppData\Local\Temp\~Ca7C04\data\asimages\{6F169CEA-0C35-4B93-9416-0EE5255939DB}_4.png&quot;/&gt;&lt;left val=&quot;35&quot;/&gt;&lt;top val=&quot;21&quot;/&gt;&lt;width val=&quot;648&quot;/&gt;&lt;height val=&quot;98&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40&quot;/&gt;&lt;lineCharCount val=&quot;46&quot;/&gt;&lt;lineCharCount val=&quot;38&quot;/&gt;&lt;lineCharCount val=&quot;44&quot;/&gt;&lt;lineCharCount val=&quot;12&quot;/&gt;&lt;/TableIndex&gt;&lt;/ShapeTextInfo&gt;"/>
  <p:tag name="HTML_SHAPEINFO" val="&lt;ThreeDShapeInfo&gt;&lt;uuid val=&quot;&quot;/&gt;&lt;isInvalidForFieldText val=&quot;0&quot;/&gt;&lt;Image&gt;&lt;filename val=&quot;C:\Users\monc0003\AppData\Local\Temp\~Ca7C04\data\asimages\{2D4644E5-E2B8-44FF-AF48-E8D4AF1CB65C}_4.png&quot;/&gt;&lt;left val=&quot;29&quot;/&gt;&lt;top val=&quot;119&quot;/&gt;&lt;width val=&quot;669&quot;/&gt;&lt;height val=&quot;363&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AppData\Local\Temp\~Ca7C04\data\asimages\{C88A4987-0ABD-4BFE-8B7D-02D523FECC3D}_5.png&quot;/&gt;&lt;left val=&quot;35&quot;/&gt;&lt;top val=&quot;21&quot;/&gt;&lt;width val=&quot;648&quot;/&gt;&lt;height val=&quot;98&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AppData\Local\Temp\~Ca7C04\data\asimages\{23434658-8A3E-41FC-B06C-0C44876AEA93}_6.png&quot;/&gt;&lt;left val=&quot;336&quot;/&gt;&lt;top val=&quot;11&quot;/&gt;&lt;width val=&quot;330&quot;/&gt;&lt;height val=&quot;98&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3&quot;/&gt;&lt;lineCharCount val=&quot;24&quot;/&gt;&lt;lineCharCount val=&quot;23&quot;/&gt;&lt;lineCharCount val=&quot;14&quot;/&gt;&lt;/TableIndex&gt;&lt;/ShapeTextInfo&gt;"/>
  <p:tag name="HTML_SHAPEINFO" val="&lt;ThreeDShapeInfo&gt;&lt;uuid val=&quot;&quot;/&gt;&lt;isInvalidForFieldText val=&quot;0&quot;/&gt;&lt;Image&gt;&lt;filename val=&quot;C:\Users\monc0003\AppData\Local\Temp\~Ca7C04\data\asimages\{4ABFF6A9-3702-4448-9C23-89DBD20878D3}_6.png&quot;/&gt;&lt;left val=&quot;304&quot;/&gt;&lt;top val=&quot;95&quot;/&gt;&lt;width val=&quot;418&quot;/&gt;&lt;height val=&quot;234&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INFO" val="&lt;ThreeDShapeInfo&gt;&lt;uuid val=&quot;{7B0DC878-9DBF-4407-BE43-2B2185984130}&quot;/&gt;&lt;isInvalidForFieldText val=&quot;0&quot;/&gt;&lt;Image&gt;&lt;filename val=&quot;C:\Users\monc0003\AppData\Local\Temp\~Ca7C04\data\asimages\{7B0DC878-9DBF-4407-BE43-2B2185984130}_6.png&quot;/&gt;&lt;left val=&quot;10&quot;/&gt;&lt;top val=&quot;77&quot;/&gt;&lt;width val=&quot;410&quot;/&gt;&lt;height val=&quot;462&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C04\data\asimages\{A75C6823-B1FA-4415-894D-6505A96DFACB}_6.png&quot;/&gt;&lt;left val=&quot;583&quot;/&gt;&lt;top val=&quot;405&quot;/&gt;&lt;width val=&quot;117&quot;/&gt;&lt;height val=&quot;82&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7C04\data\asimages\{5587D7A4-B79A-46EA-AC0C-FC976860353D}_7.png&quot;/&gt;&lt;left val=&quot;35&quot;/&gt;&lt;top val=&quot;21&quot;/&gt;&lt;width val=&quot;648&quot;/&gt;&lt;height val=&quot;98&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7&quot;/&gt;&lt;lineCharCount val=&quot;8&quot;/&gt;&lt;lineCharCount val=&quot;15&quot;/&gt;&lt;lineCharCount val=&quot;16&quot;/&gt;&lt;lineCharCount val=&quot;5&quot;/&gt;&lt;lineCharCount val=&quot;17&quot;/&gt;&lt;lineCharCount val=&quot;8&quot;/&gt;&lt;lineCharCount val=&quot;11&quot;/&gt;&lt;/TableIndex&gt;&lt;/ShapeTextInfo&gt;"/>
  <p:tag name="HTML_SHAPEINFO" val="&lt;ThreeDShapeInfo&gt;&lt;uuid val=&quot;&quot;/&gt;&lt;isInvalidForFieldText val=&quot;0&quot;/&gt;&lt;Image&gt;&lt;filename val=&quot;C:\Users\monc0003\AppData\Local\Temp\~Ca7C04\data\asimages\{22FE0F57-15AB-44C9-8C3C-7154F883BE64}_7.png&quot;/&gt;&lt;left val=&quot;0&quot;/&gt;&lt;top val=&quot;111&quot;/&gt;&lt;width val=&quot;341&quot;/&gt;&lt;height val=&quot;373&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4&quot;/&gt;&lt;lineCharCount val=&quot;15&quot;/&gt;&lt;/TableIndex&gt;&lt;/ShapeTextInfo&gt;"/>
  <p:tag name="HTML_SHAPEINFO" val="&lt;ThreeDShapeInfo&gt;&lt;uuid val=&quot;&quot;/&gt;&lt;isInvalidForFieldText val=&quot;0&quot;/&gt;&lt;Image&gt;&lt;filename val=&quot;C:\Users\monc0003\AppData\Local\Temp\~Ca7C04\data\asimages\{F252AEFF-5D9C-48C9-98C7-4A74BB4595A4}_8.png&quot;/&gt;&lt;left val=&quot;33&quot;/&gt;&lt;top val=&quot;13&quot;/&gt;&lt;width val=&quot;665&quot;/&gt;&lt;height val=&quot;146&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7&quot;/&gt;&lt;lineCharCount val=&quot;23&quot;/&gt;&lt;lineCharCount val=&quot;38&quot;/&gt;&lt;lineCharCount val=&quot;15&quot;/&gt;&lt;/TableIndex&gt;&lt;/ShapeTextInfo&gt;"/>
  <p:tag name="HTML_SHAPEINFO" val="&lt;ThreeDShapeInfo&gt;&lt;uuid val=&quot;&quot;/&gt;&lt;isInvalidForFieldText val=&quot;0&quot;/&gt;&lt;Image&gt;&lt;filename val=&quot;C:\Users\monc0003\AppData\Local\Temp\~Ca7C04\data\asimages\{B89E9E41-2D4D-4111-A782-CC1FF0913A77}_8.png&quot;/&gt;&lt;left val=&quot;24&quot;/&gt;&lt;top val=&quot;161&quot;/&gt;&lt;width val=&quot;659&quot;/&gt;&lt;height val=&quot;321&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monc0003\AppData\Local\Temp\~Ca7C04\data\asimages\{D5B5F098-CF2A-40A3-8CCD-D7DA3F8B56AE}_9.png&quot;/&gt;&lt;left val=&quot;35&quot;/&gt;&lt;top val=&quot;5&quot;/&gt;&lt;width val=&quot;648&quot;/&gt;&lt;height val=&quot;98&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8&quot;/&gt;&lt;lineCharCount val=&quot;9&quot;/&gt;&lt;lineCharCount val=&quot;12&quot;/&gt;&lt;lineCharCount val=&quot;19&quot;/&gt;&lt;lineCharCount val=&quot;15&quot;/&gt;&lt;lineCharCount val=&quot;8&quot;/&gt;&lt;lineCharCount val=&quot;22&quot;/&gt;&lt;lineCharCount val=&quot;13&quot;/&gt;&lt;lineCharCount val=&quot;11&quot;/&gt;&lt;lineCharCount val=&quot;11&quot;/&gt;&lt;lineCharCount val=&quot;19&quot;/&gt;&lt;lineCharCount val=&quot;12&quot;/&gt;&lt;lineCharCount val=&quot;16&quot;/&gt;&lt;lineCharCount val=&quot;17&quot;/&gt;&lt;lineCharCount val=&quot;21&quot;/&gt;&lt;/TableIndex&gt;&lt;/ShapeTextInfo&gt;"/>
  <p:tag name="HTML_SHAPEINFO" val="&lt;ThreeDShapeInfo&gt;&lt;uuid val=&quot;&quot;/&gt;&lt;isInvalidForFieldText val=&quot;0&quot;/&gt;&lt;Image&gt;&lt;filename val=&quot;C:\Users\monc0003\AppData\Local\Temp\~Ca7C04\data\asimages\{055A3A5E-E067-44F4-89A2-B6BE3816DB80}_9.png&quot;/&gt;&lt;left val=&quot;6&quot;/&gt;&lt;top val=&quot;105&quot;/&gt;&lt;width val=&quot;701&quot;/&gt;&lt;height val=&quot;406&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HTML_SHAPEINFO" val="&lt;ThreeDShapeInfo&gt;&lt;uuid val=&quot;&quot;/&gt;&lt;isInvalidForFieldText val=&quot;0&quot;/&gt;&lt;Image&gt;&lt;filename val=&quot;C:\Users\monc0003\AppData\Local\Temp\~Ca7C04\data\asimages\{C281FCD0-13F4-4E5C-9219-A73C5CD79A16}_10.png&quot;/&gt;&lt;left val=&quot;34&quot;/&gt;&lt;top val=&quot;-3&quot;/&gt;&lt;width val=&quot;648&quot;/&gt;&lt;height val=&quot;93&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24&quot;/&gt;&lt;lineCharCount val=&quot;15&quot;/&gt;&lt;lineCharCount val=&quot;26&quot;/&gt;&lt;lineCharCount val=&quot;24&quot;/&gt;&lt;lineCharCount val=&quot;22&quot;/&gt;&lt;lineCharCount val=&quot;26&quot;/&gt;&lt;lineCharCount val=&quot;23&quot;/&gt;&lt;lineCharCount val=&quot;25&quot;/&gt;&lt;lineCharCount val=&quot;15&quot;/&gt;&lt;lineCharCount val=&quot;20&quot;/&gt;&lt;lineCharCount val=&quot;19&quot;/&gt;&lt;lineCharCount val=&quot;6&quot;/&gt;&lt;/TableIndex&gt;&lt;/ShapeTextInfo&gt;"/>
  <p:tag name="HTML_SHAPEINFO" val="&lt;ThreeDShapeInfo&gt;&lt;uuid val=&quot;&quot;/&gt;&lt;isInvalidForFieldText val=&quot;0&quot;/&gt;&lt;Image&gt;&lt;filename val=&quot;C:\Users\monc0003\AppData\Local\Temp\~Ca7C04\data\asimages\{06684043-7BD5-46E5-84A5-475C9C5D5614}_10.png&quot;/&gt;&lt;left val=&quot;-2&quot;/&gt;&lt;top val=&quot;103&quot;/&gt;&lt;width val=&quot;356&quot;/&gt;&lt;height val=&quot;423&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monc0003\AppData\Local\Temp\~Ca7C04\data\asimages\{583A5CB4-A683-45DE-A8BD-29A8C25943A5}_11.png&quot;/&gt;&lt;left val=&quot;35&quot;/&gt;&lt;top val=&quot;41&quot;/&gt;&lt;width val=&quot;648&quot;/&gt;&lt;height val=&quot;98&quot;/&gt;&lt;hasText val=&quot;1&quot;/&gt;&lt;/Image&gt;&lt;/ThreeDShape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4&quot;/&gt;&lt;lineCharCount val=&quot;25&quot;/&gt;&lt;lineCharCount val=&quot;32&quot;/&gt;&lt;lineCharCount val=&quot;20&quot;/&gt;&lt;lineCharCount val=&quot;45&quot;/&gt;&lt;lineCharCount val=&quot;38&quot;/&gt;&lt;/TableIndex&gt;&lt;/ShapeTextInfo&gt;"/>
  <p:tag name="HTML_SHAPEINFO" val="&lt;TextEffect&gt;&lt;Image&gt;&lt;filename val=&quot;C:\Users\monc0003\AppData\Local\Temp\~Ca7C04\data\asimages\{DDA3F2C0-E7ED-4415-A0BB-1F876051BECD}_1.png_crop.png&quot;/&gt;&lt;left val=&quot;42&quot;/&gt;&lt;top val=&quot;173&quot;/&gt;&lt;width val=&quot;378&quot;/&gt;&lt;height val=&quot;29&quot;/&gt;&lt;hasText val=&quot;1&quot;/&gt;&lt;paraId val=&quot;1&quot;/&gt;&lt;/Image&gt;&lt;Image&gt;&lt;filename val=&quot;C:\Users\monc0003\AppData\Local\Temp\~Ca7C04\data\asimages\{D05E3AA0-3627-4A1C-91A6-950323A9FCCE}_1.png_crop.png&quot;/&gt;&lt;left val=&quot;42&quot;/&gt;&lt;top val=&quot;219&quot;/&gt;&lt;width val=&quot;403&quot;/&gt;&lt;height val=&quot;29&quot;/&gt;&lt;hasText val=&quot;1&quot;/&gt;&lt;paraId val=&quot;2&quot;/&gt;&lt;/Image&gt;&lt;Image&gt;&lt;filename val=&quot;C:\Users\monc0003\AppData\Local\Temp\~Ca7C04\data\asimages\{C3B43416-4547-454A-B579-42600996A3CD}_1.png_crop.png&quot;/&gt;&lt;left val=&quot;42&quot;/&gt;&lt;top val=&quot;265&quot;/&gt;&lt;width val=&quot;500&quot;/&gt;&lt;height val=&quot;29&quot;/&gt;&lt;hasText val=&quot;1&quot;/&gt;&lt;paraId val=&quot;3&quot;/&gt;&lt;/Image&gt;&lt;Image&gt;&lt;filename val=&quot;C:\Users\monc0003\AppData\Local\Temp\~Ca7C04\data\asimages\{72E2DDB1-5CE8-4DF6-A760-458976A5D05E}_1.png_crop.png&quot;/&gt;&lt;left val=&quot;42&quot;/&gt;&lt;top val=&quot;311&quot;/&gt;&lt;width val=&quot;301&quot;/&gt;&lt;height val=&quot;23&quot;/&gt;&lt;hasText val=&quot;1&quot;/&gt;&lt;paraId val=&quot;4&quot;/&gt;&lt;/Image&gt;&lt;Image&gt;&lt;filename val=&quot;C:\Users\monc0003\AppData\Local\Temp\~Ca7C04\data\asimages\{820BC0D6-70F5-45C4-964F-51499A103250}_1.png_crop.png&quot;/&gt;&lt;left val=&quot;42&quot;/&gt;&lt;top val=&quot;357&quot;/&gt;&lt;width val=&quot;637&quot;/&gt;&lt;height val=&quot;29&quot;/&gt;&lt;hasText val=&quot;1&quot;/&gt;&lt;paraId val=&quot;5&quot;/&gt;&lt;/Image&gt;&lt;Image&gt;&lt;filename val=&quot;C:\Users\monc0003\AppData\Local\Temp\~Ca7C04\data\asimages\{04CFD09D-C0CC-4347-93E5-776CF99427CD}_1.png_crop.png&quot;/&gt;&lt;left val=&quot;42&quot;/&gt;&lt;top val=&quot;404&quot;/&gt;&lt;width val=&quot;618&quot;/&gt;&lt;height val=&quot;29&quot;/&gt;&lt;hasText val=&quot;1&quot;/&gt;&lt;paraId val=&quot;6&quot;/&gt;&lt;/Image&gt;&lt;/TextEffect&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7C04\data\asimages\{3CB2879F-65D6-48EA-BDAE-AAE8C8CF5574}_12.png&quot;/&gt;&lt;left val=&quot;35&quot;/&gt;&lt;top val=&quot;21&quot;/&gt;&lt;width val=&quot;648&quot;/&gt;&lt;height val=&quot;98&quot;/&gt;&lt;hasText val=&quot;1&quot;/&gt;&lt;/Image&gt;&lt;/ThreeDShape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7&quot;/&gt;&lt;lineCharCount val=&quot;8&quot;/&gt;&lt;lineCharCount val=&quot;15&quot;/&gt;&lt;lineCharCount val=&quot;16&quot;/&gt;&lt;lineCharCount val=&quot;5&quot;/&gt;&lt;lineCharCount val=&quot;17&quot;/&gt;&lt;lineCharCount val=&quot;8&quot;/&gt;&lt;lineCharCount val=&quot;11&quot;/&gt;&lt;/TableIndex&gt;&lt;/ShapeTextInfo&gt;"/>
  <p:tag name="HTML_SHAPEINFO" val="&lt;ThreeDShapeInfo&gt;&lt;uuid val=&quot;&quot;/&gt;&lt;isInvalidForFieldText val=&quot;0&quot;/&gt;&lt;Image&gt;&lt;filename val=&quot;C:\Users\monc0003\AppData\Local\Temp\~Ca7C04\data\asimages\{F473F16C-7EA5-4AD7-A13C-C564B88A71D1}_12.png&quot;/&gt;&lt;left val=&quot;0&quot;/&gt;&lt;top val=&quot;111&quot;/&gt;&lt;width val=&quot;341&quot;/&gt;&lt;height val=&quot;373&quot;/&gt;&lt;hasText val=&quot;1&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AppData\Local\Temp\~Ca7C04\data\asimages\{A196B884-A871-4B0A-A2CE-5E7D739BBB4C}_13.png&quot;/&gt;&lt;left val=&quot;35&quot;/&gt;&lt;top val=&quot;21&quot;/&gt;&lt;width val=&quot;648&quot;/&gt;&lt;height val=&quot;98&quot;/&gt;&lt;hasText val=&quot;1&quot;/&gt;&lt;/Image&gt;&lt;/ThreeDShape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8&quot;/&gt;&lt;lineCharCount val=&quot;18&quot;/&gt;&lt;lineCharCount val=&quot;13&quot;/&gt;&lt;lineCharCount val=&quot;15&quot;/&gt;&lt;lineCharCount val=&quot;20&quot;/&gt;&lt;lineCharCount val=&quot;8&quot;/&gt;&lt;lineCharCount val=&quot;19&quot;/&gt;&lt;lineCharCount val=&quot;3&quot;/&gt;&lt;/TableIndex&gt;&lt;/ShapeTextInfo&gt;"/>
  <p:tag name="HTML_SHAPEINFO" val="&lt;ThreeDShapeInfo&gt;&lt;uuid val=&quot;&quot;/&gt;&lt;isInvalidForFieldText val=&quot;0&quot;/&gt;&lt;Image&gt;&lt;filename val=&quot;C:\Users\monc0003\AppData\Local\Temp\~Ca7C04\data\asimages\{3EFE5955-E879-41A2-B496-E592A65D026E}_13.png&quot;/&gt;&lt;left val=&quot;24&quot;/&gt;&lt;top val=&quot;119&quot;/&gt;&lt;width val=&quot;361&quot;/&gt;&lt;height val=&quot;367&quot;/&gt;&lt;hasText val=&quot;1&quot;/&gt;&lt;/Image&gt;&lt;/ThreeDShape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onc0003\AppData\Local\Temp\~Ca7C04\data\asimages\{ECB443FE-7627-4EE1-AE40-56C352B6793A}_14.png&quot;/&gt;&lt;left val=&quot;11&quot;/&gt;&lt;top val=&quot;1&quot;/&gt;&lt;width val=&quot;684&quot;/&gt;&lt;height val=&quot;98&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13&quot;/&gt;&lt;/TableIndex&gt;&lt;/ShapeTextInfo&gt;"/>
  <p:tag name="HTML_SHAPEINFO" val="&lt;ThreeDShapeInfo&gt;&lt;uuid val=&quot;&quot;/&gt;&lt;isInvalidForFieldText val=&quot;0&quot;/&gt;&lt;Image&gt;&lt;filename val=&quot;C:\Users\monc0003\AppData\Local\Temp\~Ca7C04\data\asimages\{4CCD03D8-85FB-4DAA-99F7-1F3FF6109E46}_14.png&quot;/&gt;&lt;left val=&quot;495&quot;/&gt;&lt;top val=&quot;88&quot;/&gt;&lt;width val=&quot;207&quot;/&gt;&lt;height val=&quot;60&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quot;/&gt;&lt;isInvalidForFieldText val=&quot;0&quot;/&gt;&lt;Image&gt;&lt;filename val=&quot;C:\Users\monc0003\AppData\Local\Temp\~Ca7C04\data\asimages\{308CBBA2-AB56-48A3-A9B0-01894540638F}_15.png&quot;/&gt;&lt;left val=&quot;-3&quot;/&gt;&lt;top val=&quot;497&quot;/&gt;&lt;width val=&quot;278&quot;/&gt;&lt;height val=&quot;39&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AppData\Local\Temp\~Ca7C04\data\asimages\{D3F72B00-9846-44CC-BF6F-0621BD1951D3}_17.png&quot;/&gt;&lt;left val=&quot;35&quot;/&gt;&lt;top val=&quot;21&quot;/&gt;&lt;width val=&quot;648&quot;/&gt;&lt;height val=&quot;98&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13&quot;/&gt;&lt;/TableIndex&gt;&lt;/ShapeTextInfo&gt;"/>
  <p:tag name="HTML_SHAPEINFO" val="&lt;ThreeDShapeInfo&gt;&lt;uuid val=&quot;&quot;/&gt;&lt;isInvalidForFieldText val=&quot;0&quot;/&gt;&lt;Image&gt;&lt;filename val=&quot;C:\Users\monc0003\AppData\Local\Temp\~Ca7C04\data\asimages\{4CCD03D8-85FB-4DAA-99F7-1F3FF6109E46}_14.png&quot;/&gt;&lt;left val=&quot;495&quot;/&gt;&lt;top val=&quot;88&quot;/&gt;&lt;width val=&quot;207&quot;/&gt;&lt;height val=&quot;60&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4&quot;/&gt;&lt;lineCharCount val=&quot;8&quot;/&gt;&lt;/TableIndex&gt;&lt;/ShapeTextInfo&gt;"/>
  <p:tag name="HTML_SHAPEINFO" val="&lt;ThreeDShapeInfo&gt;&lt;uuid val=&quot;&quot;/&gt;&lt;isInvalidForFieldText val=&quot;0&quot;/&gt;&lt;Image&gt;&lt;filename val=&quot;C:\Users\monc0003\AppData\Local\Temp\~Ca7C04\data\asimages\{A0C009B4-FDAD-4376-BA09-3184011B8603}_18.png&quot;/&gt;&lt;left val=&quot;31&quot;/&gt;&lt;top val=&quot;6&quot;/&gt;&lt;width val=&quot;667&quot;/&gt;&lt;height val=&quot;132&quot;/&gt;&lt;hasText val=&quot;1&quot;/&gt;&lt;/Image&gt;&lt;/ThreeDShape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7&quot;/&gt;&lt;lineCharCount val=&quot;17&quot;/&gt;&lt;lineCharCount val=&quot;16&quot;/&gt;&lt;lineCharCount val=&quot;17&quot;/&gt;&lt;lineCharCount val=&quot;18&quot;/&gt;&lt;lineCharCount val=&quot;11&quot;/&gt;&lt;/TableIndex&gt;&lt;/ShapeTextInfo&gt;"/>
  <p:tag name="HTML_SHAPEINFO" val="&lt;ThreeDShapeInfo&gt;&lt;uuid val=&quot;&quot;/&gt;&lt;isInvalidForFieldText val=&quot;0&quot;/&gt;&lt;Image&gt;&lt;filename val=&quot;C:\Users\monc0003\AppData\Local\Temp\~Ca7C04\data\asimages\{601AC855-B846-473C-ADF7-118E08F77994}_18.png&quot;/&gt;&lt;left val=&quot;18&quot;/&gt;&lt;top val=&quot;161&quot;/&gt;&lt;width val=&quot;341&quot;/&gt;&lt;height val=&quot;321&quot;/&gt;&lt;hasText val=&quot;1&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quot;/&gt;&lt;isInvalidForFieldText val=&quot;0&quot;/&gt;&lt;Image&gt;&lt;filename val=&quot;C:\Users\monc0003\AppData\Local\Temp\~Ca7C04\data\asimages\{459EBEC9-CF59-4266-9D66-06CC7902AB43}_19.png&quot;/&gt;&lt;left val=&quot;35&quot;/&gt;&lt;top val=&quot;21&quot;/&gt;&lt;width val=&quot;648&quot;/&gt;&lt;height val=&quot;98&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41&quot;/&gt;&lt;lineCharCount val=&quot;32&quot;/&gt;&lt;lineCharCount val=&quot;29&quot;/&gt;&lt;lineCharCount val=&quot;35&quot;/&gt;&lt;lineCharCount val=&quot;45&quot;/&gt;&lt;lineCharCount val=&quot;28&quot;/&gt;&lt;lineCharCount val=&quot;27&quot;/&gt;&lt;lineCharCount val=&quot;51&quot;/&gt;&lt;lineCharCount val=&quot;49&quot;/&gt;&lt;lineCharCount val=&quot;13&quot;/&gt;&lt;lineCharCount val=&quot;18&quot;/&gt;&lt;/TableIndex&gt;&lt;/ShapeTextInfo&gt;"/>
  <p:tag name="HTML_SHAPEINFO" val="&lt;ThreeDShapeInfo&gt;&lt;uuid val=&quot;&quot;/&gt;&lt;isInvalidForFieldText val=&quot;0&quot;/&gt;&lt;Image&gt;&lt;filename val=&quot;C:\Users\monc0003\AppData\Local\Temp\~Ca7C04\data\asimages\{5574EE85-DE2F-4853-8D1E-3E64D5D5FC01}_19.png&quot;/&gt;&lt;left val=&quot;0&quot;/&gt;&lt;top val=&quot;105&quot;/&gt;&lt;width val=&quot;718&quot;/&gt;&lt;height val=&quot;416&quot;/&gt;&lt;hasText val=&quot;1&quot;/&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monc0003\AppData\Local\Temp\~Ca7C04\data\asimages\{8ED80A92-4A2F-4FEF-A061-C39291923C00}_20.png&quot;/&gt;&lt;left val=&quot;419&quot;/&gt;&lt;top val=&quot;11&quot;/&gt;&lt;width val=&quot;288&quot;/&gt;&lt;height val=&quot;98&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6&quot;/&gt;&lt;lineCharCount val=&quot;17&quot;/&gt;&lt;lineCharCount val=&quot;14&quot;/&gt;&lt;lineCharCount val=&quot;14&quot;/&gt;&lt;lineCharCount val=&quot;9&quot;/&gt;&lt;lineCharCount val=&quot;12&quot;/&gt;&lt;lineCharCount val=&quot;17&quot;/&gt;&lt;lineCharCount val=&quot;9&quot;/&gt;&lt;/TableIndex&gt;&lt;/ShapeTextInfo&gt;"/>
  <p:tag name="HTML_SHAPEINFO" val="&lt;ThreeDShapeInfo&gt;&lt;uuid val=&quot;&quot;/&gt;&lt;isInvalidForFieldText val=&quot;0&quot;/&gt;&lt;Image&gt;&lt;filename val=&quot;C:\Users\monc0003\AppData\Local\Temp\~Ca7C04\data\asimages\{2BEC57F2-B816-4E19-8E3B-6756FDB8BF6F}_20.png&quot;/&gt;&lt;left val=&quot;414&quot;/&gt;&lt;top val=&quot;107&quot;/&gt;&lt;width val=&quot;306&quot;/&gt;&lt;height val=&quot;405&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13&quot;/&gt;&lt;/TableIndex&gt;&lt;/ShapeTextInfo&gt;"/>
  <p:tag name="HTML_SHAPEINFO" val="&lt;ThreeDShapeInfo&gt;&lt;uuid val=&quot;&quot;/&gt;&lt;isInvalidForFieldText val=&quot;0&quot;/&gt;&lt;Image&gt;&lt;filename val=&quot;C:\Users\monc0003\AppData\Local\Temp\~Ca7C04\data\asimages\{4CCD03D8-85FB-4DAA-99F7-1F3FF6109E46}_14.png&quot;/&gt;&lt;left val=&quot;495&quot;/&gt;&lt;top val=&quot;88&quot;/&gt;&lt;width val=&quot;207&quot;/&gt;&lt;height val=&quot;60&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AppData\Local\Temp\~Ca7C04\data\asimages\{36689096-8CE2-4CFB-B69E-551F048E6440}_21.png&quot;/&gt;&lt;left val=&quot;389&quot;/&gt;&lt;top val=&quot;21&quot;/&gt;&lt;width val=&quot;330&quot;/&gt;&lt;height val=&quot;98&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2&quot;/&gt;&lt;lineCharCount val=&quot;5&quot;/&gt;&lt;lineCharCount val=&quot;8&quot;/&gt;&lt;lineCharCount val=&quot;10&quot;/&gt;&lt;lineCharCount val=&quot;18&quot;/&gt;&lt;lineCharCount val=&quot;9&quot;/&gt;&lt;/TableIndex&gt;&lt;/ShapeTextInfo&gt;"/>
  <p:tag name="HTML_SHAPEINFO" val="&lt;ThreeDShapeInfo&gt;&lt;uuid val=&quot;&quot;/&gt;&lt;isInvalidForFieldText val=&quot;0&quot;/&gt;&lt;Image&gt;&lt;filename val=&quot;C:\Users\monc0003\AppData\Local\Temp\~Ca7C04\data\asimages\{A61488C4-7627-4BBD-95AF-33F23170B43B}_21.png&quot;/&gt;&lt;left val=&quot;396&quot;/&gt;&lt;top val=&quot;119&quot;/&gt;&lt;width val=&quot;306&quot;/&gt;&lt;height val=&quot;363&quot;/&gt;&lt;hasText val=&quot;1&quot;/&gt;&lt;/Image&gt;&lt;/ThreeDShapeInfo&gt;"/>
</p:tagLst>
</file>

<file path=ppt/tags/tag79.xml><?xml version="1.0" encoding="utf-8"?>
<p:tagLst xmlns:a="http://schemas.openxmlformats.org/drawingml/2006/main" xmlns:r="http://schemas.openxmlformats.org/officeDocument/2006/relationships" xmlns:p="http://schemas.openxmlformats.org/presentationml/2006/main">
  <p:tag name="PRESENTER_SHAPEINFO" val="&lt;ThreeDShapeInfo&gt;&lt;uuid val=&quot;{BDCFB43C-BD48-4DD7-BFBB-87EBAC56D38E}&quot;/&gt;&lt;isInvalidForFieldText val=&quot;0&quot;/&gt;&lt;Image&gt;&lt;filename val=&quot;C:\Users\monc0003\AppData\Local\Temp\~Ca7C04\data\asimages\{BDCFB43C-BD48-4DD7-BFBB-87EBAC56D38E}_21.png&quot;/&gt;&lt;left val=&quot;17&quot;/&gt;&lt;top val=&quot;18&quot;/&gt;&lt;width val=&quot;377&quot;/&gt;&lt;height val=&quot;488&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7C04\data\asimages\{D5A735CA-A41E-47AC-A453-8849CDBC7C2C}_22.png&quot;/&gt;&lt;left val=&quot;35&quot;/&gt;&lt;top val=&quot;21&quot;/&gt;&lt;width val=&quot;648&quot;/&gt;&lt;height val=&quot;98&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7&quot;/&gt;&lt;lineCharCount val=&quot;8&quot;/&gt;&lt;lineCharCount val=&quot;15&quot;/&gt;&lt;lineCharCount val=&quot;16&quot;/&gt;&lt;lineCharCount val=&quot;5&quot;/&gt;&lt;lineCharCount val=&quot;17&quot;/&gt;&lt;lineCharCount val=&quot;8&quot;/&gt;&lt;lineCharCount val=&quot;11&quot;/&gt;&lt;/TableIndex&gt;&lt;/ShapeTextInfo&gt;"/>
  <p:tag name="HTML_SHAPEINFO" val="&lt;ThreeDShapeInfo&gt;&lt;uuid val=&quot;&quot;/&gt;&lt;isInvalidForFieldText val=&quot;0&quot;/&gt;&lt;Image&gt;&lt;filename val=&quot;C:\Users\monc0003\AppData\Local\Temp\~Ca7C04\data\asimages\{B289492F-7F90-4BA2-A525-11B611EF6F72}_22.png&quot;/&gt;&lt;left val=&quot;0&quot;/&gt;&lt;top val=&quot;111&quot;/&gt;&lt;width val=&quot;341&quot;/&gt;&lt;height val=&quot;373&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AppData\Local\Temp\~Ca7C04\data\asimages\{DA7FA1A9-CE83-4630-A1DE-028AECCAF70F}_23.png&quot;/&gt;&lt;left val=&quot;359&quot;/&gt;&lt;top val=&quot;11&quot;/&gt;&lt;width val=&quot;307&quot;/&gt;&lt;height val=&quot;98&quot;/&gt;&lt;hasText val=&quot;1&quot;/&gt;&lt;/Image&gt;&lt;/ThreeDShape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5&quot;/&gt;&lt;lineCharCount val=&quot;20&quot;/&gt;&lt;lineCharCount val=&quot;22&quot;/&gt;&lt;lineCharCount val=&quot;8&quot;/&gt;&lt;lineCharCount val=&quot;22&quot;/&gt;&lt;lineCharCount val=&quot;12&quot;/&gt;&lt;lineCharCount val=&quot;1&quot;/&gt;&lt;lineCharCount val=&quot;1&quot;/&gt;&lt;lineCharCount val=&quot;1&quot;/&gt;&lt;/TableIndex&gt;&lt;/ShapeTextInfo&gt;"/>
  <p:tag name="HTML_SHAPEINFO" val="&lt;ThreeDShapeInfo&gt;&lt;uuid val=&quot;&quot;/&gt;&lt;isInvalidForFieldText val=&quot;0&quot;/&gt;&lt;Image&gt;&lt;filename val=&quot;C:\Users\monc0003\AppData\Local\Temp\~Ca7C04\data\asimages\{A1AADC38-F654-4434-893A-9247827A0D41}_23.png&quot;/&gt;&lt;left val=&quot;304&quot;/&gt;&lt;top val=&quot;95&quot;/&gt;&lt;width val=&quot;413&quot;/&gt;&lt;height val=&quot;290&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PRESENTER_SHAPEINFO" val="&lt;ThreeDShapeInfo&gt;&lt;uuid val=&quot;{F64069E1-27E3-4E60-A543-C426108AA5B3}&quot;/&gt;&lt;isInvalidForFieldText val=&quot;0&quot;/&gt;&lt;Image&gt;&lt;filename val=&quot;C:\Users\monc0003\AppData\Local\Temp\~Ca7C04\data\asimages\{F64069E1-27E3-4E60-A543-C426108AA5B3}_23.png&quot;/&gt;&lt;left val=&quot;10&quot;/&gt;&lt;top val=&quot;77&quot;/&gt;&lt;width val=&quot;410&quot;/&gt;&lt;height val=&quot;462&quot;/&gt;&lt;hasText val=&quot;1&quot;/&gt;&lt;/Image&gt;&lt;/ThreeDShapeInfo&gt;"/>
</p:tagLst>
</file>

<file path=ppt/tags/tag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C04\data\asimages\{1FD09542-68DD-4CFB-87A2-4649E3512DEC}_23.png&quot;/&gt;&lt;left val=&quot;583&quot;/&gt;&lt;top val=&quot;405&quot;/&gt;&lt;width val=&quot;117&quot;/&gt;&lt;height val=&quot;82&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onc0003\AppData\Local\Temp\~Ca7C04\data\asimages\{8903540B-91D4-4DA5-A201-A220B33685AD}_23.png&quot;/&gt;&lt;left val=&quot;-6&quot;/&gt;&lt;top val=&quot;377&quot;/&gt;&lt;width val=&quot;232&quot;/&gt;&lt;height val=&quot;76&quot;/&gt;&lt;hasText val=&quot;1&quot;/&gt;&lt;/Image&gt;&lt;/ThreeDShape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monc0003\AppData\Local\Temp\~Ca7C04\data\asimages\{464130FD-8853-4922-A7A8-8C6E9D1C9A02}_24.png&quot;/&gt;&lt;left val=&quot;35&quot;/&gt;&lt;top val=&quot;21&quot;/&gt;&lt;width val=&quot;648&quot;/&gt;&lt;height val=&quot;98&quot;/&gt;&lt;hasText val=&quot;1&quot;/&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4&quot;/&gt;&lt;lineCharCount val=&quot;40&quot;/&gt;&lt;lineCharCount val=&quot;18&quot;/&gt;&lt;lineCharCount val=&quot;46&quot;/&gt;&lt;lineCharCount val=&quot;45&quot;/&gt;&lt;lineCharCount val=&quot;30&quot;/&gt;&lt;/TableIndex&gt;&lt;/ShapeTextInfo&gt;"/>
  <p:tag name="HTML_SHAPEINFO" val="&lt;ThreeDShapeInfo&gt;&lt;uuid val=&quot;&quot;/&gt;&lt;isInvalidForFieldText val=&quot;0&quot;/&gt;&lt;Image&gt;&lt;filename val=&quot;C:\Users\monc0003\AppData\Local\Temp\~Ca7C04\data\asimages\{3F2C2D74-EE81-4CBD-A936-5E76689D1EA2}_24.png&quot;/&gt;&lt;left val=&quot;24&quot;/&gt;&lt;top val=&quot;119&quot;/&gt;&lt;width val=&quot;659&quot;/&gt;&lt;height val=&quot;363&quot;/&gt;&lt;hasText val=&quot;1&quot;/&gt;&lt;/Image&gt;&lt;/ThreeDShape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monc0003\AppData\Local\Temp\~Ca7C04\data\asimages\{6FB3340E-0C3B-4DDF-BC2F-F2F98C11F59C}_25.png&quot;/&gt;&lt;left val=&quot;35&quot;/&gt;&lt;top val=&quot;21&quot;/&gt;&lt;width val=&quot;648&quot;/&gt;&lt;height val=&quot;98&quot;/&gt;&lt;hasText val=&quot;1&quot;/&gt;&lt;/Image&gt;&lt;/ThreeDShape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20&quot;/&gt;&lt;lineCharCount val=&quot;23&quot;/&gt;&lt;lineCharCount val=&quot;20&quot;/&gt;&lt;lineCharCount val=&quot;24&quot;/&gt;&lt;lineCharCount val=&quot;23&quot;/&gt;&lt;lineCharCount val=&quot;5&quot;/&gt;&lt;lineCharCount val=&quot;6&quot;/&gt;&lt;lineCharCount val=&quot;4&quot;/&gt;&lt;lineCharCount val=&quot;5&quot;/&gt;&lt;lineCharCount val=&quot;22&quot;/&gt;&lt;/TableIndex&gt;&lt;/ShapeTextInfo&gt;"/>
  <p:tag name="HTML_SHAPEINFO" val="&lt;ThreeDShapeInfo&gt;&lt;uuid val=&quot;&quot;/&gt;&lt;isInvalidForFieldText val=&quot;0&quot;/&gt;&lt;Image&gt;&lt;filename val=&quot;C:\Users\monc0003\AppData\Local\Temp\~Ca7C04\data\asimages\{86D7F63B-B786-4BA8-BAEC-AED655D59AE2}_25.png&quot;/&gt;&lt;left val=&quot;15&quot;/&gt;&lt;top val=&quot;120&quot;/&gt;&lt;width val=&quot;355&quot;/&gt;&lt;height val=&quot;371&quot;/&gt;&lt;hasText val=&quot;1&quot;/&gt;&lt;/Image&gt;&lt;/ThreeDShape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7C04\data\asimages\{55A8C8FA-C797-4A08-BE41-B5B42D654496}_26.png&quot;/&gt;&lt;left val=&quot;35&quot;/&gt;&lt;top val=&quot;21&quot;/&gt;&lt;width val=&quot;648&quot;/&gt;&lt;height val=&quot;98&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21137</TotalTime>
  <Words>3560</Words>
  <Application>Microsoft Office PowerPoint</Application>
  <PresentationFormat>On-screen Show (4:3)</PresentationFormat>
  <Paragraphs>379</Paragraphs>
  <Slides>37</Slides>
  <Notes>35</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2" baseType="lpstr">
      <vt:lpstr>Amienne</vt:lpstr>
      <vt:lpstr>Arial</vt:lpstr>
      <vt:lpstr>Calibri</vt:lpstr>
      <vt:lpstr>Office Theme</vt:lpstr>
      <vt:lpstr>Acrobat Document</vt:lpstr>
      <vt:lpstr>Record Keeping</vt:lpstr>
      <vt:lpstr>Why Good Record Keeping Is Important</vt:lpstr>
      <vt:lpstr>Record Keeping</vt:lpstr>
      <vt:lpstr>Records – NOP definition</vt:lpstr>
      <vt:lpstr>Start record keeping as soon as you transition –  36 months prior to when you want to be certified</vt:lpstr>
      <vt:lpstr>Audit Trail</vt:lpstr>
      <vt:lpstr>Record Keeping</vt:lpstr>
      <vt:lpstr>Keep Track of Activities that Occur Over Time</vt:lpstr>
      <vt:lpstr>Field Operations</vt:lpstr>
      <vt:lpstr>Inputs</vt:lpstr>
      <vt:lpstr>Example – Manure Application</vt:lpstr>
      <vt:lpstr>Record Keeping</vt:lpstr>
      <vt:lpstr>Examples of Forms</vt:lpstr>
      <vt:lpstr>Field History Sheets</vt:lpstr>
      <vt:lpstr>PowerPoint Presentation</vt:lpstr>
      <vt:lpstr>Activity and Input Log</vt:lpstr>
      <vt:lpstr>Storage, Transportation and Sales Records </vt:lpstr>
      <vt:lpstr>Logs, sheets and forms vary, but the overall information to record is the same</vt:lpstr>
      <vt:lpstr>Record Keeping Templates </vt:lpstr>
      <vt:lpstr>Field Map</vt:lpstr>
      <vt:lpstr>Satellite Maps</vt:lpstr>
      <vt:lpstr>Record Keeping</vt:lpstr>
      <vt:lpstr>Lot Numbers</vt:lpstr>
      <vt:lpstr>What Is a Lot Number?</vt:lpstr>
      <vt:lpstr>Assigning Lot Numbers</vt:lpstr>
      <vt:lpstr>Example</vt:lpstr>
      <vt:lpstr>Other Things to Know</vt:lpstr>
      <vt:lpstr>Record Keeping</vt:lpstr>
      <vt:lpstr>Items to Save</vt:lpstr>
      <vt:lpstr>Record Keeping Programs</vt:lpstr>
      <vt:lpstr>Protect Your Data!</vt:lpstr>
      <vt:lpstr>Conclusion</vt:lpstr>
      <vt:lpstr>Resources</vt:lpstr>
      <vt:lpstr>Record Keeping</vt:lpstr>
      <vt:lpstr>© 2017 Regents of the University of Minnesota. All rights reserved.  The University of Minnesota is an equal opportunity educator and employer.</vt:lpstr>
      <vt:lpstr>References</vt:lpstr>
      <vt:lpstr>References (cont.)</vt:lpstr>
    </vt:vector>
  </TitlesOfParts>
  <Company>University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M Moncada</dc:creator>
  <cp:lastModifiedBy>Kristine M Moncada</cp:lastModifiedBy>
  <cp:revision>1118</cp:revision>
  <dcterms:created xsi:type="dcterms:W3CDTF">2015-03-12T19:27:19Z</dcterms:created>
  <dcterms:modified xsi:type="dcterms:W3CDTF">2018-06-26T18:05:04Z</dcterms:modified>
</cp:coreProperties>
</file>