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8.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0.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6.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7.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18.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20.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2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22.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3.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4.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25.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6.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7.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28.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29.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30.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31.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32.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33.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3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35.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3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37.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38.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13" r:id="rId3"/>
    <p:sldId id="317" r:id="rId4"/>
    <p:sldId id="361" r:id="rId5"/>
    <p:sldId id="366" r:id="rId6"/>
    <p:sldId id="367" r:id="rId7"/>
    <p:sldId id="405" r:id="rId8"/>
    <p:sldId id="410" r:id="rId9"/>
    <p:sldId id="323" r:id="rId10"/>
    <p:sldId id="396" r:id="rId11"/>
    <p:sldId id="390" r:id="rId12"/>
    <p:sldId id="422" r:id="rId13"/>
    <p:sldId id="413" r:id="rId14"/>
    <p:sldId id="341" r:id="rId15"/>
    <p:sldId id="342" r:id="rId16"/>
    <p:sldId id="402" r:id="rId17"/>
    <p:sldId id="403" r:id="rId18"/>
    <p:sldId id="423" r:id="rId19"/>
    <p:sldId id="343" r:id="rId20"/>
    <p:sldId id="414" r:id="rId21"/>
    <p:sldId id="339" r:id="rId22"/>
    <p:sldId id="340" r:id="rId23"/>
    <p:sldId id="347" r:id="rId24"/>
    <p:sldId id="380" r:id="rId25"/>
    <p:sldId id="415" r:id="rId26"/>
    <p:sldId id="326" r:id="rId27"/>
    <p:sldId id="398" r:id="rId28"/>
    <p:sldId id="328" r:id="rId29"/>
    <p:sldId id="416" r:id="rId30"/>
    <p:sldId id="355" r:id="rId31"/>
    <p:sldId id="346" r:id="rId32"/>
    <p:sldId id="319" r:id="rId33"/>
    <p:sldId id="394" r:id="rId34"/>
    <p:sldId id="368" r:id="rId35"/>
    <p:sldId id="417" r:id="rId36"/>
    <p:sldId id="411" r:id="rId37"/>
    <p:sldId id="420" r:id="rId38"/>
    <p:sldId id="397" r:id="rId39"/>
    <p:sldId id="421" r:id="rId40"/>
  </p:sldIdLst>
  <p:sldSz cx="9144000" cy="6858000" type="screen4x3"/>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3" name="John A. Lamb" initials="JAL [41]" lastIdx="1" clrIdx="42">
    <p:extLst/>
  </p:cmAuthor>
  <p:cmAuthor id="1" name="Adria Fernandez" initials="AF" lastIdx="60" clrIdx="0">
    <p:extLst/>
  </p:cmAuthor>
  <p:cmAuthor id="2" name="Craig C Sheaffer" initials="CCS" lastIdx="24" clrIdx="1"/>
  <p:cmAuthor id="3" name="John A. Lamb" initials="JAL" lastIdx="1" clrIdx="2">
    <p:extLst/>
  </p:cmAuthor>
  <p:cmAuthor id="4" name="John A. Lamb" initials="JAL [2]" lastIdx="1" clrIdx="3">
    <p:extLst/>
  </p:cmAuthor>
  <p:cmAuthor id="5" name="John A. Lamb" initials="JAL [3]" lastIdx="1" clrIdx="4">
    <p:extLst/>
  </p:cmAuthor>
  <p:cmAuthor id="6" name="John A. Lamb" initials="JAL [4]" lastIdx="1" clrIdx="5">
    <p:extLst/>
  </p:cmAuthor>
  <p:cmAuthor id="7" name="John A. Lamb" initials="JAL [5]" lastIdx="1" clrIdx="6">
    <p:extLst/>
  </p:cmAuthor>
  <p:cmAuthor id="8" name="John A. Lamb" initials="JAL [6]" lastIdx="1" clrIdx="7">
    <p:extLst/>
  </p:cmAuthor>
  <p:cmAuthor id="9" name="John A. Lamb" initials="JAL [7]" lastIdx="1" clrIdx="8">
    <p:extLst/>
  </p:cmAuthor>
  <p:cmAuthor id="10" name="John A. Lamb" initials="JAL [8]" lastIdx="1" clrIdx="9">
    <p:extLst/>
  </p:cmAuthor>
  <p:cmAuthor id="11" name="John A. Lamb" initials="JAL [9]" lastIdx="1" clrIdx="10">
    <p:extLst/>
  </p:cmAuthor>
  <p:cmAuthor id="12" name="John A. Lamb" initials="JAL [10]" lastIdx="1" clrIdx="11">
    <p:extLst/>
  </p:cmAuthor>
  <p:cmAuthor id="13" name="John A. Lamb" initials="JAL [11]" lastIdx="1" clrIdx="12">
    <p:extLst/>
  </p:cmAuthor>
  <p:cmAuthor id="14" name="John A. Lamb" initials="JAL [12]" lastIdx="1" clrIdx="13">
    <p:extLst/>
  </p:cmAuthor>
  <p:cmAuthor id="15" name="John A. Lamb" initials="JAL [13]" lastIdx="1" clrIdx="14">
    <p:extLst/>
  </p:cmAuthor>
  <p:cmAuthor id="16" name="John A. Lamb" initials="JAL [14]" lastIdx="1" clrIdx="15">
    <p:extLst/>
  </p:cmAuthor>
  <p:cmAuthor id="17" name="John A. Lamb" initials="JAL [15]" lastIdx="1" clrIdx="16">
    <p:extLst/>
  </p:cmAuthor>
  <p:cmAuthor id="18" name="John A. Lamb" initials="JAL [16]" lastIdx="1" clrIdx="17">
    <p:extLst/>
  </p:cmAuthor>
  <p:cmAuthor id="19" name="John A. Lamb" initials="JAL [17]" lastIdx="1" clrIdx="18">
    <p:extLst/>
  </p:cmAuthor>
  <p:cmAuthor id="20" name="John A. Lamb" initials="JAL [18]" lastIdx="1" clrIdx="19">
    <p:extLst/>
  </p:cmAuthor>
  <p:cmAuthor id="21" name="John A. Lamb" initials="JAL [19]" lastIdx="1" clrIdx="20">
    <p:extLst/>
  </p:cmAuthor>
  <p:cmAuthor id="22" name="John A. Lamb" initials="JAL [20]" lastIdx="1" clrIdx="21">
    <p:extLst/>
  </p:cmAuthor>
  <p:cmAuthor id="23" name="John A. Lamb" initials="JAL [21]" lastIdx="1" clrIdx="22">
    <p:extLst/>
  </p:cmAuthor>
  <p:cmAuthor id="24" name="John A. Lamb" initials="JAL [22]" lastIdx="1" clrIdx="23">
    <p:extLst/>
  </p:cmAuthor>
  <p:cmAuthor id="25" name="John A. Lamb" initials="JAL [23]" lastIdx="1" clrIdx="24">
    <p:extLst/>
  </p:cmAuthor>
  <p:cmAuthor id="26" name="John A. Lamb" initials="JAL [24]" lastIdx="1" clrIdx="25">
    <p:extLst/>
  </p:cmAuthor>
  <p:cmAuthor id="27" name="John A. Lamb" initials="JAL [25]" lastIdx="1" clrIdx="26">
    <p:extLst/>
  </p:cmAuthor>
  <p:cmAuthor id="28" name="John A. Lamb" initials="JAL [26]" lastIdx="1" clrIdx="27">
    <p:extLst/>
  </p:cmAuthor>
  <p:cmAuthor id="29" name="John A. Lamb" initials="JAL [27]" lastIdx="1" clrIdx="28">
    <p:extLst/>
  </p:cmAuthor>
  <p:cmAuthor id="30" name="John A. Lamb" initials="JAL [28]" lastIdx="1" clrIdx="29">
    <p:extLst/>
  </p:cmAuthor>
  <p:cmAuthor id="31" name="John A. Lamb" initials="JAL [29]" lastIdx="1" clrIdx="30">
    <p:extLst/>
  </p:cmAuthor>
  <p:cmAuthor id="32" name="John A. Lamb" initials="JAL [30]" lastIdx="1" clrIdx="31">
    <p:extLst/>
  </p:cmAuthor>
  <p:cmAuthor id="33" name="John A. Lamb" initials="JAL [31]" lastIdx="1" clrIdx="32">
    <p:extLst/>
  </p:cmAuthor>
  <p:cmAuthor id="34" name="John A. Lamb" initials="JAL [32]" lastIdx="1" clrIdx="33">
    <p:extLst/>
  </p:cmAuthor>
  <p:cmAuthor id="35" name="John A. Lamb" initials="JAL [33]" lastIdx="1" clrIdx="34">
    <p:extLst/>
  </p:cmAuthor>
  <p:cmAuthor id="36" name="John A. Lamb" initials="JAL [34]" lastIdx="1" clrIdx="35">
    <p:extLst/>
  </p:cmAuthor>
  <p:cmAuthor id="37" name="John A. Lamb" initials="JAL [35]" lastIdx="1" clrIdx="36">
    <p:extLst/>
  </p:cmAuthor>
  <p:cmAuthor id="38" name="John A. Lamb" initials="JAL [36]" lastIdx="1" clrIdx="37">
    <p:extLst/>
  </p:cmAuthor>
  <p:cmAuthor id="39" name="John A. Lamb" initials="JAL [37]" lastIdx="1" clrIdx="38">
    <p:extLst/>
  </p:cmAuthor>
  <p:cmAuthor id="40" name="John A. Lamb" initials="JAL [38]" lastIdx="1" clrIdx="39">
    <p:extLst/>
  </p:cmAuthor>
  <p:cmAuthor id="41" name="John A. Lamb" initials="JAL [39]" lastIdx="1" clrIdx="40">
    <p:extLst/>
  </p:cmAuthor>
  <p:cmAuthor id="42" name="John A. Lamb" initials="JAL [40]" lastIdx="1" clrIdx="4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00000"/>
    <a:srgbClr val="F9E695"/>
    <a:srgbClr val="ABA19F"/>
    <a:srgbClr val="A7BE78"/>
    <a:srgbClr val="B9CB93"/>
    <a:srgbClr val="BDCF98"/>
    <a:srgbClr val="E2E6BC"/>
    <a:srgbClr val="87794A"/>
    <a:srgbClr val="F8E1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83" autoAdjust="0"/>
    <p:restoredTop sz="67221" autoAdjust="0"/>
  </p:normalViewPr>
  <p:slideViewPr>
    <p:cSldViewPr>
      <p:cViewPr varScale="1">
        <p:scale>
          <a:sx n="49" d="100"/>
          <a:sy n="49" d="100"/>
        </p:scale>
        <p:origin x="144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31T20:14:28.784"/>
    </inkml:context>
    <inkml:brush xml:id="br0">
      <inkml:brushProperty name="width" value="0.02333" units="cm"/>
      <inkml:brushProperty name="height" value="0.02333" units="cm"/>
      <inkml:brushProperty name="ignorePressure" value="1"/>
    </inkml:brush>
  </inkml:definitions>
  <inkml:trace contextRef="#ctx0" brushRef="#br0">8820 5851,'8'0,"12"0,20 0,9 0,17 0,12 0,1 0,-3 0,-7 0,-5 0,-7 0,-3-8,-4-4,-1 1,0 2,-8-5,-3-2,-1 4,-4-7,8 2,-3-6,9 1,-3-4,0 3,-1 5,2 5,-5-4,-3 3,-7-7,-1 1,4-4,5 1,5 4,2-2,4-6,-9-7,-1-7,10-5,-4-2,0 6,-9 2,7 8,5 10,10-1,-3-5,5 2,1-2,-1 4,6-3,10-8,-2-1,-3-7,-6 3,-4 12,-14-1,-6 7,-1-4,1 5,-7-3,0 1,2 6,3 5,5 4,2 5,11 3,14-8,0-4,0 4,-6-9,-4 0,-4 2,-5 5,-9-5,-3 1,5-1,16 7,5 2,-1 3,-3 2,-3 1,6 0,-1 1,7-1,-2 0,0 2,-17 6,-5 4,-13 8,-3-1,3 7,3-2,4 3,3-3,-4 5,-3 3,-6-19,-8-30,0-11,4-1,5 4,8 8,6 4,2 6,17 4,18 3,10 0,7 1,-7 1,-9-2,-10 1,-10 1,1-2,8 0,-1 0,-5 0,-12 8,-1 12,10 10,1 10,-1-3,-4 1,7 2,-2-5,-10 1,-8 1,-1-6,6 12,-3 2,-3 6,0 2,-1-9,2-10,-7-6,-2 5,1-6,2-6,3-8,3-5,1-5,2-1,-1 6,1 2,-7 7,-4 3,1-4,10-4,14-4,4-4,0-1,-4-3,-4 0,-4-2,-2 1,6 1,1 0,9 0,-2-2,-2 2,4 0,0 0,3 0,0 0,-5 0,-5 0,-7 0,-2 0,-3 0,-1 0,0 0,-2 0,2 9,0 11,-1 3,1 4,-9 8,-3-2,2-8,1-8,3-5,-7 2,0-1,12-3,3-2,12-4,10 8,2 9,7 0,-4-2,-16 4,-9-2,-6-4,-1-7,-2-2,1-5,1-3,-8 9,-2 2,3-1,8 6,9 1,0-3,0-3,-2-5,-1-2,7-2,2-2,8 0,7 0,8-2,0 2,-10-1,2 1,-4 0,-7 0,3 0,-2 0,-4 0,-6 0,-3 0,-1 0,-3 0,-2 0,2 0,-3 0,2 0,-1 0,0 0,2 0,-2 0,1 0,1 0,-1 0,8 0,5 0,-4 0,1 0,-5 0,8 0,1 0,-10-9,-7-2,-2 0,-1 2,1 3,-6-6,-2-1,1 1,2 4,4 2,3 2,1 2,0 2,3 0,0 0,-1 0,1 2,-1-2,1 1,0-1,-1 0,0 0,-1 0,1 0,1 0,-1 0,0 0,1 0,-2 0,1 0,1 0,-1 0,0 0,-1 0,1 0,1 0,-1 0,-1 0,3 0,-3 0,1 0,10 0,1 0,0 0,-3 0,-3 0,-1 0,0 0,-4 0,-9 9,-1 11,-2 1,3-1,-6-6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31T20:14:28.785"/>
    </inkml:context>
    <inkml:brush xml:id="br0">
      <inkml:brushProperty name="width" value="0.02333" units="cm"/>
      <inkml:brushProperty name="height" value="0.02333" units="cm"/>
      <inkml:brushProperty name="color" value="#ED1C24"/>
      <inkml:brushProperty name="ignorePressure" value="1"/>
    </inkml:brush>
  </inkml:definitions>
  <inkml:trace contextRef="#ctx0" brushRef="#br0">9102 5967,'8'0,"12"0,10 0,10 0,-4-8,3-12,2-3,19-4,9-8,18-6,2-5,4 6,-14 2,-14 5,-6 11,-7 7,5 8,3 3,-4 4,1 1,-3 1,0 1,-11-12,5-1,10 0,6 2,-1 2,-2 2,-3 2,-4 1,0 1,6 0,1 1,0-1,-5 0,1-8,-3-3,-3 1,0 1,-1 2,0 4,0 0,-1 3,1 0,0 0,-1 0,1 0,1 2,-1-2,0 0,-1 0,9 0,5 0,-2 0,-3 0,-1 0,-3 0,-3 0,0 0,0 0,-1 0,0 0,-2 0,3 0,6 0,23 0,2 0,7 0,-3 0,-8 0,-10 0,-7 0,-6 0,-4 0,0 0,6 0,3 0,0 0,-4 0,25-9,16-11,15-1,-1-7,-3 2,-12 5,-5 5,-8 8,-12 3,-9 4,3-8,-1-2,4 2,11 1,-4 2,-3 3,2-7,-3-9,4-4,-2 4,-15-3,-7-8,-6 1,1 0,6-7,-2-4,6 3,0 10,3 0,-4-4,16-6,6 6,-5-3,-4 5,-5 8,-5-2,-13-4,5 2,0-4,1-5,0 3,2-2,6-4,2 6,9 7,1-2,-4 5,4 5,-2 7,-4 3,-3 3,3 3,9 1,-2-1,-1 2,-7-1,-6-1,-2 0,-4 0,-1 0,-2 0,0 0,1 0,-2 0,2 0,8 0,12 0,11 0,8 0,-2 0,-8 0,-8 9,-7 2,-7 1,-4-4,-12 6,6 2,9-3,7-3,-1-5,-2 0,-3 4,7 11,0 2,-2-2,-2-6,-5-6,-11 7,-3-1,-1-3,-7 6,-2 0,4 6,4-3,-5 5,0 8,4-3,4 1,10 6,6 4,2 3,0-4,-4 6,-2 5,-1-6,-11-4,-2 2,-1-8,3-9,1-2,2-2,3-8,-8 4,-9 6,-2 9,2-2,-5 3,12-5,-1 2,10-5,4-8,4 3,1-2,-2 4,0-2,-2-5,1 3,-4 8,1-1,1-5,-1-7,0-4,-1-5,1-4,-7 8,-14 11,-2 9,5 1,3-6,5-5,-5 1,2-3,-8 5,2-2,3-3,4-5,5-5,4-3,1 5,2 2,0 7,1 2,0-4,0-5,0-2,-1-5,-1-2,3-2,-3 0,1 0,1-2,-1 1,-1 1,3 0,-3 0,1 0,0-9,-1-2,3-1,-3-5,1 0,1 3,-1 3,-1 4,3 2,-11-4,-11-3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31T20:14:28.785"/>
    </inkml:context>
    <inkml:brush xml:id="br0">
      <inkml:brushProperty name="width" value="0.02333" units="cm"/>
      <inkml:brushProperty name="height" value="0.02333" units="cm"/>
      <inkml:brushProperty name="color" value="#3165BB"/>
      <inkml:brushProperty name="ignorePressure" value="1"/>
    </inkml:brush>
  </inkml:definitions>
  <inkml:trace contextRef="#ctx0" brushRef="#br0">8802 6439,'8'0,"20"0,15 0,7 0,4 0,3 0,-3 0,1 0,-3 0,0 0,-1 0,0 0,0 0,-3-9,3-2,-1-1,0 4,-1 2,1 2,1 2,-10-7,-2-20,1-4,1 4,3 6,1 7,12 6,13 6,2 1,-2 5,-5-1,-4-1,-4 3,-5-3,-1 1,-1-1,0 0,0 0,-2 0,2 0,8 0,3 0,0 0,-3 0,-1 0,-3 0,-2-8,-1-3,-1 1,-9-9,-2-6,-1-2,3 7,3 3,2-2,-7-5,-2-10,-5-6,-10-5,1 5,-6 2,6 7,5 8,9 0,4 3,5-11,3-9,-7-7,-3-2,3 5,-8 3,0 6,1 13,14 8,5 5,12 6,2 3,8 2,-2-1,4 2,-2-3,1 3,-2-3,-7 0,-4 0,-7 0,-3 8,-3 12,-10 11,-4 8,3 6,-9 5,-8 1,1-7,3-11,0-4,-7 4,1-6,8 1,6-2,-2 1,1-3,3-7,5 3,2 0,5-6,0-5,1-4,0-2,1-2,0-2,0 1,-1 0,1-1,-10 8,-1 4,-2 9,4 0,2-3,2-6,3-2,-1-4,3-3,-1-2,-1 0,3-2,-1 2,-2 8,1 3,10-1,1-2,8 7,2 0,5-2,-2-3,-5-4,-6-2,-5-3,-3-1,-4 0,-1-1,0 1,-2 0,2-2,8 2,19 0,6 0,7 0,-5 0,0 0,-5-8,-8-3,1-8,-4-11,4 3,6 3,-11-1,-5 3,-9 5,-3 6,-3 4,0 4,1 2,-1 2,0 0,2-1,0-7,-1-11,1-5,-7-5,-5 2,0 6,5-4,1 4,-6-4,-2 3,-6-5,1 4,2 3,5 6,4 8,4 0,11 4,4 1,0 1,-2 1,-2-11,-10-9,-6-3,-1 1,3 5,1 6,1-6,-6-7,-1-3,-8-1,-8-9,0 4,5 7,7 7,6 6,4 5,-6-4,2 0,-9-10,0-5,3-4,5 8,3-3,5-7,-7-6,-3 4,2 8,4 6,2 8,2 5,2 5,0 2,11-1,10 3,10-3,3 1,-8 1,-5-2,-8 0,-5 0,-4 0,-4 0,2 0,-2 0,-1 0,0 0,2 0,-9-9,-3-2,2-1,1 4,3 2,-5-5,-4-3,4 2,3 4,2 2,3 2,1 2,2 2,0 0,1-8,-10-10,-1-4,0 2,1 6,3 4,-6-4,-1 0,1-7,4 1,2 4,2 5,3 4,-8-6,-1 0,-1 2,3 2,2 5,-6-9,-1 2,1-1,5 4,1 2,3 3,-8-8,0-9,-8-10,-1 0,4-4,13-4,14-22,7 1,17-8,3 7,10-1,0 7,-1 15,-9 13,-11 11,-9 7,-9 7,-5 2,-3 2,-2 0,-1 0,0-2,1 1,-1-2,2 0,-1 0,9 0,3 0,1 0,-4 0,-10 8,-5 4,-9 8,-4-1,2 7,5 5,6 9,2-5,-6 1,-1-5,2 0,-8 3,2-4,2 3,4 10,-5 8,1-4,-8-3,2 0,-5 1,2 0,5-5,-4-2,3-8,5-8,-4 0,0-3,-4 2,-8 9,3-5,4 7,-2 2,5-2,4 1,4-5,6-8,-5 3,-9 5,-10-2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Welcome to Part 2 – Sources of Organic Nutrients – of our Soils module series.
</a:t>
            </a:r>
            <a:r>
              <a:rPr lang="en-US" b="1" dirty="0" smtClean="0"/>
              <a:t>Image</a:t>
            </a:r>
            <a:r>
              <a:rPr lang="en-US" dirty="0" smtClean="0"/>
              <a:t>: Kristine </a:t>
            </a:r>
            <a:r>
              <a:rPr lang="en-US" dirty="0" err="1" smtClean="0"/>
              <a:t>Moncada</a:t>
            </a:r>
            <a:r>
              <a:rPr lang="en-US" dirty="0" smtClean="0"/>
              <a:t>, University </a:t>
            </a:r>
            <a:r>
              <a:rPr lang="en-US" smtClean="0"/>
              <a:t>of </a:t>
            </a:r>
            <a:r>
              <a:rPr lang="en-US" smtClean="0"/>
              <a:t>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a:t>
            </a:fld>
            <a:endParaRPr lang="en-US"/>
          </a:p>
        </p:txBody>
      </p:sp>
    </p:spTree>
    <p:extLst>
      <p:ext uri="{BB962C8B-B14F-4D97-AF65-F5344CB8AC3E}">
        <p14:creationId xmlns:p14="http://schemas.microsoft.com/office/powerpoint/2010/main" val="2444876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reduction in fertilizer nitrogen needed by a crop following a legume is called an N credit. The N credits shown here represent how much less fertilizer N will be needed for a corn crop when that corn crop follows a legume compared to when it follows corn. These recommendation have been developed for conventional systems, and do not account for variation due to soil texture, organic matter, or cropping system, but you may find them useful as a rough guide. A stand of alfalfa that is at least 2 years old will generally provide 100% of the nitrogen needs of the following corn crop. </a:t>
            </a:r>
          </a:p>
        </p:txBody>
      </p:sp>
      <p:sp>
        <p:nvSpPr>
          <p:cNvPr id="4" name="Slide Number Placeholder 3"/>
          <p:cNvSpPr>
            <a:spLocks noGrp="1"/>
          </p:cNvSpPr>
          <p:nvPr>
            <p:ph type="sldNum" sz="quarter" idx="10"/>
          </p:nvPr>
        </p:nvSpPr>
        <p:spPr/>
        <p:txBody>
          <a:bodyPr/>
          <a:lstStyle/>
          <a:p>
            <a:fld id="{C1608847-16BB-4EEE-A0D2-583A44F23D8A}" type="slidenum">
              <a:rPr lang="en-US" smtClean="0"/>
              <a:t>10</a:t>
            </a:fld>
            <a:endParaRPr lang="en-US"/>
          </a:p>
        </p:txBody>
      </p:sp>
    </p:spTree>
    <p:extLst>
      <p:ext uri="{BB962C8B-B14F-4D97-AF65-F5344CB8AC3E}">
        <p14:creationId xmlns:p14="http://schemas.microsoft.com/office/powerpoint/2010/main" val="228527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Non-legume green manures can also play a role in building soil fertility. Although they do not fix nitrogen, they can take up nitrogen or other nutrients that would be vulnerable to loss, and hold them in your system in their biomass. Sometimes this process is called nitrogen scavenging.  Incorporating the biomass on non-legume green manures will contribute to soil organic matter and microbial activity. However, it’s worth noting that when cover crops with a high C:N ratio are incorporated, available nitrogen can sometimes become temporarily unavailable because of immobilization, which happens when soil microbes take up and hold the nitrogen as they feed on the carbon in the plant material.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11</a:t>
            </a:fld>
            <a:endParaRPr lang="en-US"/>
          </a:p>
        </p:txBody>
      </p:sp>
    </p:spTree>
    <p:extLst>
      <p:ext uri="{BB962C8B-B14F-4D97-AF65-F5344CB8AC3E}">
        <p14:creationId xmlns:p14="http://schemas.microsoft.com/office/powerpoint/2010/main" val="1005810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Generally, grasses or any other materials with a C:N ratio over about 24:1, meaning 24 times as much carbon as nitrogen, are likely to result in some immobilization.  This table shows some examples of the carbon to nitrogen ratios of various materials.</a:t>
            </a:r>
          </a:p>
        </p:txBody>
      </p:sp>
      <p:sp>
        <p:nvSpPr>
          <p:cNvPr id="4" name="Slide Number Placeholder 3"/>
          <p:cNvSpPr>
            <a:spLocks noGrp="1"/>
          </p:cNvSpPr>
          <p:nvPr>
            <p:ph type="sldNum" sz="quarter" idx="10"/>
          </p:nvPr>
        </p:nvSpPr>
        <p:spPr/>
        <p:txBody>
          <a:bodyPr/>
          <a:lstStyle/>
          <a:p>
            <a:fld id="{C1608847-16BB-4EEE-A0D2-583A44F23D8A}" type="slidenum">
              <a:rPr lang="en-US" smtClean="0"/>
              <a:t>12</a:t>
            </a:fld>
            <a:endParaRPr lang="en-US"/>
          </a:p>
        </p:txBody>
      </p:sp>
    </p:spTree>
    <p:extLst>
      <p:ext uri="{BB962C8B-B14F-4D97-AF65-F5344CB8AC3E}">
        <p14:creationId xmlns:p14="http://schemas.microsoft.com/office/powerpoint/2010/main" val="3300802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Another source of organic fertility is animal manures.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Kristine </a:t>
            </a:r>
            <a:r>
              <a:rPr lang="en-US" baseline="0" dirty="0" err="1" smtClean="0"/>
              <a:t>Moncada</a:t>
            </a:r>
            <a:r>
              <a:rPr lang="en-US" baseline="0" dirty="0" smtClean="0"/>
              <a:t>,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13</a:t>
            </a:fld>
            <a:endParaRPr lang="en-US"/>
          </a:p>
        </p:txBody>
      </p:sp>
    </p:spTree>
    <p:extLst>
      <p:ext uri="{BB962C8B-B14F-4D97-AF65-F5344CB8AC3E}">
        <p14:creationId xmlns:p14="http://schemas.microsoft.com/office/powerpoint/2010/main" val="504386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Raw animal manures are allowed in organic farming, and may be in solid or liquid forms, from hogs, dairy or beef cattle, poultry, or other livestock. The manures can be obtained from conventional livestock operations and do not have to be sourced from organic livestock.  However, you must ensure that any conventional manure you use does not contain prohibited materials.  Your certifier should be notified of the source of your manures and they may specify additional testing on conventional manure to confirm they are not contaminated.</a:t>
            </a:r>
          </a:p>
          <a:p>
            <a:endParaRPr lang="en-US" dirty="0" smtClean="0"/>
          </a:p>
          <a:p>
            <a:r>
              <a:rPr lang="en-US" b="1" dirty="0" smtClean="0"/>
              <a:t>Image</a:t>
            </a:r>
            <a:r>
              <a:rPr lang="en-US" dirty="0" smtClean="0"/>
              <a:t>: Craig </a:t>
            </a:r>
            <a:r>
              <a:rPr lang="en-US" dirty="0" err="1" smtClean="0"/>
              <a:t>Sheaffer</a:t>
            </a:r>
            <a:r>
              <a:rPr lang="en-US" dirty="0" smtClean="0"/>
              <a:t>, University of Minnesota.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14</a:t>
            </a:fld>
            <a:endParaRPr lang="en-US"/>
          </a:p>
        </p:txBody>
      </p:sp>
    </p:spTree>
    <p:extLst>
      <p:ext uri="{BB962C8B-B14F-4D97-AF65-F5344CB8AC3E}">
        <p14:creationId xmlns:p14="http://schemas.microsoft.com/office/powerpoint/2010/main" val="1947704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organic standards restrict when raw animal manures can be applied. Manure cannot be applied to frozen ground, where it will be vulnerable to runoff, and application times are restricted to protect food safety. Manure can be applied to livestock feed crops at any time. However, for food crops, application must be at least 90 days before harvest in crops whose edible portions are not in contact with the soil, for example, corn. For crops whose edible portion is in contact with the soil, for example carrots, manure application must be at least 120 days before harvest.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15</a:t>
            </a:fld>
            <a:endParaRPr lang="en-US"/>
          </a:p>
        </p:txBody>
      </p:sp>
    </p:spTree>
    <p:extLst>
      <p:ext uri="{BB962C8B-B14F-4D97-AF65-F5344CB8AC3E}">
        <p14:creationId xmlns:p14="http://schemas.microsoft.com/office/powerpoint/2010/main" val="3042558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Animal manures vary widely in their nutrient content, and may vary even among similar sources, so it’s important to have your own manure supplies tested. However, in general, hog and poultry manure tend to be quite high in nitrogen and phosphorus, while solid cattle manures tend to be somewhat less concentrated nutrient sources.</a:t>
            </a:r>
          </a:p>
        </p:txBody>
      </p:sp>
      <p:sp>
        <p:nvSpPr>
          <p:cNvPr id="4" name="Slide Number Placeholder 3"/>
          <p:cNvSpPr>
            <a:spLocks noGrp="1"/>
          </p:cNvSpPr>
          <p:nvPr>
            <p:ph type="sldNum" sz="quarter" idx="10"/>
          </p:nvPr>
        </p:nvSpPr>
        <p:spPr/>
        <p:txBody>
          <a:bodyPr/>
          <a:lstStyle/>
          <a:p>
            <a:fld id="{C1608847-16BB-4EEE-A0D2-583A44F23D8A}" type="slidenum">
              <a:rPr lang="en-US" smtClean="0"/>
              <a:t>16</a:t>
            </a:fld>
            <a:endParaRPr lang="en-US"/>
          </a:p>
        </p:txBody>
      </p:sp>
    </p:spTree>
    <p:extLst>
      <p:ext uri="{BB962C8B-B14F-4D97-AF65-F5344CB8AC3E}">
        <p14:creationId xmlns:p14="http://schemas.microsoft.com/office/powerpoint/2010/main" val="1888773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Once you know the nutrient content of your manure source, you can calculate the application rate needed to provide the recommended amount of available N and P. Start by using crop-specific recommendations to establish the nutrient levels needed, and subtract appropriate credits for legumes or previous manure applications. Have your manure tested to determine its nutrient content, and calculate the amount of these nutrients that will be available to the crop in the first year after application. Calculate the rate of application that will provide the required amount of available nutrients. A worksheet and reference tables for these calculations are provided in the Resources section at the end of this module. These steps also apply to determining application rates for compost or commercial fertilizers.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17</a:t>
            </a:fld>
            <a:endParaRPr lang="en-US"/>
          </a:p>
        </p:txBody>
      </p:sp>
    </p:spTree>
    <p:extLst>
      <p:ext uri="{BB962C8B-B14F-4D97-AF65-F5344CB8AC3E}">
        <p14:creationId xmlns:p14="http://schemas.microsoft.com/office/powerpoint/2010/main" val="1523189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Not all of the nutrients initially present in manure will be available in the first year of application.  Some will remain in the soil and to be potentially available to your crops two and even three years or more after application.  The amount of nutrients available post-application from manure will vary due to initial nutrient content, application method, and timing of application.  This table demonstrates general trends in the percentage of nitrogen available over three years’ time.</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18</a:t>
            </a:fld>
            <a:endParaRPr lang="en-US"/>
          </a:p>
        </p:txBody>
      </p:sp>
    </p:spTree>
    <p:extLst>
      <p:ext uri="{BB962C8B-B14F-4D97-AF65-F5344CB8AC3E}">
        <p14:creationId xmlns:p14="http://schemas.microsoft.com/office/powerpoint/2010/main" val="3408134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Although manures from non-organic sources are permitted, many farmers have concerns about contaminants that may be in them, including heavy metals, antibiotics, pesticides, or trash from livestock facilities. Weed seed can also be a contaminant, and may be killed by composting. Some certifiers may require testing to ensure that levels of heavy-metal contaminants are below a certain threshold. When applying, it’s important not to over-fertilize, so be careful with flow control to ensure that you apply manure uniformly and at your target rate. Injection application methods, such as with a sweep or knife, that immediately incorporate manure are recommended over broadcast application. </a:t>
            </a:r>
          </a:p>
          <a:p>
            <a:endParaRPr lang="en-US" dirty="0" smtClean="0"/>
          </a:p>
          <a:p>
            <a:r>
              <a:rPr lang="en-US" b="1" dirty="0" smtClean="0"/>
              <a:t>Image</a:t>
            </a:r>
            <a:r>
              <a:rPr lang="en-US" dirty="0" smtClean="0"/>
              <a:t>: Tim McCabe,</a:t>
            </a:r>
            <a:r>
              <a:rPr lang="en-US" baseline="0" dirty="0" smtClean="0"/>
              <a:t> USDA-NRCS</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19</a:t>
            </a:fld>
            <a:endParaRPr lang="en-US"/>
          </a:p>
        </p:txBody>
      </p:sp>
    </p:spTree>
    <p:extLst>
      <p:ext uri="{BB962C8B-B14F-4D97-AF65-F5344CB8AC3E}">
        <p14:creationId xmlns:p14="http://schemas.microsoft.com/office/powerpoint/2010/main" val="2036072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In this second soils module, we will cover sources of organic nutrients, including legumes and green manures, animal manures, compost, processed fertilizers, and micronutrients and other amendments.</a:t>
            </a:r>
          </a:p>
          <a:p>
            <a:endParaRPr lang="en-US" baseline="0" dirty="0" smtClean="0"/>
          </a:p>
          <a:p>
            <a:r>
              <a:rPr lang="en-US" b="1" baseline="0" dirty="0" smtClean="0"/>
              <a:t>Image</a:t>
            </a:r>
            <a:r>
              <a:rPr lang="en-US" baseline="0" dirty="0" smtClean="0"/>
              <a:t>: Kristine </a:t>
            </a:r>
            <a:r>
              <a:rPr lang="en-US" baseline="0" dirty="0" err="1" smtClean="0"/>
              <a:t>Moncada</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a:t>
            </a:fld>
            <a:endParaRPr lang="en-US"/>
          </a:p>
        </p:txBody>
      </p:sp>
    </p:spTree>
    <p:extLst>
      <p:ext uri="{BB962C8B-B14F-4D97-AF65-F5344CB8AC3E}">
        <p14:creationId xmlns:p14="http://schemas.microsoft.com/office/powerpoint/2010/main" val="2184158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Compost is an excellent source of organic matter.</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Kristine </a:t>
            </a:r>
            <a:r>
              <a:rPr lang="en-US" baseline="0" dirty="0" err="1" smtClean="0"/>
              <a:t>Moncada</a:t>
            </a:r>
            <a:r>
              <a:rPr lang="en-US" baseline="0" dirty="0" smtClean="0"/>
              <a:t>,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20</a:t>
            </a:fld>
            <a:endParaRPr lang="en-US"/>
          </a:p>
        </p:txBody>
      </p:sp>
    </p:spTree>
    <p:extLst>
      <p:ext uri="{BB962C8B-B14F-4D97-AF65-F5344CB8AC3E}">
        <p14:creationId xmlns:p14="http://schemas.microsoft.com/office/powerpoint/2010/main" val="786323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Compost can be made from various base materials, including manure, bedding, and plant materials. Composting methods include windrows that are regularly turned; static, or undisturbed, piles; or enclosed in-vessel systems. When you are composting animal manure, you must follow organic guidelines for making compost.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Jeff </a:t>
            </a:r>
            <a:r>
              <a:rPr lang="en-US" dirty="0" err="1" smtClean="0"/>
              <a:t>Vanuga</a:t>
            </a:r>
            <a:r>
              <a:rPr lang="en-US" dirty="0" smtClean="0"/>
              <a:t>, USDA-NRCS</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21</a:t>
            </a:fld>
            <a:endParaRPr lang="en-US"/>
          </a:p>
        </p:txBody>
      </p:sp>
    </p:spTree>
    <p:extLst>
      <p:ext uri="{BB962C8B-B14F-4D97-AF65-F5344CB8AC3E}">
        <p14:creationId xmlns:p14="http://schemas.microsoft.com/office/powerpoint/2010/main" val="2380402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organic guidelines for compost are designed to ensure that any pathogens in the manure are killed. You must start your compost with a material or mixture of materials whose overall C:N ratio is between 40:1 and 25:1. For contained systems or static aerated piles, the temperature of the pile must remain between 131 and 170 degrees Fahrenheit for at least three days. For windrow systems, the temperature must remain between 131 and 170 degrees for fifteen days, and the windrow must be turned five times in that period.</a:t>
            </a:r>
          </a:p>
          <a:p>
            <a:endParaRPr lang="en-US" dirty="0" smtClean="0"/>
          </a:p>
          <a:p>
            <a:r>
              <a:rPr lang="en-US" b="1" dirty="0" smtClean="0"/>
              <a:t>Image</a:t>
            </a:r>
            <a:r>
              <a:rPr lang="en-US" dirty="0" smtClean="0"/>
              <a:t>: John McQueen, </a:t>
            </a:r>
            <a:r>
              <a:rPr lang="en-US" dirty="0" err="1" smtClean="0"/>
              <a:t>eOrganic</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22</a:t>
            </a:fld>
            <a:endParaRPr lang="en-US"/>
          </a:p>
        </p:txBody>
      </p:sp>
    </p:spTree>
    <p:extLst>
      <p:ext uri="{BB962C8B-B14F-4D97-AF65-F5344CB8AC3E}">
        <p14:creationId xmlns:p14="http://schemas.microsoft.com/office/powerpoint/2010/main" val="1318469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If compost has been made according to the guidelines, there are no organic restrictions on when you can apply it, although state pollution laws will still apply. It is recommended to incorporate the compost to allow soil microbes to break down the compost and release its nutrients. If you have composted manure in a way that doesn’t meet the guidelines, you will need to follow the application restrictions for raw manure.</a:t>
            </a:r>
          </a:p>
          <a:p>
            <a:endParaRPr lang="en-US" dirty="0" smtClean="0"/>
          </a:p>
          <a:p>
            <a:r>
              <a:rPr lang="en-US" b="1" dirty="0" smtClean="0"/>
              <a:t>Image</a:t>
            </a:r>
            <a:r>
              <a:rPr lang="en-US" dirty="0" smtClean="0"/>
              <a:t>: Ken Hammond, USDA-ARS</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23</a:t>
            </a:fld>
            <a:endParaRPr lang="en-US"/>
          </a:p>
        </p:txBody>
      </p:sp>
    </p:spTree>
    <p:extLst>
      <p:ext uri="{BB962C8B-B14F-4D97-AF65-F5344CB8AC3E}">
        <p14:creationId xmlns:p14="http://schemas.microsoft.com/office/powerpoint/2010/main" val="570115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Compost will generally have lower nutrient content and availability than raw manure, and in particular, it can be difficult to meet crop N needs with compost without exceeding P and K needs. It’s best not to make compost your only N source in the long term, because this can lead to accumulation of phosphorus, salt, and other ions. Like with manure, it’s a good idea to have your source tested for nutrient content. You should assume that 30% or less of the total N content measured in your compost will be available in the first year. The exact amount will depend on the base material and the composting method used.</a:t>
            </a:r>
          </a:p>
          <a:p>
            <a:endParaRPr lang="en-US" dirty="0" smtClean="0"/>
          </a:p>
          <a:p>
            <a:r>
              <a:rPr lang="en-US" b="1" dirty="0" smtClean="0"/>
              <a:t>Image</a:t>
            </a:r>
            <a:r>
              <a:rPr lang="en-US" dirty="0" smtClean="0"/>
              <a:t>: Jeff </a:t>
            </a:r>
            <a:r>
              <a:rPr lang="en-US" dirty="0" err="1" smtClean="0"/>
              <a:t>Vanuga</a:t>
            </a:r>
            <a:r>
              <a:rPr lang="en-US" dirty="0" smtClean="0"/>
              <a:t>, USDA-NRCS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24</a:t>
            </a:fld>
            <a:endParaRPr lang="en-US"/>
          </a:p>
        </p:txBody>
      </p:sp>
    </p:spTree>
    <p:extLst>
      <p:ext uri="{BB962C8B-B14F-4D97-AF65-F5344CB8AC3E}">
        <p14:creationId xmlns:p14="http://schemas.microsoft.com/office/powerpoint/2010/main" val="2551152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Various processed fertilizer products are available to organic farmers.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Kristine </a:t>
            </a:r>
            <a:r>
              <a:rPr lang="en-US" baseline="0" dirty="0" err="1" smtClean="0"/>
              <a:t>Moncada</a:t>
            </a:r>
            <a:r>
              <a:rPr lang="en-US" baseline="0" dirty="0" smtClean="0"/>
              <a:t>, University of Minnesota</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25</a:t>
            </a:fld>
            <a:endParaRPr lang="en-US"/>
          </a:p>
        </p:txBody>
      </p:sp>
    </p:spTree>
    <p:extLst>
      <p:ext uri="{BB962C8B-B14F-4D97-AF65-F5344CB8AC3E}">
        <p14:creationId xmlns:p14="http://schemas.microsoft.com/office/powerpoint/2010/main" val="1600828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Commercial fertilizers on the market include fish products, heat treated manure products, sodium nitrate (also called Chilean nitrate), and bagged and blended formulations that may contain feather or blood meal, fish or aquatic plant extracts, or </a:t>
            </a:r>
            <a:r>
              <a:rPr lang="en-US" dirty="0" err="1" smtClean="0"/>
              <a:t>humic</a:t>
            </a:r>
            <a:r>
              <a:rPr lang="en-US" dirty="0" smtClean="0"/>
              <a:t> acids.</a:t>
            </a:r>
          </a:p>
          <a:p>
            <a:endParaRPr lang="en-US" dirty="0" smtClean="0"/>
          </a:p>
          <a:p>
            <a:r>
              <a:rPr lang="en-US" b="1" dirty="0" smtClean="0"/>
              <a:t>Image</a:t>
            </a:r>
            <a:r>
              <a:rPr lang="en-US" dirty="0" smtClean="0"/>
              <a:t>: Nicole </a:t>
            </a:r>
            <a:r>
              <a:rPr lang="en-US" dirty="0" err="1" smtClean="0"/>
              <a:t>Tautges</a:t>
            </a:r>
            <a:r>
              <a:rPr lang="en-US" dirty="0" smtClean="0"/>
              <a:t>, University of Minnesota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26</a:t>
            </a:fld>
            <a:endParaRPr lang="en-US"/>
          </a:p>
        </p:txBody>
      </p:sp>
    </p:spTree>
    <p:extLst>
      <p:ext uri="{BB962C8B-B14F-4D97-AF65-F5344CB8AC3E}">
        <p14:creationId xmlns:p14="http://schemas.microsoft.com/office/powerpoint/2010/main" val="2434170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Fertilizers are generally described using three numbers (8-2-4 in this example), which represent the percent of nitrogen, phosphorus, and potassium in the fertilizer by weight. The label on any commercial fertilizer should show a guaranteed analysis, which lists the amounts of nitrogen, potash (potassium), and any other nutrient present as a percent of the total weight of the fertilizer, and the chemical forms that they are found in. The label should also show the percentage of slow-release nitrogen in the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a:t>
            </a:r>
            <a:r>
              <a:rPr lang="en-US" baseline="0" dirty="0" err="1" smtClean="0"/>
              <a:t>Sustane</a:t>
            </a:r>
            <a:r>
              <a:rPr lang="en-US" baseline="0" dirty="0" smtClean="0"/>
              <a:t> Natural Fertilizer, Inc.</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27</a:t>
            </a:fld>
            <a:endParaRPr lang="en-US"/>
          </a:p>
        </p:txBody>
      </p:sp>
    </p:spTree>
    <p:extLst>
      <p:ext uri="{BB962C8B-B14F-4D97-AF65-F5344CB8AC3E}">
        <p14:creationId xmlns:p14="http://schemas.microsoft.com/office/powerpoint/2010/main" val="2346348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If you are thinking of applying a commercial fertilizer, there are several things to consider. Be sure to check the OMRI lists to confirm the approved status of particular products. Follow the application directions, and make sure that the rate and timing of application meet organic guidelines for avoiding crop, soil, and water contamination. Check with your certifier if you are unsure about how or when you are permitted to apply a particular product. Some commercial organic fertilizers may have effects that are not so different from conventional fertilizers, including providing highly available soluble nutrients, which can be vulnerable to leaching and other losses, and may result in reduced soil </a:t>
            </a:r>
            <a:r>
              <a:rPr lang="en-US" baseline="0" dirty="0" err="1" smtClean="0"/>
              <a:t>pH.</a:t>
            </a:r>
            <a:endParaRPr lang="en-US" baseline="0" dirty="0" smtClean="0"/>
          </a:p>
          <a:p>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t>28</a:t>
            </a:fld>
            <a:endParaRPr lang="en-US"/>
          </a:p>
        </p:txBody>
      </p:sp>
    </p:spTree>
    <p:extLst>
      <p:ext uri="{BB962C8B-B14F-4D97-AF65-F5344CB8AC3E}">
        <p14:creationId xmlns:p14="http://schemas.microsoft.com/office/powerpoint/2010/main" val="3005566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Your soils may sometimes benefit from additions of micronutrients or other amendments.</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29</a:t>
            </a:fld>
            <a:endParaRPr lang="en-US"/>
          </a:p>
        </p:txBody>
      </p:sp>
    </p:spTree>
    <p:extLst>
      <p:ext uri="{BB962C8B-B14F-4D97-AF65-F5344CB8AC3E}">
        <p14:creationId xmlns:p14="http://schemas.microsoft.com/office/powerpoint/2010/main" val="180154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Soil nutrients can be derived from a variety of sources in organic systems.  These include plant sources such as legumes and green manures.  Legumes are plants that fix, or capture, nitrogen from the atmosphere by hosting nitrogen-fixing Rhizobium bacteria in nodules on their roots. Seed of these crops should be treated with a Rhizobium inoculant to ensure that they will </a:t>
            </a:r>
            <a:r>
              <a:rPr lang="en-US" baseline="0" dirty="0" err="1" smtClean="0"/>
              <a:t>nodulate</a:t>
            </a:r>
            <a:r>
              <a:rPr lang="en-US" baseline="0" dirty="0" smtClean="0"/>
              <a:t> and fix nitrogen. Your rotation may include legumes as both green manures, also called </a:t>
            </a:r>
            <a:r>
              <a:rPr lang="en-US" baseline="0" dirty="0" err="1" smtClean="0"/>
              <a:t>plowdown</a:t>
            </a:r>
            <a:r>
              <a:rPr lang="en-US" baseline="0" dirty="0" smtClean="0"/>
              <a:t> crops; and as grain or forage crops that will be harvested.
</a:t>
            </a:r>
            <a:r>
              <a:rPr lang="en-US" b="1" baseline="0" dirty="0" smtClean="0"/>
              <a:t>Image</a:t>
            </a:r>
            <a:r>
              <a:rPr lang="en-US" baseline="0" dirty="0" smtClean="0"/>
              <a:t>: Craig </a:t>
            </a:r>
            <a:r>
              <a:rPr lang="en-US" baseline="0" dirty="0" err="1" smtClean="0"/>
              <a:t>Sheaffer</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a:t>
            </a:fld>
            <a:endParaRPr lang="en-US"/>
          </a:p>
        </p:txBody>
      </p:sp>
    </p:spTree>
    <p:extLst>
      <p:ext uri="{BB962C8B-B14F-4D97-AF65-F5344CB8AC3E}">
        <p14:creationId xmlns:p14="http://schemas.microsoft.com/office/powerpoint/2010/main" val="3819511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Some micronutrients are not readily available in natural forms. In these cases, some synthetic products are allowed, but you will need documentation of a deficiency from a soil or plant tissue test. You should apply micronutrients at the rates recommended in your test results. And, as always, if you have doubts about whether the recommendations you have received are appropriate for organics, you should check in with your certifier before applying.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Harriet Behar</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30</a:t>
            </a:fld>
            <a:endParaRPr lang="en-US"/>
          </a:p>
        </p:txBody>
      </p:sp>
    </p:spTree>
    <p:extLst>
      <p:ext uri="{BB962C8B-B14F-4D97-AF65-F5344CB8AC3E}">
        <p14:creationId xmlns:p14="http://schemas.microsoft.com/office/powerpoint/2010/main" val="3048503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a variety of ideas that you may hear promoted as magic bullets or keys to perfecting the health and fertility of your soils. Some frequently promoted ideas include the Base-Cation Saturation ratio, fungal-to-bacterial ratios, and a variety of inoculant products. By the way, we do not include crop-appropriate strains of Rhizobium inoculant in this category, as they are well supported by research. In many cases, you may be urged to pay for products, workshops, or consulting services based on these ideas. These ideas are not necessarily completely invalid, but although the sales pitches can use very scientific-sounding language, the products and services sold are often not supported by published, peer-reviewed research. </a:t>
            </a:r>
          </a:p>
          <a:p>
            <a:endParaRPr lang="en-US" dirty="0" smtClean="0"/>
          </a:p>
          <a:p>
            <a:r>
              <a:rPr lang="en-US" b="1" dirty="0" smtClean="0"/>
              <a:t>Image</a:t>
            </a:r>
            <a:r>
              <a:rPr lang="en-US" dirty="0" smtClean="0"/>
              <a:t>: </a:t>
            </a:r>
            <a:r>
              <a:rPr lang="en-US" dirty="0" err="1" smtClean="0"/>
              <a:t>padrinan</a:t>
            </a:r>
            <a:r>
              <a:rPr lang="en-US" dirty="0" smtClean="0"/>
              <a:t>, </a:t>
            </a:r>
            <a:r>
              <a:rPr lang="en-US"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31</a:t>
            </a:fld>
            <a:endParaRPr lang="en-US"/>
          </a:p>
        </p:txBody>
      </p:sp>
    </p:spTree>
    <p:extLst>
      <p:ext uri="{BB962C8B-B14F-4D97-AF65-F5344CB8AC3E}">
        <p14:creationId xmlns:p14="http://schemas.microsoft.com/office/powerpoint/2010/main" val="2302182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Not all of the products and systems that you will see promoted are reputable. We urge you to use caution when paying for these products or services, and when in doubt, again, consult with Extension specialists, your certifier, and experienced organic growers. If the claims made about a product seem too good to be true, they probably are.</a:t>
            </a:r>
          </a:p>
          <a:p>
            <a:endParaRPr lang="en-US" baseline="0" dirty="0" smtClean="0"/>
          </a:p>
          <a:p>
            <a:r>
              <a:rPr lang="en-US" b="1" baseline="0" dirty="0" smtClean="0"/>
              <a:t>Image</a:t>
            </a:r>
            <a:r>
              <a:rPr lang="en-US" baseline="0" dirty="0" smtClean="0"/>
              <a:t>: robinsonk26, </a:t>
            </a:r>
            <a:r>
              <a:rPr lang="en-US" baseline="0"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32</a:t>
            </a:fld>
            <a:endParaRPr lang="en-US"/>
          </a:p>
        </p:txBody>
      </p:sp>
    </p:spTree>
    <p:extLst>
      <p:ext uri="{BB962C8B-B14F-4D97-AF65-F5344CB8AC3E}">
        <p14:creationId xmlns:p14="http://schemas.microsoft.com/office/powerpoint/2010/main" val="1820194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hope this module has helped you understand how to build healthy, fertile soils as you transition your farm to organic. Here are some key points to remember from Part 2 of our soil series: Rotation is your main tool for managing soil health and fertility: choose crops and inputs that fit the needs of your soil and your land. Choose permitted plant- and animal-based fertility sources, including green manures, animal manures, and composts. And, whenever you are uncertain about an input or practice, check in with your certifier. </a:t>
            </a:r>
          </a:p>
          <a:p>
            <a:endParaRPr lang="en-US" dirty="0" smtClean="0"/>
          </a:p>
          <a:p>
            <a:r>
              <a:rPr lang="en-US" b="1" dirty="0" smtClean="0"/>
              <a:t>Image</a:t>
            </a:r>
            <a:r>
              <a:rPr lang="en-US" dirty="0" smtClean="0"/>
              <a:t>: University of Minnesota</a:t>
            </a:r>
          </a:p>
          <a:p>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t>33</a:t>
            </a:fld>
            <a:endParaRPr lang="en-US"/>
          </a:p>
        </p:txBody>
      </p:sp>
    </p:spTree>
    <p:extLst>
      <p:ext uri="{BB962C8B-B14F-4D97-AF65-F5344CB8AC3E}">
        <p14:creationId xmlns:p14="http://schemas.microsoft.com/office/powerpoint/2010/main" val="784613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are some resources you may find helpful to learn more about topics we covered in this module.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34</a:t>
            </a:fld>
            <a:endParaRPr lang="en-US"/>
          </a:p>
        </p:txBody>
      </p:sp>
    </p:spTree>
    <p:extLst>
      <p:ext uri="{BB962C8B-B14F-4D97-AF65-F5344CB8AC3E}">
        <p14:creationId xmlns:p14="http://schemas.microsoft.com/office/powerpoint/2010/main" val="2994854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Thank you for watching!  This concludes our modules in the Soil series.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Kristine </a:t>
            </a:r>
            <a:r>
              <a:rPr lang="en-US" baseline="0" dirty="0" err="1" smtClean="0"/>
              <a:t>Moncada</a:t>
            </a:r>
            <a:r>
              <a:rPr lang="en-US" baseline="0" dirty="0" smtClean="0"/>
              <a:t>,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35</a:t>
            </a:fld>
            <a:endParaRPr lang="en-US"/>
          </a:p>
        </p:txBody>
      </p:sp>
    </p:spTree>
    <p:extLst>
      <p:ext uri="{BB962C8B-B14F-4D97-AF65-F5344CB8AC3E}">
        <p14:creationId xmlns:p14="http://schemas.microsoft.com/office/powerpoint/2010/main" val="3933962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 Carlson, University</a:t>
            </a:r>
            <a:r>
              <a:rPr lang="en-US" baseline="0" dirty="0" smtClean="0"/>
              <a:t> of </a:t>
            </a:r>
            <a:r>
              <a:rPr lang="en-US" baseline="0" dirty="0" smtClean="0"/>
              <a:t>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36</a:t>
            </a:fld>
            <a:endParaRPr lang="en-US"/>
          </a:p>
        </p:txBody>
      </p:sp>
    </p:spTree>
    <p:extLst>
      <p:ext uri="{BB962C8B-B14F-4D97-AF65-F5344CB8AC3E}">
        <p14:creationId xmlns:p14="http://schemas.microsoft.com/office/powerpoint/2010/main" val="96230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608847-16BB-4EEE-A0D2-583A44F23D8A}" type="slidenum">
              <a:rPr lang="en-US" smtClean="0"/>
              <a:t>37</a:t>
            </a:fld>
            <a:endParaRPr lang="en-US"/>
          </a:p>
        </p:txBody>
      </p:sp>
    </p:spTree>
    <p:extLst>
      <p:ext uri="{BB962C8B-B14F-4D97-AF65-F5344CB8AC3E}">
        <p14:creationId xmlns:p14="http://schemas.microsoft.com/office/powerpoint/2010/main" val="2197508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608847-16BB-4EEE-A0D2-583A44F23D8A}" type="slidenum">
              <a:rPr lang="en-US" smtClean="0"/>
              <a:t>38</a:t>
            </a:fld>
            <a:endParaRPr lang="en-US"/>
          </a:p>
        </p:txBody>
      </p:sp>
    </p:spTree>
    <p:extLst>
      <p:ext uri="{BB962C8B-B14F-4D97-AF65-F5344CB8AC3E}">
        <p14:creationId xmlns:p14="http://schemas.microsoft.com/office/powerpoint/2010/main" val="2396417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608847-16BB-4EEE-A0D2-583A44F23D8A}" type="slidenum">
              <a:rPr lang="en-US" smtClean="0"/>
              <a:t>39</a:t>
            </a:fld>
            <a:endParaRPr lang="en-US"/>
          </a:p>
        </p:txBody>
      </p:sp>
    </p:spTree>
    <p:extLst>
      <p:ext uri="{BB962C8B-B14F-4D97-AF65-F5344CB8AC3E}">
        <p14:creationId xmlns:p14="http://schemas.microsoft.com/office/powerpoint/2010/main" val="25746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Grain legumes include soybean, pea, and dry bean. With any legume that is harvested, some nitrogen will be exported from the farm. However, some grain and forage crops, including pea and alfalfa, may still leave a net positive contribution to soil N after harvest. Cover or green manure crops, like vetch or clover, will return their fixed N to the soil when the biomass is incorporated. Cover and forage legumes include vetch, clover, alfalfa, and native prairie legumes. High biomass producers, like vetch and alfalfa, will provide more </a:t>
            </a:r>
            <a:r>
              <a:rPr lang="en-US" dirty="0" err="1" smtClean="0"/>
              <a:t>plowdown</a:t>
            </a:r>
            <a:r>
              <a:rPr lang="en-US" dirty="0" smtClean="0"/>
              <a:t> N.</a:t>
            </a:r>
          </a:p>
          <a:p>
            <a:endParaRPr lang="en-US" dirty="0" smtClean="0"/>
          </a:p>
          <a:p>
            <a:r>
              <a:rPr lang="en-US" b="1" dirty="0" smtClean="0"/>
              <a:t>Images</a:t>
            </a:r>
            <a:r>
              <a:rPr lang="en-US" dirty="0" smtClean="0"/>
              <a:t>: Adria Fernandez, University</a:t>
            </a:r>
            <a:r>
              <a:rPr lang="en-US" baseline="0" dirty="0" smtClean="0"/>
              <a:t> of Minnesota</a:t>
            </a:r>
            <a:r>
              <a:rPr lang="en-US" dirty="0" smtClean="0"/>
              <a:t> (pea); David</a:t>
            </a:r>
            <a:r>
              <a:rPr lang="en-US" baseline="0" dirty="0" smtClean="0"/>
              <a:t> L.</a:t>
            </a:r>
            <a:r>
              <a:rPr lang="en-US" dirty="0" smtClean="0"/>
              <a:t> Hansen, University of Minnesota (vetch, alfalfa)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a:t>
            </a:fld>
            <a:endParaRPr lang="en-US"/>
          </a:p>
        </p:txBody>
      </p:sp>
    </p:spTree>
    <p:extLst>
      <p:ext uri="{BB962C8B-B14F-4D97-AF65-F5344CB8AC3E}">
        <p14:creationId xmlns:p14="http://schemas.microsoft.com/office/powerpoint/2010/main" val="1437922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You can check whether your legume crop is effectively fixing nitrogen. Dig up a plant that is over one month old, but not yet flowering. Remove the soil from the roots, and look for nodules, which will be round or elongate whitish growths on the roots. You can split open the nodules with a fingernail. Actively fixing nodules will have a pink or red color inside.</a:t>
            </a:r>
          </a:p>
          <a:p>
            <a:endParaRPr lang="en-US" dirty="0" smtClean="0"/>
          </a:p>
          <a:p>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a:t>
            </a:fld>
            <a:endParaRPr lang="en-US"/>
          </a:p>
        </p:txBody>
      </p:sp>
    </p:spTree>
    <p:extLst>
      <p:ext uri="{BB962C8B-B14F-4D97-AF65-F5344CB8AC3E}">
        <p14:creationId xmlns:p14="http://schemas.microsoft.com/office/powerpoint/2010/main" val="1681484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Many factors affect how much nitrogen a legume crop will contribute to the following crop. The first is simply how much biomass it produces—which in turn depends on the legume species used, as well as the density, height, and </a:t>
            </a:r>
            <a:r>
              <a:rPr lang="en-US" dirty="0" err="1" smtClean="0"/>
              <a:t>weediness</a:t>
            </a:r>
            <a:r>
              <a:rPr lang="en-US" dirty="0" smtClean="0"/>
              <a:t> of the stand—and the stand age, or how long the legume has been in place. The more biomass a legume stand produces and the longer it is in place, the more N it will provide. How much N the legume biomass contains and how readily it will decompose is affected by its composition, particularly the </a:t>
            </a:r>
            <a:r>
              <a:rPr lang="en-US" dirty="0" err="1" smtClean="0"/>
              <a:t>carbon:nitrogen</a:t>
            </a:r>
            <a:r>
              <a:rPr lang="en-US" dirty="0" smtClean="0"/>
              <a:t> (C:N) ratio, or the amount of carbon relative to the amount of nitrogen. Crop material that is more mature will have a higher C:N ratio, so it will tend to contain somewhat less nitrogen in a given amount of biomass, and will decompose more slowly.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David L. Hansen, University of Minnesota</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t>6</a:t>
            </a:fld>
            <a:endParaRPr lang="en-US"/>
          </a:p>
        </p:txBody>
      </p:sp>
    </p:spTree>
    <p:extLst>
      <p:ext uri="{BB962C8B-B14F-4D97-AF65-F5344CB8AC3E}">
        <p14:creationId xmlns:p14="http://schemas.microsoft.com/office/powerpoint/2010/main" val="188607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Your management decisions can affect how much nitrogen a legume crop will contribute. Harvesting legume biomass, for example cutting alfalfa for hay, will remove some of the nitrogen that has been fixed, but may also stimulate herbage regrowth and nitrogen release from roots. How and when the biomass is incorporated will also affect how quickly it will break down.</a:t>
            </a:r>
          </a:p>
          <a:p>
            <a:endParaRPr lang="en-US" baseline="0" dirty="0" smtClean="0"/>
          </a:p>
          <a:p>
            <a:r>
              <a:rPr lang="en-US" b="1" baseline="0" dirty="0" smtClean="0"/>
              <a:t>Image</a:t>
            </a:r>
            <a:r>
              <a:rPr lang="en-US" baseline="0" dirty="0" smtClean="0"/>
              <a:t>: Devan Catalano,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7</a:t>
            </a:fld>
            <a:endParaRPr lang="en-US"/>
          </a:p>
        </p:txBody>
      </p:sp>
    </p:spTree>
    <p:extLst>
      <p:ext uri="{BB962C8B-B14F-4D97-AF65-F5344CB8AC3E}">
        <p14:creationId xmlns:p14="http://schemas.microsoft.com/office/powerpoint/2010/main" val="1674860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While aggressive tillage can accelerate the rate of organic matter decomposition, some factors affecting biomass decomposition and nitrogen release are not controlled by your management decisions. The rate of nitrogen release and loss will depend on soil temperatures, moisture, and biological activity. Biomass will decompose more readily in warmer temperatures and when moisture is adequate, but warm, wet conditions can also lead to denitrification, or loss of N to the atmosphere.  
</a:t>
            </a:r>
            <a:r>
              <a:rPr lang="en-US" b="1" dirty="0" smtClean="0"/>
              <a:t>
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8</a:t>
            </a:fld>
            <a:endParaRPr lang="en-US"/>
          </a:p>
        </p:txBody>
      </p:sp>
    </p:spTree>
    <p:extLst>
      <p:ext uri="{BB962C8B-B14F-4D97-AF65-F5344CB8AC3E}">
        <p14:creationId xmlns:p14="http://schemas.microsoft.com/office/powerpoint/2010/main" val="2360703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Because biomass decomposition depends on soil and weather conditions, the timing of nutrient availability will vary and may not fully align with the timing of crop nitrogen need. It is common for nitrogen release from livestock and green manures to peak early in the season, while a crop, for example corn, may have its period of peak growth and peak N demand in July. Alternatively, in a cool spring, organic materials may be slow to decompose, leaving nitrogen supplies inaccessible until after crop demand has peaked. However, even when nutrient release is not perfectly synchronized with crop demand, the incorporation of green manures can feed the soil, contributing to organic matter stocks and long-term fertility. </a:t>
            </a:r>
          </a:p>
        </p:txBody>
      </p:sp>
      <p:sp>
        <p:nvSpPr>
          <p:cNvPr id="4" name="Slide Number Placeholder 3"/>
          <p:cNvSpPr>
            <a:spLocks noGrp="1"/>
          </p:cNvSpPr>
          <p:nvPr>
            <p:ph type="sldNum" sz="quarter" idx="10"/>
          </p:nvPr>
        </p:nvSpPr>
        <p:spPr/>
        <p:txBody>
          <a:bodyPr/>
          <a:lstStyle/>
          <a:p>
            <a:fld id="{C1608847-16BB-4EEE-A0D2-583A44F23D8A}" type="slidenum">
              <a:rPr lang="en-US" smtClean="0"/>
              <a:t>9</a:t>
            </a:fld>
            <a:endParaRPr lang="en-US"/>
          </a:p>
        </p:txBody>
      </p:sp>
    </p:spTree>
    <p:extLst>
      <p:ext uri="{BB962C8B-B14F-4D97-AF65-F5344CB8AC3E}">
        <p14:creationId xmlns:p14="http://schemas.microsoft.com/office/powerpoint/2010/main" val="27109238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28807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195757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95264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21573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7A4A43-55BD-44EB-9729-49601AE8D0BD}" type="datetimeFigureOut">
              <a:rPr lang="en-US" smtClean="0"/>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647671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7A4A43-55BD-44EB-9729-49601AE8D0BD}" type="datetimeFigureOut">
              <a:rPr lang="en-US" smtClean="0"/>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126048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146695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5471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45062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44.xml"/></Relationships>
</file>

<file path=ppt/slides/_rels/slide11.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3.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1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2.xml"/><Relationship Id="rId1" Type="http://schemas.openxmlformats.org/officeDocument/2006/relationships/tags" Target="../tags/tag6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15.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tags" Target="../tags/tag6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16.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17.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18.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9.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3.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2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84.xml"/><Relationship Id="rId7" Type="http://schemas.openxmlformats.org/officeDocument/2006/relationships/tags" Target="../tags/tag8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10" Type="http://schemas.openxmlformats.org/officeDocument/2006/relationships/image" Target="../media/image21.png"/><Relationship Id="rId4" Type="http://schemas.openxmlformats.org/officeDocument/2006/relationships/tags" Target="../tags/tag85.xml"/><Relationship Id="rId9"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2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3.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23.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25.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26.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hyperlink" Target="http://www.extension.umn.edu/agriculture/manure-management-and-air-quality/manure-application/manure-management-in-minnesota/" TargetMode="External"/><Relationship Id="rId3" Type="http://schemas.openxmlformats.org/officeDocument/2006/relationships/slideLayout" Target="../slideLayouts/slideLayout2.xml"/><Relationship Id="rId7" Type="http://schemas.openxmlformats.org/officeDocument/2006/relationships/hyperlink" Target="http://soiltest.cfans.umn.edu/how-sample-fields" TargetMode="External"/><Relationship Id="rId12" Type="http://schemas.openxmlformats.org/officeDocument/2006/relationships/hyperlink" Target="http://articles.extension.org/pages/18321/can-i-use-this-input-on-my-organic-farm" TargetMode="Externa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hyperlink" Target="http://www2.mda.state.mn.us/webapp/lis/manurelabs.jsp" TargetMode="External"/><Relationship Id="rId11" Type="http://schemas.openxmlformats.org/officeDocument/2006/relationships/hyperlink" Target="http://www.nrcs.usda.gov/Internet/FSE_DOCUMENTS/nrcs144p2_045863.pdf" TargetMode="External"/><Relationship Id="rId5" Type="http://schemas.openxmlformats.org/officeDocument/2006/relationships/hyperlink" Target="https://www.ecfr.gov/cgi-bin/text-idx?c=ecfr&amp;SID=9874504b6f1025eb0e6b67cadf9d3b40&amp;rgn=div6&amp;view=text&amp;node=7:3.1.1.9.32.7&amp;idno=7" TargetMode="External"/><Relationship Id="rId10" Type="http://schemas.openxmlformats.org/officeDocument/2006/relationships/hyperlink" Target="https://attra.ncat.org/attra-pub/summaries/summary.php?pub=67" TargetMode="External"/><Relationship Id="rId4" Type="http://schemas.openxmlformats.org/officeDocument/2006/relationships/notesSlide" Target="../notesSlides/notesSlide34.xml"/><Relationship Id="rId9" Type="http://schemas.openxmlformats.org/officeDocument/2006/relationships/hyperlink" Target="http://www.extension.org/pages/18567/making-and-using-compost-for-organic-farming#.Vb-0NflLVZg"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3.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hyperlink" Target="https://attra.ncat.org/attra-pub/summaries/summary.php?pub=67" TargetMode="External"/><Relationship Id="rId5" Type="http://schemas.openxmlformats.org/officeDocument/2006/relationships/hyperlink" Target="http://www.nrcs.usda.gov/Internet/FSE_DOCUMENTS/nrcs144p2_045863.pdf"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hyperlink" Target="https://www.extension.umn.edu/agriculture/manure-management-and-air-quality/manure-application/steps-for-calculating-rates/table_3.html"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hyperlink" Target="http://articles.extension.org/pages/18628/managing-manure-fertilizers-in-organic-systems" TargetMode="External"/><Relationship Id="rId5" Type="http://schemas.openxmlformats.org/officeDocument/2006/relationships/hyperlink" Target="https://www.nrcs.usda.gov/"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6.xml"/><Relationship Id="rId7" Type="http://schemas.openxmlformats.org/officeDocument/2006/relationships/notesSlide" Target="../notesSlides/notesSlide4.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2.xml"/><Relationship Id="rId5" Type="http://schemas.openxmlformats.org/officeDocument/2006/relationships/tags" Target="../tags/tag28.xml"/><Relationship Id="rId10" Type="http://schemas.openxmlformats.org/officeDocument/2006/relationships/image" Target="../media/image7.jpeg"/><Relationship Id="rId4" Type="http://schemas.openxmlformats.org/officeDocument/2006/relationships/tags" Target="../tags/tag27.xml"/><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customXml" Target="../ink/ink3.xml"/><Relationship Id="rId3" Type="http://schemas.openxmlformats.org/officeDocument/2006/relationships/tags" Target="../tags/tag39.xml"/><Relationship Id="rId7" Type="http://schemas.openxmlformats.org/officeDocument/2006/relationships/image" Target="../media/image12.png"/><Relationship Id="rId12" Type="http://schemas.openxmlformats.org/officeDocument/2006/relationships/image" Target="../media/image14.emf"/><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9.xml"/><Relationship Id="rId11" Type="http://schemas.openxmlformats.org/officeDocument/2006/relationships/customXml" Target="../ink/ink2.xml"/><Relationship Id="rId5" Type="http://schemas.openxmlformats.org/officeDocument/2006/relationships/slideLayout" Target="../slideLayouts/slideLayout2.xml"/><Relationship Id="rId10" Type="http://schemas.openxmlformats.org/officeDocument/2006/relationships/image" Target="../media/image13.emf"/><Relationship Id="rId4" Type="http://schemas.openxmlformats.org/officeDocument/2006/relationships/tags" Target="../tags/tag40.xml"/><Relationship Id="rId1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5000" r="-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762000" y="-19050"/>
            <a:ext cx="7772400" cy="1470025"/>
          </a:xfrm>
          <a:noFill/>
        </p:spPr>
        <p:txBody>
          <a:bodyPr/>
          <a:lstStyle/>
          <a:p>
            <a:r>
              <a:rPr lang="en-US" dirty="0" smtClean="0"/>
              <a:t>Soils (Part 2): </a:t>
            </a:r>
            <a:br>
              <a:rPr lang="en-US" dirty="0" smtClean="0"/>
            </a:br>
            <a:r>
              <a:rPr lang="en-US" dirty="0" smtClean="0"/>
              <a:t>Sources </a:t>
            </a:r>
            <a:r>
              <a:rPr lang="en-US" dirty="0"/>
              <a:t>of </a:t>
            </a:r>
            <a:r>
              <a:rPr lang="en-US" dirty="0" smtClean="0"/>
              <a:t>Organic Nutrients</a:t>
            </a:r>
            <a:endParaRPr lang="en-US" dirty="0"/>
          </a:p>
        </p:txBody>
      </p:sp>
      <p:sp>
        <p:nvSpPr>
          <p:cNvPr id="4" name="TextBox 3"/>
          <p:cNvSpPr txBox="1"/>
          <p:nvPr>
            <p:custDataLst>
              <p:tags r:id="rId2"/>
            </p:custDataLst>
          </p:nvPr>
        </p:nvSpPr>
        <p:spPr>
          <a:xfrm>
            <a:off x="4114800" y="1868935"/>
            <a:ext cx="4876800" cy="3539430"/>
          </a:xfrm>
          <a:prstGeom prst="rect">
            <a:avLst/>
          </a:prstGeom>
          <a:solidFill>
            <a:srgbClr val="E0EBFE">
              <a:alpha val="88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5" name="TextBox 4"/>
          <p:cNvSpPr txBox="1"/>
          <p:nvPr>
            <p:custDataLst>
              <p:tags r:id="rId3"/>
            </p:custDataLst>
          </p:nvPr>
        </p:nvSpPr>
        <p:spPr>
          <a:xfrm>
            <a:off x="152400" y="1930490"/>
            <a:ext cx="3634713" cy="3416320"/>
          </a:xfrm>
          <a:prstGeom prst="rect">
            <a:avLst/>
          </a:prstGeom>
          <a:solidFill>
            <a:srgbClr val="E0EBFE">
              <a:alpha val="88000"/>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Adria Fernandez</a:t>
            </a:r>
          </a:p>
          <a:p>
            <a:pPr algn="ctr"/>
            <a:r>
              <a:rPr lang="en-US" sz="3600" dirty="0" smtClean="0">
                <a:solidFill>
                  <a:srgbClr val="800000"/>
                </a:solidFill>
              </a:rPr>
              <a:t>John Lamb</a:t>
            </a:r>
          </a:p>
          <a:p>
            <a:pPr algn="ctr"/>
            <a:r>
              <a:rPr lang="en-US" sz="3600" dirty="0" smtClean="0">
                <a:solidFill>
                  <a:srgbClr val="800000"/>
                </a:solidFill>
              </a:rPr>
              <a:t>Kristine </a:t>
            </a:r>
            <a:r>
              <a:rPr lang="en-US" sz="3600" dirty="0" err="1" smtClean="0">
                <a:solidFill>
                  <a:srgbClr val="800000"/>
                </a:solidFill>
              </a:rPr>
              <a:t>Moncada</a:t>
            </a:r>
            <a:endParaRPr lang="en-US" sz="3600" dirty="0" smtClean="0">
              <a:solidFill>
                <a:srgbClr val="800000"/>
              </a:solidFill>
            </a:endParaRPr>
          </a:p>
          <a:p>
            <a:pPr algn="ctr"/>
            <a:r>
              <a:rPr lang="en-US" sz="3600" dirty="0" smtClean="0">
                <a:solidFill>
                  <a:srgbClr val="800000"/>
                </a:solidFill>
              </a:rPr>
              <a:t>Constance </a:t>
            </a:r>
            <a:r>
              <a:rPr lang="en-US" sz="3600" dirty="0">
                <a:solidFill>
                  <a:srgbClr val="800000"/>
                </a:solidFill>
              </a:rPr>
              <a:t>Carlson</a:t>
            </a: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Tree>
    <p:extLst>
      <p:ext uri="{BB962C8B-B14F-4D97-AF65-F5344CB8AC3E}">
        <p14:creationId xmlns:p14="http://schemas.microsoft.com/office/powerpoint/2010/main" val="3028107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40236"/>
            <a:ext cx="8229600" cy="1143000"/>
          </a:xfrm>
        </p:spPr>
        <p:txBody>
          <a:bodyPr/>
          <a:lstStyle/>
          <a:p>
            <a:r>
              <a:rPr lang="en-US" dirty="0"/>
              <a:t>N </a:t>
            </a:r>
            <a:r>
              <a:rPr lang="en-US" dirty="0" smtClean="0"/>
              <a:t>Credits </a:t>
            </a:r>
            <a:r>
              <a:rPr lang="en-US" dirty="0"/>
              <a:t>from </a:t>
            </a:r>
            <a:r>
              <a:rPr lang="en-US" dirty="0" smtClean="0"/>
              <a:t>Legumes</a:t>
            </a:r>
            <a:endParaRPr lang="en-US" dirty="0"/>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563346878"/>
              </p:ext>
            </p:extLst>
          </p:nvPr>
        </p:nvGraphicFramePr>
        <p:xfrm>
          <a:off x="685800" y="2825234"/>
          <a:ext cx="8001000" cy="3657600"/>
        </p:xfrm>
        <a:graphic>
          <a:graphicData uri="http://schemas.openxmlformats.org/drawingml/2006/table">
            <a:tbl>
              <a:tblPr/>
              <a:tblGrid>
                <a:gridCol w="3687732">
                  <a:extLst>
                    <a:ext uri="{9D8B030D-6E8A-4147-A177-3AD203B41FA5}">
                      <a16:colId xmlns="" xmlns:a16="http://schemas.microsoft.com/office/drawing/2014/main" val="3028052487"/>
                    </a:ext>
                  </a:extLst>
                </a:gridCol>
                <a:gridCol w="4313268">
                  <a:extLst>
                    <a:ext uri="{9D8B030D-6E8A-4147-A177-3AD203B41FA5}">
                      <a16:colId xmlns="" xmlns:a16="http://schemas.microsoft.com/office/drawing/2014/main" val="676216481"/>
                    </a:ext>
                  </a:extLst>
                </a:gridCol>
              </a:tblGrid>
              <a:tr h="437421">
                <a:tc>
                  <a:txBody>
                    <a:bodyPr/>
                    <a:lstStyle/>
                    <a:p>
                      <a:pPr algn="l" fontAlgn="b"/>
                      <a:r>
                        <a:rPr lang="en-US" sz="2400" b="1" i="0" u="none" strike="noStrike" dirty="0">
                          <a:solidFill>
                            <a:srgbClr val="000000"/>
                          </a:solidFill>
                          <a:effectLst/>
                          <a:latin typeface="Calibri" panose="020F0502020204030204" pitchFamily="34" charset="0"/>
                        </a:rPr>
                        <a:t>Crop</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2400" b="1" i="0" u="none" strike="noStrike" dirty="0">
                          <a:solidFill>
                            <a:srgbClr val="000000"/>
                          </a:solidFill>
                          <a:effectLst/>
                          <a:latin typeface="Calibri" panose="020F0502020204030204" pitchFamily="34" charset="0"/>
                        </a:rPr>
                        <a:t>N credit (</a:t>
                      </a:r>
                      <a:r>
                        <a:rPr lang="en-US" sz="2400" b="1" i="0" u="none" strike="noStrike" dirty="0" err="1">
                          <a:solidFill>
                            <a:srgbClr val="000000"/>
                          </a:solidFill>
                          <a:effectLst/>
                          <a:latin typeface="Calibri" panose="020F0502020204030204" pitchFamily="34" charset="0"/>
                        </a:rPr>
                        <a:t>lb</a:t>
                      </a:r>
                      <a:r>
                        <a:rPr lang="en-US" sz="2400" b="1" i="0" u="none" strike="noStrike" dirty="0">
                          <a:solidFill>
                            <a:srgbClr val="000000"/>
                          </a:solidFill>
                          <a:effectLst/>
                          <a:latin typeface="Calibri" panose="020F0502020204030204" pitchFamily="34" charset="0"/>
                        </a:rPr>
                        <a:t>/A) to first-year corn*</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537763242"/>
                  </a:ext>
                </a:extLst>
              </a:tr>
              <a:tr h="437421">
                <a:tc>
                  <a:txBody>
                    <a:bodyPr/>
                    <a:lstStyle/>
                    <a:p>
                      <a:pPr algn="l" fontAlgn="b"/>
                      <a:r>
                        <a:rPr lang="en-US" sz="2400" b="0" i="0" u="none" strike="noStrike" dirty="0">
                          <a:solidFill>
                            <a:srgbClr val="000000"/>
                          </a:solidFill>
                          <a:effectLst/>
                          <a:latin typeface="Calibri" panose="020F0502020204030204" pitchFamily="34" charset="0"/>
                        </a:rPr>
                        <a:t>Alfalfa</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extLst>
                  <a:ext uri="{0D108BD9-81ED-4DB2-BD59-A6C34878D82A}">
                    <a16:rowId xmlns="" xmlns:a16="http://schemas.microsoft.com/office/drawing/2014/main" val="251730346"/>
                  </a:ext>
                </a:extLst>
              </a:tr>
              <a:tr h="437421">
                <a:tc>
                  <a:txBody>
                    <a:bodyPr/>
                    <a:lstStyle/>
                    <a:p>
                      <a:pPr lvl="1" algn="l" fontAlgn="b"/>
                      <a:r>
                        <a:rPr lang="en-US" sz="2400" b="0" i="0" u="none" strike="noStrike" baseline="0" dirty="0">
                          <a:solidFill>
                            <a:srgbClr val="000000"/>
                          </a:solidFill>
                          <a:effectLst/>
                          <a:latin typeface="Calibri" panose="020F0502020204030204" pitchFamily="34" charset="0"/>
                        </a:rPr>
                        <a:t>1 year old stand</a:t>
                      </a:r>
                      <a:endParaRPr lang="en-US" sz="2400" b="0" i="0" u="none" strike="noStrike" baseline="30000"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tc>
                  <a:txBody>
                    <a:bodyPr/>
                    <a:lstStyle/>
                    <a:p>
                      <a:pPr algn="ctr" fontAlgn="b"/>
                      <a:r>
                        <a:rPr lang="en-US" sz="2400" b="0" i="0" u="none" strike="noStrike" dirty="0">
                          <a:solidFill>
                            <a:srgbClr val="000000"/>
                          </a:solidFill>
                          <a:effectLst/>
                          <a:latin typeface="Calibri" panose="020F0502020204030204" pitchFamily="34" charset="0"/>
                        </a:rPr>
                        <a:t>75</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extLst>
                  <a:ext uri="{0D108BD9-81ED-4DB2-BD59-A6C34878D82A}">
                    <a16:rowId xmlns="" xmlns:a16="http://schemas.microsoft.com/office/drawing/2014/main" val="3977860546"/>
                  </a:ext>
                </a:extLst>
              </a:tr>
              <a:tr h="437421">
                <a:tc>
                  <a:txBody>
                    <a:bodyPr/>
                    <a:lstStyle/>
                    <a:p>
                      <a:pPr lvl="1" algn="l" fontAlgn="b"/>
                      <a:r>
                        <a:rPr lang="en-US" sz="2400" b="0" i="0" u="none" strike="noStrike" dirty="0">
                          <a:solidFill>
                            <a:srgbClr val="000000"/>
                          </a:solidFill>
                          <a:effectLst/>
                          <a:latin typeface="Calibri" panose="020F0502020204030204" pitchFamily="34" charset="0"/>
                        </a:rPr>
                        <a:t>2+</a:t>
                      </a:r>
                      <a:r>
                        <a:rPr lang="en-US" sz="2400" b="0" i="0" u="none" strike="noStrike" baseline="0" dirty="0">
                          <a:solidFill>
                            <a:srgbClr val="000000"/>
                          </a:solidFill>
                          <a:effectLst/>
                          <a:latin typeface="Calibri" panose="020F0502020204030204" pitchFamily="34" charset="0"/>
                        </a:rPr>
                        <a:t> year old stand</a:t>
                      </a:r>
                      <a:endParaRPr lang="en-US" sz="2400" b="0" i="0" u="none" strike="noStrike" baseline="30000"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tc>
                  <a:txBody>
                    <a:bodyPr/>
                    <a:lstStyle/>
                    <a:p>
                      <a:pPr algn="ctr" fontAlgn="b"/>
                      <a:r>
                        <a:rPr lang="en-US" sz="2400" b="0" i="0" u="none" strike="noStrike" dirty="0">
                          <a:solidFill>
                            <a:srgbClr val="000000"/>
                          </a:solidFill>
                          <a:effectLst/>
                          <a:latin typeface="Calibri" panose="020F0502020204030204" pitchFamily="34" charset="0"/>
                        </a:rPr>
                        <a:t>150</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extLst>
                  <a:ext uri="{0D108BD9-81ED-4DB2-BD59-A6C34878D82A}">
                    <a16:rowId xmlns="" xmlns:a16="http://schemas.microsoft.com/office/drawing/2014/main" val="1001109640"/>
                  </a:ext>
                </a:extLst>
              </a:tr>
              <a:tr h="437421">
                <a:tc>
                  <a:txBody>
                    <a:bodyPr/>
                    <a:lstStyle/>
                    <a:p>
                      <a:pPr algn="l" fontAlgn="b"/>
                      <a:r>
                        <a:rPr lang="en-US" sz="2400" b="0" i="0" u="none" strike="noStrike" dirty="0">
                          <a:solidFill>
                            <a:srgbClr val="000000"/>
                          </a:solidFill>
                          <a:effectLst/>
                          <a:latin typeface="Calibri" panose="020F0502020204030204" pitchFamily="34" charset="0"/>
                        </a:rPr>
                        <a:t>Red or alsike clover</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tc>
                  <a:txBody>
                    <a:bodyPr/>
                    <a:lstStyle/>
                    <a:p>
                      <a:pPr algn="ctr" fontAlgn="b"/>
                      <a:r>
                        <a:rPr lang="en-US" sz="2400" b="0" i="0" u="none" strike="noStrike" dirty="0">
                          <a:solidFill>
                            <a:srgbClr val="000000"/>
                          </a:solidFill>
                          <a:effectLst/>
                          <a:latin typeface="Calibri" panose="020F0502020204030204" pitchFamily="34" charset="0"/>
                        </a:rPr>
                        <a:t>75</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extLst>
                  <a:ext uri="{0D108BD9-81ED-4DB2-BD59-A6C34878D82A}">
                    <a16:rowId xmlns="" xmlns:a16="http://schemas.microsoft.com/office/drawing/2014/main" val="1347596564"/>
                  </a:ext>
                </a:extLst>
              </a:tr>
              <a:tr h="437421">
                <a:tc>
                  <a:txBody>
                    <a:bodyPr/>
                    <a:lstStyle/>
                    <a:p>
                      <a:pPr algn="l" fontAlgn="b"/>
                      <a:r>
                        <a:rPr lang="en-US" sz="2400" b="0" i="0" u="none" strike="noStrike">
                          <a:solidFill>
                            <a:srgbClr val="000000"/>
                          </a:solidFill>
                          <a:effectLst/>
                          <a:latin typeface="Calibri" panose="020F0502020204030204" pitchFamily="34" charset="0"/>
                        </a:rPr>
                        <a:t>Grass/legume hay</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tc>
                  <a:txBody>
                    <a:bodyPr/>
                    <a:lstStyle/>
                    <a:p>
                      <a:pPr algn="ctr" fontAlgn="b"/>
                      <a:r>
                        <a:rPr lang="en-US" sz="2400" b="0" i="0" u="none" strike="noStrike" dirty="0">
                          <a:solidFill>
                            <a:srgbClr val="000000"/>
                          </a:solidFill>
                          <a:effectLst/>
                          <a:latin typeface="Calibri" panose="020F0502020204030204" pitchFamily="34" charset="0"/>
                        </a:rPr>
                        <a:t>75</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extLst>
                  <a:ext uri="{0D108BD9-81ED-4DB2-BD59-A6C34878D82A}">
                    <a16:rowId xmlns="" xmlns:a16="http://schemas.microsoft.com/office/drawing/2014/main" val="3909011795"/>
                  </a:ext>
                </a:extLst>
              </a:tr>
              <a:tr h="437421">
                <a:tc>
                  <a:txBody>
                    <a:bodyPr/>
                    <a:lstStyle/>
                    <a:p>
                      <a:pPr algn="l" fontAlgn="b"/>
                      <a:r>
                        <a:rPr lang="en-US" sz="2400" b="0" i="0" u="none" strike="noStrike" dirty="0">
                          <a:solidFill>
                            <a:srgbClr val="000000"/>
                          </a:solidFill>
                          <a:effectLst/>
                          <a:latin typeface="Calibri" panose="020F0502020204030204" pitchFamily="34" charset="0"/>
                        </a:rPr>
                        <a:t>Field peas or dry beans</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tc>
                  <a:txBody>
                    <a:bodyPr/>
                    <a:lstStyle/>
                    <a:p>
                      <a:pPr algn="ctr" fontAlgn="b"/>
                      <a:r>
                        <a:rPr lang="en-US" sz="2400" b="0" i="0" u="none" strike="noStrike" dirty="0">
                          <a:solidFill>
                            <a:srgbClr val="000000"/>
                          </a:solidFill>
                          <a:effectLst/>
                          <a:latin typeface="Calibri" panose="020F0502020204030204" pitchFamily="34" charset="0"/>
                        </a:rPr>
                        <a:t>20</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extLst>
                  <a:ext uri="{0D108BD9-81ED-4DB2-BD59-A6C34878D82A}">
                    <a16:rowId xmlns="" xmlns:a16="http://schemas.microsoft.com/office/drawing/2014/main" val="2823759235"/>
                  </a:ext>
                </a:extLst>
              </a:tr>
              <a:tr h="298966">
                <a:tc gridSpan="2">
                  <a:txBody>
                    <a:bodyPr/>
                    <a:lstStyle/>
                    <a:p>
                      <a:pPr algn="l" fontAlgn="b"/>
                      <a:r>
                        <a:rPr lang="en-US" sz="2400" b="0" i="0" u="none" strike="noStrike" dirty="0">
                          <a:solidFill>
                            <a:srgbClr val="000000"/>
                          </a:solidFill>
                          <a:effectLst/>
                          <a:latin typeface="Calibri" panose="020F0502020204030204" pitchFamily="34" charset="0"/>
                        </a:rPr>
                        <a:t>*</a:t>
                      </a:r>
                      <a:r>
                        <a:rPr lang="en-US" sz="2000" b="0" i="0" u="none" strike="noStrike" dirty="0">
                          <a:solidFill>
                            <a:srgbClr val="000000"/>
                          </a:solidFill>
                          <a:effectLst/>
                          <a:latin typeface="Calibri" panose="020F0502020204030204" pitchFamily="34" charset="0"/>
                        </a:rPr>
                        <a:t>On medium-textured soils</a:t>
                      </a:r>
                      <a:endParaRPr lang="en-US" sz="24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tc hMerge="1">
                  <a:txBody>
                    <a:bodyPr/>
                    <a:lstStyle/>
                    <a:p>
                      <a:pPr algn="ctr" fontAlgn="b"/>
                      <a:endParaRPr lang="en-US" sz="24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extLst>
                  <a:ext uri="{0D108BD9-81ED-4DB2-BD59-A6C34878D82A}">
                    <a16:rowId xmlns="" xmlns:a16="http://schemas.microsoft.com/office/drawing/2014/main" val="1601791020"/>
                  </a:ext>
                </a:extLst>
              </a:tr>
            </a:tbl>
          </a:graphicData>
        </a:graphic>
      </p:graphicFrame>
      <p:sp>
        <p:nvSpPr>
          <p:cNvPr id="6" name="Content Placeholder 2"/>
          <p:cNvSpPr txBox="1">
            <a:spLocks/>
          </p:cNvSpPr>
          <p:nvPr>
            <p:custDataLst>
              <p:tags r:id="rId3"/>
            </p:custDataLst>
          </p:nvPr>
        </p:nvSpPr>
        <p:spPr>
          <a:xfrm>
            <a:off x="571500" y="1257836"/>
            <a:ext cx="8001000" cy="1524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Reduction in fertilizer need of following crop (recommendations developed for </a:t>
            </a:r>
            <a:r>
              <a:rPr lang="en-US" dirty="0" smtClean="0"/>
              <a:t>conventional agriculture)</a:t>
            </a:r>
            <a:endParaRPr lang="en-US" dirty="0"/>
          </a:p>
          <a:p>
            <a:pPr marL="0" indent="0">
              <a:buNone/>
            </a:pPr>
            <a:endParaRPr lang="en-US" dirty="0"/>
          </a:p>
        </p:txBody>
      </p:sp>
      <p:sp>
        <p:nvSpPr>
          <p:cNvPr id="7" name="TextBox 6"/>
          <p:cNvSpPr txBox="1"/>
          <p:nvPr>
            <p:custDataLst>
              <p:tags r:id="rId4"/>
            </p:custDataLst>
          </p:nvPr>
        </p:nvSpPr>
        <p:spPr>
          <a:xfrm>
            <a:off x="685800" y="6488668"/>
            <a:ext cx="2869953" cy="400110"/>
          </a:xfrm>
          <a:prstGeom prst="rect">
            <a:avLst/>
          </a:prstGeom>
          <a:noFill/>
        </p:spPr>
        <p:txBody>
          <a:bodyPr wrap="none" rtlCol="0">
            <a:spAutoFit/>
          </a:bodyPr>
          <a:lstStyle/>
          <a:p>
            <a:r>
              <a:rPr lang="en-US" sz="2000" dirty="0">
                <a:solidFill>
                  <a:srgbClr val="800000"/>
                </a:solidFill>
              </a:rPr>
              <a:t>Source: </a:t>
            </a:r>
            <a:r>
              <a:rPr lang="en-US" sz="2000" dirty="0" smtClean="0">
                <a:solidFill>
                  <a:srgbClr val="800000"/>
                </a:solidFill>
              </a:rPr>
              <a:t>Kaiser et al., 2016</a:t>
            </a:r>
            <a:endParaRPr lang="en-US" sz="2000" dirty="0">
              <a:solidFill>
                <a:srgbClr val="800000"/>
              </a:solidFill>
            </a:endParaRPr>
          </a:p>
        </p:txBody>
      </p:sp>
    </p:spTree>
    <p:extLst>
      <p:ext uri="{BB962C8B-B14F-4D97-AF65-F5344CB8AC3E}">
        <p14:creationId xmlns:p14="http://schemas.microsoft.com/office/powerpoint/2010/main" val="618450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Non-Legume </a:t>
            </a:r>
            <a:r>
              <a:rPr lang="en-US" dirty="0"/>
              <a:t>G</a:t>
            </a:r>
            <a:r>
              <a:rPr lang="en-US" dirty="0" smtClean="0"/>
              <a:t>reen </a:t>
            </a:r>
            <a:r>
              <a:rPr lang="en-US" dirty="0"/>
              <a:t>M</a:t>
            </a:r>
            <a:r>
              <a:rPr lang="en-US" dirty="0" smtClean="0"/>
              <a:t>anures</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Do not fix N, but can hold nutrients for later release</a:t>
            </a:r>
          </a:p>
          <a:p>
            <a:r>
              <a:rPr lang="en-US" dirty="0"/>
              <a:t>Contribute to soil organic matter and microbial activity</a:t>
            </a:r>
          </a:p>
        </p:txBody>
      </p:sp>
      <p:sp>
        <p:nvSpPr>
          <p:cNvPr id="6" name="TextBox 5"/>
          <p:cNvSpPr txBox="1"/>
          <p:nvPr>
            <p:custDataLst>
              <p:tags r:id="rId3"/>
            </p:custDataLst>
          </p:nvPr>
        </p:nvSpPr>
        <p:spPr>
          <a:xfrm>
            <a:off x="469900" y="3863181"/>
            <a:ext cx="3276599" cy="2062103"/>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Decomposition of high C:N crops can immobilize N</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0600" y="3384661"/>
            <a:ext cx="3223385" cy="3019141"/>
          </a:xfrm>
          <a:prstGeom prst="rect">
            <a:avLst/>
          </a:prstGeom>
        </p:spPr>
      </p:pic>
      <p:sp>
        <p:nvSpPr>
          <p:cNvPr id="7" name="TextBox 6"/>
          <p:cNvSpPr txBox="1"/>
          <p:nvPr/>
        </p:nvSpPr>
        <p:spPr>
          <a:xfrm>
            <a:off x="4884650" y="5821130"/>
            <a:ext cx="1605248" cy="461665"/>
          </a:xfrm>
          <a:prstGeom prst="rect">
            <a:avLst/>
          </a:prstGeom>
          <a:noFill/>
        </p:spPr>
        <p:txBody>
          <a:bodyPr wrap="none" rtlCol="0">
            <a:spAutoFit/>
          </a:bodyPr>
          <a:lstStyle/>
          <a:p>
            <a:r>
              <a:rPr lang="en-US" sz="2400" b="1" dirty="0" smtClean="0">
                <a:solidFill>
                  <a:schemeClr val="bg1"/>
                </a:solidFill>
              </a:rPr>
              <a:t>Buckwheat</a:t>
            </a:r>
            <a:endParaRPr lang="en-US" sz="2400" b="1" dirty="0">
              <a:solidFill>
                <a:schemeClr val="bg1"/>
              </a:solidFill>
            </a:endParaRPr>
          </a:p>
        </p:txBody>
      </p:sp>
    </p:spTree>
    <p:extLst>
      <p:ext uri="{BB962C8B-B14F-4D97-AF65-F5344CB8AC3E}">
        <p14:creationId xmlns:p14="http://schemas.microsoft.com/office/powerpoint/2010/main" val="2425558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custDataLst>
              <p:tags r:id="rId1"/>
            </p:custDataLst>
          </p:nvPr>
        </p:nvSpPr>
        <p:spPr>
          <a:xfrm>
            <a:off x="457200" y="27463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smtClean="0"/>
              <a:t>Carbon to Nitrogen Ratios of Organic Materials</a:t>
            </a:r>
            <a:endParaRPr lang="en-US" dirty="0"/>
          </a:p>
        </p:txBody>
      </p:sp>
      <p:graphicFrame>
        <p:nvGraphicFramePr>
          <p:cNvPr id="7" name="Content Placeholder 3"/>
          <p:cNvGraphicFramePr>
            <a:graphicFrameLocks/>
          </p:cNvGraphicFramePr>
          <p:nvPr>
            <p:custDataLst>
              <p:tags r:id="rId2"/>
            </p:custDataLst>
            <p:extLst>
              <p:ext uri="{D42A27DB-BD31-4B8C-83A1-F6EECF244321}">
                <p14:modId xmlns:p14="http://schemas.microsoft.com/office/powerpoint/2010/main" val="3828929373"/>
              </p:ext>
            </p:extLst>
          </p:nvPr>
        </p:nvGraphicFramePr>
        <p:xfrm>
          <a:off x="457200" y="1676400"/>
          <a:ext cx="8229600" cy="4724400"/>
        </p:xfrm>
        <a:graphic>
          <a:graphicData uri="http://schemas.openxmlformats.org/drawingml/2006/table">
            <a:tbl>
              <a:tblPr firstRow="1" bandRow="1">
                <a:tableStyleId>{37CE84F3-28C3-443E-9E96-99CF82512B78}</a:tableStyleId>
              </a:tblPr>
              <a:tblGrid>
                <a:gridCol w="5410200">
                  <a:extLst>
                    <a:ext uri="{9D8B030D-6E8A-4147-A177-3AD203B41FA5}">
                      <a16:colId xmlns="" xmlns:a16="http://schemas.microsoft.com/office/drawing/2014/main" val="20000"/>
                    </a:ext>
                  </a:extLst>
                </a:gridCol>
                <a:gridCol w="2819400">
                  <a:extLst>
                    <a:ext uri="{9D8B030D-6E8A-4147-A177-3AD203B41FA5}">
                      <a16:colId xmlns="" xmlns:a16="http://schemas.microsoft.com/office/drawing/2014/main" val="20001"/>
                    </a:ext>
                  </a:extLst>
                </a:gridCol>
              </a:tblGrid>
              <a:tr h="590550">
                <a:tc>
                  <a:txBody>
                    <a:bodyPr/>
                    <a:lstStyle/>
                    <a:p>
                      <a:r>
                        <a:rPr lang="en-US" sz="3200" dirty="0" smtClean="0"/>
                        <a:t>Material</a:t>
                      </a:r>
                      <a:endParaRPr lang="en-US" sz="3200" dirty="0"/>
                    </a:p>
                  </a:txBody>
                  <a:tcPr/>
                </a:tc>
                <a:tc>
                  <a:txBody>
                    <a:bodyPr/>
                    <a:lstStyle/>
                    <a:p>
                      <a:r>
                        <a:rPr lang="en-US" sz="3200" dirty="0" smtClean="0"/>
                        <a:t>C:N Ratio</a:t>
                      </a:r>
                      <a:endParaRPr lang="en-US" sz="3200" dirty="0"/>
                    </a:p>
                  </a:txBody>
                  <a:tcPr/>
                </a:tc>
                <a:extLst>
                  <a:ext uri="{0D108BD9-81ED-4DB2-BD59-A6C34878D82A}">
                    <a16:rowId xmlns="" xmlns:a16="http://schemas.microsoft.com/office/drawing/2014/main" val="10000"/>
                  </a:ext>
                </a:extLst>
              </a:tr>
              <a:tr h="590550">
                <a:tc>
                  <a:txBody>
                    <a:bodyPr/>
                    <a:lstStyle/>
                    <a:p>
                      <a:r>
                        <a:rPr lang="en-US" sz="3200" dirty="0" smtClean="0"/>
                        <a:t>Oat straw</a:t>
                      </a:r>
                      <a:endParaRPr lang="en-US" sz="3200" dirty="0"/>
                    </a:p>
                  </a:txBody>
                  <a:tcPr/>
                </a:tc>
                <a:tc>
                  <a:txBody>
                    <a:bodyPr/>
                    <a:lstStyle/>
                    <a:p>
                      <a:r>
                        <a:rPr lang="en-US" sz="3200" dirty="0" smtClean="0"/>
                        <a:t>70:1</a:t>
                      </a:r>
                      <a:endParaRPr lang="en-US" sz="3200" dirty="0"/>
                    </a:p>
                  </a:txBody>
                  <a:tcPr/>
                </a:tc>
                <a:extLst>
                  <a:ext uri="{0D108BD9-81ED-4DB2-BD59-A6C34878D82A}">
                    <a16:rowId xmlns="" xmlns:a16="http://schemas.microsoft.com/office/drawing/2014/main" val="10001"/>
                  </a:ext>
                </a:extLst>
              </a:tr>
              <a:tr h="590550">
                <a:tc>
                  <a:txBody>
                    <a:bodyPr/>
                    <a:lstStyle/>
                    <a:p>
                      <a:r>
                        <a:rPr lang="en-US" sz="3200" dirty="0" smtClean="0"/>
                        <a:t>Rye cover crop (</a:t>
                      </a:r>
                      <a:r>
                        <a:rPr lang="en-US" sz="3200" dirty="0" err="1" smtClean="0"/>
                        <a:t>anthesis</a:t>
                      </a:r>
                      <a:r>
                        <a:rPr lang="en-US" sz="3200" dirty="0" smtClean="0"/>
                        <a:t>)</a:t>
                      </a:r>
                      <a:endParaRPr lang="en-US" sz="3200" dirty="0"/>
                    </a:p>
                  </a:txBody>
                  <a:tcPr/>
                </a:tc>
                <a:tc>
                  <a:txBody>
                    <a:bodyPr/>
                    <a:lstStyle/>
                    <a:p>
                      <a:r>
                        <a:rPr lang="en-US" sz="3200" dirty="0" smtClean="0"/>
                        <a:t>37:1</a:t>
                      </a:r>
                      <a:endParaRPr lang="en-US" sz="3200" dirty="0"/>
                    </a:p>
                  </a:txBody>
                  <a:tcPr/>
                </a:tc>
                <a:extLst>
                  <a:ext uri="{0D108BD9-81ED-4DB2-BD59-A6C34878D82A}">
                    <a16:rowId xmlns="" xmlns:a16="http://schemas.microsoft.com/office/drawing/2014/main" val="10002"/>
                  </a:ext>
                </a:extLst>
              </a:tr>
              <a:tr h="590550">
                <a:tc>
                  <a:txBody>
                    <a:bodyPr/>
                    <a:lstStyle/>
                    <a:p>
                      <a:r>
                        <a:rPr lang="en-US" sz="3200" dirty="0" smtClean="0"/>
                        <a:t>Pea straw</a:t>
                      </a:r>
                      <a:endParaRPr lang="en-US" sz="3200" dirty="0"/>
                    </a:p>
                  </a:txBody>
                  <a:tcPr/>
                </a:tc>
                <a:tc>
                  <a:txBody>
                    <a:bodyPr/>
                    <a:lstStyle/>
                    <a:p>
                      <a:r>
                        <a:rPr lang="en-US" sz="3200" dirty="0" smtClean="0"/>
                        <a:t>29:1</a:t>
                      </a:r>
                      <a:endParaRPr lang="en-US" sz="3200" dirty="0"/>
                    </a:p>
                  </a:txBody>
                  <a:tcPr/>
                </a:tc>
                <a:extLst>
                  <a:ext uri="{0D108BD9-81ED-4DB2-BD59-A6C34878D82A}">
                    <a16:rowId xmlns="" xmlns:a16="http://schemas.microsoft.com/office/drawing/2014/main" val="10003"/>
                  </a:ext>
                </a:extLst>
              </a:tr>
              <a:tr h="590550">
                <a:tc>
                  <a:txBody>
                    <a:bodyPr/>
                    <a:lstStyle/>
                    <a:p>
                      <a:r>
                        <a:rPr lang="en-US" sz="3200" dirty="0" smtClean="0"/>
                        <a:t>Mature alfalfa hay</a:t>
                      </a:r>
                      <a:endParaRPr lang="en-US" sz="3200" dirty="0"/>
                    </a:p>
                  </a:txBody>
                  <a:tcPr/>
                </a:tc>
                <a:tc>
                  <a:txBody>
                    <a:bodyPr/>
                    <a:lstStyle/>
                    <a:p>
                      <a:r>
                        <a:rPr lang="en-US" sz="3200" dirty="0" smtClean="0"/>
                        <a:t>25:1</a:t>
                      </a:r>
                      <a:endParaRPr lang="en-US" sz="3200" dirty="0"/>
                    </a:p>
                  </a:txBody>
                  <a:tcPr/>
                </a:tc>
                <a:extLst>
                  <a:ext uri="{0D108BD9-81ED-4DB2-BD59-A6C34878D82A}">
                    <a16:rowId xmlns="" xmlns:a16="http://schemas.microsoft.com/office/drawing/2014/main" val="10004"/>
                  </a:ext>
                </a:extLst>
              </a:tr>
              <a:tr h="590550">
                <a:tc>
                  <a:txBody>
                    <a:bodyPr/>
                    <a:lstStyle/>
                    <a:p>
                      <a:r>
                        <a:rPr lang="en-US" sz="3200" dirty="0" smtClean="0">
                          <a:solidFill>
                            <a:srgbClr val="FFFF00"/>
                          </a:solidFill>
                        </a:rPr>
                        <a:t>Ideal Microbial Diet</a:t>
                      </a:r>
                      <a:endParaRPr lang="en-US" sz="3200" dirty="0">
                        <a:solidFill>
                          <a:srgbClr val="FFFF00"/>
                        </a:solidFill>
                      </a:endParaRPr>
                    </a:p>
                  </a:txBody>
                  <a:tcPr/>
                </a:tc>
                <a:tc>
                  <a:txBody>
                    <a:bodyPr/>
                    <a:lstStyle/>
                    <a:p>
                      <a:r>
                        <a:rPr lang="en-US" sz="3200" dirty="0" smtClean="0">
                          <a:solidFill>
                            <a:srgbClr val="FFFF00"/>
                          </a:solidFill>
                        </a:rPr>
                        <a:t>24:1</a:t>
                      </a:r>
                      <a:endParaRPr lang="en-US" sz="3200" dirty="0">
                        <a:solidFill>
                          <a:srgbClr val="FFFF00"/>
                        </a:solidFill>
                      </a:endParaRPr>
                    </a:p>
                  </a:txBody>
                  <a:tcPr/>
                </a:tc>
                <a:extLst>
                  <a:ext uri="{0D108BD9-81ED-4DB2-BD59-A6C34878D82A}">
                    <a16:rowId xmlns="" xmlns:a16="http://schemas.microsoft.com/office/drawing/2014/main" val="10005"/>
                  </a:ext>
                </a:extLst>
              </a:tr>
              <a:tr h="590550">
                <a:tc>
                  <a:txBody>
                    <a:bodyPr/>
                    <a:lstStyle/>
                    <a:p>
                      <a:r>
                        <a:rPr lang="en-US" sz="3200" dirty="0" smtClean="0"/>
                        <a:t>Young alfalfa hay</a:t>
                      </a:r>
                      <a:endParaRPr lang="en-US" sz="3200" dirty="0"/>
                    </a:p>
                  </a:txBody>
                  <a:tcPr/>
                </a:tc>
                <a:tc>
                  <a:txBody>
                    <a:bodyPr/>
                    <a:lstStyle/>
                    <a:p>
                      <a:r>
                        <a:rPr lang="en-US" sz="3200" dirty="0" smtClean="0"/>
                        <a:t>13:1</a:t>
                      </a:r>
                      <a:endParaRPr lang="en-US" sz="3200" dirty="0"/>
                    </a:p>
                  </a:txBody>
                  <a:tcPr/>
                </a:tc>
                <a:extLst>
                  <a:ext uri="{0D108BD9-81ED-4DB2-BD59-A6C34878D82A}">
                    <a16:rowId xmlns="" xmlns:a16="http://schemas.microsoft.com/office/drawing/2014/main" val="10006"/>
                  </a:ext>
                </a:extLst>
              </a:tr>
              <a:tr h="590550">
                <a:tc>
                  <a:txBody>
                    <a:bodyPr/>
                    <a:lstStyle/>
                    <a:p>
                      <a:r>
                        <a:rPr lang="en-US" sz="3200" dirty="0" smtClean="0"/>
                        <a:t>Hairy vetch cover crop</a:t>
                      </a:r>
                      <a:endParaRPr lang="en-US" sz="3200" dirty="0"/>
                    </a:p>
                  </a:txBody>
                  <a:tcPr/>
                </a:tc>
                <a:tc>
                  <a:txBody>
                    <a:bodyPr/>
                    <a:lstStyle/>
                    <a:p>
                      <a:r>
                        <a:rPr lang="en-US" sz="3200" dirty="0" smtClean="0"/>
                        <a:t>11:1</a:t>
                      </a:r>
                      <a:endParaRPr lang="en-US" sz="3200" dirty="0"/>
                    </a:p>
                  </a:txBody>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309085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custDataLst>
              <p:tags r:id="rId1"/>
            </p:custDataLst>
          </p:nvPr>
        </p:nvSpPr>
        <p:spPr>
          <a:xfrm>
            <a:off x="457200" y="274638"/>
            <a:ext cx="8229600" cy="1143000"/>
          </a:xfrm>
        </p:spPr>
        <p:txBody>
          <a:bodyPr/>
          <a:lstStyle/>
          <a:p>
            <a:r>
              <a:rPr lang="en-US" dirty="0"/>
              <a:t>Sources of Organic Nutrients</a:t>
            </a:r>
          </a:p>
        </p:txBody>
      </p:sp>
      <p:sp>
        <p:nvSpPr>
          <p:cNvPr id="7" name="Content Placeholder 2"/>
          <p:cNvSpPr>
            <a:spLocks noGrp="1"/>
          </p:cNvSpPr>
          <p:nvPr>
            <p:ph idx="1"/>
            <p:custDataLst>
              <p:tags r:id="rId2"/>
            </p:custDataLst>
          </p:nvPr>
        </p:nvSpPr>
        <p:spPr>
          <a:xfrm>
            <a:off x="316132" y="1676400"/>
            <a:ext cx="4401403" cy="4570184"/>
          </a:xfrm>
          <a:solidFill>
            <a:srgbClr val="A7BE78">
              <a:alpha val="91000"/>
            </a:srgbClr>
          </a:solidFill>
        </p:spPr>
        <p:txBody>
          <a:bodyPr>
            <a:normAutofit/>
          </a:bodyPr>
          <a:lstStyle/>
          <a:p>
            <a:pPr marL="631825" lvl="1" indent="-571500">
              <a:buFont typeface="+mj-lt"/>
              <a:buAutoNum type="romanUcPeriod"/>
            </a:pPr>
            <a:r>
              <a:rPr lang="en-US" sz="3200" dirty="0" smtClean="0">
                <a:solidFill>
                  <a:schemeClr val="tx1">
                    <a:lumMod val="65000"/>
                    <a:lumOff val="35000"/>
                  </a:schemeClr>
                </a:solidFill>
              </a:rPr>
              <a:t>Legumes </a:t>
            </a:r>
            <a:r>
              <a:rPr lang="en-US" sz="3200" dirty="0">
                <a:solidFill>
                  <a:schemeClr val="tx1">
                    <a:lumMod val="65000"/>
                    <a:lumOff val="35000"/>
                  </a:schemeClr>
                </a:solidFill>
              </a:rPr>
              <a:t>and green manures</a:t>
            </a:r>
          </a:p>
          <a:p>
            <a:pPr marL="631825" lvl="1" indent="-571500">
              <a:buFont typeface="+mj-lt"/>
              <a:buAutoNum type="romanUcPeriod"/>
            </a:pPr>
            <a:r>
              <a:rPr lang="en-US" sz="3200" dirty="0" smtClean="0"/>
              <a:t>Animal </a:t>
            </a:r>
            <a:r>
              <a:rPr lang="en-US" sz="3200" dirty="0"/>
              <a:t>manures</a:t>
            </a:r>
          </a:p>
          <a:p>
            <a:pPr marL="631825" lvl="1" indent="-571500">
              <a:buFont typeface="+mj-lt"/>
              <a:buAutoNum type="romanUcPeriod"/>
            </a:pPr>
            <a:r>
              <a:rPr lang="en-US" sz="3200" dirty="0" smtClean="0"/>
              <a:t>Compost</a:t>
            </a:r>
            <a:endParaRPr lang="en-US" sz="3200" dirty="0"/>
          </a:p>
          <a:p>
            <a:pPr marL="631825" lvl="1" indent="-571500">
              <a:buFont typeface="+mj-lt"/>
              <a:buAutoNum type="romanUcPeriod"/>
            </a:pPr>
            <a:r>
              <a:rPr lang="en-US" sz="3200" dirty="0" smtClean="0"/>
              <a:t>Processed </a:t>
            </a:r>
            <a:r>
              <a:rPr lang="en-US" sz="3200" dirty="0"/>
              <a:t>fertilizers</a:t>
            </a:r>
          </a:p>
          <a:p>
            <a:pPr marL="631825" lvl="1" indent="-571500">
              <a:buFont typeface="+mj-lt"/>
              <a:buAutoNum type="romanUcPeriod"/>
            </a:pPr>
            <a:r>
              <a:rPr lang="en-US" sz="3200" dirty="0" smtClean="0"/>
              <a:t>Micronutrients </a:t>
            </a:r>
            <a:r>
              <a:rPr lang="en-US" sz="3200" dirty="0"/>
              <a:t>and other amendments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666" r="29655" b="17778"/>
          <a:stretch/>
        </p:blipFill>
        <p:spPr>
          <a:xfrm>
            <a:off x="4717535" y="1676400"/>
            <a:ext cx="3979425" cy="4570184"/>
          </a:xfrm>
          <a:prstGeom prst="rect">
            <a:avLst/>
          </a:prstGeom>
        </p:spPr>
      </p:pic>
    </p:spTree>
    <p:extLst>
      <p:ext uri="{BB962C8B-B14F-4D97-AF65-F5344CB8AC3E}">
        <p14:creationId xmlns:p14="http://schemas.microsoft.com/office/powerpoint/2010/main" val="2867407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AGRO\TEXTBOOK\Research pictures\Field operations\DSCN124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133"/>
          <a:stretch/>
        </p:blipFill>
        <p:spPr bwMode="auto">
          <a:xfrm>
            <a:off x="4572000" y="2438400"/>
            <a:ext cx="4523015"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1"/>
            </p:custDataLst>
          </p:nvPr>
        </p:nvSpPr>
        <p:spPr>
          <a:xfrm>
            <a:off x="457200" y="274638"/>
            <a:ext cx="8229600" cy="1143000"/>
          </a:xfrm>
        </p:spPr>
        <p:txBody>
          <a:bodyPr/>
          <a:lstStyle/>
          <a:p>
            <a:r>
              <a:rPr lang="en-US" dirty="0"/>
              <a:t>Raw </a:t>
            </a:r>
            <a:r>
              <a:rPr lang="en-US" dirty="0" smtClean="0"/>
              <a:t>Animal </a:t>
            </a:r>
            <a:r>
              <a:rPr lang="en-US" dirty="0"/>
              <a:t>M</a:t>
            </a:r>
            <a:r>
              <a:rPr lang="en-US" dirty="0" smtClean="0"/>
              <a:t>anures</a:t>
            </a:r>
            <a:r>
              <a:rPr lang="en-US" dirty="0"/>
              <a:t>: </a:t>
            </a:r>
            <a:r>
              <a:rPr lang="en-US" dirty="0" smtClean="0"/>
              <a:t>Summary</a:t>
            </a:r>
            <a:endParaRPr lang="en-US" dirty="0"/>
          </a:p>
        </p:txBody>
      </p:sp>
      <p:sp>
        <p:nvSpPr>
          <p:cNvPr id="3" name="Content Placeholder 2"/>
          <p:cNvSpPr>
            <a:spLocks noGrp="1"/>
          </p:cNvSpPr>
          <p:nvPr>
            <p:ph idx="1"/>
            <p:custDataLst>
              <p:tags r:id="rId2"/>
            </p:custDataLst>
          </p:nvPr>
        </p:nvSpPr>
        <p:spPr>
          <a:xfrm>
            <a:off x="457200" y="1670844"/>
            <a:ext cx="4343400" cy="4887912"/>
          </a:xfrm>
        </p:spPr>
        <p:txBody>
          <a:bodyPr/>
          <a:lstStyle/>
          <a:p>
            <a:r>
              <a:rPr lang="en-US" dirty="0"/>
              <a:t>May be solid or </a:t>
            </a:r>
            <a:r>
              <a:rPr lang="en-US" dirty="0" smtClean="0"/>
              <a:t>liquid</a:t>
            </a:r>
          </a:p>
          <a:p>
            <a:r>
              <a:rPr lang="en-US" dirty="0"/>
              <a:t>H</a:t>
            </a:r>
            <a:r>
              <a:rPr lang="en-US" dirty="0" smtClean="0"/>
              <a:t>og</a:t>
            </a:r>
            <a:r>
              <a:rPr lang="en-US" dirty="0"/>
              <a:t>, dairy/beef, poultry, other</a:t>
            </a:r>
          </a:p>
          <a:p>
            <a:r>
              <a:rPr lang="en-US" dirty="0"/>
              <a:t>Need not be from organic </a:t>
            </a:r>
            <a:r>
              <a:rPr lang="en-US" dirty="0" smtClean="0"/>
              <a:t>sources</a:t>
            </a:r>
          </a:p>
          <a:p>
            <a:r>
              <a:rPr lang="en-US" dirty="0" smtClean="0"/>
              <a:t>Additional testing may be required for conventional manure</a:t>
            </a:r>
            <a:endParaRPr lang="en-US" dirty="0"/>
          </a:p>
        </p:txBody>
      </p:sp>
    </p:spTree>
    <p:extLst>
      <p:ext uri="{BB962C8B-B14F-4D97-AF65-F5344CB8AC3E}">
        <p14:creationId xmlns:p14="http://schemas.microsoft.com/office/powerpoint/2010/main" val="2899529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Raw </a:t>
            </a:r>
            <a:r>
              <a:rPr lang="en-US" dirty="0" smtClean="0"/>
              <a:t>Animal </a:t>
            </a:r>
            <a:r>
              <a:rPr lang="en-US" dirty="0"/>
              <a:t>M</a:t>
            </a:r>
            <a:r>
              <a:rPr lang="en-US" dirty="0" smtClean="0"/>
              <a:t>anures</a:t>
            </a:r>
            <a:r>
              <a:rPr lang="en-US" dirty="0"/>
              <a:t>: </a:t>
            </a:r>
            <a:r>
              <a:rPr lang="en-US" dirty="0" smtClean="0"/>
              <a:t>Application</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Cannot apply to frozen ground</a:t>
            </a:r>
          </a:p>
          <a:p>
            <a:r>
              <a:rPr lang="en-US" dirty="0"/>
              <a:t>Application times restricted for food safety</a:t>
            </a:r>
          </a:p>
        </p:txBody>
      </p:sp>
      <p:graphicFrame>
        <p:nvGraphicFramePr>
          <p:cNvPr id="5" name="Table 4"/>
          <p:cNvGraphicFramePr>
            <a:graphicFrameLocks noGrp="1"/>
          </p:cNvGraphicFramePr>
          <p:nvPr>
            <p:custDataLst>
              <p:tags r:id="rId3"/>
            </p:custDataLst>
            <p:extLst>
              <p:ext uri="{D42A27DB-BD31-4B8C-83A1-F6EECF244321}">
                <p14:modId xmlns:p14="http://schemas.microsoft.com/office/powerpoint/2010/main" val="784165688"/>
              </p:ext>
            </p:extLst>
          </p:nvPr>
        </p:nvGraphicFramePr>
        <p:xfrm>
          <a:off x="762000" y="3048000"/>
          <a:ext cx="7924800" cy="2788920"/>
        </p:xfrm>
        <a:graphic>
          <a:graphicData uri="http://schemas.openxmlformats.org/drawingml/2006/table">
            <a:tbl>
              <a:tblPr>
                <a:tableStyleId>{5C22544A-7EE6-4342-B048-85BDC9FD1C3A}</a:tableStyleId>
              </a:tblPr>
              <a:tblGrid>
                <a:gridCol w="4800600">
                  <a:extLst>
                    <a:ext uri="{9D8B030D-6E8A-4147-A177-3AD203B41FA5}">
                      <a16:colId xmlns="" xmlns:a16="http://schemas.microsoft.com/office/drawing/2014/main" val="3946692591"/>
                    </a:ext>
                  </a:extLst>
                </a:gridCol>
                <a:gridCol w="3124200">
                  <a:extLst>
                    <a:ext uri="{9D8B030D-6E8A-4147-A177-3AD203B41FA5}">
                      <a16:colId xmlns="" xmlns:a16="http://schemas.microsoft.com/office/drawing/2014/main" val="3065766397"/>
                    </a:ext>
                  </a:extLst>
                </a:gridCol>
              </a:tblGrid>
              <a:tr h="533400">
                <a:tc>
                  <a:txBody>
                    <a:bodyPr/>
                    <a:lstStyle/>
                    <a:p>
                      <a:pPr algn="l" fontAlgn="b"/>
                      <a:r>
                        <a:rPr lang="en-US" sz="2400" b="1" u="none" strike="noStrike" dirty="0">
                          <a:effectLst/>
                        </a:rPr>
                        <a:t>Crop</a:t>
                      </a:r>
                      <a:endParaRPr lang="en-US" sz="2400" b="1"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2400" b="1" u="none" strike="noStrike" dirty="0">
                          <a:effectLst/>
                        </a:rPr>
                        <a:t>Permitted application</a:t>
                      </a:r>
                      <a:endParaRPr lang="en-US" sz="2400" b="1"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2578338104"/>
                  </a:ext>
                </a:extLst>
              </a:tr>
              <a:tr h="609600">
                <a:tc>
                  <a:txBody>
                    <a:bodyPr/>
                    <a:lstStyle/>
                    <a:p>
                      <a:pPr algn="l" fontAlgn="b"/>
                      <a:r>
                        <a:rPr lang="en-US" sz="2400" u="none" strike="noStrike" dirty="0">
                          <a:effectLst/>
                        </a:rPr>
                        <a:t>Feed crops</a:t>
                      </a:r>
                      <a:endParaRPr lang="en-US" sz="24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tc>
                  <a:txBody>
                    <a:bodyPr/>
                    <a:lstStyle/>
                    <a:p>
                      <a:pPr algn="l" fontAlgn="b"/>
                      <a:r>
                        <a:rPr lang="en-US" sz="2400" u="none" strike="noStrike" dirty="0">
                          <a:effectLst/>
                        </a:rPr>
                        <a:t>Anytime</a:t>
                      </a:r>
                      <a:endParaRPr lang="en-US" sz="24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extLst>
                  <a:ext uri="{0D108BD9-81ED-4DB2-BD59-A6C34878D82A}">
                    <a16:rowId xmlns="" xmlns:a16="http://schemas.microsoft.com/office/drawing/2014/main" val="1458361457"/>
                  </a:ext>
                </a:extLst>
              </a:tr>
              <a:tr h="815181">
                <a:tc>
                  <a:txBody>
                    <a:bodyPr/>
                    <a:lstStyle/>
                    <a:p>
                      <a:pPr algn="l" fontAlgn="b"/>
                      <a:r>
                        <a:rPr lang="en-US" sz="2400" u="none" strike="noStrike">
                          <a:effectLst/>
                        </a:rPr>
                        <a:t>Food crops with edible portion not in contact with soil (e.g. corn)</a:t>
                      </a:r>
                      <a:endParaRPr lang="en-US" sz="2400" b="0" i="0" u="none" strike="noStrike">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tc>
                  <a:txBody>
                    <a:bodyPr/>
                    <a:lstStyle/>
                    <a:p>
                      <a:pPr algn="l" fontAlgn="b"/>
                      <a:r>
                        <a:rPr lang="en-US" sz="2400" u="none" strike="noStrike" dirty="0">
                          <a:effectLst/>
                        </a:rPr>
                        <a:t>≥90 days before harvest</a:t>
                      </a:r>
                      <a:endParaRPr lang="en-US" sz="24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extLst>
                  <a:ext uri="{0D108BD9-81ED-4DB2-BD59-A6C34878D82A}">
                    <a16:rowId xmlns="" xmlns:a16="http://schemas.microsoft.com/office/drawing/2014/main" val="905612910"/>
                  </a:ext>
                </a:extLst>
              </a:tr>
              <a:tr h="815181">
                <a:tc>
                  <a:txBody>
                    <a:bodyPr/>
                    <a:lstStyle/>
                    <a:p>
                      <a:pPr algn="l" fontAlgn="b"/>
                      <a:r>
                        <a:rPr lang="en-US" sz="2400" u="none" strike="noStrike" dirty="0">
                          <a:effectLst/>
                        </a:rPr>
                        <a:t>Food crops with edible portion in contact with soil (e.g. carrots)</a:t>
                      </a:r>
                      <a:endParaRPr lang="en-US" sz="24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tc>
                  <a:txBody>
                    <a:bodyPr/>
                    <a:lstStyle/>
                    <a:p>
                      <a:pPr algn="l" fontAlgn="b"/>
                      <a:r>
                        <a:rPr lang="en-US" sz="2400" u="none" strike="noStrike" dirty="0">
                          <a:effectLst/>
                        </a:rPr>
                        <a:t>≥120 days before harvest</a:t>
                      </a:r>
                      <a:endParaRPr lang="en-US" sz="24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BB"/>
                    </a:solidFill>
                  </a:tcPr>
                </a:tc>
                <a:extLst>
                  <a:ext uri="{0D108BD9-81ED-4DB2-BD59-A6C34878D82A}">
                    <a16:rowId xmlns="" xmlns:a16="http://schemas.microsoft.com/office/drawing/2014/main" val="2489545421"/>
                  </a:ext>
                </a:extLst>
              </a:tr>
            </a:tbl>
          </a:graphicData>
        </a:graphic>
      </p:graphicFrame>
    </p:spTree>
    <p:extLst>
      <p:ext uri="{BB962C8B-B14F-4D97-AF65-F5344CB8AC3E}">
        <p14:creationId xmlns:p14="http://schemas.microsoft.com/office/powerpoint/2010/main" val="18286435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custDataLst>
              <p:tags r:id="rId1"/>
            </p:custDataLst>
            <p:extLst>
              <p:ext uri="{D42A27DB-BD31-4B8C-83A1-F6EECF244321}">
                <p14:modId xmlns:p14="http://schemas.microsoft.com/office/powerpoint/2010/main" val="2961843972"/>
              </p:ext>
            </p:extLst>
          </p:nvPr>
        </p:nvGraphicFramePr>
        <p:xfrm>
          <a:off x="381000" y="114305"/>
          <a:ext cx="8458202" cy="6362699"/>
        </p:xfrm>
        <a:graphic>
          <a:graphicData uri="http://schemas.openxmlformats.org/drawingml/2006/table">
            <a:tbl>
              <a:tblPr>
                <a:tableStyleId>{5C22544A-7EE6-4342-B048-85BDC9FD1C3A}</a:tableStyleId>
              </a:tblPr>
              <a:tblGrid>
                <a:gridCol w="1035698">
                  <a:extLst>
                    <a:ext uri="{9D8B030D-6E8A-4147-A177-3AD203B41FA5}">
                      <a16:colId xmlns="" xmlns:a16="http://schemas.microsoft.com/office/drawing/2014/main" val="3753114098"/>
                    </a:ext>
                  </a:extLst>
                </a:gridCol>
                <a:gridCol w="1555102">
                  <a:extLst>
                    <a:ext uri="{9D8B030D-6E8A-4147-A177-3AD203B41FA5}">
                      <a16:colId xmlns="" xmlns:a16="http://schemas.microsoft.com/office/drawing/2014/main" val="1718548533"/>
                    </a:ext>
                  </a:extLst>
                </a:gridCol>
                <a:gridCol w="688912">
                  <a:extLst>
                    <a:ext uri="{9D8B030D-6E8A-4147-A177-3AD203B41FA5}">
                      <a16:colId xmlns="" xmlns:a16="http://schemas.microsoft.com/office/drawing/2014/main" val="3007461298"/>
                    </a:ext>
                  </a:extLst>
                </a:gridCol>
                <a:gridCol w="1035698">
                  <a:extLst>
                    <a:ext uri="{9D8B030D-6E8A-4147-A177-3AD203B41FA5}">
                      <a16:colId xmlns="" xmlns:a16="http://schemas.microsoft.com/office/drawing/2014/main" val="1856081834"/>
                    </a:ext>
                  </a:extLst>
                </a:gridCol>
                <a:gridCol w="1035698">
                  <a:extLst>
                    <a:ext uri="{9D8B030D-6E8A-4147-A177-3AD203B41FA5}">
                      <a16:colId xmlns="" xmlns:a16="http://schemas.microsoft.com/office/drawing/2014/main" val="2851722813"/>
                    </a:ext>
                  </a:extLst>
                </a:gridCol>
                <a:gridCol w="1035698">
                  <a:extLst>
                    <a:ext uri="{9D8B030D-6E8A-4147-A177-3AD203B41FA5}">
                      <a16:colId xmlns="" xmlns:a16="http://schemas.microsoft.com/office/drawing/2014/main" val="516261728"/>
                    </a:ext>
                  </a:extLst>
                </a:gridCol>
                <a:gridCol w="1035698">
                  <a:extLst>
                    <a:ext uri="{9D8B030D-6E8A-4147-A177-3AD203B41FA5}">
                      <a16:colId xmlns="" xmlns:a16="http://schemas.microsoft.com/office/drawing/2014/main" val="4004965483"/>
                    </a:ext>
                  </a:extLst>
                </a:gridCol>
                <a:gridCol w="1035698">
                  <a:extLst>
                    <a:ext uri="{9D8B030D-6E8A-4147-A177-3AD203B41FA5}">
                      <a16:colId xmlns="" xmlns:a16="http://schemas.microsoft.com/office/drawing/2014/main" val="1758282136"/>
                    </a:ext>
                  </a:extLst>
                </a:gridCol>
              </a:tblGrid>
              <a:tr h="686491">
                <a:tc gridSpan="8">
                  <a:txBody>
                    <a:bodyPr/>
                    <a:lstStyle/>
                    <a:p>
                      <a:pPr algn="ctr" fontAlgn="ctr"/>
                      <a:r>
                        <a:rPr lang="en-US" sz="3600" b="1" u="none" strike="noStrike" dirty="0">
                          <a:solidFill>
                            <a:srgbClr val="F8E180"/>
                          </a:solidFill>
                          <a:effectLst/>
                        </a:rPr>
                        <a:t>Typical</a:t>
                      </a:r>
                      <a:r>
                        <a:rPr lang="en-US" sz="3600" b="1" u="none" strike="noStrike" baseline="0" dirty="0">
                          <a:solidFill>
                            <a:srgbClr val="F8E180"/>
                          </a:solidFill>
                          <a:effectLst/>
                        </a:rPr>
                        <a:t> n</a:t>
                      </a:r>
                      <a:r>
                        <a:rPr lang="en-US" sz="3600" b="1" u="none" strike="noStrike" dirty="0">
                          <a:solidFill>
                            <a:srgbClr val="F8E180"/>
                          </a:solidFill>
                          <a:effectLst/>
                        </a:rPr>
                        <a:t>utrient content of stored manure</a:t>
                      </a:r>
                      <a:endParaRPr lang="en-US" sz="3600" b="1" i="0" u="none" strike="noStrike" dirty="0">
                        <a:solidFill>
                          <a:srgbClr val="F8E180"/>
                        </a:solidFill>
                        <a:effectLst/>
                        <a:latin typeface="Calibri" panose="020F0502020204030204" pitchFamily="34" charset="0"/>
                      </a:endParaRPr>
                    </a:p>
                  </a:txBody>
                  <a:tcPr marL="6350" marR="6350" marT="6350" marB="0" anchor="ctr">
                    <a:solidFill>
                      <a:srgbClr val="8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596477518"/>
                  </a:ext>
                </a:extLst>
              </a:tr>
              <a:tr h="151709">
                <a:tc gridSpan="8">
                  <a:txBody>
                    <a:bodyPr/>
                    <a:lstStyle/>
                    <a:p>
                      <a:pPr algn="l" fontAlgn="t"/>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411644437"/>
                  </a:ext>
                </a:extLst>
              </a:tr>
              <a:tr h="350397">
                <a:tc rowSpan="2" gridSpan="2">
                  <a:txBody>
                    <a:bodyPr/>
                    <a:lstStyle/>
                    <a:p>
                      <a:pPr algn="l" fontAlgn="ctr"/>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ctr"/>
                </a:tc>
                <a:tc rowSpan="2" hMerge="1">
                  <a:txBody>
                    <a:bodyPr/>
                    <a:lstStyle/>
                    <a:p>
                      <a:endParaRPr lang="en-US"/>
                    </a:p>
                  </a:txBody>
                  <a:tcPr/>
                </a:tc>
                <a:tc>
                  <a:txBody>
                    <a:bodyPr/>
                    <a:lstStyle/>
                    <a:p>
                      <a:pPr algn="ctr" fontAlgn="ctr"/>
                      <a:r>
                        <a:rPr lang="en-US" sz="2400" b="1" u="none" strike="noStrike" dirty="0">
                          <a:effectLst/>
                        </a:rPr>
                        <a:t>N</a:t>
                      </a:r>
                      <a:endParaRPr lang="en-US" sz="2400" b="1" i="0" u="none" strike="noStrike" dirty="0">
                        <a:solidFill>
                          <a:srgbClr val="000000"/>
                        </a:solidFill>
                        <a:effectLst/>
                        <a:latin typeface="Calibri" panose="020F0502020204030204" pitchFamily="34" charset="0"/>
                      </a:endParaRPr>
                    </a:p>
                  </a:txBody>
                  <a:tcPr marL="6350" marR="6350" marT="6350" marB="0" anchor="ctr">
                    <a:solidFill>
                      <a:schemeClr val="accent1">
                        <a:lumMod val="40000"/>
                        <a:lumOff val="60000"/>
                      </a:schemeClr>
                    </a:solidFill>
                  </a:tcPr>
                </a:tc>
                <a:tc>
                  <a:txBody>
                    <a:bodyPr/>
                    <a:lstStyle/>
                    <a:p>
                      <a:pPr algn="ctr" fontAlgn="ctr"/>
                      <a:r>
                        <a:rPr lang="en-US" sz="2400" b="1" u="none" strike="noStrike" dirty="0">
                          <a:effectLst/>
                        </a:rPr>
                        <a:t>P</a:t>
                      </a:r>
                      <a:r>
                        <a:rPr lang="en-US" sz="2400" b="1" u="none" strike="noStrike" baseline="-25000" dirty="0">
                          <a:effectLst/>
                        </a:rPr>
                        <a:t>2</a:t>
                      </a:r>
                      <a:r>
                        <a:rPr lang="en-US" sz="2400" b="1" u="none" strike="noStrike" dirty="0">
                          <a:effectLst/>
                        </a:rPr>
                        <a:t>O</a:t>
                      </a:r>
                      <a:r>
                        <a:rPr lang="en-US" sz="2400" b="1" u="none" strike="noStrike" baseline="-25000" dirty="0">
                          <a:effectLst/>
                        </a:rPr>
                        <a:t>5</a:t>
                      </a:r>
                      <a:endParaRPr lang="en-US" sz="2400" b="1" i="0" u="none" strike="noStrike" baseline="-25000" dirty="0">
                        <a:solidFill>
                          <a:srgbClr val="000000"/>
                        </a:solidFill>
                        <a:effectLst/>
                        <a:latin typeface="Calibri" panose="020F0502020204030204" pitchFamily="34" charset="0"/>
                      </a:endParaRPr>
                    </a:p>
                  </a:txBody>
                  <a:tcPr marL="6350" marR="6350" marT="6350" marB="0" anchor="ctr">
                    <a:solidFill>
                      <a:schemeClr val="accent1">
                        <a:lumMod val="40000"/>
                        <a:lumOff val="60000"/>
                      </a:schemeClr>
                    </a:solidFill>
                  </a:tcPr>
                </a:tc>
                <a:tc>
                  <a:txBody>
                    <a:bodyPr/>
                    <a:lstStyle/>
                    <a:p>
                      <a:pPr algn="ctr" fontAlgn="ctr"/>
                      <a:r>
                        <a:rPr lang="en-US" sz="2400" b="1" u="none" strike="noStrike" dirty="0">
                          <a:effectLst/>
                        </a:rPr>
                        <a:t>K</a:t>
                      </a:r>
                      <a:r>
                        <a:rPr lang="en-US" sz="2400" b="1" u="none" strike="noStrike" baseline="-25000" dirty="0">
                          <a:effectLst/>
                        </a:rPr>
                        <a:t>2</a:t>
                      </a:r>
                      <a:r>
                        <a:rPr lang="en-US" sz="2400" b="1" u="none" strike="noStrike" dirty="0">
                          <a:effectLst/>
                        </a:rPr>
                        <a:t>O</a:t>
                      </a:r>
                      <a:endParaRPr lang="en-US" sz="2400" b="1" i="0" u="none" strike="noStrike" dirty="0">
                        <a:solidFill>
                          <a:srgbClr val="000000"/>
                        </a:solidFill>
                        <a:effectLst/>
                        <a:latin typeface="Calibri" panose="020F0502020204030204" pitchFamily="34" charset="0"/>
                      </a:endParaRPr>
                    </a:p>
                  </a:txBody>
                  <a:tcPr marL="6350" marR="6350" marT="6350" marB="0" anchor="ctr">
                    <a:solidFill>
                      <a:schemeClr val="accent1">
                        <a:lumMod val="40000"/>
                        <a:lumOff val="60000"/>
                      </a:schemeClr>
                    </a:solidFill>
                  </a:tcPr>
                </a:tc>
                <a:tc>
                  <a:txBody>
                    <a:bodyPr/>
                    <a:lstStyle/>
                    <a:p>
                      <a:pPr algn="ctr" fontAlgn="ctr"/>
                      <a:r>
                        <a:rPr lang="en-US" sz="2400" b="1" u="none" strike="noStrike" dirty="0">
                          <a:effectLst/>
                        </a:rPr>
                        <a:t>N</a:t>
                      </a:r>
                      <a:endParaRPr lang="en-US" sz="2400" b="1" i="0" u="none" strike="noStrike" dirty="0">
                        <a:solidFill>
                          <a:srgbClr val="000000"/>
                        </a:solidFill>
                        <a:effectLst/>
                        <a:latin typeface="Calibri" panose="020F0502020204030204" pitchFamily="34" charset="0"/>
                      </a:endParaRPr>
                    </a:p>
                  </a:txBody>
                  <a:tcPr marL="6350" marR="6350" marT="6350" marB="0" anchor="ctr">
                    <a:solidFill>
                      <a:schemeClr val="accent1">
                        <a:lumMod val="40000"/>
                        <a:lumOff val="60000"/>
                      </a:schemeClr>
                    </a:solidFill>
                  </a:tcPr>
                </a:tc>
                <a:tc>
                  <a:txBody>
                    <a:bodyPr/>
                    <a:lstStyle/>
                    <a:p>
                      <a:pPr algn="ctr" fontAlgn="ctr"/>
                      <a:r>
                        <a:rPr lang="en-US" sz="2400" b="1" u="none" strike="noStrike" dirty="0">
                          <a:effectLst/>
                        </a:rPr>
                        <a:t>P</a:t>
                      </a:r>
                      <a:r>
                        <a:rPr lang="en-US" sz="2400" b="1" u="none" strike="noStrike" baseline="-25000" dirty="0">
                          <a:effectLst/>
                        </a:rPr>
                        <a:t>2</a:t>
                      </a:r>
                      <a:r>
                        <a:rPr lang="en-US" sz="2400" b="1" u="none" strike="noStrike" dirty="0">
                          <a:effectLst/>
                        </a:rPr>
                        <a:t>O5</a:t>
                      </a:r>
                      <a:endParaRPr lang="en-US" sz="2400" b="1" i="0" u="none" strike="noStrike" dirty="0">
                        <a:solidFill>
                          <a:srgbClr val="000000"/>
                        </a:solidFill>
                        <a:effectLst/>
                        <a:latin typeface="Calibri" panose="020F0502020204030204" pitchFamily="34" charset="0"/>
                      </a:endParaRPr>
                    </a:p>
                  </a:txBody>
                  <a:tcPr marL="6350" marR="6350" marT="6350" marB="0" anchor="ctr">
                    <a:solidFill>
                      <a:schemeClr val="accent1">
                        <a:lumMod val="40000"/>
                        <a:lumOff val="60000"/>
                      </a:schemeClr>
                    </a:solidFill>
                  </a:tcPr>
                </a:tc>
                <a:tc>
                  <a:txBody>
                    <a:bodyPr/>
                    <a:lstStyle/>
                    <a:p>
                      <a:pPr algn="ctr" fontAlgn="ctr"/>
                      <a:r>
                        <a:rPr lang="en-US" sz="2400" b="1" u="none" strike="noStrike" dirty="0">
                          <a:effectLst/>
                        </a:rPr>
                        <a:t>K</a:t>
                      </a:r>
                      <a:r>
                        <a:rPr lang="en-US" sz="2400" b="1" u="none" strike="noStrike" baseline="-25000" dirty="0">
                          <a:effectLst/>
                        </a:rPr>
                        <a:t>2</a:t>
                      </a:r>
                      <a:r>
                        <a:rPr lang="en-US" sz="2400" b="1" u="none" strike="noStrike" dirty="0">
                          <a:effectLst/>
                        </a:rPr>
                        <a:t>O</a:t>
                      </a:r>
                      <a:endParaRPr lang="en-US" sz="2400" b="1" i="0" u="none" strike="noStrike" dirty="0">
                        <a:solidFill>
                          <a:srgbClr val="000000"/>
                        </a:solidFill>
                        <a:effectLst/>
                        <a:latin typeface="Calibri" panose="020F0502020204030204" pitchFamily="34" charset="0"/>
                      </a:endParaRPr>
                    </a:p>
                  </a:txBody>
                  <a:tcPr marL="6350" marR="6350" marT="6350" marB="0" anchor="ctr">
                    <a:solidFill>
                      <a:schemeClr val="accent1">
                        <a:lumMod val="40000"/>
                        <a:lumOff val="60000"/>
                      </a:schemeClr>
                    </a:solidFill>
                  </a:tcPr>
                </a:tc>
                <a:extLst>
                  <a:ext uri="{0D108BD9-81ED-4DB2-BD59-A6C34878D82A}">
                    <a16:rowId xmlns="" xmlns:a16="http://schemas.microsoft.com/office/drawing/2014/main" val="4144104806"/>
                  </a:ext>
                </a:extLst>
              </a:tr>
              <a:tr h="350397">
                <a:tc gridSpan="2" vMerge="1">
                  <a:txBody>
                    <a:bodyPr/>
                    <a:lstStyle/>
                    <a:p>
                      <a:endParaRPr lang="en-US"/>
                    </a:p>
                  </a:txBody>
                  <a:tcPr/>
                </a:tc>
                <a:tc hMerge="1" vMerge="1">
                  <a:txBody>
                    <a:bodyPr/>
                    <a:lstStyle/>
                    <a:p>
                      <a:endParaRPr lang="en-US"/>
                    </a:p>
                  </a:txBody>
                  <a:tcPr/>
                </a:tc>
                <a:tc gridSpan="3">
                  <a:txBody>
                    <a:bodyPr/>
                    <a:lstStyle/>
                    <a:p>
                      <a:pPr algn="ctr" fontAlgn="ctr"/>
                      <a:r>
                        <a:rPr lang="en-US" sz="2400" u="none" strike="noStrike" dirty="0">
                          <a:effectLst/>
                        </a:rPr>
                        <a:t>pounds/1000 gallons</a:t>
                      </a:r>
                      <a:endParaRPr lang="en-US" sz="2400" b="1" i="0" u="none" strike="noStrike" dirty="0">
                        <a:solidFill>
                          <a:srgbClr val="000000"/>
                        </a:solidFill>
                        <a:effectLst/>
                        <a:latin typeface="Calibri" panose="020F0502020204030204" pitchFamily="34" charset="0"/>
                      </a:endParaRPr>
                    </a:p>
                  </a:txBody>
                  <a:tcPr marL="6350" marR="6350" marT="6350" marB="0" anchor="ctr">
                    <a:solidFill>
                      <a:srgbClr val="E2E6BC"/>
                    </a:solidFill>
                  </a:tcPr>
                </a:tc>
                <a:tc hMerge="1">
                  <a:txBody>
                    <a:bodyPr/>
                    <a:lstStyle/>
                    <a:p>
                      <a:endParaRPr lang="en-US"/>
                    </a:p>
                  </a:txBody>
                  <a:tcPr/>
                </a:tc>
                <a:tc hMerge="1">
                  <a:txBody>
                    <a:bodyPr/>
                    <a:lstStyle/>
                    <a:p>
                      <a:endParaRPr lang="en-US"/>
                    </a:p>
                  </a:txBody>
                  <a:tcPr/>
                </a:tc>
                <a:tc gridSpan="3">
                  <a:txBody>
                    <a:bodyPr/>
                    <a:lstStyle/>
                    <a:p>
                      <a:pPr algn="ctr" fontAlgn="ctr"/>
                      <a:r>
                        <a:rPr lang="en-US" sz="2400" u="none" strike="noStrike" dirty="0">
                          <a:effectLst/>
                        </a:rPr>
                        <a:t>pounds/ton</a:t>
                      </a:r>
                      <a:endParaRPr lang="en-US" sz="2400" b="1" i="0" u="none" strike="noStrike" dirty="0">
                        <a:solidFill>
                          <a:srgbClr val="000000"/>
                        </a:solidFill>
                        <a:effectLst/>
                        <a:latin typeface="Calibri" panose="020F0502020204030204" pitchFamily="34" charset="0"/>
                      </a:endParaRPr>
                    </a:p>
                  </a:txBody>
                  <a:tcPr marL="6350" marR="6350" marT="6350" marB="0" anchor="ctr">
                    <a:solidFill>
                      <a:srgbClr val="F9E695"/>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640323953"/>
                  </a:ext>
                </a:extLst>
              </a:tr>
              <a:tr h="504017">
                <a:tc>
                  <a:txBody>
                    <a:bodyPr/>
                    <a:lstStyle/>
                    <a:p>
                      <a:pPr algn="l" fontAlgn="ctr"/>
                      <a:r>
                        <a:rPr lang="en-US" sz="2400" b="1" u="none" strike="noStrike" dirty="0">
                          <a:effectLst/>
                        </a:rPr>
                        <a:t>Swine</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2400" u="none" strike="noStrike" dirty="0">
                          <a:effectLst/>
                        </a:rPr>
                        <a:t>Farrowing</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27</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27</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15</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1899336690"/>
                  </a:ext>
                </a:extLst>
              </a:tr>
              <a:tr h="350397">
                <a:tc>
                  <a:txBody>
                    <a:bodyPr/>
                    <a:lstStyle/>
                    <a:p>
                      <a:pPr algn="l" fontAlgn="ctr"/>
                      <a:r>
                        <a:rPr lang="en-US" sz="2400" b="1" u="none" strike="noStrike" dirty="0">
                          <a:effectLst/>
                        </a:rPr>
                        <a:t> </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2400" u="none" strike="noStrike" dirty="0">
                          <a:effectLst/>
                        </a:rPr>
                        <a:t>Nursery</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34</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25</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18</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2873387640"/>
                  </a:ext>
                </a:extLst>
              </a:tr>
              <a:tr h="504017">
                <a:tc>
                  <a:txBody>
                    <a:bodyPr/>
                    <a:lstStyle/>
                    <a:p>
                      <a:pPr algn="l" fontAlgn="ctr"/>
                      <a:r>
                        <a:rPr lang="en-US" sz="2400" b="1" u="none" strike="noStrike" dirty="0">
                          <a:effectLst/>
                        </a:rPr>
                        <a:t> </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2400" u="none" strike="noStrike">
                          <a:effectLst/>
                        </a:rPr>
                        <a:t>Gestation</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40</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42</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18</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22</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27</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14</a:t>
                      </a:r>
                      <a:endParaRPr lang="en-US" sz="24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1217424763"/>
                  </a:ext>
                </a:extLst>
              </a:tr>
              <a:tr h="350397">
                <a:tc>
                  <a:txBody>
                    <a:bodyPr/>
                    <a:lstStyle/>
                    <a:p>
                      <a:pPr algn="l" fontAlgn="ctr"/>
                      <a:r>
                        <a:rPr lang="en-US" sz="2400" b="1" u="none" strike="noStrike" dirty="0">
                          <a:effectLst/>
                        </a:rPr>
                        <a:t> </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2400" u="none" strike="noStrike">
                          <a:effectLst/>
                        </a:rPr>
                        <a:t>Finishing</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53</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39</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29</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22</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22</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17</a:t>
                      </a:r>
                      <a:endParaRPr lang="en-US" sz="24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2999151418"/>
                  </a:ext>
                </a:extLst>
              </a:tr>
              <a:tr h="350397">
                <a:tc>
                  <a:txBody>
                    <a:bodyPr/>
                    <a:lstStyle/>
                    <a:p>
                      <a:pPr algn="l" fontAlgn="ctr"/>
                      <a:r>
                        <a:rPr lang="en-US" sz="2400" b="1" u="none" strike="noStrike" dirty="0">
                          <a:effectLst/>
                        </a:rPr>
                        <a:t>Dairy</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2400" u="none" strike="noStrike">
                          <a:effectLst/>
                        </a:rPr>
                        <a:t>Cows</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25</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15</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27</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11</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7</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9</a:t>
                      </a:r>
                      <a:endParaRPr lang="en-US" sz="24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3254987158"/>
                  </a:ext>
                </a:extLst>
              </a:tr>
              <a:tr h="350397">
                <a:tc>
                  <a:txBody>
                    <a:bodyPr/>
                    <a:lstStyle/>
                    <a:p>
                      <a:pPr algn="l" fontAlgn="ctr"/>
                      <a:r>
                        <a:rPr lang="en-US" sz="2400" b="1" u="none" strike="noStrike" dirty="0">
                          <a:effectLst/>
                        </a:rPr>
                        <a:t> </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2400" u="none" strike="noStrike">
                          <a:effectLst/>
                        </a:rPr>
                        <a:t>Heifers</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13</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12</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19</a:t>
                      </a:r>
                      <a:endParaRPr lang="en-US" sz="24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2215617144"/>
                  </a:ext>
                </a:extLst>
              </a:tr>
              <a:tr h="350397">
                <a:tc>
                  <a:txBody>
                    <a:bodyPr/>
                    <a:lstStyle/>
                    <a:p>
                      <a:pPr algn="l" fontAlgn="ctr"/>
                      <a:r>
                        <a:rPr lang="en-US" sz="2400" b="1" u="none" strike="noStrike" dirty="0">
                          <a:effectLst/>
                        </a:rPr>
                        <a:t>Beef</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2400" u="none" strike="noStrike">
                          <a:effectLst/>
                        </a:rPr>
                        <a:t>Cows</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15</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10</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9</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1218221106"/>
                  </a:ext>
                </a:extLst>
              </a:tr>
              <a:tr h="350397">
                <a:tc>
                  <a:txBody>
                    <a:bodyPr/>
                    <a:lstStyle/>
                    <a:p>
                      <a:pPr algn="l" fontAlgn="ctr"/>
                      <a:r>
                        <a:rPr lang="en-US" sz="2400" b="1" u="none" strike="noStrike" dirty="0">
                          <a:effectLst/>
                        </a:rPr>
                        <a:t> </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2400" u="none" strike="noStrike">
                          <a:effectLst/>
                        </a:rPr>
                        <a:t>Steers</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14</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9</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14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1351704013"/>
                  </a:ext>
                </a:extLst>
              </a:tr>
              <a:tr h="504017">
                <a:tc>
                  <a:txBody>
                    <a:bodyPr/>
                    <a:lstStyle/>
                    <a:p>
                      <a:pPr algn="l" fontAlgn="ctr"/>
                      <a:r>
                        <a:rPr lang="en-US" sz="2400" b="1" u="none" strike="noStrike" dirty="0">
                          <a:effectLst/>
                        </a:rPr>
                        <a:t>Poultry</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2400" u="none" strike="noStrike" dirty="0">
                          <a:effectLst/>
                        </a:rPr>
                        <a:t>Turkeys</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44</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63</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34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3601400590"/>
                  </a:ext>
                </a:extLst>
              </a:tr>
              <a:tr h="504017">
                <a:tc>
                  <a:txBody>
                    <a:bodyPr/>
                    <a:lstStyle/>
                    <a:p>
                      <a:pPr algn="l" fontAlgn="ctr"/>
                      <a:r>
                        <a:rPr lang="en-US" sz="2400" b="1" u="none" strike="noStrike" dirty="0">
                          <a:effectLst/>
                        </a:rPr>
                        <a:t> </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US" sz="2400" u="none" strike="noStrike" dirty="0">
                          <a:effectLst/>
                        </a:rPr>
                        <a:t>Broiler</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59</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63</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40</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1870092066"/>
                  </a:ext>
                </a:extLst>
              </a:tr>
              <a:tr h="350397">
                <a:tc>
                  <a:txBody>
                    <a:bodyPr/>
                    <a:lstStyle/>
                    <a:p>
                      <a:pPr algn="l" fontAlgn="ctr"/>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2400" u="none" strike="noStrike" dirty="0">
                          <a:effectLst/>
                        </a:rPr>
                        <a:t>Layer</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39</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57</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30</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 xmlns:a16="http://schemas.microsoft.com/office/drawing/2014/main" val="2818909800"/>
                  </a:ext>
                </a:extLst>
              </a:tr>
            </a:tbl>
          </a:graphicData>
        </a:graphic>
      </p:graphicFrame>
      <p:sp>
        <p:nvSpPr>
          <p:cNvPr id="8" name="TextBox 7"/>
          <p:cNvSpPr txBox="1"/>
          <p:nvPr>
            <p:custDataLst>
              <p:tags r:id="rId2"/>
            </p:custDataLst>
          </p:nvPr>
        </p:nvSpPr>
        <p:spPr>
          <a:xfrm>
            <a:off x="381000" y="6396335"/>
            <a:ext cx="3931654" cy="461665"/>
          </a:xfrm>
          <a:prstGeom prst="rect">
            <a:avLst/>
          </a:prstGeom>
          <a:noFill/>
        </p:spPr>
        <p:txBody>
          <a:bodyPr wrap="none" rtlCol="0">
            <a:spAutoFit/>
          </a:bodyPr>
          <a:lstStyle/>
          <a:p>
            <a:r>
              <a:rPr lang="en-US" sz="2400" dirty="0">
                <a:solidFill>
                  <a:srgbClr val="800000"/>
                </a:solidFill>
              </a:rPr>
              <a:t>Adapted from UMN Extension</a:t>
            </a:r>
          </a:p>
        </p:txBody>
      </p:sp>
    </p:spTree>
    <p:extLst>
      <p:ext uri="{BB962C8B-B14F-4D97-AF65-F5344CB8AC3E}">
        <p14:creationId xmlns:p14="http://schemas.microsoft.com/office/powerpoint/2010/main" val="2341502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Determining </a:t>
            </a:r>
            <a:r>
              <a:rPr lang="en-US" dirty="0" smtClean="0"/>
              <a:t>Manure </a:t>
            </a:r>
            <a:r>
              <a:rPr lang="en-US" dirty="0"/>
              <a:t>A</a:t>
            </a:r>
            <a:r>
              <a:rPr lang="en-US" dirty="0" smtClean="0"/>
              <a:t>pplication </a:t>
            </a:r>
            <a:r>
              <a:rPr lang="en-US" dirty="0"/>
              <a:t>R</a:t>
            </a:r>
            <a:r>
              <a:rPr lang="en-US" dirty="0" smtClean="0"/>
              <a:t>ates</a:t>
            </a:r>
            <a:endParaRPr lang="en-US" dirty="0"/>
          </a:p>
        </p:txBody>
      </p:sp>
      <p:sp>
        <p:nvSpPr>
          <p:cNvPr id="3" name="Content Placeholder 2"/>
          <p:cNvSpPr>
            <a:spLocks noGrp="1"/>
          </p:cNvSpPr>
          <p:nvPr>
            <p:ph idx="1"/>
            <p:custDataLst>
              <p:tags r:id="rId2"/>
            </p:custDataLst>
          </p:nvPr>
        </p:nvSpPr>
        <p:spPr>
          <a:xfrm>
            <a:off x="457200" y="1828800"/>
            <a:ext cx="8229600" cy="4525963"/>
          </a:xfrm>
        </p:spPr>
        <p:txBody>
          <a:bodyPr>
            <a:normAutofit fontScale="92500" lnSpcReduction="10000"/>
          </a:bodyPr>
          <a:lstStyle/>
          <a:p>
            <a:pPr marL="514350" indent="-514350">
              <a:buAutoNum type="arabicPeriod"/>
            </a:pPr>
            <a:r>
              <a:rPr lang="en-US" dirty="0"/>
              <a:t>Establish nutrient needs of the </a:t>
            </a:r>
            <a:r>
              <a:rPr lang="en-US" dirty="0" smtClean="0"/>
              <a:t>crop</a:t>
            </a:r>
          </a:p>
          <a:p>
            <a:pPr marL="914400" lvl="1" indent="-514350"/>
            <a:r>
              <a:rPr lang="en-US" dirty="0" smtClean="0"/>
              <a:t>Apply </a:t>
            </a:r>
            <a:r>
              <a:rPr lang="en-US" dirty="0"/>
              <a:t>credits from legumes or previous manure applications</a:t>
            </a:r>
          </a:p>
          <a:p>
            <a:pPr marL="514350" indent="-514350">
              <a:buAutoNum type="arabicPeriod"/>
            </a:pPr>
            <a:r>
              <a:rPr lang="en-US" dirty="0"/>
              <a:t>Determine the nutrient content of manure</a:t>
            </a:r>
          </a:p>
          <a:p>
            <a:pPr marL="514350" indent="-514350">
              <a:buAutoNum type="arabicPeriod"/>
            </a:pPr>
            <a:r>
              <a:rPr lang="en-US" dirty="0"/>
              <a:t>Determine nutrient availability to crop</a:t>
            </a:r>
          </a:p>
          <a:p>
            <a:pPr marL="514350" indent="-514350">
              <a:buAutoNum type="arabicPeriod"/>
            </a:pPr>
            <a:r>
              <a:rPr lang="en-US" dirty="0"/>
              <a:t>Calculate rate of application </a:t>
            </a:r>
          </a:p>
          <a:p>
            <a:pPr marL="0" indent="0">
              <a:buNone/>
            </a:pPr>
            <a:endParaRPr lang="en-US" dirty="0"/>
          </a:p>
          <a:p>
            <a:pPr marL="0" indent="0" algn="ctr">
              <a:buNone/>
            </a:pPr>
            <a:r>
              <a:rPr lang="en-US" dirty="0"/>
              <a:t>See worksheet and reference tables in Resources </a:t>
            </a:r>
            <a:r>
              <a:rPr lang="en-US" dirty="0" smtClean="0"/>
              <a:t>section of this unit</a:t>
            </a:r>
            <a:endParaRPr lang="en-US" dirty="0"/>
          </a:p>
        </p:txBody>
      </p:sp>
    </p:spTree>
    <p:extLst>
      <p:ext uri="{BB962C8B-B14F-4D97-AF65-F5344CB8AC3E}">
        <p14:creationId xmlns:p14="http://schemas.microsoft.com/office/powerpoint/2010/main" val="3784849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custDataLst>
              <p:tags r:id="rId1"/>
            </p:custDataLst>
          </p:nvPr>
        </p:nvSpPr>
        <p:spPr>
          <a:xfrm>
            <a:off x="457200" y="27463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smtClean="0"/>
              <a:t>% Nitrogen Available over Time and Manure Type (Sweep Application)</a:t>
            </a:r>
            <a:endParaRPr lang="en-US" dirty="0"/>
          </a:p>
        </p:txBody>
      </p:sp>
      <p:graphicFrame>
        <p:nvGraphicFramePr>
          <p:cNvPr id="5" name="Content Placeholder 3"/>
          <p:cNvGraphicFramePr>
            <a:graphicFrameLocks/>
          </p:cNvGraphicFramePr>
          <p:nvPr>
            <p:custDataLst>
              <p:tags r:id="rId2"/>
            </p:custDataLst>
            <p:extLst>
              <p:ext uri="{D42A27DB-BD31-4B8C-83A1-F6EECF244321}">
                <p14:modId xmlns:p14="http://schemas.microsoft.com/office/powerpoint/2010/main" val="3826736144"/>
              </p:ext>
            </p:extLst>
          </p:nvPr>
        </p:nvGraphicFramePr>
        <p:xfrm>
          <a:off x="457200" y="2209799"/>
          <a:ext cx="8229600" cy="3124201"/>
        </p:xfrm>
        <a:graphic>
          <a:graphicData uri="http://schemas.openxmlformats.org/drawingml/2006/table">
            <a:tbl>
              <a:tblPr firstRow="1" bandRow="1">
                <a:tableStyleId>{D03447BB-5D67-496B-8E87-E561075AD55C}</a:tableStyleId>
              </a:tblPr>
              <a:tblGrid>
                <a:gridCol w="2982417">
                  <a:extLst>
                    <a:ext uri="{9D8B030D-6E8A-4147-A177-3AD203B41FA5}">
                      <a16:colId xmlns="" xmlns:a16="http://schemas.microsoft.com/office/drawing/2014/main" val="20000"/>
                    </a:ext>
                  </a:extLst>
                </a:gridCol>
                <a:gridCol w="1749061">
                  <a:extLst>
                    <a:ext uri="{9D8B030D-6E8A-4147-A177-3AD203B41FA5}">
                      <a16:colId xmlns="" xmlns:a16="http://schemas.microsoft.com/office/drawing/2014/main" val="20001"/>
                    </a:ext>
                  </a:extLst>
                </a:gridCol>
                <a:gridCol w="1749061">
                  <a:extLst>
                    <a:ext uri="{9D8B030D-6E8A-4147-A177-3AD203B41FA5}">
                      <a16:colId xmlns="" xmlns:a16="http://schemas.microsoft.com/office/drawing/2014/main" val="20002"/>
                    </a:ext>
                  </a:extLst>
                </a:gridCol>
                <a:gridCol w="1749061">
                  <a:extLst>
                    <a:ext uri="{9D8B030D-6E8A-4147-A177-3AD203B41FA5}">
                      <a16:colId xmlns="" xmlns:a16="http://schemas.microsoft.com/office/drawing/2014/main" val="20003"/>
                    </a:ext>
                  </a:extLst>
                </a:gridCol>
              </a:tblGrid>
              <a:tr h="803443">
                <a:tc>
                  <a:txBody>
                    <a:bodyPr/>
                    <a:lstStyle/>
                    <a:p>
                      <a:pPr algn="ctr"/>
                      <a:r>
                        <a:rPr lang="en-US" sz="3200" dirty="0" smtClean="0"/>
                        <a:t>Manure Type</a:t>
                      </a:r>
                      <a:endParaRPr lang="en-US" sz="3200" dirty="0"/>
                    </a:p>
                  </a:txBody>
                  <a:tcPr/>
                </a:tc>
                <a:tc>
                  <a:txBody>
                    <a:bodyPr/>
                    <a:lstStyle/>
                    <a:p>
                      <a:pPr algn="ctr"/>
                      <a:r>
                        <a:rPr lang="en-US" sz="3200" dirty="0" smtClean="0"/>
                        <a:t>Year 1</a:t>
                      </a:r>
                      <a:endParaRPr lang="en-US" sz="3200" dirty="0"/>
                    </a:p>
                  </a:txBody>
                  <a:tcPr/>
                </a:tc>
                <a:tc>
                  <a:txBody>
                    <a:bodyPr/>
                    <a:lstStyle/>
                    <a:p>
                      <a:pPr algn="ctr"/>
                      <a:r>
                        <a:rPr lang="en-US" sz="3200" dirty="0" smtClean="0"/>
                        <a:t>Year 2</a:t>
                      </a:r>
                      <a:endParaRPr lang="en-US" sz="3200" dirty="0"/>
                    </a:p>
                  </a:txBody>
                  <a:tcPr/>
                </a:tc>
                <a:tc>
                  <a:txBody>
                    <a:bodyPr/>
                    <a:lstStyle/>
                    <a:p>
                      <a:pPr algn="ctr"/>
                      <a:r>
                        <a:rPr lang="en-US" sz="3200" dirty="0" smtClean="0"/>
                        <a:t>Year 3</a:t>
                      </a:r>
                      <a:endParaRPr lang="en-US" sz="3200" dirty="0"/>
                    </a:p>
                  </a:txBody>
                  <a:tcPr/>
                </a:tc>
                <a:extLst>
                  <a:ext uri="{0D108BD9-81ED-4DB2-BD59-A6C34878D82A}">
                    <a16:rowId xmlns="" xmlns:a16="http://schemas.microsoft.com/office/drawing/2014/main" val="10000"/>
                  </a:ext>
                </a:extLst>
              </a:tr>
              <a:tr h="773586">
                <a:tc>
                  <a:txBody>
                    <a:bodyPr/>
                    <a:lstStyle/>
                    <a:p>
                      <a:pPr algn="ctr"/>
                      <a:r>
                        <a:rPr lang="en-US" sz="3200" dirty="0" smtClean="0"/>
                        <a:t>Beef Cattle</a:t>
                      </a:r>
                    </a:p>
                  </a:txBody>
                  <a:tcPr/>
                </a:tc>
                <a:tc>
                  <a:txBody>
                    <a:bodyPr/>
                    <a:lstStyle/>
                    <a:p>
                      <a:pPr algn="ctr"/>
                      <a:r>
                        <a:rPr lang="en-US" sz="3200" dirty="0" smtClean="0"/>
                        <a:t>60</a:t>
                      </a:r>
                      <a:endParaRPr lang="en-US" sz="3200" dirty="0"/>
                    </a:p>
                  </a:txBody>
                  <a:tcPr/>
                </a:tc>
                <a:tc>
                  <a:txBody>
                    <a:bodyPr/>
                    <a:lstStyle/>
                    <a:p>
                      <a:pPr algn="ctr"/>
                      <a:r>
                        <a:rPr lang="en-US" sz="3200" dirty="0" smtClean="0"/>
                        <a:t>25</a:t>
                      </a:r>
                      <a:endParaRPr lang="en-US" sz="3200" dirty="0"/>
                    </a:p>
                  </a:txBody>
                  <a:tcPr/>
                </a:tc>
                <a:tc>
                  <a:txBody>
                    <a:bodyPr/>
                    <a:lstStyle/>
                    <a:p>
                      <a:pPr algn="ctr"/>
                      <a:r>
                        <a:rPr lang="en-US" sz="3200" dirty="0" smtClean="0"/>
                        <a:t>10</a:t>
                      </a:r>
                      <a:endParaRPr lang="en-US" sz="3200" dirty="0"/>
                    </a:p>
                  </a:txBody>
                  <a:tcPr/>
                </a:tc>
                <a:extLst>
                  <a:ext uri="{0D108BD9-81ED-4DB2-BD59-A6C34878D82A}">
                    <a16:rowId xmlns="" xmlns:a16="http://schemas.microsoft.com/office/drawing/2014/main" val="10001"/>
                  </a:ext>
                </a:extLst>
              </a:tr>
              <a:tr h="773586">
                <a:tc>
                  <a:txBody>
                    <a:bodyPr/>
                    <a:lstStyle/>
                    <a:p>
                      <a:pPr algn="ctr"/>
                      <a:r>
                        <a:rPr lang="en-US" sz="3200" dirty="0" smtClean="0"/>
                        <a:t>Dairy Cattle</a:t>
                      </a:r>
                      <a:endParaRPr lang="en-US" sz="3200" dirty="0"/>
                    </a:p>
                  </a:txBody>
                  <a:tcPr/>
                </a:tc>
                <a:tc>
                  <a:txBody>
                    <a:bodyPr/>
                    <a:lstStyle/>
                    <a:p>
                      <a:pPr algn="ctr"/>
                      <a:r>
                        <a:rPr lang="en-US" sz="3200" dirty="0" smtClean="0"/>
                        <a:t>55</a:t>
                      </a:r>
                      <a:endParaRPr lang="en-US" sz="3200" dirty="0"/>
                    </a:p>
                  </a:txBody>
                  <a:tcPr/>
                </a:tc>
                <a:tc>
                  <a:txBody>
                    <a:bodyPr/>
                    <a:lstStyle/>
                    <a:p>
                      <a:pPr algn="ctr"/>
                      <a:r>
                        <a:rPr lang="en-US" sz="3200" dirty="0" smtClean="0"/>
                        <a:t>25</a:t>
                      </a:r>
                      <a:endParaRPr lang="en-US" sz="3200" dirty="0"/>
                    </a:p>
                  </a:txBody>
                  <a:tcPr/>
                </a:tc>
                <a:tc>
                  <a:txBody>
                    <a:bodyPr/>
                    <a:lstStyle/>
                    <a:p>
                      <a:pPr algn="ctr"/>
                      <a:r>
                        <a:rPr lang="en-US" sz="3200" dirty="0" smtClean="0"/>
                        <a:t>15</a:t>
                      </a:r>
                      <a:endParaRPr lang="en-US" sz="3200" dirty="0"/>
                    </a:p>
                  </a:txBody>
                  <a:tcPr/>
                </a:tc>
                <a:extLst>
                  <a:ext uri="{0D108BD9-81ED-4DB2-BD59-A6C34878D82A}">
                    <a16:rowId xmlns="" xmlns:a16="http://schemas.microsoft.com/office/drawing/2014/main" val="10002"/>
                  </a:ext>
                </a:extLst>
              </a:tr>
              <a:tr h="773586">
                <a:tc>
                  <a:txBody>
                    <a:bodyPr/>
                    <a:lstStyle/>
                    <a:p>
                      <a:pPr algn="ctr"/>
                      <a:r>
                        <a:rPr lang="en-US" sz="3200" dirty="0" smtClean="0"/>
                        <a:t>Swine</a:t>
                      </a:r>
                      <a:endParaRPr lang="en-US" sz="3200" dirty="0"/>
                    </a:p>
                  </a:txBody>
                  <a:tcPr/>
                </a:tc>
                <a:tc>
                  <a:txBody>
                    <a:bodyPr/>
                    <a:lstStyle/>
                    <a:p>
                      <a:pPr algn="ctr"/>
                      <a:r>
                        <a:rPr lang="en-US" sz="3200" dirty="0" smtClean="0"/>
                        <a:t>80</a:t>
                      </a:r>
                      <a:endParaRPr lang="en-US" sz="3200" dirty="0"/>
                    </a:p>
                  </a:txBody>
                  <a:tcPr/>
                </a:tc>
                <a:tc>
                  <a:txBody>
                    <a:bodyPr/>
                    <a:lstStyle/>
                    <a:p>
                      <a:pPr algn="ctr"/>
                      <a:r>
                        <a:rPr lang="en-US" sz="3200" dirty="0" smtClean="0"/>
                        <a:t>15</a:t>
                      </a:r>
                      <a:endParaRPr lang="en-US" sz="3200" dirty="0"/>
                    </a:p>
                  </a:txBody>
                  <a:tcPr/>
                </a:tc>
                <a:tc>
                  <a:txBody>
                    <a:bodyPr/>
                    <a:lstStyle/>
                    <a:p>
                      <a:pPr algn="ctr"/>
                      <a:r>
                        <a:rPr lang="en-US" sz="3200" dirty="0" smtClean="0"/>
                        <a:t>0</a:t>
                      </a:r>
                      <a:endParaRPr lang="en-US" sz="3200" dirty="0"/>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244559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96144"/>
            <a:ext cx="8229600" cy="1143000"/>
          </a:xfrm>
        </p:spPr>
        <p:txBody>
          <a:bodyPr>
            <a:normAutofit fontScale="90000"/>
          </a:bodyPr>
          <a:lstStyle/>
          <a:p>
            <a:r>
              <a:rPr lang="en-US" dirty="0"/>
              <a:t>Raw </a:t>
            </a:r>
            <a:r>
              <a:rPr lang="en-US" dirty="0" smtClean="0"/>
              <a:t>Animal </a:t>
            </a:r>
            <a:r>
              <a:rPr lang="en-US" dirty="0"/>
              <a:t>M</a:t>
            </a:r>
            <a:r>
              <a:rPr lang="en-US" dirty="0" smtClean="0"/>
              <a:t>anures</a:t>
            </a:r>
            <a:r>
              <a:rPr lang="en-US" dirty="0"/>
              <a:t>: </a:t>
            </a:r>
            <a:r>
              <a:rPr lang="en-US" dirty="0" smtClean="0"/>
              <a:t>Considerations</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Be aware of contaminants</a:t>
            </a:r>
          </a:p>
          <a:p>
            <a:pPr lvl="1"/>
            <a:r>
              <a:rPr lang="en-US" dirty="0"/>
              <a:t>Certifier may require heavy metals testing</a:t>
            </a:r>
            <a:endParaRPr lang="en-US" sz="3200" dirty="0"/>
          </a:p>
          <a:p>
            <a:endParaRPr lang="en-US" dirty="0"/>
          </a:p>
        </p:txBody>
      </p:sp>
      <p:pic>
        <p:nvPicPr>
          <p:cNvPr id="4" name="Content Placeholder 3"/>
          <p:cNvPicPr>
            <a:picLocks noChangeAspect="1"/>
          </p:cNvPicPr>
          <p:nvPr/>
        </p:nvPicPr>
        <p:blipFill rotWithShape="1">
          <a:blip r:embed="rId7"/>
          <a:srcRect l="8791" r="1054"/>
          <a:stretch/>
        </p:blipFill>
        <p:spPr>
          <a:xfrm>
            <a:off x="4038600" y="2733480"/>
            <a:ext cx="4800600" cy="3804719"/>
          </a:xfrm>
          <a:prstGeom prst="rect">
            <a:avLst/>
          </a:prstGeom>
        </p:spPr>
      </p:pic>
      <p:sp>
        <p:nvSpPr>
          <p:cNvPr id="5" name="TextBox 4"/>
          <p:cNvSpPr txBox="1"/>
          <p:nvPr>
            <p:custDataLst>
              <p:tags r:id="rId3"/>
            </p:custDataLst>
          </p:nvPr>
        </p:nvSpPr>
        <p:spPr>
          <a:xfrm>
            <a:off x="457200" y="2272272"/>
            <a:ext cx="3886200" cy="3145476"/>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endParaRPr lang="en-US" sz="3200" dirty="0">
              <a:solidFill>
                <a:srgbClr val="800000"/>
              </a:solidFill>
              <a:latin typeface="Arial" panose="020B0604020202020204" pitchFamily="34" charset="0"/>
              <a:cs typeface="Arial" panose="020B0604020202020204" pitchFamily="34" charset="0"/>
            </a:endParaRPr>
          </a:p>
          <a:p>
            <a:pPr marL="342900" lvl="0" indent="-342900">
              <a:spcBef>
                <a:spcPct val="20000"/>
              </a:spcBef>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Be careful with flow control to ensure uniform application and desired rate</a:t>
            </a:r>
          </a:p>
        </p:txBody>
      </p:sp>
      <p:sp>
        <p:nvSpPr>
          <p:cNvPr id="6" name="TextBox 5"/>
          <p:cNvSpPr txBox="1"/>
          <p:nvPr>
            <p:custDataLst>
              <p:tags r:id="rId4"/>
            </p:custDataLst>
          </p:nvPr>
        </p:nvSpPr>
        <p:spPr>
          <a:xfrm>
            <a:off x="5105400" y="5867400"/>
            <a:ext cx="3026919" cy="369332"/>
          </a:xfrm>
          <a:prstGeom prst="rect">
            <a:avLst/>
          </a:prstGeom>
          <a:solidFill>
            <a:srgbClr val="ABA19F"/>
          </a:solidFill>
        </p:spPr>
        <p:txBody>
          <a:bodyPr wrap="none" rtlCol="0">
            <a:spAutoFit/>
          </a:bodyPr>
          <a:lstStyle/>
          <a:p>
            <a:r>
              <a:rPr lang="en-US" dirty="0" smtClean="0">
                <a:solidFill>
                  <a:srgbClr val="800000"/>
                </a:solidFill>
              </a:rPr>
              <a:t>Broadcast manure application</a:t>
            </a:r>
            <a:endParaRPr lang="en-US" dirty="0">
              <a:solidFill>
                <a:srgbClr val="800000"/>
              </a:solidFill>
            </a:endParaRPr>
          </a:p>
        </p:txBody>
      </p:sp>
    </p:spTree>
    <p:extLst>
      <p:ext uri="{BB962C8B-B14F-4D97-AF65-F5344CB8AC3E}">
        <p14:creationId xmlns:p14="http://schemas.microsoft.com/office/powerpoint/2010/main" val="1638629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Sources of Organic Nutrients</a:t>
            </a:r>
          </a:p>
        </p:txBody>
      </p:sp>
      <p:sp>
        <p:nvSpPr>
          <p:cNvPr id="3" name="Content Placeholder 2"/>
          <p:cNvSpPr>
            <a:spLocks noGrp="1"/>
          </p:cNvSpPr>
          <p:nvPr>
            <p:ph idx="1"/>
            <p:custDataLst>
              <p:tags r:id="rId2"/>
            </p:custDataLst>
          </p:nvPr>
        </p:nvSpPr>
        <p:spPr>
          <a:xfrm>
            <a:off x="316132" y="1676400"/>
            <a:ext cx="4401403" cy="4570184"/>
          </a:xfrm>
          <a:solidFill>
            <a:srgbClr val="A7BE78">
              <a:alpha val="91000"/>
            </a:srgbClr>
          </a:solidFill>
        </p:spPr>
        <p:txBody>
          <a:bodyPr>
            <a:normAutofit/>
          </a:bodyPr>
          <a:lstStyle/>
          <a:p>
            <a:pPr marL="631825" lvl="1" indent="-571500">
              <a:buFont typeface="+mj-lt"/>
              <a:buAutoNum type="romanUcPeriod"/>
            </a:pPr>
            <a:r>
              <a:rPr lang="en-US" sz="3200" dirty="0" smtClean="0"/>
              <a:t>Legumes </a:t>
            </a:r>
            <a:r>
              <a:rPr lang="en-US" sz="3200" dirty="0"/>
              <a:t>and green manures</a:t>
            </a:r>
          </a:p>
          <a:p>
            <a:pPr marL="631825" lvl="1" indent="-571500">
              <a:buFont typeface="+mj-lt"/>
              <a:buAutoNum type="romanUcPeriod"/>
            </a:pPr>
            <a:r>
              <a:rPr lang="en-US" sz="3200" dirty="0" smtClean="0"/>
              <a:t>Animal </a:t>
            </a:r>
            <a:r>
              <a:rPr lang="en-US" sz="3200" dirty="0"/>
              <a:t>manures</a:t>
            </a:r>
          </a:p>
          <a:p>
            <a:pPr marL="631825" lvl="1" indent="-571500">
              <a:buFont typeface="+mj-lt"/>
              <a:buAutoNum type="romanUcPeriod"/>
            </a:pPr>
            <a:r>
              <a:rPr lang="en-US" sz="3200" dirty="0" smtClean="0"/>
              <a:t>Compost</a:t>
            </a:r>
            <a:endParaRPr lang="en-US" sz="3200" dirty="0"/>
          </a:p>
          <a:p>
            <a:pPr marL="631825" lvl="1" indent="-571500">
              <a:buFont typeface="+mj-lt"/>
              <a:buAutoNum type="romanUcPeriod"/>
            </a:pPr>
            <a:r>
              <a:rPr lang="en-US" sz="3200" dirty="0" smtClean="0"/>
              <a:t>Processed </a:t>
            </a:r>
            <a:r>
              <a:rPr lang="en-US" sz="3200" dirty="0"/>
              <a:t>fertilizers</a:t>
            </a:r>
          </a:p>
          <a:p>
            <a:pPr marL="631825" lvl="1" indent="-571500">
              <a:buFont typeface="+mj-lt"/>
              <a:buAutoNum type="romanUcPeriod"/>
            </a:pPr>
            <a:r>
              <a:rPr lang="en-US" sz="3200" dirty="0" smtClean="0"/>
              <a:t>Micronutrients </a:t>
            </a:r>
            <a:r>
              <a:rPr lang="en-US" sz="3200" dirty="0"/>
              <a:t>and other amendments</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666" r="29655" b="17778"/>
          <a:stretch/>
        </p:blipFill>
        <p:spPr>
          <a:xfrm>
            <a:off x="4717535" y="1676400"/>
            <a:ext cx="3979425" cy="4570184"/>
          </a:xfrm>
          <a:prstGeom prst="rect">
            <a:avLst/>
          </a:prstGeom>
        </p:spPr>
      </p:pic>
    </p:spTree>
    <p:extLst>
      <p:ext uri="{BB962C8B-B14F-4D97-AF65-F5344CB8AC3E}">
        <p14:creationId xmlns:p14="http://schemas.microsoft.com/office/powerpoint/2010/main" val="1263871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custDataLst>
              <p:tags r:id="rId1"/>
            </p:custDataLst>
          </p:nvPr>
        </p:nvSpPr>
        <p:spPr>
          <a:xfrm>
            <a:off x="457200" y="274638"/>
            <a:ext cx="8229600" cy="1143000"/>
          </a:xfrm>
        </p:spPr>
        <p:txBody>
          <a:bodyPr/>
          <a:lstStyle/>
          <a:p>
            <a:r>
              <a:rPr lang="en-US" dirty="0"/>
              <a:t>Sources of Organic Nutrients</a:t>
            </a:r>
          </a:p>
        </p:txBody>
      </p:sp>
      <p:sp>
        <p:nvSpPr>
          <p:cNvPr id="7" name="Content Placeholder 2"/>
          <p:cNvSpPr>
            <a:spLocks noGrp="1"/>
          </p:cNvSpPr>
          <p:nvPr>
            <p:ph idx="1"/>
            <p:custDataLst>
              <p:tags r:id="rId2"/>
            </p:custDataLst>
          </p:nvPr>
        </p:nvSpPr>
        <p:spPr>
          <a:xfrm>
            <a:off x="316132" y="1676400"/>
            <a:ext cx="4401403" cy="4570184"/>
          </a:xfrm>
          <a:solidFill>
            <a:srgbClr val="A7BE78">
              <a:alpha val="91000"/>
            </a:srgbClr>
          </a:solidFill>
        </p:spPr>
        <p:txBody>
          <a:bodyPr>
            <a:normAutofit/>
          </a:bodyPr>
          <a:lstStyle/>
          <a:p>
            <a:pPr marL="631825" lvl="1" indent="-571500">
              <a:buFont typeface="+mj-lt"/>
              <a:buAutoNum type="romanUcPeriod"/>
            </a:pPr>
            <a:r>
              <a:rPr lang="en-US" sz="3200" dirty="0" smtClean="0">
                <a:solidFill>
                  <a:schemeClr val="tx1">
                    <a:lumMod val="65000"/>
                    <a:lumOff val="35000"/>
                  </a:schemeClr>
                </a:solidFill>
              </a:rPr>
              <a:t>Legumes </a:t>
            </a:r>
            <a:r>
              <a:rPr lang="en-US" sz="3200" dirty="0">
                <a:solidFill>
                  <a:schemeClr val="tx1">
                    <a:lumMod val="65000"/>
                    <a:lumOff val="35000"/>
                  </a:schemeClr>
                </a:solidFill>
              </a:rPr>
              <a:t>and green manures</a:t>
            </a:r>
          </a:p>
          <a:p>
            <a:pPr marL="631825" lvl="1" indent="-571500">
              <a:buFont typeface="+mj-lt"/>
              <a:buAutoNum type="romanUcPeriod"/>
            </a:pPr>
            <a:r>
              <a:rPr lang="en-US" sz="3200" dirty="0" smtClean="0">
                <a:solidFill>
                  <a:schemeClr val="tx1">
                    <a:lumMod val="65000"/>
                    <a:lumOff val="35000"/>
                  </a:schemeClr>
                </a:solidFill>
              </a:rPr>
              <a:t>Animal </a:t>
            </a:r>
            <a:r>
              <a:rPr lang="en-US" sz="3200" dirty="0">
                <a:solidFill>
                  <a:schemeClr val="tx1">
                    <a:lumMod val="65000"/>
                    <a:lumOff val="35000"/>
                  </a:schemeClr>
                </a:solidFill>
              </a:rPr>
              <a:t>manures</a:t>
            </a:r>
          </a:p>
          <a:p>
            <a:pPr marL="631825" lvl="1" indent="-571500">
              <a:buFont typeface="+mj-lt"/>
              <a:buAutoNum type="romanUcPeriod"/>
            </a:pPr>
            <a:r>
              <a:rPr lang="en-US" sz="3200" dirty="0" smtClean="0"/>
              <a:t>Compost</a:t>
            </a:r>
            <a:endParaRPr lang="en-US" sz="3200" dirty="0"/>
          </a:p>
          <a:p>
            <a:pPr marL="631825" lvl="1" indent="-571500">
              <a:buFont typeface="+mj-lt"/>
              <a:buAutoNum type="romanUcPeriod"/>
            </a:pPr>
            <a:r>
              <a:rPr lang="en-US" sz="3200" dirty="0" smtClean="0"/>
              <a:t>Processed </a:t>
            </a:r>
            <a:r>
              <a:rPr lang="en-US" sz="3200" dirty="0"/>
              <a:t>fertilizers</a:t>
            </a:r>
          </a:p>
          <a:p>
            <a:pPr marL="631825" lvl="1" indent="-571500">
              <a:buFont typeface="+mj-lt"/>
              <a:buAutoNum type="romanUcPeriod"/>
            </a:pPr>
            <a:r>
              <a:rPr lang="en-US" sz="3200" dirty="0" smtClean="0"/>
              <a:t>Micronutrients </a:t>
            </a:r>
            <a:r>
              <a:rPr lang="en-US" sz="3200" dirty="0"/>
              <a:t>and other amendments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666" r="29655" b="17778"/>
          <a:stretch/>
        </p:blipFill>
        <p:spPr>
          <a:xfrm>
            <a:off x="4717535" y="1676400"/>
            <a:ext cx="3979425" cy="4570184"/>
          </a:xfrm>
          <a:prstGeom prst="rect">
            <a:avLst/>
          </a:prstGeom>
        </p:spPr>
      </p:pic>
    </p:spTree>
    <p:extLst>
      <p:ext uri="{BB962C8B-B14F-4D97-AF65-F5344CB8AC3E}">
        <p14:creationId xmlns:p14="http://schemas.microsoft.com/office/powerpoint/2010/main" val="1073396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Making </a:t>
            </a:r>
            <a:r>
              <a:rPr lang="en-US" dirty="0" smtClean="0"/>
              <a:t>Compost</a:t>
            </a:r>
            <a:endParaRPr lang="en-US" dirty="0"/>
          </a:p>
        </p:txBody>
      </p:sp>
      <p:sp>
        <p:nvSpPr>
          <p:cNvPr id="3" name="Content Placeholder 2"/>
          <p:cNvSpPr>
            <a:spLocks noGrp="1"/>
          </p:cNvSpPr>
          <p:nvPr>
            <p:ph idx="1"/>
            <p:custDataLst>
              <p:tags r:id="rId2"/>
            </p:custDataLst>
          </p:nvPr>
        </p:nvSpPr>
        <p:spPr>
          <a:xfrm>
            <a:off x="457200" y="1600200"/>
            <a:ext cx="5029200" cy="5029200"/>
          </a:xfrm>
        </p:spPr>
        <p:txBody>
          <a:bodyPr>
            <a:normAutofit/>
          </a:bodyPr>
          <a:lstStyle/>
          <a:p>
            <a:r>
              <a:rPr lang="en-US" dirty="0"/>
              <a:t>Various base materials</a:t>
            </a:r>
          </a:p>
          <a:p>
            <a:pPr lvl="1"/>
            <a:r>
              <a:rPr lang="en-US" dirty="0"/>
              <a:t>Manure</a:t>
            </a:r>
          </a:p>
          <a:p>
            <a:pPr lvl="1"/>
            <a:r>
              <a:rPr lang="en-US" dirty="0"/>
              <a:t>Bedding</a:t>
            </a:r>
          </a:p>
          <a:p>
            <a:pPr lvl="1"/>
            <a:r>
              <a:rPr lang="en-US" dirty="0"/>
              <a:t>Plant materials</a:t>
            </a:r>
          </a:p>
          <a:p>
            <a:r>
              <a:rPr lang="en-US" dirty="0"/>
              <a:t>Methods include windrow, static pile, and in-vessel</a:t>
            </a:r>
          </a:p>
          <a:p>
            <a:r>
              <a:rPr lang="en-US" dirty="0"/>
              <a:t>Must follow guidelines for composting manure</a:t>
            </a:r>
          </a:p>
          <a:p>
            <a:pPr lvl="1"/>
            <a:endParaRPr lang="en-US"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4400" r="20000"/>
          <a:stretch/>
        </p:blipFill>
        <p:spPr>
          <a:xfrm>
            <a:off x="5334000" y="1752600"/>
            <a:ext cx="3532429" cy="4038600"/>
          </a:xfrm>
          <a:prstGeom prst="rect">
            <a:avLst/>
          </a:prstGeom>
        </p:spPr>
      </p:pic>
    </p:spTree>
    <p:extLst>
      <p:ext uri="{BB962C8B-B14F-4D97-AF65-F5344CB8AC3E}">
        <p14:creationId xmlns:p14="http://schemas.microsoft.com/office/powerpoint/2010/main" val="3225117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Guidelines for </a:t>
            </a:r>
            <a:r>
              <a:rPr lang="en-US" dirty="0" smtClean="0"/>
              <a:t>Organic </a:t>
            </a:r>
            <a:r>
              <a:rPr lang="en-US" dirty="0"/>
              <a:t>C</a:t>
            </a:r>
            <a:r>
              <a:rPr lang="en-US" dirty="0" smtClean="0"/>
              <a:t>ompost</a:t>
            </a:r>
            <a:endParaRPr lang="en-US" dirty="0"/>
          </a:p>
        </p:txBody>
      </p:sp>
      <p:sp>
        <p:nvSpPr>
          <p:cNvPr id="3" name="Content Placeholder 2"/>
          <p:cNvSpPr>
            <a:spLocks noGrp="1"/>
          </p:cNvSpPr>
          <p:nvPr>
            <p:ph idx="1"/>
            <p:custDataLst>
              <p:tags r:id="rId2"/>
            </p:custDataLst>
          </p:nvPr>
        </p:nvSpPr>
        <p:spPr>
          <a:xfrm>
            <a:off x="114300" y="1600200"/>
            <a:ext cx="4991100" cy="5257800"/>
          </a:xfrm>
        </p:spPr>
        <p:txBody>
          <a:bodyPr>
            <a:normAutofit fontScale="92500" lnSpcReduction="20000"/>
          </a:bodyPr>
          <a:lstStyle/>
          <a:p>
            <a:r>
              <a:rPr lang="en-US" dirty="0"/>
              <a:t>Initial C:N ratio </a:t>
            </a:r>
            <a:r>
              <a:rPr lang="en-US" dirty="0" smtClean="0"/>
              <a:t>between </a:t>
            </a:r>
            <a:r>
              <a:rPr lang="en-US" dirty="0"/>
              <a:t>40:1 and 25:1</a:t>
            </a:r>
          </a:p>
          <a:p>
            <a:r>
              <a:rPr lang="en-US" dirty="0"/>
              <a:t>For contained systems or static aerated piles: temperatures must remain between 131° and 170° F for 3 days</a:t>
            </a:r>
          </a:p>
          <a:p>
            <a:r>
              <a:rPr lang="en-US" dirty="0"/>
              <a:t>For windrow systems: temperatures must remain between 131° and 170° F for 15 days and windrow must be turned 5 times in that period</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375" y="2235993"/>
            <a:ext cx="3857625" cy="2893219"/>
          </a:xfrm>
          <a:prstGeom prst="rect">
            <a:avLst/>
          </a:prstGeom>
        </p:spPr>
      </p:pic>
      <p:sp>
        <p:nvSpPr>
          <p:cNvPr id="5" name="TextBox 4"/>
          <p:cNvSpPr txBox="1"/>
          <p:nvPr/>
        </p:nvSpPr>
        <p:spPr>
          <a:xfrm>
            <a:off x="6561036" y="5129212"/>
            <a:ext cx="2544864" cy="369332"/>
          </a:xfrm>
          <a:prstGeom prst="rect">
            <a:avLst/>
          </a:prstGeom>
          <a:noFill/>
        </p:spPr>
        <p:txBody>
          <a:bodyPr wrap="none" rtlCol="0">
            <a:spAutoFit/>
          </a:bodyPr>
          <a:lstStyle/>
          <a:p>
            <a:r>
              <a:rPr lang="en-US" dirty="0" smtClean="0">
                <a:solidFill>
                  <a:srgbClr val="800000"/>
                </a:solidFill>
              </a:rPr>
              <a:t>John McQueen, </a:t>
            </a:r>
            <a:r>
              <a:rPr lang="en-US" dirty="0" err="1" smtClean="0">
                <a:solidFill>
                  <a:srgbClr val="800000"/>
                </a:solidFill>
              </a:rPr>
              <a:t>eOrganic</a:t>
            </a:r>
            <a:endParaRPr lang="en-US" dirty="0">
              <a:solidFill>
                <a:srgbClr val="800000"/>
              </a:solidFill>
            </a:endParaRPr>
          </a:p>
        </p:txBody>
      </p:sp>
    </p:spTree>
    <p:extLst>
      <p:ext uri="{BB962C8B-B14F-4D97-AF65-F5344CB8AC3E}">
        <p14:creationId xmlns:p14="http://schemas.microsoft.com/office/powerpoint/2010/main" val="1252738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21698" r="8537"/>
          <a:stretch/>
        </p:blipFill>
        <p:spPr>
          <a:xfrm>
            <a:off x="0" y="1356529"/>
            <a:ext cx="9144000" cy="5186179"/>
          </a:xfrm>
          <a:prstGeom prst="rect">
            <a:avLst/>
          </a:prstGeom>
        </p:spPr>
      </p:pic>
      <p:sp>
        <p:nvSpPr>
          <p:cNvPr id="2" name="Title 1"/>
          <p:cNvSpPr>
            <a:spLocks noGrp="1"/>
          </p:cNvSpPr>
          <p:nvPr>
            <p:ph type="title"/>
            <p:custDataLst>
              <p:tags r:id="rId1"/>
            </p:custDataLst>
          </p:nvPr>
        </p:nvSpPr>
        <p:spPr>
          <a:xfrm>
            <a:off x="457200" y="213529"/>
            <a:ext cx="8229600" cy="1143000"/>
          </a:xfrm>
        </p:spPr>
        <p:txBody>
          <a:bodyPr/>
          <a:lstStyle/>
          <a:p>
            <a:r>
              <a:rPr lang="en-US" dirty="0"/>
              <a:t>Applying </a:t>
            </a:r>
            <a:r>
              <a:rPr lang="en-US" dirty="0" smtClean="0"/>
              <a:t>Compost</a:t>
            </a:r>
            <a:endParaRPr lang="en-US" dirty="0"/>
          </a:p>
        </p:txBody>
      </p:sp>
      <p:sp>
        <p:nvSpPr>
          <p:cNvPr id="3" name="Content Placeholder 2"/>
          <p:cNvSpPr>
            <a:spLocks noGrp="1"/>
          </p:cNvSpPr>
          <p:nvPr>
            <p:ph idx="1"/>
            <p:custDataLst>
              <p:tags r:id="rId2"/>
            </p:custDataLst>
          </p:nvPr>
        </p:nvSpPr>
        <p:spPr>
          <a:xfrm>
            <a:off x="19050" y="3048000"/>
            <a:ext cx="9124950" cy="3494708"/>
          </a:xfrm>
        </p:spPr>
        <p:txBody>
          <a:bodyPr>
            <a:normAutofit/>
          </a:bodyPr>
          <a:lstStyle/>
          <a:p>
            <a:r>
              <a:rPr lang="en-US" dirty="0">
                <a:solidFill>
                  <a:srgbClr val="F9E695"/>
                </a:solidFill>
              </a:rPr>
              <a:t>No organic restrictions on timing of application</a:t>
            </a:r>
          </a:p>
          <a:p>
            <a:pPr lvl="1"/>
            <a:r>
              <a:rPr lang="en-US" dirty="0">
                <a:solidFill>
                  <a:srgbClr val="F9E695"/>
                </a:solidFill>
              </a:rPr>
              <a:t>State environmental laws may apply</a:t>
            </a:r>
          </a:p>
          <a:p>
            <a:r>
              <a:rPr lang="en-US" dirty="0">
                <a:solidFill>
                  <a:srgbClr val="F9E695"/>
                </a:solidFill>
              </a:rPr>
              <a:t>Incorporate to allow microbial breakdown</a:t>
            </a:r>
          </a:p>
          <a:p>
            <a:r>
              <a:rPr lang="en-US" dirty="0">
                <a:solidFill>
                  <a:srgbClr val="F9E695"/>
                </a:solidFill>
              </a:rPr>
              <a:t>Manure not composted according to guidelines will need to follow application </a:t>
            </a:r>
            <a:r>
              <a:rPr lang="en-US" dirty="0" smtClean="0">
                <a:solidFill>
                  <a:srgbClr val="F9E695"/>
                </a:solidFill>
              </a:rPr>
              <a:t>rules for raw manure</a:t>
            </a:r>
            <a:endParaRPr lang="en-US" dirty="0">
              <a:solidFill>
                <a:srgbClr val="F9E695"/>
              </a:solidFill>
            </a:endParaRPr>
          </a:p>
          <a:p>
            <a:endParaRPr lang="en-US" dirty="0">
              <a:solidFill>
                <a:srgbClr val="F9E695"/>
              </a:solidFill>
            </a:endParaRPr>
          </a:p>
        </p:txBody>
      </p:sp>
    </p:spTree>
    <p:extLst>
      <p:ext uri="{BB962C8B-B14F-4D97-AF65-F5344CB8AC3E}">
        <p14:creationId xmlns:p14="http://schemas.microsoft.com/office/powerpoint/2010/main" val="34098156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Nutrient </a:t>
            </a:r>
            <a:r>
              <a:rPr lang="en-US" dirty="0" smtClean="0"/>
              <a:t>Availability </a:t>
            </a:r>
            <a:r>
              <a:rPr lang="en-US" dirty="0"/>
              <a:t>from </a:t>
            </a:r>
            <a:r>
              <a:rPr lang="en-US" dirty="0" smtClean="0"/>
              <a:t>Compost</a:t>
            </a:r>
            <a:endParaRPr lang="en-US" dirty="0"/>
          </a:p>
        </p:txBody>
      </p:sp>
      <p:sp>
        <p:nvSpPr>
          <p:cNvPr id="3" name="Content Placeholder 2"/>
          <p:cNvSpPr>
            <a:spLocks noGrp="1"/>
          </p:cNvSpPr>
          <p:nvPr>
            <p:ph idx="1"/>
            <p:custDataLst>
              <p:tags r:id="rId2"/>
            </p:custDataLst>
          </p:nvPr>
        </p:nvSpPr>
        <p:spPr>
          <a:xfrm>
            <a:off x="457200" y="1600200"/>
            <a:ext cx="5181600" cy="5029200"/>
          </a:xfrm>
        </p:spPr>
        <p:txBody>
          <a:bodyPr>
            <a:normAutofit/>
          </a:bodyPr>
          <a:lstStyle/>
          <a:p>
            <a:r>
              <a:rPr lang="en-US" dirty="0"/>
              <a:t>Generally lower nutrient content than raw manure</a:t>
            </a:r>
          </a:p>
          <a:p>
            <a:pPr lvl="1"/>
            <a:r>
              <a:rPr lang="en-US" dirty="0"/>
              <a:t>Meeting N needs may result in excess P, salt, other ions</a:t>
            </a:r>
          </a:p>
          <a:p>
            <a:r>
              <a:rPr lang="en-US" dirty="0"/>
              <a:t>30% or less of N available in first year</a:t>
            </a:r>
          </a:p>
          <a:p>
            <a:pPr lvl="1"/>
            <a:r>
              <a:rPr lang="en-US" dirty="0"/>
              <a:t>Will depend on base material and composting method</a:t>
            </a:r>
          </a:p>
        </p:txBody>
      </p:sp>
      <p:pic>
        <p:nvPicPr>
          <p:cNvPr id="5" name="Content Placeholder 3"/>
          <p:cNvPicPr>
            <a:picLocks noChangeAspect="1"/>
          </p:cNvPicPr>
          <p:nvPr/>
        </p:nvPicPr>
        <p:blipFill rotWithShape="1">
          <a:blip r:embed="rId6"/>
          <a:srcRect l="19115" r="19444"/>
          <a:stretch/>
        </p:blipFill>
        <p:spPr>
          <a:xfrm>
            <a:off x="5486400" y="1752600"/>
            <a:ext cx="3429000" cy="3990476"/>
          </a:xfrm>
          <a:prstGeom prst="rect">
            <a:avLst/>
          </a:prstGeom>
        </p:spPr>
      </p:pic>
      <p:sp>
        <p:nvSpPr>
          <p:cNvPr id="6" name="TextBox 5"/>
          <p:cNvSpPr txBox="1"/>
          <p:nvPr>
            <p:custDataLst>
              <p:tags r:id="rId3"/>
            </p:custDataLst>
          </p:nvPr>
        </p:nvSpPr>
        <p:spPr>
          <a:xfrm>
            <a:off x="6227805" y="5710810"/>
            <a:ext cx="2687595" cy="369332"/>
          </a:xfrm>
          <a:prstGeom prst="rect">
            <a:avLst/>
          </a:prstGeom>
          <a:noFill/>
        </p:spPr>
        <p:txBody>
          <a:bodyPr wrap="none" rtlCol="0">
            <a:spAutoFit/>
          </a:bodyPr>
          <a:lstStyle/>
          <a:p>
            <a:r>
              <a:rPr lang="en-US" dirty="0">
                <a:solidFill>
                  <a:srgbClr val="800000"/>
                </a:solidFill>
              </a:rPr>
              <a:t>Composted turkey manure</a:t>
            </a:r>
          </a:p>
        </p:txBody>
      </p:sp>
    </p:spTree>
    <p:extLst>
      <p:ext uri="{BB962C8B-B14F-4D97-AF65-F5344CB8AC3E}">
        <p14:creationId xmlns:p14="http://schemas.microsoft.com/office/powerpoint/2010/main" val="12913649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custDataLst>
              <p:tags r:id="rId1"/>
            </p:custDataLst>
          </p:nvPr>
        </p:nvSpPr>
        <p:spPr>
          <a:xfrm>
            <a:off x="457200" y="274638"/>
            <a:ext cx="8229600" cy="1143000"/>
          </a:xfrm>
        </p:spPr>
        <p:txBody>
          <a:bodyPr/>
          <a:lstStyle/>
          <a:p>
            <a:r>
              <a:rPr lang="en-US" dirty="0"/>
              <a:t>Sources of Organic Nutrients</a:t>
            </a:r>
          </a:p>
        </p:txBody>
      </p:sp>
      <p:sp>
        <p:nvSpPr>
          <p:cNvPr id="7" name="Content Placeholder 2"/>
          <p:cNvSpPr>
            <a:spLocks noGrp="1"/>
          </p:cNvSpPr>
          <p:nvPr>
            <p:ph idx="1"/>
            <p:custDataLst>
              <p:tags r:id="rId2"/>
            </p:custDataLst>
          </p:nvPr>
        </p:nvSpPr>
        <p:spPr>
          <a:xfrm>
            <a:off x="316132" y="1676400"/>
            <a:ext cx="4401403" cy="4570184"/>
          </a:xfrm>
          <a:solidFill>
            <a:srgbClr val="A7BE78">
              <a:alpha val="91000"/>
            </a:srgbClr>
          </a:solidFill>
        </p:spPr>
        <p:txBody>
          <a:bodyPr>
            <a:normAutofit/>
          </a:bodyPr>
          <a:lstStyle/>
          <a:p>
            <a:pPr marL="631825" lvl="1" indent="-571500">
              <a:buFont typeface="+mj-lt"/>
              <a:buAutoNum type="romanUcPeriod"/>
            </a:pPr>
            <a:r>
              <a:rPr lang="en-US" sz="3200" dirty="0" smtClean="0">
                <a:solidFill>
                  <a:schemeClr val="tx1">
                    <a:lumMod val="65000"/>
                    <a:lumOff val="35000"/>
                  </a:schemeClr>
                </a:solidFill>
              </a:rPr>
              <a:t>Legumes </a:t>
            </a:r>
            <a:r>
              <a:rPr lang="en-US" sz="3200" dirty="0">
                <a:solidFill>
                  <a:schemeClr val="tx1">
                    <a:lumMod val="65000"/>
                    <a:lumOff val="35000"/>
                  </a:schemeClr>
                </a:solidFill>
              </a:rPr>
              <a:t>and green manures</a:t>
            </a:r>
          </a:p>
          <a:p>
            <a:pPr marL="631825" lvl="1" indent="-571500">
              <a:buFont typeface="+mj-lt"/>
              <a:buAutoNum type="romanUcPeriod"/>
            </a:pPr>
            <a:r>
              <a:rPr lang="en-US" sz="3200" dirty="0" smtClean="0">
                <a:solidFill>
                  <a:schemeClr val="tx1">
                    <a:lumMod val="65000"/>
                    <a:lumOff val="35000"/>
                  </a:schemeClr>
                </a:solidFill>
              </a:rPr>
              <a:t>Animal </a:t>
            </a:r>
            <a:r>
              <a:rPr lang="en-US" sz="3200" dirty="0">
                <a:solidFill>
                  <a:schemeClr val="tx1">
                    <a:lumMod val="65000"/>
                    <a:lumOff val="35000"/>
                  </a:schemeClr>
                </a:solidFill>
              </a:rPr>
              <a:t>manures</a:t>
            </a:r>
          </a:p>
          <a:p>
            <a:pPr marL="631825" lvl="1" indent="-571500">
              <a:buFont typeface="+mj-lt"/>
              <a:buAutoNum type="romanUcPeriod"/>
            </a:pPr>
            <a:r>
              <a:rPr lang="en-US" sz="3200" dirty="0" smtClean="0">
                <a:solidFill>
                  <a:schemeClr val="tx1">
                    <a:lumMod val="65000"/>
                    <a:lumOff val="35000"/>
                  </a:schemeClr>
                </a:solidFill>
              </a:rPr>
              <a:t>Compost</a:t>
            </a:r>
            <a:endParaRPr lang="en-US" sz="3200" dirty="0">
              <a:solidFill>
                <a:schemeClr val="tx1">
                  <a:lumMod val="65000"/>
                  <a:lumOff val="35000"/>
                </a:schemeClr>
              </a:solidFill>
            </a:endParaRPr>
          </a:p>
          <a:p>
            <a:pPr marL="631825" lvl="1" indent="-571500">
              <a:buFont typeface="+mj-lt"/>
              <a:buAutoNum type="romanUcPeriod"/>
            </a:pPr>
            <a:r>
              <a:rPr lang="en-US" sz="3200" dirty="0" smtClean="0"/>
              <a:t>Processed </a:t>
            </a:r>
            <a:r>
              <a:rPr lang="en-US" sz="3200" dirty="0"/>
              <a:t>fertilizers</a:t>
            </a:r>
          </a:p>
          <a:p>
            <a:pPr marL="631825" lvl="1" indent="-571500">
              <a:buFont typeface="+mj-lt"/>
              <a:buAutoNum type="romanUcPeriod"/>
            </a:pPr>
            <a:r>
              <a:rPr lang="en-US" sz="3200" dirty="0" smtClean="0"/>
              <a:t>Micronutrients </a:t>
            </a:r>
            <a:r>
              <a:rPr lang="en-US" sz="3200" dirty="0"/>
              <a:t>and other amendments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666" r="29655" b="17778"/>
          <a:stretch/>
        </p:blipFill>
        <p:spPr>
          <a:xfrm>
            <a:off x="4717535" y="1676400"/>
            <a:ext cx="3979425" cy="4570184"/>
          </a:xfrm>
          <a:prstGeom prst="rect">
            <a:avLst/>
          </a:prstGeom>
        </p:spPr>
      </p:pic>
    </p:spTree>
    <p:extLst>
      <p:ext uri="{BB962C8B-B14F-4D97-AF65-F5344CB8AC3E}">
        <p14:creationId xmlns:p14="http://schemas.microsoft.com/office/powerpoint/2010/main" val="32007441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Commercial </a:t>
            </a:r>
            <a:r>
              <a:rPr lang="en-US" dirty="0" smtClean="0"/>
              <a:t>Fertilizers</a:t>
            </a:r>
            <a:endParaRPr lang="en-US" dirty="0"/>
          </a:p>
        </p:txBody>
      </p:sp>
      <p:sp>
        <p:nvSpPr>
          <p:cNvPr id="3" name="Content Placeholder 2"/>
          <p:cNvSpPr>
            <a:spLocks noGrp="1"/>
          </p:cNvSpPr>
          <p:nvPr>
            <p:ph idx="1"/>
            <p:custDataLst>
              <p:tags r:id="rId2"/>
            </p:custDataLst>
          </p:nvPr>
        </p:nvSpPr>
        <p:spPr>
          <a:xfrm>
            <a:off x="457200" y="1600200"/>
            <a:ext cx="4953000" cy="4724400"/>
          </a:xfrm>
        </p:spPr>
        <p:txBody>
          <a:bodyPr>
            <a:normAutofit fontScale="92500" lnSpcReduction="10000"/>
          </a:bodyPr>
          <a:lstStyle/>
          <a:p>
            <a:r>
              <a:rPr lang="en-US" dirty="0"/>
              <a:t>Fish products</a:t>
            </a:r>
          </a:p>
          <a:p>
            <a:r>
              <a:rPr lang="en-US" dirty="0"/>
              <a:t>Heat treated manure products</a:t>
            </a:r>
          </a:p>
          <a:p>
            <a:r>
              <a:rPr lang="en-US" dirty="0"/>
              <a:t>Sodium nitrate (Chilean nitrate)</a:t>
            </a:r>
          </a:p>
          <a:p>
            <a:r>
              <a:rPr lang="en-US" dirty="0"/>
              <a:t>Bagged/blended formulations</a:t>
            </a:r>
          </a:p>
          <a:p>
            <a:pPr lvl="1"/>
            <a:r>
              <a:rPr lang="en-US" dirty="0"/>
              <a:t>May contain feather or blood meal, fish or aquatic plant extracts, </a:t>
            </a:r>
            <a:r>
              <a:rPr lang="en-US" dirty="0" err="1"/>
              <a:t>humic</a:t>
            </a:r>
            <a:r>
              <a:rPr lang="en-US" dirty="0"/>
              <a:t> acids</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689" t="546" r="17458" b="-546"/>
          <a:stretch/>
        </p:blipFill>
        <p:spPr>
          <a:xfrm>
            <a:off x="5257800" y="1828800"/>
            <a:ext cx="3671896" cy="3492500"/>
          </a:xfrm>
          <a:prstGeom prst="rect">
            <a:avLst/>
          </a:prstGeom>
        </p:spPr>
      </p:pic>
    </p:spTree>
    <p:extLst>
      <p:ext uri="{BB962C8B-B14F-4D97-AF65-F5344CB8AC3E}">
        <p14:creationId xmlns:p14="http://schemas.microsoft.com/office/powerpoint/2010/main" val="5373001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0"/>
          <a:stretch>
            <a:fillRect/>
          </a:stretch>
        </p:blipFill>
        <p:spPr>
          <a:xfrm>
            <a:off x="1747043" y="1295400"/>
            <a:ext cx="5649913" cy="5266813"/>
          </a:xfrm>
          <a:prstGeom prst="rect">
            <a:avLst/>
          </a:prstGeom>
        </p:spPr>
      </p:pic>
      <p:sp>
        <p:nvSpPr>
          <p:cNvPr id="8" name="TextBox 7"/>
          <p:cNvSpPr txBox="1"/>
          <p:nvPr>
            <p:custDataLst>
              <p:tags r:id="rId1"/>
            </p:custDataLst>
          </p:nvPr>
        </p:nvSpPr>
        <p:spPr>
          <a:xfrm>
            <a:off x="7389217" y="1850188"/>
            <a:ext cx="1716683" cy="1200329"/>
          </a:xfrm>
          <a:prstGeom prst="rect">
            <a:avLst/>
          </a:prstGeom>
          <a:noFill/>
        </p:spPr>
        <p:txBody>
          <a:bodyPr wrap="square" rtlCol="0">
            <a:spAutoFit/>
          </a:bodyPr>
          <a:lstStyle/>
          <a:p>
            <a:r>
              <a:rPr lang="en-US" dirty="0">
                <a:solidFill>
                  <a:srgbClr val="FF0000"/>
                </a:solidFill>
              </a:rPr>
              <a:t>%</a:t>
            </a:r>
            <a:r>
              <a:rPr lang="en-US" dirty="0" smtClean="0">
                <a:solidFill>
                  <a:srgbClr val="FF0000"/>
                </a:solidFill>
              </a:rPr>
              <a:t> </a:t>
            </a:r>
            <a:r>
              <a:rPr lang="en-US" dirty="0">
                <a:solidFill>
                  <a:srgbClr val="FF0000"/>
                </a:solidFill>
              </a:rPr>
              <a:t>nitrogen-phosphorus-potassium (N-P-K) by weight</a:t>
            </a:r>
          </a:p>
        </p:txBody>
      </p:sp>
      <p:sp>
        <p:nvSpPr>
          <p:cNvPr id="10" name="Oval 9"/>
          <p:cNvSpPr/>
          <p:nvPr>
            <p:custDataLst>
              <p:tags r:id="rId2"/>
            </p:custDataLst>
          </p:nvPr>
        </p:nvSpPr>
        <p:spPr>
          <a:xfrm>
            <a:off x="1866900" y="3491351"/>
            <a:ext cx="3314700" cy="15841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1377950" y="3210856"/>
            <a:ext cx="476250" cy="8730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custDataLst>
              <p:tags r:id="rId3"/>
            </p:custDataLst>
          </p:nvPr>
        </p:nvSpPr>
        <p:spPr>
          <a:xfrm>
            <a:off x="133350" y="2287526"/>
            <a:ext cx="1698228" cy="1200329"/>
          </a:xfrm>
          <a:prstGeom prst="rect">
            <a:avLst/>
          </a:prstGeom>
          <a:noFill/>
        </p:spPr>
        <p:txBody>
          <a:bodyPr wrap="square" rtlCol="0">
            <a:spAutoFit/>
          </a:bodyPr>
          <a:lstStyle/>
          <a:p>
            <a:r>
              <a:rPr lang="en-US" dirty="0">
                <a:solidFill>
                  <a:srgbClr val="FF0000"/>
                </a:solidFill>
              </a:rPr>
              <a:t>Amounts and chemical forms of nutrients present</a:t>
            </a:r>
          </a:p>
        </p:txBody>
      </p:sp>
      <p:sp>
        <p:nvSpPr>
          <p:cNvPr id="17" name="Oval 16"/>
          <p:cNvSpPr/>
          <p:nvPr>
            <p:custDataLst>
              <p:tags r:id="rId4"/>
            </p:custDataLst>
          </p:nvPr>
        </p:nvSpPr>
        <p:spPr>
          <a:xfrm>
            <a:off x="1831578" y="5219058"/>
            <a:ext cx="3098800" cy="7637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1533525" y="4928678"/>
            <a:ext cx="450850" cy="4702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custDataLst>
              <p:tags r:id="rId5"/>
            </p:custDataLst>
          </p:nvPr>
        </p:nvSpPr>
        <p:spPr>
          <a:xfrm>
            <a:off x="243682" y="4364387"/>
            <a:ext cx="1623218" cy="923330"/>
          </a:xfrm>
          <a:prstGeom prst="rect">
            <a:avLst/>
          </a:prstGeom>
          <a:noFill/>
        </p:spPr>
        <p:txBody>
          <a:bodyPr wrap="square" rtlCol="0">
            <a:spAutoFit/>
          </a:bodyPr>
          <a:lstStyle/>
          <a:p>
            <a:r>
              <a:rPr lang="en-US" dirty="0">
                <a:solidFill>
                  <a:srgbClr val="FF0000"/>
                </a:solidFill>
              </a:rPr>
              <a:t>Percentage of slow release nitrogen</a:t>
            </a:r>
          </a:p>
        </p:txBody>
      </p:sp>
      <p:sp>
        <p:nvSpPr>
          <p:cNvPr id="6" name="Rectangle 5"/>
          <p:cNvSpPr/>
          <p:nvPr/>
        </p:nvSpPr>
        <p:spPr>
          <a:xfrm>
            <a:off x="1758950" y="1295400"/>
            <a:ext cx="5630267" cy="6199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3"/>
          <p:cNvPicPr>
            <a:picLocks noChangeAspect="1"/>
          </p:cNvPicPr>
          <p:nvPr/>
        </p:nvPicPr>
        <p:blipFill rotWithShape="1">
          <a:blip r:embed="rId10"/>
          <a:srcRect l="56069" b="85900"/>
          <a:stretch/>
        </p:blipFill>
        <p:spPr>
          <a:xfrm>
            <a:off x="3380978" y="1316293"/>
            <a:ext cx="2482056" cy="742613"/>
          </a:xfrm>
          <a:prstGeom prst="rect">
            <a:avLst/>
          </a:prstGeom>
        </p:spPr>
      </p:pic>
      <p:sp>
        <p:nvSpPr>
          <p:cNvPr id="2" name="Title 1"/>
          <p:cNvSpPr>
            <a:spLocks noGrp="1"/>
          </p:cNvSpPr>
          <p:nvPr>
            <p:ph type="title"/>
            <p:custDataLst>
              <p:tags r:id="rId6"/>
            </p:custDataLst>
          </p:nvPr>
        </p:nvSpPr>
        <p:spPr>
          <a:xfrm>
            <a:off x="457199" y="160234"/>
            <a:ext cx="8229600" cy="1143000"/>
          </a:xfrm>
        </p:spPr>
        <p:txBody>
          <a:bodyPr>
            <a:normAutofit/>
          </a:bodyPr>
          <a:lstStyle/>
          <a:p>
            <a:r>
              <a:rPr lang="en-US" dirty="0"/>
              <a:t>How to </a:t>
            </a:r>
            <a:r>
              <a:rPr lang="en-US" dirty="0" smtClean="0"/>
              <a:t>Read </a:t>
            </a:r>
            <a:r>
              <a:rPr lang="en-US" dirty="0"/>
              <a:t>a </a:t>
            </a:r>
            <a:r>
              <a:rPr lang="en-US" dirty="0" smtClean="0"/>
              <a:t>Fertilizer </a:t>
            </a:r>
            <a:r>
              <a:rPr lang="en-US" dirty="0"/>
              <a:t>L</a:t>
            </a:r>
            <a:r>
              <a:rPr lang="en-US" dirty="0" smtClean="0"/>
              <a:t>abel</a:t>
            </a:r>
            <a:endParaRPr lang="en-US" dirty="0"/>
          </a:p>
        </p:txBody>
      </p:sp>
      <p:sp>
        <p:nvSpPr>
          <p:cNvPr id="5" name="Oval 4"/>
          <p:cNvSpPr/>
          <p:nvPr>
            <p:custDataLst>
              <p:tags r:id="rId7"/>
            </p:custDataLst>
          </p:nvPr>
        </p:nvSpPr>
        <p:spPr>
          <a:xfrm>
            <a:off x="3131741" y="1316293"/>
            <a:ext cx="26670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5755084" y="1697293"/>
            <a:ext cx="1634133" cy="3616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7010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Commercial </a:t>
            </a:r>
            <a:r>
              <a:rPr lang="en-US" dirty="0" smtClean="0"/>
              <a:t>Fertilizers</a:t>
            </a:r>
            <a:r>
              <a:rPr lang="en-US" dirty="0"/>
              <a:t>: </a:t>
            </a:r>
            <a:r>
              <a:rPr lang="en-US" dirty="0" smtClean="0"/>
              <a:t>Considerations</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normAutofit lnSpcReduction="10000"/>
          </a:bodyPr>
          <a:lstStyle/>
          <a:p>
            <a:r>
              <a:rPr lang="en-US" dirty="0"/>
              <a:t>Check OMRI lists for organic status of products</a:t>
            </a:r>
          </a:p>
          <a:p>
            <a:r>
              <a:rPr lang="en-US" dirty="0"/>
              <a:t>Apply as directed, within organic guidelines</a:t>
            </a:r>
          </a:p>
          <a:p>
            <a:r>
              <a:rPr lang="en-US" dirty="0"/>
              <a:t>Some effects may be similar to conventional</a:t>
            </a:r>
          </a:p>
          <a:p>
            <a:pPr lvl="1"/>
            <a:r>
              <a:rPr lang="en-US" dirty="0"/>
              <a:t>Highly available (soluble) nutrients</a:t>
            </a:r>
          </a:p>
          <a:p>
            <a:pPr lvl="1"/>
            <a:r>
              <a:rPr lang="en-US" dirty="0"/>
              <a:t>Vulnerable to leaching and loss</a:t>
            </a:r>
          </a:p>
          <a:p>
            <a:pPr lvl="1"/>
            <a:r>
              <a:rPr lang="en-US" dirty="0"/>
              <a:t>May reduce pH</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6100" y="3073010"/>
            <a:ext cx="2209800" cy="1580342"/>
          </a:xfrm>
          <a:prstGeom prst="rect">
            <a:avLst/>
          </a:prstGeom>
        </p:spPr>
      </p:pic>
    </p:spTree>
    <p:extLst>
      <p:ext uri="{BB962C8B-B14F-4D97-AF65-F5344CB8AC3E}">
        <p14:creationId xmlns:p14="http://schemas.microsoft.com/office/powerpoint/2010/main" val="128887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custDataLst>
              <p:tags r:id="rId1"/>
            </p:custDataLst>
          </p:nvPr>
        </p:nvSpPr>
        <p:spPr>
          <a:xfrm>
            <a:off x="457200" y="274638"/>
            <a:ext cx="8229600" cy="1143000"/>
          </a:xfrm>
        </p:spPr>
        <p:txBody>
          <a:bodyPr/>
          <a:lstStyle/>
          <a:p>
            <a:r>
              <a:rPr lang="en-US" dirty="0"/>
              <a:t>Sources of Organic Nutrients</a:t>
            </a:r>
          </a:p>
        </p:txBody>
      </p:sp>
      <p:sp>
        <p:nvSpPr>
          <p:cNvPr id="7" name="Content Placeholder 2"/>
          <p:cNvSpPr>
            <a:spLocks noGrp="1"/>
          </p:cNvSpPr>
          <p:nvPr>
            <p:ph idx="1"/>
            <p:custDataLst>
              <p:tags r:id="rId2"/>
            </p:custDataLst>
          </p:nvPr>
        </p:nvSpPr>
        <p:spPr>
          <a:xfrm>
            <a:off x="316132" y="1676400"/>
            <a:ext cx="4401403" cy="4570184"/>
          </a:xfrm>
          <a:solidFill>
            <a:srgbClr val="A7BE78">
              <a:alpha val="91000"/>
            </a:srgbClr>
          </a:solidFill>
        </p:spPr>
        <p:txBody>
          <a:bodyPr>
            <a:normAutofit/>
          </a:bodyPr>
          <a:lstStyle/>
          <a:p>
            <a:pPr marL="631825" lvl="1" indent="-571500">
              <a:buFont typeface="+mj-lt"/>
              <a:buAutoNum type="romanUcPeriod"/>
            </a:pPr>
            <a:r>
              <a:rPr lang="en-US" sz="3200" dirty="0" smtClean="0">
                <a:solidFill>
                  <a:schemeClr val="tx1">
                    <a:lumMod val="65000"/>
                    <a:lumOff val="35000"/>
                  </a:schemeClr>
                </a:solidFill>
              </a:rPr>
              <a:t>Legumes </a:t>
            </a:r>
            <a:r>
              <a:rPr lang="en-US" sz="3200" dirty="0">
                <a:solidFill>
                  <a:schemeClr val="tx1">
                    <a:lumMod val="65000"/>
                    <a:lumOff val="35000"/>
                  </a:schemeClr>
                </a:solidFill>
              </a:rPr>
              <a:t>and green manures</a:t>
            </a:r>
          </a:p>
          <a:p>
            <a:pPr marL="631825" lvl="1" indent="-571500">
              <a:buFont typeface="+mj-lt"/>
              <a:buAutoNum type="romanUcPeriod"/>
            </a:pPr>
            <a:r>
              <a:rPr lang="en-US" sz="3200" dirty="0" smtClean="0">
                <a:solidFill>
                  <a:schemeClr val="tx1">
                    <a:lumMod val="65000"/>
                    <a:lumOff val="35000"/>
                  </a:schemeClr>
                </a:solidFill>
              </a:rPr>
              <a:t>Animal </a:t>
            </a:r>
            <a:r>
              <a:rPr lang="en-US" sz="3200" dirty="0">
                <a:solidFill>
                  <a:schemeClr val="tx1">
                    <a:lumMod val="65000"/>
                    <a:lumOff val="35000"/>
                  </a:schemeClr>
                </a:solidFill>
              </a:rPr>
              <a:t>manures</a:t>
            </a:r>
          </a:p>
          <a:p>
            <a:pPr marL="631825" lvl="1" indent="-571500">
              <a:buFont typeface="+mj-lt"/>
              <a:buAutoNum type="romanUcPeriod"/>
            </a:pPr>
            <a:r>
              <a:rPr lang="en-US" sz="3200" dirty="0" smtClean="0">
                <a:solidFill>
                  <a:schemeClr val="tx1">
                    <a:lumMod val="65000"/>
                    <a:lumOff val="35000"/>
                  </a:schemeClr>
                </a:solidFill>
              </a:rPr>
              <a:t>Compost</a:t>
            </a:r>
            <a:endParaRPr lang="en-US" sz="3200" dirty="0">
              <a:solidFill>
                <a:schemeClr val="tx1">
                  <a:lumMod val="65000"/>
                  <a:lumOff val="35000"/>
                </a:schemeClr>
              </a:solidFill>
            </a:endParaRPr>
          </a:p>
          <a:p>
            <a:pPr marL="631825" lvl="1" indent="-571500">
              <a:buFont typeface="+mj-lt"/>
              <a:buAutoNum type="romanUcPeriod"/>
            </a:pPr>
            <a:r>
              <a:rPr lang="en-US" sz="3200" dirty="0" smtClean="0">
                <a:solidFill>
                  <a:schemeClr val="tx1">
                    <a:lumMod val="65000"/>
                    <a:lumOff val="35000"/>
                  </a:schemeClr>
                </a:solidFill>
              </a:rPr>
              <a:t>Processed </a:t>
            </a:r>
            <a:r>
              <a:rPr lang="en-US" sz="3200" dirty="0">
                <a:solidFill>
                  <a:schemeClr val="tx1">
                    <a:lumMod val="65000"/>
                    <a:lumOff val="35000"/>
                  </a:schemeClr>
                </a:solidFill>
              </a:rPr>
              <a:t>fertilizers</a:t>
            </a:r>
          </a:p>
          <a:p>
            <a:pPr marL="631825" lvl="1" indent="-571500">
              <a:buFont typeface="+mj-lt"/>
              <a:buAutoNum type="romanUcPeriod"/>
            </a:pPr>
            <a:r>
              <a:rPr lang="en-US" sz="3200" dirty="0" smtClean="0"/>
              <a:t>Micronutrients </a:t>
            </a:r>
            <a:r>
              <a:rPr lang="en-US" sz="3200" dirty="0"/>
              <a:t>and other amendments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666" r="29655" b="17778"/>
          <a:stretch/>
        </p:blipFill>
        <p:spPr>
          <a:xfrm>
            <a:off x="4717535" y="1676400"/>
            <a:ext cx="3979425" cy="4570184"/>
          </a:xfrm>
          <a:prstGeom prst="rect">
            <a:avLst/>
          </a:prstGeom>
        </p:spPr>
      </p:pic>
    </p:spTree>
    <p:extLst>
      <p:ext uri="{BB962C8B-B14F-4D97-AF65-F5344CB8AC3E}">
        <p14:creationId xmlns:p14="http://schemas.microsoft.com/office/powerpoint/2010/main" val="3187869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Legume Crops</a:t>
            </a:r>
          </a:p>
        </p:txBody>
      </p:sp>
      <p:sp>
        <p:nvSpPr>
          <p:cNvPr id="3" name="Content Placeholder 2"/>
          <p:cNvSpPr>
            <a:spLocks noGrp="1"/>
          </p:cNvSpPr>
          <p:nvPr>
            <p:ph idx="1"/>
            <p:custDataLst>
              <p:tags r:id="rId2"/>
            </p:custDataLst>
          </p:nvPr>
        </p:nvSpPr>
        <p:spPr>
          <a:xfrm>
            <a:off x="457200" y="1417638"/>
            <a:ext cx="8229600" cy="4525963"/>
          </a:xfrm>
        </p:spPr>
        <p:txBody>
          <a:bodyPr>
            <a:normAutofit/>
          </a:bodyPr>
          <a:lstStyle/>
          <a:p>
            <a:r>
              <a:rPr lang="en-US" dirty="0"/>
              <a:t>Fix nitrogen from atmosphere</a:t>
            </a:r>
          </a:p>
          <a:p>
            <a:pPr lvl="1"/>
            <a:r>
              <a:rPr lang="en-US" i="1" dirty="0"/>
              <a:t>Rhizobium</a:t>
            </a:r>
            <a:r>
              <a:rPr lang="en-US" dirty="0"/>
              <a:t> inoculation will ensure nodulation and N fixation</a:t>
            </a:r>
          </a:p>
          <a:p>
            <a:r>
              <a:rPr lang="en-US" dirty="0"/>
              <a:t>Include green manure, grain, and forage crops </a:t>
            </a:r>
          </a:p>
        </p:txBody>
      </p:sp>
      <p:pic>
        <p:nvPicPr>
          <p:cNvPr id="4"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24038" b="21696"/>
          <a:stretch/>
        </p:blipFill>
        <p:spPr>
          <a:xfrm>
            <a:off x="2057400" y="3655219"/>
            <a:ext cx="6781800" cy="2760185"/>
          </a:xfrm>
          <a:prstGeom prst="rect">
            <a:avLst/>
          </a:prstGeom>
        </p:spPr>
      </p:pic>
    </p:spTree>
    <p:extLst>
      <p:ext uri="{BB962C8B-B14F-4D97-AF65-F5344CB8AC3E}">
        <p14:creationId xmlns:p14="http://schemas.microsoft.com/office/powerpoint/2010/main" val="449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Micronutrient </a:t>
            </a:r>
            <a:r>
              <a:rPr lang="en-US" dirty="0" smtClean="0"/>
              <a:t>Amendments</a:t>
            </a:r>
            <a:endParaRPr lang="en-US" dirty="0"/>
          </a:p>
        </p:txBody>
      </p:sp>
      <p:sp>
        <p:nvSpPr>
          <p:cNvPr id="3" name="Content Placeholder 2"/>
          <p:cNvSpPr>
            <a:spLocks noGrp="1"/>
          </p:cNvSpPr>
          <p:nvPr>
            <p:ph idx="1"/>
            <p:custDataLst>
              <p:tags r:id="rId2"/>
            </p:custDataLst>
          </p:nvPr>
        </p:nvSpPr>
        <p:spPr>
          <a:xfrm>
            <a:off x="4114800" y="1752600"/>
            <a:ext cx="4876800" cy="4525963"/>
          </a:xfrm>
        </p:spPr>
        <p:txBody>
          <a:bodyPr>
            <a:normAutofit lnSpcReduction="10000"/>
          </a:bodyPr>
          <a:lstStyle/>
          <a:p>
            <a:r>
              <a:rPr lang="en-US" dirty="0"/>
              <a:t>Some synthetics are allowed</a:t>
            </a:r>
          </a:p>
          <a:p>
            <a:pPr lvl="1"/>
            <a:r>
              <a:rPr lang="en-US" dirty="0"/>
              <a:t>Need documentation of deficiency from soil or tissue test</a:t>
            </a:r>
          </a:p>
          <a:p>
            <a:r>
              <a:rPr lang="en-US" dirty="0"/>
              <a:t>Apply at rates recommended in test results</a:t>
            </a:r>
          </a:p>
          <a:p>
            <a:r>
              <a:rPr lang="en-US" dirty="0"/>
              <a:t>Check in with certifier!</a:t>
            </a:r>
          </a:p>
        </p:txBody>
      </p:sp>
      <p:pic>
        <p:nvPicPr>
          <p:cNvPr id="4" name="Picture 3" descr="R:\virtual luis farm, slaughter sanitation\PICT0006.JPG"/>
          <p:cNvPicPr>
            <a:picLocks noChangeAspect="1" noChangeArrowheads="1"/>
          </p:cNvPicPr>
          <p:nvPr/>
        </p:nvPicPr>
        <p:blipFill>
          <a:blip r:embed="rId5" cstate="print">
            <a:lum bright="8000"/>
            <a:extLst>
              <a:ext uri="{28A0092B-C50C-407E-A947-70E740481C1C}">
                <a14:useLocalDpi xmlns:a14="http://schemas.microsoft.com/office/drawing/2010/main" val="0"/>
              </a:ext>
            </a:extLst>
          </a:blip>
          <a:srcRect/>
          <a:stretch>
            <a:fillRect/>
          </a:stretch>
        </p:blipFill>
        <p:spPr bwMode="auto">
          <a:xfrm>
            <a:off x="228600" y="2514600"/>
            <a:ext cx="3556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5416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b="11176"/>
          <a:stretch/>
        </p:blipFill>
        <p:spPr>
          <a:xfrm>
            <a:off x="415491" y="1417639"/>
            <a:ext cx="8313017" cy="4906962"/>
          </a:xfrm>
          <a:prstGeom prst="rect">
            <a:avLst/>
          </a:prstGeom>
        </p:spPr>
      </p:pic>
      <p:sp>
        <p:nvSpPr>
          <p:cNvPr id="5" name="Rectangle 4"/>
          <p:cNvSpPr/>
          <p:nvPr/>
        </p:nvSpPr>
        <p:spPr>
          <a:xfrm>
            <a:off x="415491" y="1417638"/>
            <a:ext cx="8313017" cy="4906962"/>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1"/>
            </p:custDataLst>
          </p:nvPr>
        </p:nvSpPr>
        <p:spPr>
          <a:xfrm>
            <a:off x="457200" y="274638"/>
            <a:ext cx="8229600" cy="1143000"/>
          </a:xfrm>
        </p:spPr>
        <p:txBody>
          <a:bodyPr/>
          <a:lstStyle/>
          <a:p>
            <a:r>
              <a:rPr lang="en-US" dirty="0"/>
              <a:t>Other </a:t>
            </a:r>
            <a:r>
              <a:rPr lang="en-US" dirty="0" smtClean="0"/>
              <a:t>Products </a:t>
            </a:r>
            <a:r>
              <a:rPr lang="en-US" dirty="0"/>
              <a:t>and </a:t>
            </a:r>
            <a:r>
              <a:rPr lang="en-US" dirty="0" smtClean="0"/>
              <a:t>Practices</a:t>
            </a:r>
            <a:endParaRPr lang="en-US" dirty="0"/>
          </a:p>
        </p:txBody>
      </p:sp>
      <p:sp>
        <p:nvSpPr>
          <p:cNvPr id="3" name="Content Placeholder 2"/>
          <p:cNvSpPr>
            <a:spLocks noGrp="1"/>
          </p:cNvSpPr>
          <p:nvPr>
            <p:ph idx="1"/>
            <p:custDataLst>
              <p:tags r:id="rId2"/>
            </p:custDataLst>
          </p:nvPr>
        </p:nvSpPr>
        <p:spPr>
          <a:xfrm>
            <a:off x="1066800" y="1600200"/>
            <a:ext cx="7086600" cy="4724400"/>
          </a:xfrm>
        </p:spPr>
        <p:txBody>
          <a:bodyPr>
            <a:normAutofit/>
          </a:bodyPr>
          <a:lstStyle/>
          <a:p>
            <a:r>
              <a:rPr lang="en-US" dirty="0"/>
              <a:t>“Magic bullets” you may hear about</a:t>
            </a:r>
          </a:p>
          <a:p>
            <a:pPr lvl="1"/>
            <a:r>
              <a:rPr lang="en-US" dirty="0"/>
              <a:t>Base-Cation Saturation Ratio</a:t>
            </a:r>
          </a:p>
          <a:p>
            <a:pPr lvl="1"/>
            <a:r>
              <a:rPr lang="en-US" dirty="0" err="1"/>
              <a:t>Fungal:bacterial</a:t>
            </a:r>
            <a:r>
              <a:rPr lang="en-US" dirty="0"/>
              <a:t> ratio</a:t>
            </a:r>
          </a:p>
          <a:p>
            <a:pPr lvl="1"/>
            <a:r>
              <a:rPr lang="en-US" dirty="0"/>
              <a:t>Inoculant products (other than </a:t>
            </a:r>
            <a:r>
              <a:rPr lang="en-US" i="1" dirty="0"/>
              <a:t>Rhizobium</a:t>
            </a:r>
            <a:r>
              <a:rPr lang="en-US" dirty="0"/>
              <a:t>)</a:t>
            </a:r>
          </a:p>
          <a:p>
            <a:r>
              <a:rPr lang="en-US" dirty="0"/>
              <a:t>Many sales pitches use scientific language, but are NOT supported by published, peer-reviewed </a:t>
            </a:r>
            <a:r>
              <a:rPr lang="en-US" dirty="0" smtClean="0"/>
              <a:t>research</a:t>
            </a:r>
            <a:endParaRPr lang="en-US" dirty="0"/>
          </a:p>
        </p:txBody>
      </p:sp>
    </p:spTree>
    <p:extLst>
      <p:ext uri="{BB962C8B-B14F-4D97-AF65-F5344CB8AC3E}">
        <p14:creationId xmlns:p14="http://schemas.microsoft.com/office/powerpoint/2010/main" val="3699546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Other </a:t>
            </a:r>
            <a:r>
              <a:rPr lang="en-US" dirty="0" smtClean="0"/>
              <a:t>Products </a:t>
            </a:r>
            <a:r>
              <a:rPr lang="en-US" dirty="0"/>
              <a:t>and </a:t>
            </a:r>
            <a:r>
              <a:rPr lang="en-US" dirty="0" smtClean="0"/>
              <a:t>Practices</a:t>
            </a:r>
            <a:endParaRPr lang="en-US" dirty="0"/>
          </a:p>
        </p:txBody>
      </p:sp>
      <p:sp>
        <p:nvSpPr>
          <p:cNvPr id="3" name="Content Placeholder 2"/>
          <p:cNvSpPr>
            <a:spLocks noGrp="1"/>
          </p:cNvSpPr>
          <p:nvPr>
            <p:ph idx="1"/>
            <p:custDataLst>
              <p:tags r:id="rId2"/>
            </p:custDataLst>
          </p:nvPr>
        </p:nvSpPr>
        <p:spPr>
          <a:xfrm>
            <a:off x="228600" y="1676400"/>
            <a:ext cx="4747260" cy="4953000"/>
          </a:xfrm>
        </p:spPr>
        <p:txBody>
          <a:bodyPr>
            <a:normAutofit/>
          </a:bodyPr>
          <a:lstStyle/>
          <a:p>
            <a:r>
              <a:rPr lang="en-US" dirty="0"/>
              <a:t>Not all products are reputable</a:t>
            </a:r>
          </a:p>
          <a:p>
            <a:pPr lvl="1"/>
            <a:r>
              <a:rPr lang="en-US" dirty="0"/>
              <a:t>Be wary of paying $$ for undocumented benefits</a:t>
            </a:r>
          </a:p>
          <a:p>
            <a:pPr lvl="1"/>
            <a:r>
              <a:rPr lang="en-US" dirty="0"/>
              <a:t>Seek guidance from Extension, certifier, experienced growers</a:t>
            </a:r>
          </a:p>
          <a:p>
            <a:r>
              <a:rPr lang="en-US" dirty="0"/>
              <a:t>If it seems too good to be true, it probably is!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5860" y="2438400"/>
            <a:ext cx="3901440" cy="2599944"/>
          </a:xfrm>
          <a:prstGeom prst="rect">
            <a:avLst/>
          </a:prstGeom>
        </p:spPr>
      </p:pic>
    </p:spTree>
    <p:extLst>
      <p:ext uri="{BB962C8B-B14F-4D97-AF65-F5344CB8AC3E}">
        <p14:creationId xmlns:p14="http://schemas.microsoft.com/office/powerpoint/2010/main" val="15826342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295400"/>
            <a:ext cx="7010400" cy="5257800"/>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lstStyle/>
          <a:p>
            <a:r>
              <a:rPr lang="en-US" dirty="0"/>
              <a:t>Summary</a:t>
            </a:r>
          </a:p>
        </p:txBody>
      </p:sp>
      <p:sp>
        <p:nvSpPr>
          <p:cNvPr id="3" name="Content Placeholder 2"/>
          <p:cNvSpPr>
            <a:spLocks noGrp="1"/>
          </p:cNvSpPr>
          <p:nvPr>
            <p:ph idx="1"/>
            <p:custDataLst>
              <p:tags r:id="rId2"/>
            </p:custDataLst>
          </p:nvPr>
        </p:nvSpPr>
        <p:spPr>
          <a:xfrm>
            <a:off x="1752600" y="1905000"/>
            <a:ext cx="5638800" cy="3429000"/>
          </a:xfrm>
          <a:prstGeom prst="rect">
            <a:avLst/>
          </a:prstGeom>
          <a:solidFill>
            <a:srgbClr val="FBEFBB">
              <a:alpha val="49020"/>
            </a:srgbClr>
          </a:solidFill>
          <a:ln w="19050">
            <a:solidFill>
              <a:srgbClr val="F8E180"/>
            </a:solidFill>
          </a:ln>
        </p:spPr>
        <p:txBody>
          <a:bodyPr>
            <a:normAutofit/>
          </a:bodyPr>
          <a:lstStyle/>
          <a:p>
            <a:pPr>
              <a:lnSpc>
                <a:spcPct val="120000"/>
              </a:lnSpc>
            </a:pPr>
            <a:r>
              <a:rPr lang="en-US" b="1" dirty="0" smtClean="0"/>
              <a:t>Rotation </a:t>
            </a:r>
            <a:r>
              <a:rPr lang="en-US" b="1" dirty="0"/>
              <a:t>is your main tool</a:t>
            </a:r>
          </a:p>
          <a:p>
            <a:pPr>
              <a:lnSpc>
                <a:spcPct val="120000"/>
              </a:lnSpc>
            </a:pPr>
            <a:r>
              <a:rPr lang="en-US" b="1" dirty="0"/>
              <a:t>Use permitted plant- and animal-based nutrient sources</a:t>
            </a:r>
          </a:p>
          <a:p>
            <a:pPr>
              <a:lnSpc>
                <a:spcPct val="120000"/>
              </a:lnSpc>
            </a:pPr>
            <a:r>
              <a:rPr lang="en-US" b="1" dirty="0"/>
              <a:t>Check with your certifier!</a:t>
            </a:r>
          </a:p>
        </p:txBody>
      </p:sp>
    </p:spTree>
    <p:extLst>
      <p:ext uri="{BB962C8B-B14F-4D97-AF65-F5344CB8AC3E}">
        <p14:creationId xmlns:p14="http://schemas.microsoft.com/office/powerpoint/2010/main" val="1197803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33400" y="76200"/>
            <a:ext cx="8229600" cy="1143000"/>
          </a:xfrm>
        </p:spPr>
        <p:txBody>
          <a:bodyPr/>
          <a:lstStyle/>
          <a:p>
            <a:r>
              <a:rPr lang="en-US" dirty="0"/>
              <a:t>Resources</a:t>
            </a:r>
          </a:p>
        </p:txBody>
      </p:sp>
      <p:sp>
        <p:nvSpPr>
          <p:cNvPr id="3" name="Content Placeholder 2"/>
          <p:cNvSpPr>
            <a:spLocks noGrp="1"/>
          </p:cNvSpPr>
          <p:nvPr>
            <p:ph idx="1"/>
            <p:custDataLst>
              <p:tags r:id="rId2"/>
            </p:custDataLst>
          </p:nvPr>
        </p:nvSpPr>
        <p:spPr>
          <a:xfrm>
            <a:off x="266700" y="1219200"/>
            <a:ext cx="8763000" cy="5638800"/>
          </a:xfrm>
        </p:spPr>
        <p:txBody>
          <a:bodyPr>
            <a:normAutofit fontScale="92500" lnSpcReduction="20000"/>
          </a:bodyPr>
          <a:lstStyle/>
          <a:p>
            <a:r>
              <a:rPr lang="en-US" dirty="0">
                <a:hlinkClick r:id="rId5"/>
              </a:rPr>
              <a:t>National List of allowed and prohibited substances for organic farming</a:t>
            </a:r>
            <a:endParaRPr lang="en-US" dirty="0"/>
          </a:p>
          <a:p>
            <a:r>
              <a:rPr lang="en-US" dirty="0">
                <a:hlinkClick r:id="rId6"/>
              </a:rPr>
              <a:t>List of manure testing labs </a:t>
            </a:r>
            <a:r>
              <a:rPr lang="en-US" dirty="0"/>
              <a:t>– Minnesota Department of Agriculture </a:t>
            </a:r>
          </a:p>
          <a:p>
            <a:r>
              <a:rPr lang="en-US" dirty="0">
                <a:hlinkClick r:id="rId7"/>
              </a:rPr>
              <a:t>Field soil sampling instructions </a:t>
            </a:r>
            <a:r>
              <a:rPr lang="en-US" dirty="0"/>
              <a:t>– University of Minnesota </a:t>
            </a:r>
          </a:p>
          <a:p>
            <a:r>
              <a:rPr lang="en-US" dirty="0">
                <a:hlinkClick r:id="rId8"/>
              </a:rPr>
              <a:t>Worksheet for calculating manure application </a:t>
            </a:r>
            <a:r>
              <a:rPr lang="en-US" dirty="0"/>
              <a:t>– University of Minnesota</a:t>
            </a:r>
          </a:p>
          <a:p>
            <a:r>
              <a:rPr lang="en-US" dirty="0">
                <a:hlinkClick r:id="rId9"/>
              </a:rPr>
              <a:t>Composting instructions </a:t>
            </a:r>
            <a:r>
              <a:rPr lang="en-US" dirty="0"/>
              <a:t>– </a:t>
            </a:r>
            <a:r>
              <a:rPr lang="en-US" dirty="0" err="1"/>
              <a:t>eXtension</a:t>
            </a:r>
            <a:r>
              <a:rPr lang="en-US" dirty="0"/>
              <a:t> </a:t>
            </a:r>
          </a:p>
          <a:p>
            <a:r>
              <a:rPr lang="en-US" dirty="0">
                <a:hlinkClick r:id="rId10"/>
              </a:rPr>
              <a:t>Organic Production Guide </a:t>
            </a:r>
            <a:r>
              <a:rPr lang="en-US" dirty="0"/>
              <a:t>– ATTRA </a:t>
            </a:r>
          </a:p>
          <a:p>
            <a:r>
              <a:rPr lang="en-US" dirty="0">
                <a:hlinkClick r:id="rId11"/>
              </a:rPr>
              <a:t>Guide to permitted inputs </a:t>
            </a:r>
            <a:r>
              <a:rPr lang="en-US" dirty="0"/>
              <a:t>–  NRCS</a:t>
            </a:r>
          </a:p>
          <a:p>
            <a:r>
              <a:rPr lang="en-US" dirty="0">
                <a:hlinkClick r:id="rId12"/>
              </a:rPr>
              <a:t>Can I Use this Input on My Organic Farm? </a:t>
            </a:r>
            <a:r>
              <a:rPr lang="en-US" dirty="0"/>
              <a:t>– </a:t>
            </a:r>
            <a:r>
              <a:rPr lang="en-US" dirty="0" err="1"/>
              <a:t>eXtension</a:t>
            </a:r>
            <a:r>
              <a:rPr lang="en-US" dirty="0"/>
              <a:t>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174142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custDataLst>
              <p:tags r:id="rId1"/>
            </p:custDataLst>
          </p:nvPr>
        </p:nvSpPr>
        <p:spPr>
          <a:xfrm>
            <a:off x="457200" y="274638"/>
            <a:ext cx="8229600" cy="1143000"/>
          </a:xfrm>
        </p:spPr>
        <p:txBody>
          <a:bodyPr/>
          <a:lstStyle/>
          <a:p>
            <a:r>
              <a:rPr lang="en-US" dirty="0"/>
              <a:t>Sources of Organic Nutrients</a:t>
            </a:r>
          </a:p>
        </p:txBody>
      </p:sp>
      <p:sp>
        <p:nvSpPr>
          <p:cNvPr id="7" name="Content Placeholder 2"/>
          <p:cNvSpPr>
            <a:spLocks noGrp="1"/>
          </p:cNvSpPr>
          <p:nvPr>
            <p:ph idx="1"/>
            <p:custDataLst>
              <p:tags r:id="rId2"/>
            </p:custDataLst>
          </p:nvPr>
        </p:nvSpPr>
        <p:spPr>
          <a:xfrm>
            <a:off x="316132" y="1676400"/>
            <a:ext cx="4401403" cy="4570184"/>
          </a:xfrm>
          <a:solidFill>
            <a:srgbClr val="A7BE78">
              <a:alpha val="91000"/>
            </a:srgbClr>
          </a:solidFill>
        </p:spPr>
        <p:txBody>
          <a:bodyPr>
            <a:normAutofit/>
          </a:bodyPr>
          <a:lstStyle/>
          <a:p>
            <a:pPr marL="631825" lvl="1" indent="-571500">
              <a:buFont typeface="+mj-lt"/>
              <a:buAutoNum type="romanUcPeriod"/>
            </a:pPr>
            <a:r>
              <a:rPr lang="en-US" sz="3200" dirty="0" smtClean="0">
                <a:solidFill>
                  <a:schemeClr val="tx1">
                    <a:lumMod val="65000"/>
                    <a:lumOff val="35000"/>
                  </a:schemeClr>
                </a:solidFill>
              </a:rPr>
              <a:t>Legumes </a:t>
            </a:r>
            <a:r>
              <a:rPr lang="en-US" sz="3200" dirty="0">
                <a:solidFill>
                  <a:schemeClr val="tx1">
                    <a:lumMod val="65000"/>
                    <a:lumOff val="35000"/>
                  </a:schemeClr>
                </a:solidFill>
              </a:rPr>
              <a:t>and green manures</a:t>
            </a:r>
          </a:p>
          <a:p>
            <a:pPr marL="631825" lvl="1" indent="-571500">
              <a:buFont typeface="+mj-lt"/>
              <a:buAutoNum type="romanUcPeriod"/>
            </a:pPr>
            <a:r>
              <a:rPr lang="en-US" sz="3200" dirty="0" smtClean="0">
                <a:solidFill>
                  <a:schemeClr val="tx1">
                    <a:lumMod val="65000"/>
                    <a:lumOff val="35000"/>
                  </a:schemeClr>
                </a:solidFill>
              </a:rPr>
              <a:t>Animal </a:t>
            </a:r>
            <a:r>
              <a:rPr lang="en-US" sz="3200" dirty="0">
                <a:solidFill>
                  <a:schemeClr val="tx1">
                    <a:lumMod val="65000"/>
                    <a:lumOff val="35000"/>
                  </a:schemeClr>
                </a:solidFill>
              </a:rPr>
              <a:t>manures</a:t>
            </a:r>
          </a:p>
          <a:p>
            <a:pPr marL="631825" lvl="1" indent="-571500">
              <a:buFont typeface="+mj-lt"/>
              <a:buAutoNum type="romanUcPeriod"/>
            </a:pPr>
            <a:r>
              <a:rPr lang="en-US" sz="3200" dirty="0" smtClean="0">
                <a:solidFill>
                  <a:schemeClr val="tx1">
                    <a:lumMod val="65000"/>
                    <a:lumOff val="35000"/>
                  </a:schemeClr>
                </a:solidFill>
              </a:rPr>
              <a:t>Compost</a:t>
            </a:r>
            <a:endParaRPr lang="en-US" sz="3200" dirty="0">
              <a:solidFill>
                <a:schemeClr val="tx1">
                  <a:lumMod val="65000"/>
                  <a:lumOff val="35000"/>
                </a:schemeClr>
              </a:solidFill>
            </a:endParaRPr>
          </a:p>
          <a:p>
            <a:pPr marL="631825" lvl="1" indent="-571500">
              <a:buFont typeface="+mj-lt"/>
              <a:buAutoNum type="romanUcPeriod"/>
            </a:pPr>
            <a:r>
              <a:rPr lang="en-US" sz="3200" dirty="0" smtClean="0">
                <a:solidFill>
                  <a:schemeClr val="tx1">
                    <a:lumMod val="65000"/>
                    <a:lumOff val="35000"/>
                  </a:schemeClr>
                </a:solidFill>
              </a:rPr>
              <a:t>Processed </a:t>
            </a:r>
            <a:r>
              <a:rPr lang="en-US" sz="3200" dirty="0">
                <a:solidFill>
                  <a:schemeClr val="tx1">
                    <a:lumMod val="65000"/>
                    <a:lumOff val="35000"/>
                  </a:schemeClr>
                </a:solidFill>
              </a:rPr>
              <a:t>fertilizers</a:t>
            </a:r>
          </a:p>
          <a:p>
            <a:pPr marL="631825" lvl="1" indent="-571500">
              <a:buFont typeface="+mj-lt"/>
              <a:buAutoNum type="romanUcPeriod"/>
            </a:pPr>
            <a:r>
              <a:rPr lang="en-US" sz="3200" dirty="0" smtClean="0">
                <a:solidFill>
                  <a:schemeClr val="tx1">
                    <a:lumMod val="65000"/>
                    <a:lumOff val="35000"/>
                  </a:schemeClr>
                </a:solidFill>
              </a:rPr>
              <a:t>Micronutrients </a:t>
            </a:r>
            <a:r>
              <a:rPr lang="en-US" sz="3200" dirty="0">
                <a:solidFill>
                  <a:schemeClr val="tx1">
                    <a:lumMod val="65000"/>
                    <a:lumOff val="35000"/>
                  </a:schemeClr>
                </a:solidFill>
              </a:rPr>
              <a:t>and other amendments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666" r="29655" b="17778"/>
          <a:stretch/>
        </p:blipFill>
        <p:spPr>
          <a:xfrm>
            <a:off x="4717535" y="1676400"/>
            <a:ext cx="3979425" cy="4570184"/>
          </a:xfrm>
          <a:prstGeom prst="rect">
            <a:avLst/>
          </a:prstGeom>
        </p:spPr>
      </p:pic>
    </p:spTree>
    <p:extLst>
      <p:ext uri="{BB962C8B-B14F-4D97-AF65-F5344CB8AC3E}">
        <p14:creationId xmlns:p14="http://schemas.microsoft.com/office/powerpoint/2010/main" val="25307945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999401_10201650411613175_475629337_n (1).jpg"/>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9" name="Title 1"/>
          <p:cNvSpPr>
            <a:spLocks noGrp="1"/>
          </p:cNvSpPr>
          <p:nvPr>
            <p:ph type="title"/>
            <p:custDataLst>
              <p:tags r:id="rId1"/>
            </p:custDataLst>
          </p:nvPr>
        </p:nvSpPr>
        <p:spPr>
          <a:xfrm>
            <a:off x="217004" y="110011"/>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
        <p:nvSpPr>
          <p:cNvPr id="10" name="Content Placeholder 2"/>
          <p:cNvSpPr>
            <a:spLocks noGrp="1"/>
          </p:cNvSpPr>
          <p:nvPr>
            <p:ph idx="1"/>
            <p:custDataLst>
              <p:tags r:id="rId2"/>
            </p:custDataLst>
          </p:nvPr>
        </p:nvSpPr>
        <p:spPr>
          <a:xfrm>
            <a:off x="457200" y="2650594"/>
            <a:ext cx="8229600" cy="3634490"/>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pic>
        <p:nvPicPr>
          <p:cNvPr id="11" name="Picture 2" descr="http://nifa.usda.gov/sites/default/files/resource/Powerpt_usda_nifa_centered_rgb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459" y="4611732"/>
            <a:ext cx="4069080" cy="167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74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38150" y="0"/>
            <a:ext cx="8229600" cy="1143000"/>
          </a:xfrm>
        </p:spPr>
        <p:txBody>
          <a:bodyPr/>
          <a:lstStyle/>
          <a:p>
            <a:r>
              <a:rPr lang="en-US" dirty="0"/>
              <a:t>References</a:t>
            </a:r>
          </a:p>
        </p:txBody>
      </p:sp>
      <p:sp>
        <p:nvSpPr>
          <p:cNvPr id="3" name="Content Placeholder 2"/>
          <p:cNvSpPr>
            <a:spLocks noGrp="1"/>
          </p:cNvSpPr>
          <p:nvPr>
            <p:ph idx="1"/>
            <p:custDataLst>
              <p:tags r:id="rId2"/>
            </p:custDataLst>
          </p:nvPr>
        </p:nvSpPr>
        <p:spPr>
          <a:xfrm>
            <a:off x="228600" y="1143000"/>
            <a:ext cx="8686800" cy="5410200"/>
          </a:xfrm>
        </p:spPr>
        <p:txBody>
          <a:bodyPr>
            <a:normAutofit fontScale="70000" lnSpcReduction="20000"/>
          </a:bodyPr>
          <a:lstStyle/>
          <a:p>
            <a:pPr marL="168275" indent="-168275">
              <a:buNone/>
            </a:pPr>
            <a:r>
              <a:rPr lang="en-US" dirty="0"/>
              <a:t>Baker, B.  2009.  Can I Use this Fertilizer on My Organic Farm? </a:t>
            </a:r>
            <a:r>
              <a:rPr lang="en-US" dirty="0">
                <a:hlinkClick r:id="rId5"/>
              </a:rPr>
              <a:t>http://www.nrcs.usda.gov/Internet/FSE_DOCUMENTS/nrcs144p2_045863.pdf</a:t>
            </a:r>
            <a:r>
              <a:rPr lang="en-US" dirty="0"/>
              <a:t> </a:t>
            </a:r>
          </a:p>
          <a:p>
            <a:pPr marL="168275" indent="-168275">
              <a:buNone/>
            </a:pPr>
            <a:r>
              <a:rPr lang="en-US" dirty="0"/>
              <a:t>Coleman, P.  2012.  Guide for Organic Crop Producers.  ATTRA. </a:t>
            </a:r>
            <a:r>
              <a:rPr lang="en-US" dirty="0">
                <a:hlinkClick r:id="rId6"/>
              </a:rPr>
              <a:t>https://attra.ncat.org/attra-pub/summaries/summary.php?pub=67</a:t>
            </a:r>
            <a:r>
              <a:rPr lang="en-US" dirty="0"/>
              <a:t> </a:t>
            </a:r>
          </a:p>
          <a:p>
            <a:pPr marL="168275" indent="-168275">
              <a:buNone/>
            </a:pPr>
            <a:r>
              <a:rPr lang="en-US" dirty="0"/>
              <a:t>Eghball, B., and J. F. Power. 1999. Phosphorus-and nitrogen-based manure and compost applications corn production and soil phosphorus. </a:t>
            </a:r>
            <a:r>
              <a:rPr lang="en-US" i="1" dirty="0"/>
              <a:t>Soil Science Society of America Journal</a:t>
            </a:r>
            <a:r>
              <a:rPr lang="en-US" dirty="0"/>
              <a:t> 63: 895-901.</a:t>
            </a:r>
          </a:p>
          <a:p>
            <a:pPr marL="168275" indent="-168275">
              <a:buNone/>
            </a:pPr>
            <a:r>
              <a:rPr lang="en-US" dirty="0"/>
              <a:t>Evans, J., et al. 2001. Net nitrogen balances for cool-season grain legume crops and contributions to wheat nitrogen uptake: a review. </a:t>
            </a:r>
            <a:r>
              <a:rPr lang="en-US" i="1" dirty="0"/>
              <a:t>Australian Journal of Experimental Agriculture</a:t>
            </a:r>
            <a:r>
              <a:rPr lang="en-US" dirty="0"/>
              <a:t> 41: 347-359.</a:t>
            </a:r>
          </a:p>
          <a:p>
            <a:pPr marL="168275" indent="-168275">
              <a:buNone/>
            </a:pPr>
            <a:r>
              <a:rPr lang="en-US" dirty="0"/>
              <a:t>Fernandez, A. L., C. C. </a:t>
            </a:r>
            <a:r>
              <a:rPr lang="en-US" dirty="0" err="1"/>
              <a:t>Sheaffer</a:t>
            </a:r>
            <a:r>
              <a:rPr lang="en-US" dirty="0"/>
              <a:t>, D. L. Wyse, C. Staley, T. J. Gould, and M. J. </a:t>
            </a:r>
            <a:r>
              <a:rPr lang="en-US" dirty="0" err="1"/>
              <a:t>Sadowsky</a:t>
            </a:r>
            <a:r>
              <a:rPr lang="en-US" dirty="0"/>
              <a:t>.  (2016). Associations between soil bacterial community structure and nutrient cycling functions in long-term organic farm soils following cover crop and organic fertilizer amendment. </a:t>
            </a:r>
            <a:r>
              <a:rPr lang="en-US" i="1" dirty="0"/>
              <a:t>Science of the Total Environment</a:t>
            </a:r>
            <a:r>
              <a:rPr lang="en-US" dirty="0"/>
              <a:t>, </a:t>
            </a:r>
            <a:r>
              <a:rPr lang="en-US" i="1" dirty="0"/>
              <a:t>566</a:t>
            </a:r>
            <a:r>
              <a:rPr lang="en-US" dirty="0"/>
              <a:t>: 949-959</a:t>
            </a:r>
            <a:r>
              <a:rPr lang="en-US" dirty="0" smtClean="0"/>
              <a:t>.</a:t>
            </a:r>
            <a:endParaRPr lang="en-US" dirty="0"/>
          </a:p>
          <a:p>
            <a:pPr marL="0" indent="0">
              <a:buNone/>
            </a:pPr>
            <a:endParaRPr lang="en-US" dirty="0"/>
          </a:p>
        </p:txBody>
      </p:sp>
    </p:spTree>
    <p:extLst>
      <p:ext uri="{BB962C8B-B14F-4D97-AF65-F5344CB8AC3E}">
        <p14:creationId xmlns:p14="http://schemas.microsoft.com/office/powerpoint/2010/main" val="34181415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0"/>
            <a:ext cx="8229600" cy="1143000"/>
          </a:xfrm>
        </p:spPr>
        <p:txBody>
          <a:bodyPr/>
          <a:lstStyle/>
          <a:p>
            <a:r>
              <a:rPr lang="en-US" dirty="0" smtClean="0"/>
              <a:t>References (cont.)</a:t>
            </a:r>
            <a:endParaRPr lang="en-US" dirty="0"/>
          </a:p>
        </p:txBody>
      </p:sp>
      <p:sp>
        <p:nvSpPr>
          <p:cNvPr id="3" name="Content Placeholder 2"/>
          <p:cNvSpPr>
            <a:spLocks noGrp="1"/>
          </p:cNvSpPr>
          <p:nvPr>
            <p:ph idx="1"/>
            <p:custDataLst>
              <p:tags r:id="rId2"/>
            </p:custDataLst>
          </p:nvPr>
        </p:nvSpPr>
        <p:spPr>
          <a:xfrm>
            <a:off x="457200" y="1143000"/>
            <a:ext cx="8229600" cy="4983163"/>
          </a:xfrm>
        </p:spPr>
        <p:txBody>
          <a:bodyPr>
            <a:normAutofit fontScale="70000" lnSpcReduction="20000"/>
          </a:bodyPr>
          <a:lstStyle/>
          <a:p>
            <a:pPr marL="168275" indent="-168275">
              <a:buNone/>
            </a:pPr>
            <a:r>
              <a:rPr lang="en-US" dirty="0"/>
              <a:t>Hernandez, J.A. and M.A. Schmitt.  2012. Manure management in Minnesota.  University of Minnesota Extension. </a:t>
            </a:r>
            <a:r>
              <a:rPr lang="en-US" dirty="0">
                <a:hlinkClick r:id="rId5"/>
              </a:rPr>
              <a:t>https://www.extension.umn.edu/agriculture/manure-management-and-air-quality/manure-application/steps-for-calculating-rates/table_3.html</a:t>
            </a:r>
            <a:r>
              <a:rPr lang="en-US" dirty="0"/>
              <a:t> </a:t>
            </a:r>
          </a:p>
          <a:p>
            <a:pPr marL="168275" indent="-168275">
              <a:buNone/>
            </a:pPr>
            <a:r>
              <a:rPr lang="en-US" dirty="0"/>
              <a:t>Kaiser, D., Fernandez, F., Lamb, J.A., Coulter, J.A., and B. Barber, 2016. Fertilizing corn in Minnesota. University of Minnesota Extension AG-FO-3790-D. University of Minnesota, St. Paul, MN</a:t>
            </a:r>
            <a:r>
              <a:rPr lang="en-US" dirty="0" smtClean="0"/>
              <a:t>.</a:t>
            </a:r>
          </a:p>
          <a:p>
            <a:pPr marL="168275" indent="-168275">
              <a:buNone/>
            </a:pPr>
            <a:r>
              <a:rPr lang="en-US" dirty="0"/>
              <a:t>Kumar, K., and M. G. </a:t>
            </a:r>
            <a:r>
              <a:rPr lang="en-US" dirty="0" err="1"/>
              <a:t>Kuan</a:t>
            </a:r>
            <a:r>
              <a:rPr lang="en-US" dirty="0"/>
              <a:t>.  2000. Biological nitrogen fixation, accumulation of soil nitrogen and nitrogen balance for white clover (</a:t>
            </a:r>
            <a:r>
              <a:rPr lang="en-US" dirty="0" err="1"/>
              <a:t>Trifolium</a:t>
            </a:r>
            <a:r>
              <a:rPr lang="en-US" dirty="0"/>
              <a:t> </a:t>
            </a:r>
            <a:r>
              <a:rPr lang="en-US" dirty="0" err="1"/>
              <a:t>repens</a:t>
            </a:r>
            <a:r>
              <a:rPr lang="en-US" dirty="0"/>
              <a:t> L.) </a:t>
            </a:r>
            <a:r>
              <a:rPr lang="en-US" dirty="0" smtClean="0"/>
              <a:t>and </a:t>
            </a:r>
            <a:r>
              <a:rPr lang="en-US" dirty="0"/>
              <a:t>field pea (</a:t>
            </a:r>
            <a:r>
              <a:rPr lang="en-US" dirty="0" err="1"/>
              <a:t>Pisum</a:t>
            </a:r>
            <a:r>
              <a:rPr lang="en-US" dirty="0"/>
              <a:t> </a:t>
            </a:r>
            <a:r>
              <a:rPr lang="en-US" dirty="0" err="1"/>
              <a:t>sativum</a:t>
            </a:r>
            <a:r>
              <a:rPr lang="en-US" dirty="0"/>
              <a:t> L.) grown for seed. Field Crops Research 68: 49-59.</a:t>
            </a:r>
          </a:p>
          <a:p>
            <a:pPr marL="168275" indent="-168275">
              <a:buNone/>
            </a:pPr>
            <a:r>
              <a:rPr lang="en-US" dirty="0"/>
              <a:t>Lamb, J., S. </a:t>
            </a:r>
            <a:r>
              <a:rPr lang="en-US" dirty="0" err="1"/>
              <a:t>Huerd</a:t>
            </a:r>
            <a:r>
              <a:rPr lang="en-US" dirty="0"/>
              <a:t>, and K. </a:t>
            </a:r>
            <a:r>
              <a:rPr lang="en-US" dirty="0" err="1"/>
              <a:t>Moncada</a:t>
            </a:r>
            <a:r>
              <a:rPr lang="en-US" dirty="0"/>
              <a:t>.  2010.  Soil Health.  Chapter 3 in Risk Management for Organic Producers.  </a:t>
            </a:r>
            <a:r>
              <a:rPr lang="en-US" dirty="0" err="1"/>
              <a:t>Moncada</a:t>
            </a:r>
            <a:r>
              <a:rPr lang="en-US" dirty="0"/>
              <a:t>, K. and C. </a:t>
            </a:r>
            <a:r>
              <a:rPr lang="en-US" dirty="0" err="1"/>
              <a:t>Sheaffer</a:t>
            </a:r>
            <a:r>
              <a:rPr lang="en-US" dirty="0"/>
              <a:t>, editors.  University of Minnesota, St. Paul, MN</a:t>
            </a:r>
            <a:r>
              <a:rPr lang="en-US" dirty="0" smtClean="0"/>
              <a:t>.</a:t>
            </a:r>
            <a:endParaRPr lang="en-US" dirty="0"/>
          </a:p>
        </p:txBody>
      </p:sp>
    </p:spTree>
    <p:extLst>
      <p:ext uri="{BB962C8B-B14F-4D97-AF65-F5344CB8AC3E}">
        <p14:creationId xmlns:p14="http://schemas.microsoft.com/office/powerpoint/2010/main" val="14431043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0"/>
            <a:ext cx="8229600" cy="1143000"/>
          </a:xfrm>
        </p:spPr>
        <p:txBody>
          <a:bodyPr/>
          <a:lstStyle/>
          <a:p>
            <a:r>
              <a:rPr lang="en-US" dirty="0" smtClean="0"/>
              <a:t>References (cont.)</a:t>
            </a:r>
            <a:endParaRPr lang="en-US" dirty="0"/>
          </a:p>
        </p:txBody>
      </p:sp>
      <p:sp>
        <p:nvSpPr>
          <p:cNvPr id="3" name="Content Placeholder 2"/>
          <p:cNvSpPr>
            <a:spLocks noGrp="1"/>
          </p:cNvSpPr>
          <p:nvPr>
            <p:ph idx="1"/>
            <p:custDataLst>
              <p:tags r:id="rId2"/>
            </p:custDataLst>
          </p:nvPr>
        </p:nvSpPr>
        <p:spPr>
          <a:xfrm>
            <a:off x="457200" y="1371600"/>
            <a:ext cx="8229600" cy="5029200"/>
          </a:xfrm>
        </p:spPr>
        <p:txBody>
          <a:bodyPr>
            <a:normAutofit lnSpcReduction="10000"/>
          </a:bodyPr>
          <a:lstStyle/>
          <a:p>
            <a:pPr marL="168275" indent="-168275">
              <a:buNone/>
            </a:pPr>
            <a:r>
              <a:rPr lang="en-US" sz="2200" dirty="0"/>
              <a:t>Lamb, J., C. </a:t>
            </a:r>
            <a:r>
              <a:rPr lang="en-US" sz="2200" dirty="0" err="1"/>
              <a:t>Sheaffer</a:t>
            </a:r>
            <a:r>
              <a:rPr lang="en-US" sz="2200" dirty="0"/>
              <a:t>, and K. </a:t>
            </a:r>
            <a:r>
              <a:rPr lang="en-US" sz="2200" dirty="0" err="1"/>
              <a:t>Moncada</a:t>
            </a:r>
            <a:r>
              <a:rPr lang="en-US" sz="2200" dirty="0"/>
              <a:t>.  2010.  Soil Fertility.  Chapter 4 in Risk Management for Organic Producers.  </a:t>
            </a:r>
            <a:r>
              <a:rPr lang="en-US" sz="2200" dirty="0" err="1"/>
              <a:t>Moncada</a:t>
            </a:r>
            <a:r>
              <a:rPr lang="en-US" sz="2200" dirty="0"/>
              <a:t>, K. and C. </a:t>
            </a:r>
            <a:r>
              <a:rPr lang="en-US" sz="2200" dirty="0" err="1"/>
              <a:t>Sheaffer</a:t>
            </a:r>
            <a:r>
              <a:rPr lang="en-US" sz="2200" dirty="0"/>
              <a:t>, editors.  University of Minnesota, St. Paul, MN.</a:t>
            </a:r>
          </a:p>
          <a:p>
            <a:pPr marL="168275" indent="-168275">
              <a:buNone/>
            </a:pPr>
            <a:r>
              <a:rPr lang="en-US" sz="2200" dirty="0" smtClean="0"/>
              <a:t>Peterson</a:t>
            </a:r>
            <a:r>
              <a:rPr lang="en-US" sz="2200" dirty="0"/>
              <a:t>, T. A, and M. P. </a:t>
            </a:r>
            <a:r>
              <a:rPr lang="en-US" sz="2200" dirty="0" err="1"/>
              <a:t>Russelle</a:t>
            </a:r>
            <a:r>
              <a:rPr lang="en-US" sz="2200" dirty="0"/>
              <a:t>. 1991.  Alfalfa and the nitrogen cycle in the Corn Belt. </a:t>
            </a:r>
            <a:r>
              <a:rPr lang="en-US" sz="2200" i="1" dirty="0"/>
              <a:t>Journal of Soil and Water Conservation</a:t>
            </a:r>
            <a:r>
              <a:rPr lang="en-US" sz="2200" dirty="0"/>
              <a:t> 46: 229-235.</a:t>
            </a:r>
          </a:p>
          <a:p>
            <a:pPr marL="168275" indent="-168275">
              <a:buNone/>
            </a:pPr>
            <a:r>
              <a:rPr lang="en-US" sz="2200" dirty="0"/>
              <a:t>USDA-AMS.  2017.  National Organic Program. 7 C.F.R. §205.</a:t>
            </a:r>
          </a:p>
          <a:p>
            <a:pPr marL="168275" indent="-168275">
              <a:buNone/>
            </a:pPr>
            <a:r>
              <a:rPr lang="en-US" sz="2200" dirty="0"/>
              <a:t>USDA-NRCS.  </a:t>
            </a:r>
            <a:r>
              <a:rPr lang="en-US" sz="2200" dirty="0" smtClean="0"/>
              <a:t>2011.  Carbon </a:t>
            </a:r>
            <a:r>
              <a:rPr lang="en-US" sz="2200" dirty="0"/>
              <a:t>to Nitrogen Ratios in Cropping </a:t>
            </a:r>
            <a:r>
              <a:rPr lang="en-US" sz="2200" dirty="0" smtClean="0"/>
              <a:t>Systems</a:t>
            </a:r>
            <a:r>
              <a:rPr lang="en-US" sz="2200" dirty="0"/>
              <a:t>. </a:t>
            </a:r>
            <a:r>
              <a:rPr lang="en-US" sz="2200" dirty="0">
                <a:hlinkClick r:id="rId5"/>
              </a:rPr>
              <a:t>https://www.nrcs.usda.gov</a:t>
            </a:r>
            <a:r>
              <a:rPr lang="en-US" sz="2200" dirty="0" smtClean="0">
                <a:hlinkClick r:id="rId5"/>
              </a:rPr>
              <a:t>/</a:t>
            </a:r>
            <a:r>
              <a:rPr lang="en-US" sz="2200" dirty="0" smtClean="0"/>
              <a:t> </a:t>
            </a:r>
            <a:endParaRPr lang="en-US" sz="2200" dirty="0"/>
          </a:p>
          <a:p>
            <a:pPr marL="168275" indent="-168275">
              <a:buNone/>
            </a:pPr>
            <a:r>
              <a:rPr lang="en-US" sz="2200" dirty="0" smtClean="0"/>
              <a:t>Wander</a:t>
            </a:r>
            <a:r>
              <a:rPr lang="en-US" sz="2200" dirty="0"/>
              <a:t>, M.  2015.  Managing Manure Fertilizers in Organic Systems.  </a:t>
            </a:r>
            <a:r>
              <a:rPr lang="en-US" sz="2200" dirty="0" err="1"/>
              <a:t>eXtension</a:t>
            </a:r>
            <a:r>
              <a:rPr lang="en-US" sz="2200" dirty="0"/>
              <a:t>. </a:t>
            </a:r>
            <a:r>
              <a:rPr lang="en-US" sz="2200" dirty="0">
                <a:hlinkClick r:id="rId6"/>
              </a:rPr>
              <a:t>http://articles.extension.org/pages/18628/managing-manure-fertilizers-in-organic-systems</a:t>
            </a:r>
            <a:r>
              <a:rPr lang="en-US" sz="2200" dirty="0"/>
              <a:t> </a:t>
            </a:r>
          </a:p>
        </p:txBody>
      </p:sp>
    </p:spTree>
    <p:extLst>
      <p:ext uri="{BB962C8B-B14F-4D97-AF65-F5344CB8AC3E}">
        <p14:creationId xmlns:p14="http://schemas.microsoft.com/office/powerpoint/2010/main" val="1825812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0"/>
            <a:ext cx="8229600" cy="1143000"/>
          </a:xfrm>
        </p:spPr>
        <p:txBody>
          <a:bodyPr/>
          <a:lstStyle/>
          <a:p>
            <a:r>
              <a:rPr lang="en-US" dirty="0"/>
              <a:t>Legume </a:t>
            </a:r>
            <a:r>
              <a:rPr lang="en-US" dirty="0" smtClean="0"/>
              <a:t>Crops</a:t>
            </a:r>
            <a:endParaRPr lang="en-US" dirty="0"/>
          </a:p>
        </p:txBody>
      </p:sp>
      <p:sp>
        <p:nvSpPr>
          <p:cNvPr id="3" name="Content Placeholder 2"/>
          <p:cNvSpPr>
            <a:spLocks noGrp="1"/>
          </p:cNvSpPr>
          <p:nvPr>
            <p:ph idx="1"/>
            <p:custDataLst>
              <p:tags r:id="rId2"/>
            </p:custDataLst>
          </p:nvPr>
        </p:nvSpPr>
        <p:spPr>
          <a:xfrm>
            <a:off x="457200" y="1295400"/>
            <a:ext cx="5486400" cy="5029200"/>
          </a:xfrm>
        </p:spPr>
        <p:txBody>
          <a:bodyPr>
            <a:normAutofit lnSpcReduction="10000"/>
          </a:bodyPr>
          <a:lstStyle/>
          <a:p>
            <a:r>
              <a:rPr lang="en-US" dirty="0"/>
              <a:t>Grain crops (net N contribution will vary)</a:t>
            </a:r>
          </a:p>
          <a:p>
            <a:pPr lvl="1"/>
            <a:r>
              <a:rPr lang="en-US" dirty="0"/>
              <a:t>Soybean</a:t>
            </a:r>
          </a:p>
          <a:p>
            <a:pPr lvl="1"/>
            <a:r>
              <a:rPr lang="en-US" dirty="0"/>
              <a:t>Pea</a:t>
            </a:r>
          </a:p>
          <a:p>
            <a:pPr lvl="1"/>
            <a:r>
              <a:rPr lang="en-US" dirty="0"/>
              <a:t>Dry bean</a:t>
            </a:r>
          </a:p>
          <a:p>
            <a:r>
              <a:rPr lang="en-US" dirty="0"/>
              <a:t>Cover crops and forages</a:t>
            </a:r>
          </a:p>
          <a:p>
            <a:pPr lvl="1"/>
            <a:r>
              <a:rPr lang="en-US" dirty="0"/>
              <a:t>Vetch</a:t>
            </a:r>
          </a:p>
          <a:p>
            <a:pPr lvl="1"/>
            <a:r>
              <a:rPr lang="en-US" dirty="0"/>
              <a:t>Clover</a:t>
            </a:r>
          </a:p>
          <a:p>
            <a:pPr lvl="1"/>
            <a:r>
              <a:rPr lang="en-US" dirty="0"/>
              <a:t>Alfalfa</a:t>
            </a:r>
          </a:p>
          <a:p>
            <a:pPr lvl="1"/>
            <a:r>
              <a:rPr lang="en-US" dirty="0"/>
              <a:t>Native legumes</a:t>
            </a:r>
          </a:p>
        </p:txBody>
      </p:sp>
      <p:pic>
        <p:nvPicPr>
          <p:cNvPr id="4" name="Content Placeholder 3"/>
          <p:cNvPicPr>
            <a:picLocks noChangeAspect="1"/>
          </p:cNvPicPr>
          <p:nvPr/>
        </p:nvPicPr>
        <p:blipFill rotWithShape="1">
          <a:blip r:embed="rId8" cstate="print">
            <a:extLst>
              <a:ext uri="{28A0092B-C50C-407E-A947-70E740481C1C}">
                <a14:useLocalDpi xmlns:a14="http://schemas.microsoft.com/office/drawing/2010/main" val="0"/>
              </a:ext>
            </a:extLst>
          </a:blip>
          <a:srcRect r="21759"/>
          <a:stretch/>
        </p:blipFill>
        <p:spPr>
          <a:xfrm>
            <a:off x="6248400" y="3429000"/>
            <a:ext cx="2463800" cy="2109819"/>
          </a:xfrm>
          <a:prstGeom prst="rect">
            <a:avLst/>
          </a:prstGeom>
        </p:spPr>
      </p:pic>
      <p:pic>
        <p:nvPicPr>
          <p:cNvPr id="5"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16328" t="6734" r="10716"/>
          <a:stretch/>
        </p:blipFill>
        <p:spPr>
          <a:xfrm>
            <a:off x="3837482" y="4831861"/>
            <a:ext cx="2064479" cy="1759439"/>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76800" y="1308100"/>
            <a:ext cx="2540000" cy="1905000"/>
          </a:xfrm>
          <a:prstGeom prst="rect">
            <a:avLst/>
          </a:prstGeom>
        </p:spPr>
      </p:pic>
      <p:sp>
        <p:nvSpPr>
          <p:cNvPr id="7" name="TextBox 6"/>
          <p:cNvSpPr txBox="1"/>
          <p:nvPr>
            <p:custDataLst>
              <p:tags r:id="rId3"/>
            </p:custDataLst>
          </p:nvPr>
        </p:nvSpPr>
        <p:spPr>
          <a:xfrm>
            <a:off x="7416800" y="1420852"/>
            <a:ext cx="1314784" cy="461665"/>
          </a:xfrm>
          <a:prstGeom prst="rect">
            <a:avLst/>
          </a:prstGeom>
          <a:noFill/>
        </p:spPr>
        <p:txBody>
          <a:bodyPr wrap="none" rtlCol="0">
            <a:spAutoFit/>
          </a:bodyPr>
          <a:lstStyle/>
          <a:p>
            <a:r>
              <a:rPr lang="en-US" sz="2400" dirty="0">
                <a:solidFill>
                  <a:srgbClr val="800000"/>
                </a:solidFill>
              </a:rPr>
              <a:t>Field pea</a:t>
            </a:r>
          </a:p>
        </p:txBody>
      </p:sp>
      <p:sp>
        <p:nvSpPr>
          <p:cNvPr id="8" name="TextBox 7"/>
          <p:cNvSpPr txBox="1"/>
          <p:nvPr>
            <p:custDataLst>
              <p:tags r:id="rId4"/>
            </p:custDataLst>
          </p:nvPr>
        </p:nvSpPr>
        <p:spPr>
          <a:xfrm>
            <a:off x="7620000" y="5500719"/>
            <a:ext cx="1591526" cy="461665"/>
          </a:xfrm>
          <a:prstGeom prst="rect">
            <a:avLst/>
          </a:prstGeom>
          <a:noFill/>
        </p:spPr>
        <p:txBody>
          <a:bodyPr wrap="none" rtlCol="0">
            <a:spAutoFit/>
          </a:bodyPr>
          <a:lstStyle/>
          <a:p>
            <a:r>
              <a:rPr lang="en-US" sz="2400" dirty="0">
                <a:solidFill>
                  <a:srgbClr val="800000"/>
                </a:solidFill>
              </a:rPr>
              <a:t>Hairy vetch</a:t>
            </a:r>
          </a:p>
        </p:txBody>
      </p:sp>
      <p:sp>
        <p:nvSpPr>
          <p:cNvPr id="9" name="TextBox 8"/>
          <p:cNvSpPr txBox="1"/>
          <p:nvPr>
            <p:custDataLst>
              <p:tags r:id="rId5"/>
            </p:custDataLst>
          </p:nvPr>
        </p:nvSpPr>
        <p:spPr>
          <a:xfrm>
            <a:off x="5901961" y="6047085"/>
            <a:ext cx="975716" cy="461665"/>
          </a:xfrm>
          <a:prstGeom prst="rect">
            <a:avLst/>
          </a:prstGeom>
          <a:noFill/>
        </p:spPr>
        <p:txBody>
          <a:bodyPr wrap="none" rtlCol="0">
            <a:spAutoFit/>
          </a:bodyPr>
          <a:lstStyle/>
          <a:p>
            <a:r>
              <a:rPr lang="en-US" sz="2400" dirty="0">
                <a:solidFill>
                  <a:srgbClr val="800000"/>
                </a:solidFill>
              </a:rPr>
              <a:t>Alfalfa</a:t>
            </a:r>
          </a:p>
        </p:txBody>
      </p:sp>
    </p:spTree>
    <p:extLst>
      <p:ext uri="{BB962C8B-B14F-4D97-AF65-F5344CB8AC3E}">
        <p14:creationId xmlns:p14="http://schemas.microsoft.com/office/powerpoint/2010/main" val="829330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Are </a:t>
            </a:r>
            <a:r>
              <a:rPr lang="en-US" dirty="0" smtClean="0"/>
              <a:t>Your </a:t>
            </a:r>
            <a:r>
              <a:rPr lang="en-US" dirty="0"/>
              <a:t>L</a:t>
            </a:r>
            <a:r>
              <a:rPr lang="en-US" dirty="0" smtClean="0"/>
              <a:t>egumes </a:t>
            </a:r>
            <a:r>
              <a:rPr lang="en-US" dirty="0"/>
              <a:t>F</a:t>
            </a:r>
            <a:r>
              <a:rPr lang="en-US" dirty="0" smtClean="0"/>
              <a:t>ixing </a:t>
            </a:r>
            <a:r>
              <a:rPr lang="en-US" dirty="0"/>
              <a:t>N</a:t>
            </a:r>
            <a:r>
              <a:rPr lang="en-US" dirty="0" smtClean="0"/>
              <a:t>itrogen</a:t>
            </a:r>
            <a:r>
              <a:rPr lang="en-US" dirty="0"/>
              <a:t>?</a:t>
            </a:r>
          </a:p>
        </p:txBody>
      </p:sp>
      <p:sp>
        <p:nvSpPr>
          <p:cNvPr id="3" name="Content Placeholder 2"/>
          <p:cNvSpPr>
            <a:spLocks noGrp="1"/>
          </p:cNvSpPr>
          <p:nvPr>
            <p:ph idx="1"/>
            <p:custDataLst>
              <p:tags r:id="rId2"/>
            </p:custDataLst>
          </p:nvPr>
        </p:nvSpPr>
        <p:spPr>
          <a:xfrm>
            <a:off x="457200" y="990600"/>
            <a:ext cx="4953000" cy="5532437"/>
          </a:xfrm>
        </p:spPr>
        <p:txBody>
          <a:bodyPr>
            <a:normAutofit/>
          </a:bodyPr>
          <a:lstStyle/>
          <a:p>
            <a:pPr marL="0" indent="0">
              <a:buNone/>
            </a:pPr>
            <a:endParaRPr lang="en-US" dirty="0"/>
          </a:p>
          <a:p>
            <a:pPr marL="514350" indent="-514350">
              <a:buAutoNum type="arabicPeriod"/>
            </a:pPr>
            <a:r>
              <a:rPr lang="en-US" dirty="0"/>
              <a:t>Dig up a plant that is over 1 month old, but not </a:t>
            </a:r>
            <a:r>
              <a:rPr lang="en-US" dirty="0" smtClean="0"/>
              <a:t>flowering</a:t>
            </a:r>
            <a:endParaRPr lang="en-US" dirty="0"/>
          </a:p>
          <a:p>
            <a:pPr marL="514350" indent="-514350">
              <a:buAutoNum type="arabicPeriod"/>
            </a:pPr>
            <a:r>
              <a:rPr lang="en-US" dirty="0"/>
              <a:t>Remove soil from roots</a:t>
            </a:r>
          </a:p>
          <a:p>
            <a:pPr marL="514350" indent="-514350">
              <a:buAutoNum type="arabicPeriod"/>
            </a:pPr>
            <a:r>
              <a:rPr lang="en-US" dirty="0"/>
              <a:t>Look for nodules on the roots</a:t>
            </a:r>
          </a:p>
          <a:p>
            <a:pPr marL="514350" indent="-514350">
              <a:buAutoNum type="arabicPeriod"/>
            </a:pPr>
            <a:r>
              <a:rPr lang="en-US" dirty="0"/>
              <a:t>Actively-fixing nodules appear pink or red </a:t>
            </a:r>
            <a:r>
              <a:rPr lang="en-US" dirty="0" smtClean="0"/>
              <a:t>inside</a:t>
            </a:r>
            <a:endParaRPr lang="en-US" dirty="0"/>
          </a:p>
          <a:p>
            <a:pPr marL="514350" indent="-514350">
              <a:buAutoNum type="arabicPeriod"/>
            </a:pPr>
            <a:endParaRPr lang="en-US" dirty="0"/>
          </a:p>
        </p:txBody>
      </p:sp>
      <p:pic>
        <p:nvPicPr>
          <p:cNvPr id="4"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4405" y="1587500"/>
            <a:ext cx="3032395" cy="4525963"/>
          </a:xfrm>
          <a:prstGeom prst="rect">
            <a:avLst/>
          </a:prstGeom>
        </p:spPr>
      </p:pic>
    </p:spTree>
    <p:extLst>
      <p:ext uri="{BB962C8B-B14F-4D97-AF65-F5344CB8AC3E}">
        <p14:creationId xmlns:p14="http://schemas.microsoft.com/office/powerpoint/2010/main" val="3394230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Factors </a:t>
            </a:r>
            <a:r>
              <a:rPr lang="en-US" dirty="0" smtClean="0"/>
              <a:t>Affecting </a:t>
            </a:r>
            <a:r>
              <a:rPr lang="en-US" dirty="0"/>
              <a:t>N </a:t>
            </a:r>
            <a:r>
              <a:rPr lang="en-US" dirty="0" smtClean="0"/>
              <a:t>Contribution </a:t>
            </a:r>
            <a:r>
              <a:rPr lang="en-US" dirty="0"/>
              <a:t>from </a:t>
            </a:r>
            <a:r>
              <a:rPr lang="en-US" dirty="0" smtClean="0"/>
              <a:t>Legumes</a:t>
            </a:r>
            <a:endParaRPr lang="en-US" dirty="0"/>
          </a:p>
        </p:txBody>
      </p:sp>
      <p:sp>
        <p:nvSpPr>
          <p:cNvPr id="3" name="Content Placeholder 2"/>
          <p:cNvSpPr>
            <a:spLocks noGrp="1"/>
          </p:cNvSpPr>
          <p:nvPr>
            <p:ph idx="1"/>
            <p:custDataLst>
              <p:tags r:id="rId2"/>
            </p:custDataLst>
          </p:nvPr>
        </p:nvSpPr>
        <p:spPr>
          <a:xfrm>
            <a:off x="4114800" y="1752600"/>
            <a:ext cx="4800600" cy="4525963"/>
          </a:xfrm>
        </p:spPr>
        <p:txBody>
          <a:bodyPr>
            <a:normAutofit/>
          </a:bodyPr>
          <a:lstStyle/>
          <a:p>
            <a:r>
              <a:rPr lang="en-US" dirty="0"/>
              <a:t>Biomass production</a:t>
            </a:r>
          </a:p>
          <a:p>
            <a:pPr lvl="1"/>
            <a:r>
              <a:rPr lang="en-US" dirty="0"/>
              <a:t>Affected by species, </a:t>
            </a:r>
            <a:r>
              <a:rPr lang="en-US" dirty="0" smtClean="0"/>
              <a:t>stand </a:t>
            </a:r>
            <a:r>
              <a:rPr lang="en-US" dirty="0"/>
              <a:t>density, weed competition, stand </a:t>
            </a:r>
            <a:r>
              <a:rPr lang="en-US" dirty="0" smtClean="0"/>
              <a:t>age</a:t>
            </a:r>
            <a:endParaRPr lang="en-US" dirty="0"/>
          </a:p>
          <a:p>
            <a:r>
              <a:rPr lang="en-US" dirty="0"/>
              <a:t>Biomass composition</a:t>
            </a:r>
          </a:p>
          <a:p>
            <a:pPr lvl="1"/>
            <a:r>
              <a:rPr lang="en-US" dirty="0" err="1" smtClean="0"/>
              <a:t>Carbon:Nitrogen</a:t>
            </a:r>
            <a:r>
              <a:rPr lang="en-US" dirty="0" smtClean="0"/>
              <a:t> (C:N) </a:t>
            </a:r>
            <a:r>
              <a:rPr lang="en-US" dirty="0"/>
              <a:t>ratio depends on crop maturity</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6667" t="6467" r="37499"/>
          <a:stretch/>
        </p:blipFill>
        <p:spPr>
          <a:xfrm>
            <a:off x="228600" y="1924028"/>
            <a:ext cx="3726987" cy="4183105"/>
          </a:xfrm>
          <a:prstGeom prst="rect">
            <a:avLst/>
          </a:prstGeom>
        </p:spPr>
      </p:pic>
    </p:spTree>
    <p:extLst>
      <p:ext uri="{BB962C8B-B14F-4D97-AF65-F5344CB8AC3E}">
        <p14:creationId xmlns:p14="http://schemas.microsoft.com/office/powerpoint/2010/main" val="296927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Factors </a:t>
            </a:r>
            <a:r>
              <a:rPr lang="en-US" dirty="0" smtClean="0"/>
              <a:t>Affecting </a:t>
            </a:r>
            <a:r>
              <a:rPr lang="en-US" dirty="0"/>
              <a:t>N </a:t>
            </a:r>
            <a:r>
              <a:rPr lang="en-US" dirty="0" smtClean="0"/>
              <a:t>Contribution </a:t>
            </a:r>
            <a:r>
              <a:rPr lang="en-US" dirty="0"/>
              <a:t>from </a:t>
            </a:r>
            <a:r>
              <a:rPr lang="en-US" dirty="0" smtClean="0"/>
              <a:t>Legumes</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Harvest regime</a:t>
            </a:r>
          </a:p>
          <a:p>
            <a:pPr lvl="1"/>
            <a:r>
              <a:rPr lang="en-US" dirty="0"/>
              <a:t>Number and timing of cuttings</a:t>
            </a:r>
          </a:p>
          <a:p>
            <a:pPr lvl="1"/>
            <a:r>
              <a:rPr lang="en-US" dirty="0"/>
              <a:t>Biomass removal</a:t>
            </a:r>
          </a:p>
          <a:p>
            <a:r>
              <a:rPr lang="en-US" dirty="0"/>
              <a:t>Method and timing of incorporation</a:t>
            </a:r>
          </a:p>
          <a:p>
            <a:endParaRPr lang="en-US" dirty="0"/>
          </a:p>
        </p:txBody>
      </p:sp>
      <p:pic>
        <p:nvPicPr>
          <p:cNvPr id="3074" name="Picture 2" descr="G:\AGRO\TEXTBOOK\Research pictures\Hay &amp; Pasture\Round bal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3810000"/>
            <a:ext cx="4114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698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Nitrogen </a:t>
            </a:r>
            <a:r>
              <a:rPr lang="en-US" dirty="0" smtClean="0"/>
              <a:t>Release </a:t>
            </a:r>
            <a:r>
              <a:rPr lang="en-US" dirty="0"/>
              <a:t>and </a:t>
            </a:r>
            <a:r>
              <a:rPr lang="en-US" dirty="0" smtClean="0"/>
              <a:t>Loss</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Decomposition rates depend on soil temperature, moisture, biology</a:t>
            </a:r>
          </a:p>
          <a:p>
            <a:r>
              <a:rPr lang="en-US" dirty="0"/>
              <a:t>Can be lost to denitrification</a:t>
            </a:r>
          </a:p>
        </p:txBody>
      </p:sp>
      <p:pic>
        <p:nvPicPr>
          <p:cNvPr id="4098" name="Picture 2" descr="G:\AGRO\TEXTBOOK\Research pictures\Field operations\Tillage\Moldboard plow\DSCN03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3314700"/>
            <a:ext cx="4343400"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717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22355" y="122446"/>
            <a:ext cx="8229600" cy="1143000"/>
          </a:xfrm>
        </p:spPr>
        <p:txBody>
          <a:bodyPr>
            <a:normAutofit/>
          </a:bodyPr>
          <a:lstStyle/>
          <a:p>
            <a:r>
              <a:rPr lang="en-US" dirty="0"/>
              <a:t>Crop A</a:t>
            </a:r>
            <a:r>
              <a:rPr lang="en-US" dirty="0" smtClean="0"/>
              <a:t>ccess </a:t>
            </a:r>
            <a:r>
              <a:rPr lang="en-US" dirty="0"/>
              <a:t>to </a:t>
            </a:r>
            <a:r>
              <a:rPr lang="en-US" dirty="0" smtClean="0"/>
              <a:t>Legume </a:t>
            </a:r>
            <a:r>
              <a:rPr lang="en-US" dirty="0"/>
              <a:t>N</a:t>
            </a:r>
          </a:p>
        </p:txBody>
      </p:sp>
      <p:sp>
        <p:nvSpPr>
          <p:cNvPr id="3" name="Content Placeholder 2"/>
          <p:cNvSpPr>
            <a:spLocks noGrp="1"/>
          </p:cNvSpPr>
          <p:nvPr>
            <p:ph idx="1"/>
            <p:custDataLst>
              <p:tags r:id="rId2"/>
            </p:custDataLst>
          </p:nvPr>
        </p:nvSpPr>
        <p:spPr>
          <a:xfrm>
            <a:off x="422355" y="1231107"/>
            <a:ext cx="8229600" cy="1244393"/>
          </a:xfrm>
        </p:spPr>
        <p:txBody>
          <a:bodyPr/>
          <a:lstStyle/>
          <a:p>
            <a:pPr marL="0" indent="0" algn="ctr">
              <a:buNone/>
            </a:pPr>
            <a:r>
              <a:rPr lang="en-US" dirty="0"/>
              <a:t>Availability may not be synchronous with crop need (feed the soil!)</a:t>
            </a:r>
          </a:p>
        </p:txBody>
      </p:sp>
      <p:grpSp>
        <p:nvGrpSpPr>
          <p:cNvPr id="8" name="Group 7"/>
          <p:cNvGrpSpPr>
            <a:grpSpLocks noChangeAspect="1"/>
          </p:cNvGrpSpPr>
          <p:nvPr/>
        </p:nvGrpSpPr>
        <p:grpSpPr>
          <a:xfrm>
            <a:off x="60214" y="2475500"/>
            <a:ext cx="8953881" cy="4024953"/>
            <a:chOff x="1384380" y="3276600"/>
            <a:chExt cx="6305550" cy="2834474"/>
          </a:xfrm>
        </p:grpSpPr>
        <p:pic>
          <p:nvPicPr>
            <p:cNvPr id="11" name="Content Placeholder 3"/>
            <p:cNvPicPr>
              <a:picLocks noChangeAspect="1"/>
            </p:cNvPicPr>
            <p:nvPr/>
          </p:nvPicPr>
          <p:blipFill rotWithShape="1">
            <a:blip r:embed="rId7"/>
            <a:srcRect t="-5329" b="15152"/>
            <a:stretch/>
          </p:blipFill>
          <p:spPr>
            <a:xfrm>
              <a:off x="1384380" y="3276600"/>
              <a:ext cx="6305550" cy="2834474"/>
            </a:xfrm>
            <a:prstGeom prst="rect">
              <a:avLst/>
            </a:prstGeom>
          </p:spPr>
        </p:pic>
        <p:sp>
          <p:nvSpPr>
            <p:cNvPr id="12" name="Rectangle 11"/>
            <p:cNvSpPr/>
            <p:nvPr>
              <p:custDataLst>
                <p:tags r:id="rId4"/>
              </p:custDataLst>
            </p:nvPr>
          </p:nvSpPr>
          <p:spPr>
            <a:xfrm>
              <a:off x="3165555" y="3505199"/>
              <a:ext cx="4114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8">
              <p14:nvContentPartPr>
                <p14:cNvPr id="13" name="Ink 12"/>
                <p14:cNvContentPartPr/>
                <p14:nvPr/>
              </p14:nvContentPartPr>
              <p14:xfrm>
                <a:off x="3152775" y="4024939"/>
                <a:ext cx="3924480" cy="370080"/>
              </p14:xfrm>
            </p:contentPart>
          </mc:Choice>
          <mc:Fallback xmlns="">
            <p:pic>
              <p:nvPicPr>
                <p:cNvPr id="13" name="Ink 12"/>
                <p:cNvPicPr/>
                <p:nvPr/>
              </p:nvPicPr>
              <p:blipFill>
                <a:blip r:embed="rId10"/>
                <a:stretch>
                  <a:fillRect/>
                </a:stretch>
              </p:blipFill>
              <p:spPr>
                <a:xfrm>
                  <a:off x="3149733" y="4021897"/>
                  <a:ext cx="3930565" cy="37616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p14:cNvContentPartPr/>
                <p14:nvPr/>
              </p14:nvContentPartPr>
              <p14:xfrm>
                <a:off x="3356055" y="3999019"/>
                <a:ext cx="3588000" cy="446880"/>
              </p14:xfrm>
            </p:contentPart>
          </mc:Choice>
          <mc:Fallback xmlns="">
            <p:pic>
              <p:nvPicPr>
                <p:cNvPr id="14" name="Ink 13"/>
                <p:cNvPicPr/>
                <p:nvPr/>
              </p:nvPicPr>
              <p:blipFill>
                <a:blip r:embed="rId12"/>
                <a:stretch>
                  <a:fillRect/>
                </a:stretch>
              </p:blipFill>
              <p:spPr>
                <a:xfrm>
                  <a:off x="3353013" y="3995977"/>
                  <a:ext cx="3594084" cy="45296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p14:cNvContentPartPr/>
                <p14:nvPr/>
              </p14:nvContentPartPr>
              <p14:xfrm>
                <a:off x="3140055" y="3794059"/>
                <a:ext cx="4099680" cy="587520"/>
              </p14:xfrm>
            </p:contentPart>
          </mc:Choice>
          <mc:Fallback xmlns="">
            <p:pic>
              <p:nvPicPr>
                <p:cNvPr id="15" name="Ink 14"/>
                <p:cNvPicPr/>
                <p:nvPr/>
              </p:nvPicPr>
              <p:blipFill>
                <a:blip r:embed="rId14"/>
                <a:stretch>
                  <a:fillRect/>
                </a:stretch>
              </p:blipFill>
              <p:spPr>
                <a:xfrm>
                  <a:off x="3137013" y="3791016"/>
                  <a:ext cx="4105764" cy="593606"/>
                </a:xfrm>
                <a:prstGeom prst="rect">
                  <a:avLst/>
                </a:prstGeom>
              </p:spPr>
            </p:pic>
          </mc:Fallback>
        </mc:AlternateContent>
      </p:grpSp>
      <p:sp>
        <p:nvSpPr>
          <p:cNvPr id="16" name="TextBox 15"/>
          <p:cNvSpPr txBox="1"/>
          <p:nvPr>
            <p:custDataLst>
              <p:tags r:id="rId3"/>
            </p:custDataLst>
          </p:nvPr>
        </p:nvSpPr>
        <p:spPr>
          <a:xfrm>
            <a:off x="3504820" y="2766137"/>
            <a:ext cx="2064668" cy="369332"/>
          </a:xfrm>
          <a:prstGeom prst="rect">
            <a:avLst/>
          </a:prstGeom>
          <a:noFill/>
        </p:spPr>
        <p:txBody>
          <a:bodyPr wrap="none" rtlCol="0">
            <a:spAutoFit/>
          </a:bodyPr>
          <a:lstStyle/>
          <a:p>
            <a:r>
              <a:rPr lang="en-US" dirty="0"/>
              <a:t>Maximum N release</a:t>
            </a:r>
          </a:p>
        </p:txBody>
      </p:sp>
      <p:cxnSp>
        <p:nvCxnSpPr>
          <p:cNvPr id="17" name="Straight Arrow Connector 16"/>
          <p:cNvCxnSpPr/>
          <p:nvPr/>
        </p:nvCxnSpPr>
        <p:spPr>
          <a:xfrm flipH="1">
            <a:off x="4063712" y="3093901"/>
            <a:ext cx="152400" cy="4442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33434" y="3042689"/>
            <a:ext cx="1048564" cy="42969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690341" y="3034186"/>
            <a:ext cx="2113368" cy="1118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8694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600&quot; value=&quot;0&quot;/&gt;&lt;object type=&quot;2&quot; unique_id=&quot;521276&quot;&gt;&lt;object type=&quot;3&quot; unique_id=&quot;521277&quot;&gt;&lt;property id=&quot;20148&quot; value=&quot;5&quot;/&gt;&lt;property id=&quot;20300&quot; value=&quot;Slide 1 - &amp;quot;Soils (Part 2):  Sources of Organic Nutrients&amp;quot;&quot;/&gt;&lt;property id=&quot;20307&quot; value=&quot;256&quot;/&gt;&lt;property id=&quot;20309&quot; value=&quot;-1&quot;/&gt;&lt;/object&gt;&lt;object type=&quot;3&quot; unique_id=&quot;641331&quot;&gt;&lt;property id=&quot;20148&quot; value=&quot;5&quot;/&gt;&lt;property id=&quot;20300&quot; value=&quot;Slide 2 - &amp;quot;Sources of Organic Nutrients&amp;quot;&quot;/&gt;&lt;property id=&quot;20307&quot; value=&quot;313&quot;/&gt;&lt;property id=&quot;20309&quot; value=&quot;-1&quot;/&gt;&lt;/object&gt;&lt;object type=&quot;3&quot; unique_id=&quot;641366&quot;&gt;&lt;property id=&quot;20148&quot; value=&quot;5&quot;/&gt;&lt;property id=&quot;20300&quot; value=&quot;Slide 3 - &amp;quot;Legume Crops&amp;quot;&quot;/&gt;&lt;property id=&quot;20307&quot; value=&quot;317&quot;/&gt;&lt;property id=&quot;20309&quot; value=&quot;-1&quot;/&gt;&lt;/object&gt;&lt;object type=&quot;3&quot; unique_id=&quot;641367&quot;&gt;&lt;property id=&quot;20148&quot; value=&quot;5&quot;/&gt;&lt;property id=&quot;20300&quot; value=&quot;Slide 4 - &amp;quot;Legume Crops&amp;quot;&quot;/&gt;&lt;property id=&quot;20307&quot; value=&quot;361&quot;/&gt;&lt;property id=&quot;20309&quot; value=&quot;-1&quot;/&gt;&lt;/object&gt;&lt;object type=&quot;3&quot; unique_id=&quot;641368&quot;&gt;&lt;property id=&quot;20148&quot; value=&quot;5&quot;/&gt;&lt;property id=&quot;20300&quot; value=&quot;Slide 5 - &amp;quot;Are Your Legumes Fixing Nitrogen?&amp;quot;&quot;/&gt;&lt;property id=&quot;20307&quot; value=&quot;366&quot;/&gt;&lt;property id=&quot;20309&quot; value=&quot;-1&quot;/&gt;&lt;/object&gt;&lt;object type=&quot;3&quot; unique_id=&quot;641369&quot;&gt;&lt;property id=&quot;20148&quot; value=&quot;5&quot;/&gt;&lt;property id=&quot;20300&quot; value=&quot;Slide 6 - &amp;quot;Factors Affecting N Contribution from Legumes&amp;quot;&quot;/&gt;&lt;property id=&quot;20307&quot; value=&quot;367&quot;/&gt;&lt;property id=&quot;20309&quot; value=&quot;-1&quot;/&gt;&lt;/object&gt;&lt;object type=&quot;3&quot; unique_id=&quot;641370&quot;&gt;&lt;property id=&quot;20148&quot; value=&quot;5&quot;/&gt;&lt;property id=&quot;20300&quot; value=&quot;Slide 9 - &amp;quot;Crop Access to Legume N&amp;quot;&quot;/&gt;&lt;property id=&quot;20307&quot; value=&quot;323&quot;/&gt;&lt;property id=&quot;20309&quot; value=&quot;-1&quot;/&gt;&lt;/object&gt;&lt;object type=&quot;3&quot; unique_id=&quot;641371&quot;&gt;&lt;property id=&quot;20148&quot; value=&quot;5&quot;/&gt;&lt;property id=&quot;20300&quot; value=&quot;Slide 10 - &amp;quot;N Credits from Legumes&amp;quot;&quot;/&gt;&lt;property id=&quot;20307&quot; value=&quot;396&quot;/&gt;&lt;property id=&quot;20309&quot; value=&quot;-1&quot;/&gt;&lt;/object&gt;&lt;object type=&quot;3&quot; unique_id=&quot;641372&quot;&gt;&lt;property id=&quot;20148&quot; value=&quot;5&quot;/&gt;&lt;property id=&quot;20300&quot; value=&quot;Slide 11 - &amp;quot;Non-Legume Green Manures&amp;quot;&quot;/&gt;&lt;property id=&quot;20307&quot; value=&quot;390&quot;/&gt;&lt;property id=&quot;20309&quot; value=&quot;-1&quot;/&gt;&lt;/object&gt;&lt;object type=&quot;3&quot; unique_id=&quot;641374&quot;&gt;&lt;property id=&quot;20148&quot; value=&quot;5&quot;/&gt;&lt;property id=&quot;20300&quot; value=&quot;Slide 14 - &amp;quot;Raw Animal Manures: Summary&amp;quot;&quot;/&gt;&lt;property id=&quot;20307&quot; value=&quot;341&quot;/&gt;&lt;property id=&quot;20309&quot; value=&quot;-1&quot;/&gt;&lt;/object&gt;&lt;object type=&quot;3&quot; unique_id=&quot;641375&quot;&gt;&lt;property id=&quot;20148&quot; value=&quot;5&quot;/&gt;&lt;property id=&quot;20300&quot; value=&quot;Slide 15 - &amp;quot;Raw Animal Manures: Application&amp;quot;&quot;/&gt;&lt;property id=&quot;20307&quot; value=&quot;342&quot;/&gt;&lt;property id=&quot;20309&quot; value=&quot;-1&quot;/&gt;&lt;/object&gt;&lt;object type=&quot;3&quot; unique_id=&quot;641376&quot;&gt;&lt;property id=&quot;20148&quot; value=&quot;5&quot;/&gt;&lt;property id=&quot;20300&quot; value=&quot;Slide 19 - &amp;quot;Raw Animal Manures: Considerations&amp;quot;&quot;/&gt;&lt;property id=&quot;20307&quot; value=&quot;343&quot;/&gt;&lt;property id=&quot;20309&quot; value=&quot;-1&quot;/&gt;&lt;/object&gt;&lt;object type=&quot;3&quot; unique_id=&quot;641378&quot;&gt;&lt;property id=&quot;20148&quot; value=&quot;5&quot;/&gt;&lt;property id=&quot;20300&quot; value=&quot;Slide 21 - &amp;quot;Making Compost&amp;quot;&quot;/&gt;&lt;property id=&quot;20307&quot; value=&quot;339&quot;/&gt;&lt;property id=&quot;20309&quot; value=&quot;-1&quot;/&gt;&lt;/object&gt;&lt;object type=&quot;3&quot; unique_id=&quot;641379&quot;&gt;&lt;property id=&quot;20148&quot; value=&quot;5&quot;/&gt;&lt;property id=&quot;20300&quot; value=&quot;Slide 22 - &amp;quot;Guidelines for Organic Compost&amp;quot;&quot;/&gt;&lt;property id=&quot;20307&quot; value=&quot;340&quot;/&gt;&lt;property id=&quot;20309&quot; value=&quot;-1&quot;/&gt;&lt;/object&gt;&lt;object type=&quot;3&quot; unique_id=&quot;641380&quot;&gt;&lt;property id=&quot;20148&quot; value=&quot;5&quot;/&gt;&lt;property id=&quot;20300&quot; value=&quot;Slide 23 - &amp;quot;Applying Compost&amp;quot;&quot;/&gt;&lt;property id=&quot;20307&quot; value=&quot;347&quot;/&gt;&lt;property id=&quot;20309&quot; value=&quot;-1&quot;/&gt;&lt;/object&gt;&lt;object type=&quot;3&quot; unique_id=&quot;641381&quot;&gt;&lt;property id=&quot;20148&quot; value=&quot;5&quot;/&gt;&lt;property id=&quot;20300&quot; value=&quot;Slide 24 - &amp;quot;Nutrient Availability from Compost&amp;quot;&quot;/&gt;&lt;property id=&quot;20307&quot; value=&quot;380&quot;/&gt;&lt;property id=&quot;20309&quot; value=&quot;-1&quot;/&gt;&lt;/object&gt;&lt;object type=&quot;3&quot; unique_id=&quot;641383&quot;&gt;&lt;property id=&quot;20148&quot; value=&quot;5&quot;/&gt;&lt;property id=&quot;20300&quot; value=&quot;Slide 26 - &amp;quot;Commercial Fertilizers&amp;quot;&quot;/&gt;&lt;property id=&quot;20307&quot; value=&quot;326&quot;/&gt;&lt;property id=&quot;20309&quot; value=&quot;-1&quot;/&gt;&lt;/object&gt;&lt;object type=&quot;3&quot; unique_id=&quot;641384&quot;&gt;&lt;property id=&quot;20148&quot; value=&quot;5&quot;/&gt;&lt;property id=&quot;20300&quot; value=&quot;Slide 28 - &amp;quot;Commercial Fertilizers: Considerations&amp;quot;&quot;/&gt;&lt;property id=&quot;20307&quot; value=&quot;328&quot;/&gt;&lt;property id=&quot;20309&quot; value=&quot;-1&quot;/&gt;&lt;/object&gt;&lt;object type=&quot;3&quot; unique_id=&quot;641386&quot;&gt;&lt;property id=&quot;20148&quot; value=&quot;5&quot;/&gt;&lt;property id=&quot;20300&quot; value=&quot;Slide 30 - &amp;quot;Micronutrient Amendments&amp;quot;&quot;/&gt;&lt;property id=&quot;20307&quot; value=&quot;355&quot;/&gt;&lt;property id=&quot;20309&quot; value=&quot;-1&quot;/&gt;&lt;/object&gt;&lt;object type=&quot;3&quot; unique_id=&quot;641387&quot;&gt;&lt;property id=&quot;20148&quot; value=&quot;5&quot;/&gt;&lt;property id=&quot;20300&quot; value=&quot;Slide 31 - &amp;quot;Other Products and Practices&amp;quot;&quot;/&gt;&lt;property id=&quot;20307&quot; value=&quot;346&quot;/&gt;&lt;property id=&quot;20309&quot; value=&quot;-1&quot;/&gt;&lt;/object&gt;&lt;object type=&quot;3&quot; unique_id=&quot;641388&quot;&gt;&lt;property id=&quot;20148&quot; value=&quot;5&quot;/&gt;&lt;property id=&quot;20300&quot; value=&quot;Slide 32 - &amp;quot;Other Products and Practices&amp;quot;&quot;/&gt;&lt;property id=&quot;20307&quot; value=&quot;319&quot;/&gt;&lt;property id=&quot;20309&quot; value=&quot;-1&quot;/&gt;&lt;/object&gt;&lt;object type=&quot;3&quot; unique_id=&quot;641389&quot;&gt;&lt;property id=&quot;20148&quot; value=&quot;5&quot;/&gt;&lt;property id=&quot;20300&quot; value=&quot;Slide 33 - &amp;quot;Summary&amp;quot;&quot;/&gt;&lt;property id=&quot;20307&quot; value=&quot;394&quot;/&gt;&lt;property id=&quot;20309&quot; value=&quot;-1&quot;/&gt;&lt;/object&gt;&lt;object type=&quot;3&quot; unique_id=&quot;641390&quot;&gt;&lt;property id=&quot;20148&quot; value=&quot;5&quot;/&gt;&lt;property id=&quot;20300&quot; value=&quot;Slide 34 - &amp;quot;Resources&amp;quot;&quot;/&gt;&lt;property id=&quot;20307&quot; value=&quot;368&quot;/&gt;&lt;property id=&quot;20309&quot; value=&quot;-1&quot;/&gt;&lt;/object&gt;&lt;object type=&quot;3&quot; unique_id=&quot;641391&quot;&gt;&lt;property id=&quot;20148&quot; value=&quot;5&quot;/&gt;&lt;property id=&quot;20300&quot; value=&quot;Slide 38 - &amp;quot;References (cont.)&amp;quot;&quot;/&gt;&lt;property id=&quot;20307&quot; value=&quot;397&quot;/&gt;&lt;property id=&quot;20309&quot; value=&quot;-1&quot;/&gt;&lt;/object&gt;&lt;object type=&quot;3&quot; unique_id=&quot;642041&quot;&gt;&lt;property id=&quot;20148&quot; value=&quot;5&quot;/&gt;&lt;property id=&quot;20300&quot; value=&quot;Slide 27 - &amp;quot;How to Read a Fertilizer Label&amp;quot;&quot;/&gt;&lt;property id=&quot;20307&quot; value=&quot;398&quot;/&gt;&lt;property id=&quot;20309&quot; value=&quot;-1&quot;/&gt;&lt;/object&gt;&lt;object type=&quot;3&quot; unique_id=&quot;642048&quot;&gt;&lt;property id=&quot;20148&quot; value=&quot;5&quot;/&gt;&lt;property id=&quot;20300&quot; value=&quot;Slide 7 - &amp;quot;Factors Affecting N Contribution from Legumes&amp;quot;&quot;/&gt;&lt;property id=&quot;20307&quot; value=&quot;405&quot;/&gt;&lt;property id=&quot;20309&quot; value=&quot;-1&quot;/&gt;&lt;/object&gt;&lt;object type=&quot;3&quot; unique_id=&quot;642049&quot;&gt;&lt;property id=&quot;20148&quot; value=&quot;5&quot;/&gt;&lt;property id=&quot;20300&quot; value=&quot;Slide 8 - &amp;quot;Nitrogen Release and Loss&amp;quot;&quot;/&gt;&lt;property id=&quot;20307&quot; value=&quot;410&quot;/&gt;&lt;property id=&quot;20309&quot; value=&quot;-1&quot;/&gt;&lt;/object&gt;&lt;object type=&quot;3&quot; unique_id=&quot;642050&quot;&gt;&lt;property id=&quot;20148&quot; value=&quot;5&quot;/&gt;&lt;property id=&quot;20300&quot; value=&quot;Slide 16&quot;/&gt;&lt;property id=&quot;20307&quot; value=&quot;402&quot;/&gt;&lt;property id=&quot;20309&quot; value=&quot;-1&quot;/&gt;&lt;/object&gt;&lt;object type=&quot;3&quot; unique_id=&quot;642051&quot;&gt;&lt;property id=&quot;20148&quot; value=&quot;5&quot;/&gt;&lt;property id=&quot;20300&quot; value=&quot;Slide 17 - &amp;quot;Determining Manure Application Rates&amp;quot;&quot;/&gt;&lt;property id=&quot;20307&quot; value=&quot;403&quot;/&gt;&lt;property id=&quot;20309&quot; value=&quot;-1&quot;/&gt;&lt;/object&gt;&lt;object type=&quot;3&quot; unique_id=&quot;672813&quot;&gt;&lt;property id=&quot;20148&quot; value=&quot;5&quot;/&gt;&lt;property id=&quot;20300&quot; value=&quot;Slide 36 - &amp;quot;© 2017 Regents of the University of Minnesota. All rights reserved.  The University of Minnesota is an equal oppor&quot;/&gt;&lt;property id=&quot;20307&quot; value=&quot;411&quot;/&gt;&lt;property id=&quot;20309&quot; value=&quot;-1&quot;/&gt;&lt;/object&gt;&lt;object type=&quot;3&quot; unique_id=&quot;673906&quot;&gt;&lt;property id=&quot;20148&quot; value=&quot;5&quot;/&gt;&lt;property id=&quot;20300&quot; value=&quot;Slide 13 - &amp;quot;Sources of Organic Nutrients&amp;quot;&quot;/&gt;&lt;property id=&quot;20307&quot; value=&quot;413&quot;/&gt;&lt;property id=&quot;20309&quot; value=&quot;-1&quot;/&gt;&lt;/object&gt;&lt;object type=&quot;3&quot; unique_id=&quot;673907&quot;&gt;&lt;property id=&quot;20148&quot; value=&quot;5&quot;/&gt;&lt;property id=&quot;20300&quot; value=&quot;Slide 20 - &amp;quot;Sources of Organic Nutrients&amp;quot;&quot;/&gt;&lt;property id=&quot;20307&quot; value=&quot;414&quot;/&gt;&lt;property id=&quot;20309&quot; value=&quot;-1&quot;/&gt;&lt;/object&gt;&lt;object type=&quot;3&quot; unique_id=&quot;673908&quot;&gt;&lt;property id=&quot;20148&quot; value=&quot;5&quot;/&gt;&lt;property id=&quot;20300&quot; value=&quot;Slide 25 - &amp;quot;Sources of Organic Nutrients&amp;quot;&quot;/&gt;&lt;property id=&quot;20307&quot; value=&quot;415&quot;/&gt;&lt;property id=&quot;20309&quot; value=&quot;-1&quot;/&gt;&lt;/object&gt;&lt;object type=&quot;3&quot; unique_id=&quot;673909&quot;&gt;&lt;property id=&quot;20148&quot; value=&quot;5&quot;/&gt;&lt;property id=&quot;20300&quot; value=&quot;Slide 29 - &amp;quot;Sources of Organic Nutrients&amp;quot;&quot;/&gt;&lt;property id=&quot;20307&quot; value=&quot;416&quot;/&gt;&lt;property id=&quot;20309&quot; value=&quot;-1&quot;/&gt;&lt;/object&gt;&lt;object type=&quot;3&quot; unique_id=&quot;673910&quot;&gt;&lt;property id=&quot;20148&quot; value=&quot;5&quot;/&gt;&lt;property id=&quot;20300&quot; value=&quot;Slide 35 - &amp;quot;Sources of Organic Nutrients&amp;quot;&quot;/&gt;&lt;property id=&quot;20307&quot; value=&quot;417&quot;/&gt;&lt;property id=&quot;20309&quot; value=&quot;-1&quot;/&gt;&lt;/object&gt;&lt;object type=&quot;3&quot; unique_id=&quot;677348&quot;&gt;&lt;property id=&quot;20148&quot; value=&quot;5&quot;/&gt;&lt;property id=&quot;20300&quot; value=&quot;Slide 37 - &amp;quot;References&amp;quot;&quot;/&gt;&lt;property id=&quot;20307&quot; value=&quot;420&quot;/&gt;&lt;/object&gt;&lt;object type=&quot;3&quot; unique_id=&quot;677349&quot;&gt;&lt;property id=&quot;20148&quot; value=&quot;5&quot;/&gt;&lt;property id=&quot;20300&quot; value=&quot;Slide 39 - &amp;quot;References (cont.)&amp;quot;&quot;/&gt;&lt;property id=&quot;20307&quot; value=&quot;421&quot;/&gt;&lt;/object&gt;&lt;object type=&quot;3&quot; unique_id=&quot;677480&quot;&gt;&lt;property id=&quot;20148&quot; value=&quot;5&quot;/&gt;&lt;property id=&quot;20300&quot; value=&quot;Slide 12&quot;/&gt;&lt;property id=&quot;20307&quot; value=&quot;422&quot;/&gt;&lt;/object&gt;&lt;object type=&quot;3&quot; unique_id=&quot;678218&quot;&gt;&lt;property id=&quot;20148&quot; value=&quot;5&quot;/&gt;&lt;property id=&quot;20300&quot; value=&quot;Slide 18&quot;/&gt;&lt;property id=&quot;20307&quot; value=&quot;423&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9DDA96D7-983C-4725-842E-70D953ABF0A6}_31.png&quot;/&gt;&lt;left val=&quot;126&quot;/&gt;&lt;top val=&quot;146&quot;/&gt;&lt;width val=&quot;459&quot;/&gt;&lt;height val=&quot;345&quot;/&gt;&lt;hasText val=&quot;1&quot;/&gt;&lt;/Image&gt;&lt;/ThreeDShapeInfo&gt;"/>
  <p:tag name="PRESENTER_SHAPEINFO" val="&lt;ThreeDShapeInfo&gt;&lt;uuid val=&quot;{64622DE5-AF76-423E-B485-746F312D1453}&quot;/&gt;&lt;isInvalidForFieldText val=&quot;1&quot;/&gt;&lt;Image&gt;&lt;filename val=&quot;C:\Users\monc0003\AppData\Local\Temp\~Ca409D\data\asimages\{64622DE5-AF76-423E-B485-746F312D1453}_31_S.png&quot;/&gt;&lt;left val=&quot;136&quot;/&gt;&lt;top val=&quot;148&quot;/&gt;&lt;width val=&quot;446&quot;/&gt;&lt;height val=&quot;344&quot;/&gt;&lt;hasText val=&quot;0&quot;/&gt;&lt;/Image&gt;&lt;/ThreeDShapeInfo&gt;"/>
  <p:tag name="PRESENTER_SHAPETEXTINFO" val="&lt;ShapeTextInfo&gt;&lt;TableIndex row=&quot;-1&quot; col=&quot;-1&quot;&gt;&lt;linesCount val=&quot;5&quot;/&gt;&lt;lineCharCount val=&quot;27&quot;/&gt;&lt;lineCharCount val=&quot;25&quot;/&gt;&lt;lineCharCount val=&quot;22&quot;/&gt;&lt;lineCharCount val=&quot;8&quot;/&gt;&lt;lineCharCount val=&quot;26&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33F71B75-63DC-47BC-AF14-E3A2E498EF1A}_32.png&quot;/&gt;&lt;left val=&quot;41&quot;/&gt;&lt;top val=&quot;5&quot;/&gt;&lt;width val=&quot;648&quot;/&gt;&lt;height val=&quot;98&quot;/&gt;&lt;hasText val=&quot;1&quot;/&gt;&lt;/Image&gt;&lt;/ThreeDShapeInfo&gt;"/>
  <p:tag name="PRESENTER_SHAPEINFO" val="&lt;ThreeDShapeInfo&gt;&lt;uuid val=&quot;{65BFEEBC-709B-46F5-AC74-B8DFF839118D}&quot;/&gt;&lt;isInvalidForFieldText val=&quot;1&quot;/&gt;&lt;Image&gt;&lt;filename val=&quot;C:\Users\monc0003\AppData\Local\Temp\~Ca409D\data\asimages\{65BFEEBC-709B-46F5-AC74-B8DFF839118D}_32_S.png&quot;/&gt;&lt;left val=&quot;41&quot;/&gt;&lt;top val=&quot;5&quot;/&gt;&lt;width val=&quot;648&quot;/&gt;&lt;height val=&quot;90&quot;/&gt;&lt;hasText val=&quot;0&quot;/&gt;&lt;/Image&gt;&lt;/ThreeDShapeInfo&gt;"/>
  <p:tag name="PRESENTER_SHAPETEXTINFO" val="&lt;ShapeTextInfo&gt;&lt;TableIndex row=&quot;-1&quot; col=&quot;-1&quot;&gt;&lt;linesCount val=&quot;1&quot;/&gt;&lt;lineCharCount val=&quot;9&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41816B1-2F56-42A7-9D60-B78AF4A687D8}_32.png&quot;/&gt;&lt;left val=&quot;26&quot;/&gt;&lt;top val=&quot;89&quot;/&gt;&lt;width val=&quot;694&quot;/&gt;&lt;height val=&quot;451&quot;/&gt;&lt;hasText val=&quot;1&quot;/&gt;&lt;/Image&gt;&lt;/ThreeDShapeInfo&gt;"/>
  <p:tag name="PRESENTER_SHAPEINFO" val="&lt;ThreeDShapeInfo&gt;&lt;uuid val=&quot;{B839EB6B-E04D-4F31-B3BC-3D5D0E6AD8B4}&quot;/&gt;&lt;isInvalidForFieldText val=&quot;1&quot;/&gt;&lt;Image&gt;&lt;filename val=&quot;C:\Users\monc0003\AppData\Local\Temp\~Ca409D\data\asimages\{B839EB6B-E04D-4F31-B3BC-3D5D0E6AD8B4}_32_S.png&quot;/&gt;&lt;left val=&quot;29&quot;/&gt;&lt;top val=&quot;95&quot;/&gt;&lt;width val=&quot;690&quot;/&gt;&lt;height val=&quot;444&quot;/&gt;&lt;hasText val=&quot;0&quot;/&gt;&lt;/Image&gt;&lt;/ThreeDShapeInfo&gt;"/>
  <p:tag name="PRESENTER_SHAPETEXTINFO" val="&lt;ShapeTextInfo&gt;&lt;TableIndex row=&quot;-1&quot; col=&quot;-1&quot;&gt;&lt;linesCount val=&quot;26&quot;/&gt;&lt;lineCharCount val=&quot;72&quot;/&gt;&lt;lineCharCount val=&quot;34&quot;/&gt;&lt;lineCharCount val=&quot;69&quot;/&gt;&lt;lineCharCount val=&quot;25&quot;/&gt;&lt;lineCharCount val=&quot;29&quot;/&gt;&lt;lineCharCount val=&quot;54&quot;/&gt;&lt;lineCharCount val=&quot;79&quot;/&gt;&lt;lineCharCount val=&quot;7&quot;/&gt;&lt;lineCharCount val=&quot;52&quot;/&gt;&lt;lineCharCount val=&quot;67&quot;/&gt;&lt;lineCharCount val=&quot;59&quot;/&gt;&lt;lineCharCount val=&quot;73&quot;/&gt;&lt;lineCharCount val=&quot;47&quot;/&gt;&lt;lineCharCount val=&quot;57&quot;/&gt;&lt;lineCharCount val=&quot;62&quot;/&gt;&lt;lineCharCount val=&quot;32&quot;/&gt;&lt;lineCharCount val=&quot;69&quot;/&gt;&lt;lineCharCount val=&quot;42&quot;/&gt;&lt;lineCharCount val=&quot;82&quot;/&gt;&lt;lineCharCount val=&quot;25&quot;/&gt;&lt;lineCharCount val=&quot;69&quot;/&gt;&lt;lineCharCount val=&quot;1&quot;/&gt;&lt;lineCharCount val=&quot;1&quot;/&gt;&lt;lineCharCount val=&quot;1&quot;/&gt;&lt;lineCharCount val=&quot;1&quot;/&gt;&lt;lineCharCount val=&quot;1&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2491EE0-5497-4CCE-BE42-B2A4711BAEAC}_2.png&quot;/&gt;&lt;left val=&quot;35&quot;/&gt;&lt;top val=&quot;21&quot;/&gt;&lt;width val=&quot;648&quot;/&gt;&lt;height val=&quot;98&quot;/&gt;&lt;hasText val=&quot;1&quot;/&gt;&lt;/Image&gt;&lt;/ThreeDShapeInfo&gt;"/>
  <p:tag name="PRESENTER_SHAPEINFO" val="&lt;ThreeDShapeInfo&gt;&lt;uuid val=&quot;{264A56D5-42AC-4F1A-B504-0F16D52ECD2B}&quot;/&gt;&lt;isInvalidForFieldText val=&quot;1&quot;/&gt;&lt;Image&gt;&lt;filename val=&quot;C:\Users\monc0003\AppData\Local\Temp\~Ca409D\data\asimages\{264A56D5-42AC-4F1A-B504-0F16D52ECD2B}_2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14&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1D997164-DEB8-4142-84D5-596AE19359FB}_2.png&quot;/&gt;&lt;left val=&quot;15&quot;/&gt;&lt;top val=&quot;125&quot;/&gt;&lt;width val=&quot;350&quot;/&gt;&lt;height val=&quot;370&quot;/&gt;&lt;hasText val=&quot;1&quot;/&gt;&lt;/Image&gt;&lt;/ThreeDShapeInfo&gt;"/>
  <p:tag name="PRESENTER_SHAPEINFO" val="&lt;ThreeDShapeInfo&gt;&lt;uuid val=&quot;{FBA2DD02-9F87-4B52-B678-FAD7C5BB4CFE}&quot;/&gt;&lt;isInvalidForFieldText val=&quot;1&quot;/&gt;&lt;Image&gt;&lt;filename val=&quot;C:\Users\monc0003\AppData\Local\Temp\~Ca409D\data\asimages\{FBA2DD02-9F87-4B52-B678-FAD7C5BB4CFE}_2_S.png&quot;/&gt;&lt;left val=&quot;21&quot;/&gt;&lt;top val=&quot;131&quot;/&gt;&lt;width val=&quot;337&quot;/&gt;&lt;height val=&quot;364&quot;/&gt;&lt;hasText val=&quot;0&quot;/&gt;&lt;/Image&gt;&lt;/ThreeDShapeInfo&gt;"/>
  <p:tag name="PRESENTER_SHAPETEXTINFO" val="&lt;ShapeTextInfo&gt;&lt;TableIndex row=&quot;-1&quot; col=&quot;-1&quot;&gt;&lt;linesCount val=&quot;8&quot;/&gt;&lt;lineCharCount val=&quot;12&quot;/&gt;&lt;lineCharCount val=&quot;14&quot;/&gt;&lt;lineCharCount val=&quot;15&quot;/&gt;&lt;lineCharCount val=&quot;8&quot;/&gt;&lt;lineCharCount val=&quot;10&quot;/&gt;&lt;lineCharCount val=&quot;12&quot;/&gt;&lt;lineCharCount val=&quot;19&quot;/&gt;&lt;lineCharCount val=&quot;16&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FCC\data\asimages\{B8F14A5D-628A-4F9E-B4CE-36AAF68627CB}_24.png&quot;/&gt;&lt;left val=&quot;451&quot;/&gt;&lt;top val=&quot;153&quot;/&gt;&lt;width val=&quot;254&quot;/&gt;&lt;height val=&quot;181&quot;/&gt;&lt;hasText val=&quot;1&quot;/&gt;&lt;/Image&gt;&lt;/ThreeDShapeInfo&gt;"/>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FCC\data\asimages\{7E056004-4775-4BB2-9F2D-6011783D7B32}_22.png&quot;/&gt;&lt;left val=&quot;24&quot;/&gt;&lt;top val=&quot;119&quot;/&gt;&lt;width val=&quot;676&quot;/&gt;&lt;height val=&quot;363&quot;/&gt;&lt;hasText val=&quot;1&quot;/&gt;&lt;/Image&gt;&lt;/ThreeDShapeInfo&gt;"/>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1545ADF2-F6A6-49C0-8FA0-6ADC4DC607AA}_36.png&quot;/&gt;&lt;left val=&quot;35&quot;/&gt;&lt;top val=&quot;21&quot;/&gt;&lt;width val=&quot;648&quot;/&gt;&lt;height val=&quot;98&quot;/&gt;&lt;hasText val=&quot;1&quot;/&gt;&lt;/Image&gt;&lt;/ThreeDShapeInfo&gt;"/>
  <p:tag name="PRESENTER_SHAPEINFO" val="&lt;ThreeDShapeInfo&gt;&lt;uuid val=&quot;{AA9C42BA-AEBD-488B-B55E-EEE465AEC21E}&quot;/&gt;&lt;isInvalidForFieldText val=&quot;1&quot;/&gt;&lt;Image&gt;&lt;filename val=&quot;C:\Users\monc0003\AppData\Local\Temp\~Ca409D\data\asimages\{AA9C42BA-AEBD-488B-B55E-EEE465AEC21E}_36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10&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49F0F6A-6DA5-4AA9-A56C-8645CD577771}_36.png&quot;/&gt;&lt;left val=&quot;21&quot;/&gt;&lt;top val=&quot;96&quot;/&gt;&lt;width val=&quot;677&quot;/&gt;&lt;height val=&quot;419&quot;/&gt;&lt;hasText val=&quot;1&quot;/&gt;&lt;/Image&gt;&lt;/ThreeDShapeInfo&gt;"/>
  <p:tag name="PRESENTER_SHAPEINFO" val="&lt;ThreeDShapeInfo&gt;&lt;uuid val=&quot;{928E5231-FE77-4F7D-B874-9C5EE471B0BE}&quot;/&gt;&lt;isInvalidForFieldText val=&quot;1&quot;/&gt;&lt;Image&gt;&lt;filename val=&quot;C:\Users\monc0003\AppData\Local\Temp\~Ca409D\data\asimages\{928E5231-FE77-4F7D-B874-9C5EE471B0BE}_36_S.png&quot;/&gt;&lt;left val=&quot;23&quot;/&gt;&lt;top val=&quot;101&quot;/&gt;&lt;width val=&quot;672&quot;/&gt;&lt;height val=&quot;414&quot;/&gt;&lt;hasText val=&quot;0&quot;/&gt;&lt;/Image&gt;&lt;/ThreeDShapeInfo&gt;"/>
  <p:tag name="PRESENTER_SHAPETEXTINFO" val="&lt;ShapeTextInfo&gt;&lt;TableIndex row=&quot;-1&quot; col=&quot;-1&quot;&gt;&lt;linesCount val=&quot;24&quot;/&gt;&lt;lineCharCount val=&quot;85&quot;/&gt;&lt;lineCharCount val=&quot;94&quot;/&gt;&lt;lineCharCount val=&quot;9&quot;/&gt;&lt;lineCharCount val=&quot;1&quot;/&gt;&lt;lineCharCount val=&quot;99&quot;/&gt;&lt;lineCharCount val=&quot;96&quot;/&gt;&lt;lineCharCount val=&quot;1&quot;/&gt;&lt;lineCharCount val=&quot;99&quot;/&gt;&lt;lineCharCount val=&quot;100&quot;/&gt;&lt;lineCharCount val=&quot;95&quot;/&gt;&lt;lineCharCount val=&quot;27&quot;/&gt;&lt;lineCharCount val=&quot;1&quot;/&gt;&lt;lineCharCount val=&quot;98&quot;/&gt;&lt;lineCharCount val=&quot;99&quot;/&gt;&lt;lineCharCount val=&quot;38&quot;/&gt;&lt;lineCharCount val=&quot;1&quot;/&gt;&lt;lineCharCount val=&quot;47&quot;/&gt;&lt;lineCharCount val=&quot;1&quot;/&gt;&lt;lineCharCount val=&quot;103&quot;/&gt;&lt;lineCharCount val=&quot;41&quot;/&gt;&lt;lineCharCount val=&quot;1&quot;/&gt;&lt;lineCharCount val=&quot;95&quot;/&gt;&lt;lineCharCount val=&quot;94&quot;/&gt;&lt;lineCharCount val=&quot;4&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1545ADF2-F6A6-49C0-8FA0-6ADC4DC607AA}_36.png&quot;/&gt;&lt;left val=&quot;35&quot;/&gt;&lt;top val=&quot;21&quot;/&gt;&lt;width val=&quot;648&quot;/&gt;&lt;height val=&quot;98&quot;/&gt;&lt;hasText val=&quot;1&quot;/&gt;&lt;/Image&gt;&lt;/ThreeDShapeInfo&gt;"/>
  <p:tag name="PRESENTER_SHAPEINFO" val="&lt;ThreeDShapeInfo&gt;&lt;uuid val=&quot;{AA9C42BA-AEBD-488B-B55E-EEE465AEC21E}&quot;/&gt;&lt;isInvalidForFieldText val=&quot;1&quot;/&gt;&lt;Image&gt;&lt;filename val=&quot;C:\Users\monc0003\AppData\Local\Temp\~Ca409D\data\asimages\{AA9C42BA-AEBD-488B-B55E-EEE465AEC21E}_36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1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49F0F6A-6DA5-4AA9-A56C-8645CD577771}_36.png&quot;/&gt;&lt;left val=&quot;21&quot;/&gt;&lt;top val=&quot;96&quot;/&gt;&lt;width val=&quot;677&quot;/&gt;&lt;height val=&quot;419&quot;/&gt;&lt;hasText val=&quot;1&quot;/&gt;&lt;/Image&gt;&lt;/ThreeDShapeInfo&gt;"/>
  <p:tag name="PRESENTER_SHAPEINFO" val="&lt;ThreeDShapeInfo&gt;&lt;uuid val=&quot;{928E5231-FE77-4F7D-B874-9C5EE471B0BE}&quot;/&gt;&lt;isInvalidForFieldText val=&quot;1&quot;/&gt;&lt;Image&gt;&lt;filename val=&quot;C:\Users\monc0003\AppData\Local\Temp\~Ca409D\data\asimages\{928E5231-FE77-4F7D-B874-9C5EE471B0BE}_36_S.png&quot;/&gt;&lt;left val=&quot;23&quot;/&gt;&lt;top val=&quot;101&quot;/&gt;&lt;width val=&quot;672&quot;/&gt;&lt;height val=&quot;414&quot;/&gt;&lt;hasText val=&quot;0&quot;/&gt;&lt;/Image&gt;&lt;/ThreeDShapeInfo&gt;"/>
  <p:tag name="PRESENTER_SHAPETEXTINFO" val="&lt;ShapeTextInfo&gt;&lt;TableIndex row=&quot;-1&quot; col=&quot;-1&quot;&gt;&lt;linesCount val=&quot;24&quot;/&gt;&lt;lineCharCount val=&quot;85&quot;/&gt;&lt;lineCharCount val=&quot;94&quot;/&gt;&lt;lineCharCount val=&quot;9&quot;/&gt;&lt;lineCharCount val=&quot;1&quot;/&gt;&lt;lineCharCount val=&quot;99&quot;/&gt;&lt;lineCharCount val=&quot;96&quot;/&gt;&lt;lineCharCount val=&quot;1&quot;/&gt;&lt;lineCharCount val=&quot;99&quot;/&gt;&lt;lineCharCount val=&quot;100&quot;/&gt;&lt;lineCharCount val=&quot;95&quot;/&gt;&lt;lineCharCount val=&quot;27&quot;/&gt;&lt;lineCharCount val=&quot;1&quot;/&gt;&lt;lineCharCount val=&quot;98&quot;/&gt;&lt;lineCharCount val=&quot;99&quot;/&gt;&lt;lineCharCount val=&quot;38&quot;/&gt;&lt;lineCharCount val=&quot;1&quot;/&gt;&lt;lineCharCount val=&quot;47&quot;/&gt;&lt;lineCharCount val=&quot;1&quot;/&gt;&lt;lineCharCount val=&quot;103&quot;/&gt;&lt;lineCharCount val=&quot;41&quot;/&gt;&lt;lineCharCount val=&quot;1&quot;/&gt;&lt;lineCharCount val=&quot;95&quot;/&gt;&lt;lineCharCount val=&quot;94&quot;/&gt;&lt;lineCharCount val=&quot;4&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1545ADF2-F6A6-49C0-8FA0-6ADC4DC607AA}_36.png&quot;/&gt;&lt;left val=&quot;35&quot;/&gt;&lt;top val=&quot;21&quot;/&gt;&lt;width val=&quot;648&quot;/&gt;&lt;height val=&quot;98&quot;/&gt;&lt;hasText val=&quot;1&quot;/&gt;&lt;/Image&gt;&lt;/ThreeDShapeInfo&gt;"/>
  <p:tag name="PRESENTER_SHAPEINFO" val="&lt;ThreeDShapeInfo&gt;&lt;uuid val=&quot;{AA9C42BA-AEBD-488B-B55E-EEE465AEC21E}&quot;/&gt;&lt;isInvalidForFieldText val=&quot;1&quot;/&gt;&lt;Image&gt;&lt;filename val=&quot;C:\Users\monc0003\AppData\Local\Temp\~Ca409D\data\asimages\{AA9C42BA-AEBD-488B-B55E-EEE465AEC21E}_36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10&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49F0F6A-6DA5-4AA9-A56C-8645CD577771}_36.png&quot;/&gt;&lt;left val=&quot;21&quot;/&gt;&lt;top val=&quot;96&quot;/&gt;&lt;width val=&quot;677&quot;/&gt;&lt;height val=&quot;419&quot;/&gt;&lt;hasText val=&quot;1&quot;/&gt;&lt;/Image&gt;&lt;/ThreeDShapeInfo&gt;"/>
  <p:tag name="PRESENTER_SHAPEINFO" val="&lt;ThreeDShapeInfo&gt;&lt;uuid val=&quot;{928E5231-FE77-4F7D-B874-9C5EE471B0BE}&quot;/&gt;&lt;isInvalidForFieldText val=&quot;1&quot;/&gt;&lt;Image&gt;&lt;filename val=&quot;C:\Users\monc0003\AppData\Local\Temp\~Ca409D\data\asimages\{928E5231-FE77-4F7D-B874-9C5EE471B0BE}_36_S.png&quot;/&gt;&lt;left val=&quot;23&quot;/&gt;&lt;top val=&quot;101&quot;/&gt;&lt;width val=&quot;672&quot;/&gt;&lt;height val=&quot;414&quot;/&gt;&lt;hasText val=&quot;0&quot;/&gt;&lt;/Image&gt;&lt;/ThreeDShapeInfo&gt;"/>
  <p:tag name="PRESENTER_SHAPETEXTINFO" val="&lt;ShapeTextInfo&gt;&lt;TableIndex row=&quot;-1&quot; col=&quot;-1&quot;&gt;&lt;linesCount val=&quot;24&quot;/&gt;&lt;lineCharCount val=&quot;85&quot;/&gt;&lt;lineCharCount val=&quot;94&quot;/&gt;&lt;lineCharCount val=&quot;9&quot;/&gt;&lt;lineCharCount val=&quot;1&quot;/&gt;&lt;lineCharCount val=&quot;99&quot;/&gt;&lt;lineCharCount val=&quot;96&quot;/&gt;&lt;lineCharCount val=&quot;1&quot;/&gt;&lt;lineCharCount val=&quot;99&quot;/&gt;&lt;lineCharCount val=&quot;100&quot;/&gt;&lt;lineCharCount val=&quot;95&quot;/&gt;&lt;lineCharCount val=&quot;27&quot;/&gt;&lt;lineCharCount val=&quot;1&quot;/&gt;&lt;lineCharCount val=&quot;98&quot;/&gt;&lt;lineCharCount val=&quot;99&quot;/&gt;&lt;lineCharCount val=&quot;38&quot;/&gt;&lt;lineCharCount val=&quot;1&quot;/&gt;&lt;lineCharCount val=&quot;47&quot;/&gt;&lt;lineCharCount val=&quot;1&quot;/&gt;&lt;lineCharCount val=&quot;103&quot;/&gt;&lt;lineCharCount val=&quot;41&quot;/&gt;&lt;lineCharCount val=&quot;1&quot;/&gt;&lt;lineCharCount val=&quot;95&quot;/&gt;&lt;lineCharCount val=&quot;94&quot;/&gt;&lt;lineCharCount val=&quot;4&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D7FAF1D1-90B3-41B4-90B8-675FB50F8DB8}_1.png&quot;/&gt;&lt;left val=&quot;50&quot;/&gt;&lt;top val=&quot;219&quot;/&gt;&lt;width val=&quot;618&quot;/&gt;&lt;height val=&quot;146&quot;/&gt;&lt;hasText val=&quot;1&quot;/&gt;&lt;/Image&gt;&lt;/ThreeDShapeInfo&gt;"/>
  <p:tag name="PRESENTER_SHAPEINFO" val="&lt;ThreeDShapeInfo&gt;&lt;uuid val=&quot;{17AD3DCE-DF25-4108-9758-E47EDA5AA1B1}&quot;/&gt;&lt;isInvalidForFieldText val=&quot;1&quot;/&gt;&lt;Image&gt;&lt;filename val=&quot;C:\Users\monc0003\AppData\Local\Temp\~Ca409D\data\asimages\{17AD3DCE-DF25-4108-9758-E47EDA5AA1B1}_1_S.png&quot;/&gt;&lt;left val=&quot;53&quot;/&gt;&lt;top val=&quot;227&quot;/&gt;&lt;width val=&quot;612&quot;/&gt;&lt;height val=&quot;116&quot;/&gt;&lt;hasText val=&quot;0&quot;/&gt;&lt;/Image&gt;&lt;/ThreeDShapeInfo&gt;"/>
  <p:tag name="PRESENTER_SHAPETEXTINFO" val="&lt;ShapeTextInfo&gt;&lt;TableIndex row=&quot;-1&quot; col=&quot;-1&quot;&gt;&lt;linesCount val=&quot;2&quot;/&gt;&lt;lineCharCount val=&quot;17&quot;/&gt;&lt;lineCharCount val=&quot;28&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05275B4E-0B17-4638-90F6-3AD5BBF38685}_1.png&quot;/&gt;&lt;left val=&quot;163&quot;/&gt;&lt;top val=&quot;135&quot;/&gt;&lt;width val=&quot;401&quot;/&gt;&lt;height val=&quot;298&quot;/&gt;&lt;hasText val=&quot;1&quot;/&gt;&lt;/Image&gt;&lt;/ThreeDShapeInfo&gt;"/>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7C077726-5463-47C0-B727-714DC4E999D2}_1.png&quot;/&gt;&lt;left val=&quot;203&quot;/&gt;&lt;top val=&quot;161&quot;/&gt;&lt;width val=&quot;313&quot;/&gt;&lt;height val=&quot;249&quot;/&gt;&lt;hasText val=&quot;1&quot;/&gt;&lt;/Image&gt;&lt;/ThreeDShapeInfo&gt;"/>
  <p:tag name="PRESENTER_SHAPEINFO" val="&lt;ThreeDShapeInfo&gt;&lt;uuid val=&quot;{35AE267E-7787-4E2A-8D75-27E327D68A8B}&quot;/&gt;&lt;isInvalidForFieldText val=&quot;1&quot;/&gt;&lt;Image&gt;&lt;filename val=&quot;C:\Users\monc0003\AppData\Local\Temp\~CaA28F\data\asimages\{35AE267E-7787-4E2A-8D75-27E327D68A8B}_1_S.png&quot;/&gt;&lt;left val=&quot;216&quot;/&gt;&lt;top val=&quot;168&quot;/&gt;&lt;width val=&quot;287&quot;/&gt;&lt;height val=&quot;226&quot;/&gt;&lt;hasText val=&quot;0&quot;/&gt;&lt;/Image&gt;&lt;/ThreeDShapeInfo&gt;"/>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2491EE0-5497-4CCE-BE42-B2A4711BAEAC}_2.png&quot;/&gt;&lt;left val=&quot;35&quot;/&gt;&lt;top val=&quot;21&quot;/&gt;&lt;width val=&quot;648&quot;/&gt;&lt;height val=&quot;98&quot;/&gt;&lt;hasText val=&quot;1&quot;/&gt;&lt;/Image&gt;&lt;/ThreeDShapeInfo&gt;"/>
  <p:tag name="PRESENTER_SHAPEINFO" val="&lt;ThreeDShapeInfo&gt;&lt;uuid val=&quot;{264A56D5-42AC-4F1A-B504-0F16D52ECD2B}&quot;/&gt;&lt;isInvalidForFieldText val=&quot;1&quot;/&gt;&lt;Image&gt;&lt;filename val=&quot;C:\Users\monc0003\AppData\Local\Temp\~Ca409D\data\asimages\{264A56D5-42AC-4F1A-B504-0F16D52ECD2B}_2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14&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1D997164-DEB8-4142-84D5-596AE19359FB}_2.png&quot;/&gt;&lt;left val=&quot;15&quot;/&gt;&lt;top val=&quot;125&quot;/&gt;&lt;width val=&quot;350&quot;/&gt;&lt;height val=&quot;370&quot;/&gt;&lt;hasText val=&quot;1&quot;/&gt;&lt;/Image&gt;&lt;/ThreeDShapeInfo&gt;"/>
  <p:tag name="PRESENTER_SHAPEINFO" val="&lt;ThreeDShapeInfo&gt;&lt;uuid val=&quot;{FBA2DD02-9F87-4B52-B678-FAD7C5BB4CFE}&quot;/&gt;&lt;isInvalidForFieldText val=&quot;1&quot;/&gt;&lt;Image&gt;&lt;filename val=&quot;C:\Users\monc0003\AppData\Local\Temp\~Ca409D\data\asimages\{FBA2DD02-9F87-4B52-B678-FAD7C5BB4CFE}_2_S.png&quot;/&gt;&lt;left val=&quot;21&quot;/&gt;&lt;top val=&quot;131&quot;/&gt;&lt;width val=&quot;337&quot;/&gt;&lt;height val=&quot;364&quot;/&gt;&lt;hasText val=&quot;0&quot;/&gt;&lt;/Image&gt;&lt;/ThreeDShapeInfo&gt;"/>
  <p:tag name="PRESENTER_SHAPETEXTINFO" val="&lt;ShapeTextInfo&gt;&lt;TableIndex row=&quot;-1&quot; col=&quot;-1&quot;&gt;&lt;linesCount val=&quot;8&quot;/&gt;&lt;lineCharCount val=&quot;12&quot;/&gt;&lt;lineCharCount val=&quot;14&quot;/&gt;&lt;lineCharCount val=&quot;15&quot;/&gt;&lt;lineCharCount val=&quot;8&quot;/&gt;&lt;lineCharCount val=&quot;10&quot;/&gt;&lt;lineCharCount val=&quot;12&quot;/&gt;&lt;lineCharCount val=&quot;19&quot;/&gt;&lt;lineCharCount val=&quot;16&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063C8E9E-A755-4768-B83F-635551D4BB9D}_3.png&quot;/&gt;&lt;left val=&quot;35&quot;/&gt;&lt;top val=&quot;21&quot;/&gt;&lt;width val=&quot;648&quot;/&gt;&lt;height val=&quot;98&quot;/&gt;&lt;hasText val=&quot;1&quot;/&gt;&lt;/Image&gt;&lt;/ThreeDShapeInfo&gt;"/>
  <p:tag name="PRESENTER_SHAPEINFO" val="&lt;ThreeDShapeInfo&gt;&lt;uuid val=&quot;{E2A5D337-4DC2-4E52-B28D-BD96D111D19D}&quot;/&gt;&lt;isInvalidForFieldText val=&quot;1&quot;/&gt;&lt;Image&gt;&lt;filename val=&quot;C:\Users\monc0003\AppData\Local\Temp\~Ca409D\data\asimages\{E2A5D337-4DC2-4E52-B28D-BD96D111D19D}_3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12&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929F2761-1109-460F-AAF0-463ED471689A}_3.png&quot;/&gt;&lt;left val=&quot;24&quot;/&gt;&lt;top val=&quot;105&quot;/&gt;&lt;width val=&quot;659&quot;/&gt;&lt;height val=&quot;363&quot;/&gt;&lt;hasText val=&quot;1&quot;/&gt;&lt;/Image&gt;&lt;/ThreeDShapeInfo&gt;"/>
  <p:tag name="PRESENTER_SHAPEINFO" val="&lt;ThreeDShapeInfo&gt;&lt;uuid val=&quot;{10FF8848-EBB4-4861-8FA8-C643D892982F}&quot;/&gt;&lt;isInvalidForFieldText val=&quot;1&quot;/&gt;&lt;Image&gt;&lt;filename val=&quot;C:\Users\monc0003\AppData\Local\Temp\~Ca409D\data\asimages\{10FF8848-EBB4-4861-8FA8-C643D892982F}_3_S.png&quot;/&gt;&lt;left val=&quot;35&quot;/&gt;&lt;top val=&quot;111&quot;/&gt;&lt;width val=&quot;648&quot;/&gt;&lt;height val=&quot;357&quot;/&gt;&lt;hasText val=&quot;0&quot;/&gt;&lt;/Image&gt;&lt;/ThreeDShapeInfo&gt;"/>
  <p:tag name="PRESENTER_SHAPETEXTINFO" val="&lt;ShapeTextInfo&gt;&lt;TableIndex row=&quot;-1&quot; col=&quot;-1&quot;&gt;&lt;linesCount val=&quot;5&quot;/&gt;&lt;lineCharCount val=&quot;29&quot;/&gt;&lt;lineCharCount val=&quot;45&quot;/&gt;&lt;lineCharCount val=&quot;15&quot;/&gt;&lt;lineCharCount val=&quot;40&quot;/&gt;&lt;lineCharCount val=&quot;6&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D82F65D9-963E-4E6D-8982-FD718A871771}_4.png&quot;/&gt;&lt;left val=&quot;29&quot;/&gt;&lt;top val=&quot;0&quot;/&gt;&lt;width val=&quot;648&quot;/&gt;&lt;height val=&quot;98&quot;/&gt;&lt;hasText val=&quot;1&quot;/&gt;&lt;/Image&gt;&lt;/ThreeDShapeInfo&gt;"/>
  <p:tag name="PRESENTER_SHAPEINFO" val="&lt;ThreeDShapeInfo&gt;&lt;uuid val=&quot;{E4086655-839D-4E77-9CC4-C82368A715ED}&quot;/&gt;&lt;isInvalidForFieldText val=&quot;1&quot;/&gt;&lt;Image&gt;&lt;filename val=&quot;C:\Users\monc0003\AppData\Local\Temp\~Ca409D\data\asimages\{E4086655-839D-4E77-9CC4-C82368A715ED}_4_S.png&quot;/&gt;&lt;left val=&quot;29&quot;/&gt;&lt;top val=&quot;0&quot;/&gt;&lt;width val=&quot;648&quot;/&gt;&lt;height val=&quot;90&quot;/&gt;&lt;hasText val=&quot;0&quot;/&gt;&lt;/Image&gt;&lt;/ThreeDShapeInfo&gt;"/>
  <p:tag name="PRESENTER_SHAPETEXTINFO" val="&lt;ShapeTextInfo&gt;&lt;TableIndex row=&quot;-1&quot; col=&quot;-1&quot;&gt;&lt;linesCount val=&quot;1&quot;/&gt;&lt;lineCharCount val=&quot;1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BC4698DD-489E-4F9D-BF23-24E62B92A8DF}_4.png&quot;/&gt;&lt;left val=&quot;24&quot;/&gt;&lt;top val=&quot;91&quot;/&gt;&lt;width val=&quot;443&quot;/&gt;&lt;height val=&quot;406&quot;/&gt;&lt;hasText val=&quot;1&quot;/&gt;&lt;/Image&gt;&lt;/ThreeDShapeInfo&gt;"/>
  <p:tag name="PRESENTER_SHAPEINFO" val="&lt;ThreeDShapeInfo&gt;&lt;uuid val=&quot;{7DB01A3B-6B58-45E3-AE13-C3466A80DAC5}&quot;/&gt;&lt;isInvalidForFieldText val=&quot;1&quot;/&gt;&lt;Image&gt;&lt;filename val=&quot;C:\Users\monc0003\AppData\Local\Temp\~Ca409D\data\asimages\{7DB01A3B-6B58-45E3-AE13-C3466A80DAC5}_4_S.png&quot;/&gt;&lt;left val=&quot;35&quot;/&gt;&lt;top val=&quot;101&quot;/&gt;&lt;width val=&quot;432&quot;/&gt;&lt;height val=&quot;396&quot;/&gt;&lt;hasText val=&quot;0&quot;/&gt;&lt;/Image&gt;&lt;/ThreeDShapeInfo&gt;"/>
  <p:tag name="PRESENTER_SHAPETEXTINFO" val="&lt;ShapeTextInfo&gt;&lt;TableIndex row=&quot;-1&quot; col=&quot;-1&quot;&gt;&lt;linesCount val=&quot;10&quot;/&gt;&lt;lineCharCount val=&quot;19&quot;/&gt;&lt;lineCharCount val=&quot;24&quot;/&gt;&lt;lineCharCount val=&quot;8&quot;/&gt;&lt;lineCharCount val=&quot;4&quot;/&gt;&lt;lineCharCount val=&quot;9&quot;/&gt;&lt;lineCharCount val=&quot;24&quot;/&gt;&lt;lineCharCount val=&quot;6&quot;/&gt;&lt;lineCharCount val=&quot;7&quot;/&gt;&lt;lineCharCount val=&quot;8&quot;/&gt;&lt;lineCharCount val=&quot;14&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7C883953-92AB-4016-9FD7-9AC0808C2B9B}_4.png&quot;/&gt;&lt;left val=&quot;579&quot;/&gt;&lt;top val=&quot;109&quot;/&gt;&lt;width val=&quot;88&quot;/&gt;&lt;height val=&quot;39&quot;/&gt;&lt;hasText val=&quot;1&quot;/&gt;&lt;/Image&gt;&lt;/ThreeDShapeInfo&gt;"/>
  <p:tag name="PRESENTER_SHAPEINFO" val="&lt;ThreeDShapeInfo&gt;&lt;uuid val=&quot;{9831B4C1-52B8-4B8A-89D0-4F2235811C1B}&quot;/&gt;&lt;isInvalidForFieldText val=&quot;1&quot;/&gt;&lt;Image&gt;&lt;filename val=&quot;C:\Users\monc0003\AppData\Local\Temp\~Ca409D\data\asimages\{9831B4C1-52B8-4B8A-89D0-4F2235811C1B}_4_S.png&quot;/&gt;&lt;left val=&quot;583&quot;/&gt;&lt;top val=&quot;111&quot;/&gt;&lt;width val=&quot;82&quot;/&gt;&lt;height val=&quot;30&quot;/&gt;&lt;hasText val=&quot;0&quot;/&gt;&lt;/Image&gt;&lt;/ThreeDShapeInfo&gt;"/>
  <p:tag name="PRESENTER_SHAPETEXTINFO" val="&lt;ShapeTextInfo&gt;&lt;TableIndex row=&quot;-1&quot; col=&quot;-1&quot;&gt;&lt;linesCount val=&quot;1&quot;/&gt;&lt;lineCharCount val=&quot;9&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0CFDCF4B-85C9-48D2-9C62-B02C29925EAB}_4.png&quot;/&gt;&lt;left val=&quot;595&quot;/&gt;&lt;top val=&quot;430&quot;/&gt;&lt;width val=&quot;105&quot;/&gt;&lt;height val=&quot;39&quot;/&gt;&lt;hasText val=&quot;1&quot;/&gt;&lt;/Image&gt;&lt;/ThreeDShapeInfo&gt;"/>
  <p:tag name="PRESENTER_SHAPEINFO" val="&lt;ThreeDShapeInfo&gt;&lt;uuid val=&quot;{0FEE207A-39B0-4573-AE87-62307CBB5D8B}&quot;/&gt;&lt;isInvalidForFieldText val=&quot;1&quot;/&gt;&lt;Image&gt;&lt;filename val=&quot;C:\Users\monc0003\AppData\Local\Temp\~Ca409D\data\asimages\{0FEE207A-39B0-4573-AE87-62307CBB5D8B}_4_S.png&quot;/&gt;&lt;left val=&quot;599&quot;/&gt;&lt;top val=&quot;432&quot;/&gt;&lt;width val=&quot;98&quot;/&gt;&lt;height val=&quot;30&quot;/&gt;&lt;hasText val=&quot;0&quot;/&gt;&lt;/Image&gt;&lt;/ThreeDShapeInfo&gt;"/>
  <p:tag name="PRESENTER_SHAPETEXTINFO" val="&lt;ShapeTextInfo&gt;&lt;TableIndex row=&quot;-1&quot; col=&quot;-1&quot;&gt;&lt;linesCount val=&quot;1&quot;/&gt;&lt;lineCharCount val=&quot;1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F5A106BA-310F-4F9C-92D5-67AB1CBEDD86}_4.png&quot;/&gt;&lt;left val=&quot;460&quot;/&gt;&lt;top val=&quot;483&quot;/&gt;&lt;width val=&quot;68&quot;/&gt;&lt;height val=&quot;39&quot;/&gt;&lt;hasText val=&quot;1&quot;/&gt;&lt;/Image&gt;&lt;/ThreeDShapeInfo&gt;"/>
  <p:tag name="PRESENTER_SHAPEINFO" val="&lt;ThreeDShapeInfo&gt;&lt;uuid val=&quot;{CCF33122-7CA5-4F52-A16C-6C14E6A280A5}&quot;/&gt;&lt;isInvalidForFieldText val=&quot;1&quot;/&gt;&lt;Image&gt;&lt;filename val=&quot;C:\Users\monc0003\AppData\Local\Temp\~Ca409D\data\asimages\{CCF33122-7CA5-4F52-A16C-6C14E6A280A5}_4_S.png&quot;/&gt;&lt;left val=&quot;464&quot;/&gt;&lt;top val=&quot;485&quot;/&gt;&lt;width val=&quot;62&quot;/&gt;&lt;height val=&quot;30&quot;/&gt;&lt;hasText val=&quot;0&quot;/&gt;&lt;/Image&gt;&lt;/ThreeDShapeInfo&gt;"/>
  <p:tag name="PRESENTER_SHAPETEXTINFO" val="&lt;ShapeTextInfo&gt;&lt;TableIndex row=&quot;-1&quot; col=&quot;-1&quot;&gt;&lt;linesCount val=&quot;1&quot;/&gt;&lt;lineCharCount val=&quot;7&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3B145C57-D409-4924-8A0A-F54BB5F0515F}_5.png&quot;/&gt;&lt;left val=&quot;19&quot;/&gt;&lt;top val=&quot;21&quot;/&gt;&lt;width val=&quot;680&quot;/&gt;&lt;height val=&quot;94&quot;/&gt;&lt;hasText val=&quot;1&quot;/&gt;&lt;/Image&gt;&lt;/ThreeDShapeInfo&gt;"/>
  <p:tag name="PRESENTER_SHAPEINFO" val="&lt;ThreeDShapeInfo&gt;&lt;uuid val=&quot;{E3A6C43D-E825-4091-A26C-EC0BA29917C9}&quot;/&gt;&lt;isInvalidForFieldText val=&quot;1&quot;/&gt;&lt;Image&gt;&lt;filename val=&quot;C:\Users\monc0003\AppData\Local\Temp\~Ca409D\data\asimages\{E3A6C43D-E825-4091-A26C-EC0BA29917C9}_5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3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937CEC78-3334-4756-88EB-EFEC79AE0474}_5.png&quot;/&gt;&lt;left val=&quot;24&quot;/&gt;&lt;top val=&quot;77&quot;/&gt;&lt;width val=&quot;421&quot;/&gt;&lt;height val=&quot;438&quot;/&gt;&lt;hasText val=&quot;1&quot;/&gt;&lt;/Image&gt;&lt;/ThreeDShapeInfo&gt;"/>
  <p:tag name="PRESENTER_SHAPEINFO" val="&lt;ThreeDShapeInfo&gt;&lt;uuid val=&quot;{80C6EA41-ADF2-4273-85DB-734F8CA92FDF}&quot;/&gt;&lt;isInvalidForFieldText val=&quot;1&quot;/&gt;&lt;Image&gt;&lt;filename val=&quot;C:\Users\monc0003\AppData\Local\Temp\~Ca409D\data\asimages\{80C6EA41-ADF2-4273-85DB-734F8CA92FDF}_5_S.png&quot;/&gt;&lt;left val=&quot;35&quot;/&gt;&lt;top val=&quot;77&quot;/&gt;&lt;width val=&quot;390&quot;/&gt;&lt;height val=&quot;436&quot;/&gt;&lt;hasText val=&quot;0&quot;/&gt;&lt;/Image&gt;&lt;/ThreeDShapeInfo&gt;"/>
  <p:tag name="PRESENTER_SHAPETEXTINFO" val="&lt;ShapeTextInfo&gt;&lt;TableIndex row=&quot;-1&quot; col=&quot;-1&quot;&gt;&lt;linesCount val=&quot;10&quot;/&gt;&lt;lineCharCount val=&quot;1&quot;/&gt;&lt;lineCharCount val=&quot;23&quot;/&gt;&lt;lineCharCount val=&quot;22&quot;/&gt;&lt;lineCharCount val=&quot;15&quot;/&gt;&lt;lineCharCount val=&quot;23&quot;/&gt;&lt;lineCharCount val=&quot;24&quot;/&gt;&lt;lineCharCount val=&quot;6&quot;/&gt;&lt;lineCharCount val=&quot;24&quot;/&gt;&lt;lineCharCount val=&quot;19&quot;/&gt;&lt;lineCharCount val=&quot;8&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46EFF8DF-E270-43D6-A3EB-C010C814E61F}_6.png&quot;/&gt;&lt;left val=&quot;35&quot;/&gt;&lt;top val=&quot;6&quot;/&gt;&lt;width val=&quot;648&quot;/&gt;&lt;height val=&quot;133&quot;/&gt;&lt;hasText val=&quot;1&quot;/&gt;&lt;/Image&gt;&lt;/ThreeDShapeInfo&gt;"/>
  <p:tag name="PRESENTER_SHAPEINFO" val="&lt;ThreeDShapeInfo&gt;&lt;uuid val=&quot;{24D5B50F-1EBC-4D63-9C37-D9860E082166}&quot;/&gt;&lt;isInvalidForFieldText val=&quot;1&quot;/&gt;&lt;Image&gt;&lt;filename val=&quot;C:\Users\monc0003\AppData\Local\Temp\~Ca409D\data\asimages\{24D5B50F-1EBC-4D63-9C37-D9860E082166}_6_S.png&quot;/&gt;&lt;left val=&quot;35&quot;/&gt;&lt;top val=&quot;21&quot;/&gt;&lt;width val=&quot;648&quot;/&gt;&lt;height val=&quot;91&quot;/&gt;&lt;hasText val=&quot;0&quot;/&gt;&lt;/Image&gt;&lt;/ThreeDShapeInfo&gt;"/>
  <p:tag name="PRESENTER_SHAPETEXTINFO" val="&lt;ShapeTextInfo&gt;&lt;TableIndex row=&quot;-1&quot; col=&quot;-1&quot;&gt;&lt;linesCount val=&quot;2&quot;/&gt;&lt;lineCharCount val=&quot;33&quot;/&gt;&lt;lineCharCount val=&quot;12&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9849FB1-CC02-4D67-9398-D9B7FB2A6EB9}_6.png&quot;/&gt;&lt;left val=&quot;24&quot;/&gt;&lt;top val=&quot;119&quot;/&gt;&lt;width val=&quot;669&quot;/&gt;&lt;height val=&quot;363&quot;/&gt;&lt;hasText val=&quot;1&quot;/&gt;&lt;/Image&gt;&lt;/ThreeDShapeInfo&gt;"/>
  <p:tag name="PRESENTER_SHAPEINFO" val="&lt;ThreeDShapeInfo&gt;&lt;uuid val=&quot;{4EDD3D03-2B2C-4FE2-9B95-E8620FD9FB3D}&quot;/&gt;&lt;isInvalidForFieldText val=&quot;1&quot;/&gt;&lt;Image&gt;&lt;filename val=&quot;C:\Users\monc0003\AppData\Local\Temp\~Ca409D\data\asimages\{4EDD3D03-2B2C-4FE2-9B95-E8620FD9FB3D}_6_S.png&quot;/&gt;&lt;left val=&quot;35&quot;/&gt;&lt;top val=&quot;125&quot;/&gt;&lt;width val=&quot;648&quot;/&gt;&lt;height val=&quot;357&quot;/&gt;&lt;hasText val=&quot;0&quot;/&gt;&lt;/Image&gt;&lt;/ThreeDShapeInfo&gt;"/>
  <p:tag name="PRESENTER_SHAPETEXTINFO" val="&lt;ShapeTextInfo&gt;&lt;TableIndex row=&quot;-1&quot; col=&quot;-1&quot;&gt;&lt;linesCount val=&quot;6&quot;/&gt;&lt;lineCharCount val=&quot;19&quot;/&gt;&lt;lineCharCount val=&quot;47&quot;/&gt;&lt;lineCharCount val=&quot;17&quot;/&gt;&lt;lineCharCount val=&quot;20&quot;/&gt;&lt;lineCharCount val=&quot;44&quot;/&gt;&lt;lineCharCount val=&quot;8&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1EB81BA-35FB-4DA9-9B20-4C54AC809DDA}_7.png&quot;/&gt;&lt;left val=&quot;35&quot;/&gt;&lt;top val=&quot;6&quot;/&gt;&lt;width val=&quot;648&quot;/&gt;&lt;height val=&quot;133&quot;/&gt;&lt;hasText val=&quot;1&quot;/&gt;&lt;/Image&gt;&lt;/ThreeDShapeInfo&gt;"/>
  <p:tag name="PRESENTER_SHAPEINFO" val="&lt;ThreeDShapeInfo&gt;&lt;uuid val=&quot;{D0D862F1-06A0-48FF-8361-F869105EA54C}&quot;/&gt;&lt;isInvalidForFieldText val=&quot;1&quot;/&gt;&lt;Image&gt;&lt;filename val=&quot;C:\Users\monc0003\AppData\Local\Temp\~Ca409D\data\asimages\{D0D862F1-06A0-48FF-8361-F869105EA54C}_7_S.png&quot;/&gt;&lt;left val=&quot;35&quot;/&gt;&lt;top val=&quot;21&quot;/&gt;&lt;width val=&quot;648&quot;/&gt;&lt;height val=&quot;91&quot;/&gt;&lt;hasText val=&quot;0&quot;/&gt;&lt;/Image&gt;&lt;/ThreeDShapeInfo&gt;"/>
  <p:tag name="PRESENTER_SHAPETEXTINFO" val="&lt;ShapeTextInfo&gt;&lt;TableIndex row=&quot;-1&quot; col=&quot;-1&quot;&gt;&lt;linesCount val=&quot;2&quot;/&gt;&lt;lineCharCount val=&quot;33&quot;/&gt;&lt;lineCharCount val=&quot;12&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78CC3FBE-CD7D-4D38-8924-A0AE60F3D239}_7.png&quot;/&gt;&lt;left val=&quot;24&quot;/&gt;&lt;top val=&quot;119&quot;/&gt;&lt;width val=&quot;659&quot;/&gt;&lt;height val=&quot;363&quot;/&gt;&lt;hasText val=&quot;1&quot;/&gt;&lt;/Image&gt;&lt;/ThreeDShapeInfo&gt;"/>
  <p:tag name="PRESENTER_SHAPEINFO" val="&lt;ThreeDShapeInfo&gt;&lt;uuid val=&quot;{5846D4AC-50F3-42D3-9B2B-E9C51C67FD6D}&quot;/&gt;&lt;isInvalidForFieldText val=&quot;1&quot;/&gt;&lt;Image&gt;&lt;filename val=&quot;C:\Users\monc0003\AppData\Local\Temp\~Ca409D\data\asimages\{5846D4AC-50F3-42D3-9B2B-E9C51C67FD6D}_7_S.png&quot;/&gt;&lt;left val=&quot;35&quot;/&gt;&lt;top val=&quot;125&quot;/&gt;&lt;width val=&quot;648&quot;/&gt;&lt;height val=&quot;357&quot;/&gt;&lt;hasText val=&quot;0&quot;/&gt;&lt;/Image&gt;&lt;/ThreeDShapeInfo&gt;"/>
  <p:tag name="PRESENTER_SHAPETEXTINFO" val="&lt;ShapeTextInfo&gt;&lt;TableIndex row=&quot;-1&quot; col=&quot;-1&quot;&gt;&lt;linesCount val=&quot;4&quot;/&gt;&lt;lineCharCount val=&quot;15&quot;/&gt;&lt;lineCharCount val=&quot;30&quot;/&gt;&lt;lineCharCount val=&quot;16&quot;/&gt;&lt;lineCharCount val=&quot;35&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844AE462-8616-440E-BBA4-4EB3C0D00E95}_8.png&quot;/&gt;&lt;left val=&quot;35&quot;/&gt;&lt;top val=&quot;21&quot;/&gt;&lt;width val=&quot;648&quot;/&gt;&lt;height val=&quot;98&quot;/&gt;&lt;hasText val=&quot;1&quot;/&gt;&lt;/Image&gt;&lt;/ThreeDShapeInfo&gt;"/>
  <p:tag name="PRESENTER_SHAPEINFO" val="&lt;ThreeDShapeInfo&gt;&lt;uuid val=&quot;{9727BAE0-F7DD-448E-9BF8-219500A6DB17}&quot;/&gt;&lt;isInvalidForFieldText val=&quot;1&quot;/&gt;&lt;Image&gt;&lt;filename val=&quot;C:\Users\monc0003\AppData\Local\Temp\~Ca409D\data\asimages\{9727BAE0-F7DD-448E-9BF8-219500A6DB17}_8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25&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4414CF84-CCB2-49BD-9655-CB1C15F33569}_8.png&quot;/&gt;&lt;left val=&quot;24&quot;/&gt;&lt;top val=&quot;119&quot;/&gt;&lt;width val=&quot;659&quot;/&gt;&lt;height val=&quot;363&quot;/&gt;&lt;hasText val=&quot;1&quot;/&gt;&lt;/Image&gt;&lt;/ThreeDShapeInfo&gt;"/>
  <p:tag name="PRESENTER_SHAPEINFO" val="&lt;ThreeDShapeInfo&gt;&lt;uuid val=&quot;{152A9F9F-9B4D-456D-9A38-8A10D8A699E9}&quot;/&gt;&lt;isInvalidForFieldText val=&quot;1&quot;/&gt;&lt;Image&gt;&lt;filename val=&quot;C:\Users\monc0003\AppData\Local\Temp\~Ca409D\data\asimages\{152A9F9F-9B4D-456D-9A38-8A10D8A699E9}_8_S.png&quot;/&gt;&lt;left val=&quot;35&quot;/&gt;&lt;top val=&quot;125&quot;/&gt;&lt;width val=&quot;648&quot;/&gt;&lt;height val=&quot;357&quot;/&gt;&lt;hasText val=&quot;0&quot;/&gt;&lt;/Image&gt;&lt;/ThreeDShapeInfo&gt;"/>
  <p:tag name="PRESENTER_SHAPETEXTINFO" val="&lt;ShapeTextInfo&gt;&lt;TableIndex row=&quot;-1&quot; col=&quot;-1&quot;&gt;&lt;linesCount val=&quot;3&quot;/&gt;&lt;lineCharCount val=&quot;35&quot;/&gt;&lt;lineCharCount val=&quot;31&quot;/&gt;&lt;lineCharCount val=&quot;3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AppData\Local\Temp\~CaF358\data\asimages\{9CCBC8A9-53C0-430A-94C8-57364B4FCC99}_9.png&quot;/&gt;&lt;left val=&quot;32&quot;/&gt;&lt;top val=&quot;17&quot;/&gt;&lt;width val=&quot;649&quot;/&gt;&lt;height val=&quot;98&quot;/&gt;&lt;hasText val=&quot;1&quot;/&gt;&lt;/Image&gt;&lt;/ThreeDShapeInfo&gt;"/>
  <p:tag name="PRESENTER_SHAPEINFO" val="&lt;ThreeDShapeInfo&gt;&lt;uuid val=&quot;{E4CDA1AB-242F-41B7-B261-384277024899}&quot;/&gt;&lt;isInvalidForFieldText val=&quot;1&quot;/&gt;&lt;Image&gt;&lt;filename val=&quot;C:\Users\monc0003\AppData\Local\Temp\~CaF358\data\asimages\{E4CDA1AB-242F-41B7-B261-384277024899}_9_S.png&quot;/&gt;&lt;left val=&quot;32&quot;/&gt;&lt;top val=&quot;17&quot;/&gt;&lt;width val=&quot;649&quot;/&gt;&lt;height val=&quot;91&quot;/&gt;&lt;hasText val=&quot;0&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26&quot;/&gt;&lt;/TableIndex&gt;&lt;/ShapeTextInfo&gt;"/>
  <p:tag name="HTML_SHAPEINFO" val="&lt;ThreeDShapeInfo&gt;&lt;uuid val=&quot;&quot;/&gt;&lt;isInvalidForFieldText val=&quot;0&quot;/&gt;&lt;Image&gt;&lt;filename val=&quot;C:\Users\monc0003\AppData\Local\Temp\~CaF358\data\asimages\{509DFF0E-4559-4495-9BBA-6C3329A05920}_9.png&quot;/&gt;&lt;left val=&quot;27&quot;/&gt;&lt;top val=&quot;133&quot;/&gt;&lt;width val=&quot;659&quot;/&gt;&lt;height val=&quot;393&quot;/&gt;&lt;hasText val=&quot;1&quot;/&gt;&lt;/Image&gt;&lt;/ThreeDShapeInfo&gt;"/>
  <p:tag name="PRESENTER_SHAPEINFO" val="&lt;ThreeDShapeInfo&gt;&lt;uuid val=&quot;{21516A30-E901-42D5-9D9B-EBE71839142F}&quot;/&gt;&lt;isInvalidForFieldText val=&quot;1&quot;/&gt;&lt;Image&gt;&lt;filename val=&quot;C:\Users\monc0003\AppData\Local\Temp\~CaF358\data\asimages\{21516A30-E901-42D5-9D9B-EBE71839142F}_9_S.png&quot;/&gt;&lt;left val=&quot;37&quot;/&gt;&lt;top val=&quot;139&quot;/&gt;&lt;width val=&quot;649&quot;/&gt;&lt;height val=&quot;387&quot;/&gt;&lt;hasText val=&quot;0&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AppData\Local\Temp\~CaF358\data\asimages\{192C2BE8-A51C-49EE-A248-554D78648E3C}_9.png&quot;/&gt;&lt;left val=&quot;260&quot;/&gt;&lt;top val=&quot;243&quot;/&gt;&lt;width val=&quot;169&quot;/&gt;&lt;height val=&quot;39&quot;/&gt;&lt;hasText val=&quot;1&quot;/&gt;&lt;/Image&gt;&lt;/ThreeDShapeInfo&gt;"/>
  <p:tag name="PRESENTER_SHAPEINFO" val="&lt;ThreeDShapeInfo&gt;&lt;uuid val=&quot;{25322663-3DC4-4687-90B7-3AC02BE93A76}&quot;/&gt;&lt;isInvalidForFieldText val=&quot;1&quot;/&gt;&lt;Image&gt;&lt;filename val=&quot;C:\Users\monc0003\AppData\Local\Temp\~CaF358\data\asimages\{25322663-3DC4-4687-90B7-3AC02BE93A76}_9_S.png&quot;/&gt;&lt;left val=&quot;263&quot;/&gt;&lt;top val=&quot;245&quot;/&gt;&lt;width val=&quot;163&quot;/&gt;&lt;height val=&quot;30&quot;/&gt;&lt;hasText val=&quot;0&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F0546771-A7AB-412E-9233-756566A866D5}_10.png&quot;/&gt;&lt;left val=&quot;35&quot;/&gt;&lt;top val=&quot;10&quot;/&gt;&lt;width val=&quot;648&quot;/&gt;&lt;height val=&quot;98&quot;/&gt;&lt;hasText val=&quot;1&quot;/&gt;&lt;/Image&gt;&lt;/ThreeDShapeInfo&gt;"/>
  <p:tag name="PRESENTER_SHAPEINFO" val="&lt;ThreeDShapeInfo&gt;&lt;uuid val=&quot;{7E896FD0-3FCA-42A3-B035-33B603EF31B1}&quot;/&gt;&lt;isInvalidForFieldText val=&quot;1&quot;/&gt;&lt;Image&gt;&lt;filename val=&quot;C:\Users\monc0003\AppData\Local\Temp\~Ca409D\data\asimages\{7E896FD0-3FCA-42A3-B035-33B603EF31B1}_10_S.png&quot;/&gt;&lt;left val=&quot;35&quot;/&gt;&lt;top val=&quot;10&quot;/&gt;&lt;width val=&quot;648&quot;/&gt;&lt;height val=&quot;91&quot;/&gt;&lt;hasText val=&quot;0&quot;/&gt;&lt;/Image&gt;&lt;/ThreeDShapeInfo&gt;"/>
  <p:tag name="PRESENTER_SHAPETEXTINFO" val="&lt;ShapeTextInfo&gt;&lt;TableIndex row=&quot;-1&quot; col=&quot;-1&quot;&gt;&lt;linesCount val=&quot;1&quot;/&gt;&lt;lineCharCount val=&quot;22&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9A30E1E-29A5-4C37-819A-0CDC96E0FC38}&quot;/&gt;&lt;isInvalidForFieldText val=&quot;0&quot;/&gt;&lt;Image&gt;&lt;filename val=&quot;C:\Users\monc0003\AppData\Local\Temp\~Ca409D\data\asimages\{29A30E1E-29A5-4C37-819A-0CDC96E0FC38}_10.png&quot;/&gt;&lt;left val=&quot;52&quot;/&gt;&lt;top val=&quot;218&quot;/&gt;&lt;width val=&quot;632&quot;/&gt;&lt;height val=&quot;303&quot;/&gt;&lt;hasText val=&quot;1&quot;/&gt;&lt;/Image&gt;&lt;/ThreeDShapeInfo&gt;"/>
  <p:tag name="PRESENTER_SHAPETEXTINFO" val="&lt;ShapeTextInfo&gt;&lt;TableIndex row=&quot;1&quot; col=&quot;1&quot;&gt;&lt;linesCount val=&quot;1&quot;/&gt;&lt;lineCharCount val=&quot;4&quot;/&gt;&lt;/TableIndex&gt;&lt;TableIndex row=&quot;1&quot; col=&quot;2&quot;&gt;&lt;linesCount val=&quot;1&quot;/&gt;&lt;lineCharCount val=&quot;35&quot;/&gt;&lt;/TableIndex&gt;&lt;TableIndex row=&quot;2&quot; col=&quot;1&quot;&gt;&lt;linesCount val=&quot;1&quot;/&gt;&lt;lineCharCount val=&quot;7&quot;/&gt;&lt;/TableIndex&gt;&lt;TableIndex row=&quot;2&quot; col=&quot;2&quot;&gt;&lt;linesCount val=&quot;0&quot;/&gt;&lt;/TableIndex&gt;&lt;TableIndex row=&quot;3&quot; col=&quot;1&quot;&gt;&lt;linesCount val=&quot;1&quot;/&gt;&lt;lineCharCount val=&quot;16&quot;/&gt;&lt;/TableIndex&gt;&lt;TableIndex row=&quot;3&quot; col=&quot;2&quot;&gt;&lt;linesCount val=&quot;1&quot;/&gt;&lt;lineCharCount val=&quot;2&quot;/&gt;&lt;/TableIndex&gt;&lt;TableIndex row=&quot;4&quot; col=&quot;1&quot;&gt;&lt;linesCount val=&quot;1&quot;/&gt;&lt;lineCharCount val=&quot;17&quot;/&gt;&lt;/TableIndex&gt;&lt;TableIndex row=&quot;4&quot; col=&quot;2&quot;&gt;&lt;linesCount val=&quot;1&quot;/&gt;&lt;lineCharCount val=&quot;3&quot;/&gt;&lt;/TableIndex&gt;&lt;TableIndex row=&quot;5&quot; col=&quot;1&quot;&gt;&lt;linesCount val=&quot;1&quot;/&gt;&lt;lineCharCount val=&quot;20&quot;/&gt;&lt;/TableIndex&gt;&lt;TableIndex row=&quot;5&quot; col=&quot;2&quot;&gt;&lt;linesCount val=&quot;1&quot;/&gt;&lt;lineCharCount val=&quot;2&quot;/&gt;&lt;/TableIndex&gt;&lt;TableIndex row=&quot;6&quot; col=&quot;1&quot;&gt;&lt;linesCount val=&quot;1&quot;/&gt;&lt;lineCharCount val=&quot;16&quot;/&gt;&lt;/TableIndex&gt;&lt;TableIndex row=&quot;6&quot; col=&quot;2&quot;&gt;&lt;linesCount val=&quot;1&quot;/&gt;&lt;lineCharCount val=&quot;2&quot;/&gt;&lt;/TableIndex&gt;&lt;TableIndex row=&quot;7&quot; col=&quot;1&quot;&gt;&lt;linesCount val=&quot;1&quot;/&gt;&lt;lineCharCount val=&quot;23&quot;/&gt;&lt;/TableIndex&gt;&lt;TableIndex row=&quot;7&quot; col=&quot;2&quot;&gt;&lt;linesCount val=&quot;1&quot;/&gt;&lt;lineCharCount val=&quot;2&quot;/&gt;&lt;/TableIndex&gt;&lt;TableIndex row=&quot;8&quot; col=&quot;1&quot;&gt;&lt;linesCount val=&quot;1&quot;/&gt;&lt;lineCharCount val=&quot;25&quot;/&gt;&lt;/TableIndex&gt;&lt;TableIndex row=&quot;8&quot; col=&quot;2&quot;&gt;&lt;linesCount val=&quot;1&quot;/&gt;&lt;lineCharCount val=&quot;25&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E6614A08-15B8-4DE5-B3C3-CCA33B34C57A}_10.png&quot;/&gt;&lt;left val=&quot;33&quot;/&gt;&lt;top val=&quot;88&quot;/&gt;&lt;width val=&quot;641&quot;/&gt;&lt;height val=&quot;137&quot;/&gt;&lt;hasText val=&quot;1&quot;/&gt;&lt;/Image&gt;&lt;/ThreeDShapeInfo&gt;"/>
  <p:tag name="PRESENTER_SHAPEINFO" val="&lt;ThreeDShapeInfo&gt;&lt;uuid val=&quot;{BCCAA070-5D3F-4C35-96DB-AC4CFF4A840A}&quot;/&gt;&lt;isInvalidForFieldText val=&quot;1&quot;/&gt;&lt;Image&gt;&lt;filename val=&quot;C:\Users\monc0003\AppData\Local\Temp\~Ca409D\data\asimages\{BCCAA070-5D3F-4C35-96DB-AC4CFF4A840A}_10_S.png&quot;/&gt;&lt;left val=&quot;44&quot;/&gt;&lt;top val=&quot;98&quot;/&gt;&lt;width val=&quot;630&quot;/&gt;&lt;height val=&quot;120&quot;/&gt;&lt;hasText val=&quot;0&quot;/&gt;&lt;/Image&gt;&lt;/ThreeDShapeInfo&gt;"/>
  <p:tag name="PRESENTER_SHAPETEXTINFO" val="&lt;ShapeTextInfo&gt;&lt;TableIndex row=&quot;-1&quot; col=&quot;-1&quot;&gt;&lt;linesCount val=&quot;3&quot;/&gt;&lt;lineCharCount val=&quot;42&quot;/&gt;&lt;lineCharCount val=&quot;36&quot;/&gt;&lt;lineCharCount val=&quot;26&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4CD8B82E-8A77-4C7E-A91D-83FAF8A59904}_10.png&quot;/&gt;&lt;left val=&quot;49&quot;/&gt;&lt;top val=&quot;508&quot;/&gt;&lt;width val=&quot;195&quot;/&gt;&lt;height val=&quot;39&quot;/&gt;&lt;hasText val=&quot;1&quot;/&gt;&lt;/Image&gt;&lt;/ThreeDShapeInfo&gt;"/>
  <p:tag name="PRESENTER_SHAPEINFO" val="&lt;ThreeDShapeInfo&gt;&lt;uuid val=&quot;{D3E72282-0E9C-4313-8BEB-A0F93B69CFE4}&quot;/&gt;&lt;isInvalidForFieldText val=&quot;1&quot;/&gt;&lt;Image&gt;&lt;filename val=&quot;C:\Users\monc0003\AppData\Local\Temp\~Ca409D\data\asimages\{D3E72282-0E9C-4313-8BEB-A0F93B69CFE4}_10_S.png&quot;/&gt;&lt;left val=&quot;53&quot;/&gt;&lt;top val=&quot;510&quot;/&gt;&lt;width val=&quot;189&quot;/&gt;&lt;height val=&quot;30&quot;/&gt;&lt;hasText val=&quot;0&quot;/&gt;&lt;/Image&gt;&lt;/ThreeDShapeInfo&gt;"/>
  <p:tag name="PRESENTER_SHAPETEXTINFO" val="&lt;ShapeTextInfo&gt;&lt;TableIndex row=&quot;-1&quot; col=&quot;-1&quot;&gt;&lt;linesCount val=&quot;1&quot;/&gt;&lt;lineCharCount val=&quot;21&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565A3CA5-9AA1-4421-9A91-0C163EDEF2C0}_11.png&quot;/&gt;&lt;left val=&quot;35&quot;/&gt;&lt;top val=&quot;21&quot;/&gt;&lt;width val=&quot;648&quot;/&gt;&lt;height val=&quot;98&quot;/&gt;&lt;hasText val=&quot;1&quot;/&gt;&lt;/Image&gt;&lt;/ThreeDShapeInfo&gt;"/>
  <p:tag name="PRESENTER_SHAPEINFO" val="&lt;ThreeDShapeInfo&gt;&lt;uuid val=&quot;{33DBEFBF-5658-407E-AFAD-B683DDE637EF}&quot;/&gt;&lt;isInvalidForFieldText val=&quot;1&quot;/&gt;&lt;Image&gt;&lt;filename val=&quot;C:\Users\monc0003\AppData\Local\Temp\~Ca409D\data\asimages\{33DBEFBF-5658-407E-AFAD-B683DDE637EF}_11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24&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24EF5EA5-B411-4347-ADD0-1D8E25830A4E}_11.png&quot;/&gt;&lt;left val=&quot;24&quot;/&gt;&lt;top val=&quot;119&quot;/&gt;&lt;width val=&quot;659&quot;/&gt;&lt;height val=&quot;363&quot;/&gt;&lt;hasText val=&quot;1&quot;/&gt;&lt;/Image&gt;&lt;/ThreeDShapeInfo&gt;"/>
  <p:tag name="PRESENTER_SHAPEINFO" val="&lt;ThreeDShapeInfo&gt;&lt;uuid val=&quot;{5A4D9C8B-4EB2-499D-85EF-68E8C63A4564}&quot;/&gt;&lt;isInvalidForFieldText val=&quot;1&quot;/&gt;&lt;Image&gt;&lt;filename val=&quot;C:\Users\monc0003\AppData\Local\Temp\~Ca409D\data\asimages\{5A4D9C8B-4EB2-499D-85EF-68E8C63A4564}_11_S.png&quot;/&gt;&lt;left val=&quot;35&quot;/&gt;&lt;top val=&quot;125&quot;/&gt;&lt;width val=&quot;648&quot;/&gt;&lt;height val=&quot;357&quot;/&gt;&lt;hasText val=&quot;0&quot;/&gt;&lt;/Image&gt;&lt;/ThreeDShapeInfo&gt;"/>
  <p:tag name="PRESENTER_SHAPETEXTINFO" val="&lt;ShapeTextInfo&gt;&lt;TableIndex row=&quot;-1&quot; col=&quot;-1&quot;&gt;&lt;linesCount val=&quot;4&quot;/&gt;&lt;lineCharCount val=&quot;41&quot;/&gt;&lt;lineCharCount val=&quot;14&quot;/&gt;&lt;lineCharCount val=&quot;38&quot;/&gt;&lt;lineCharCount val=&quot;18&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B4C5D22D-8353-4E85-8F24-9BB8C00D4A88}_11.png&quot;/&gt;&lt;left val=&quot;25&quot;/&gt;&lt;top val=&quot;297&quot;/&gt;&lt;width val=&quot;285&quot;/&gt;&lt;height val=&quot;183&quot;/&gt;&lt;hasText val=&quot;1&quot;/&gt;&lt;/Image&gt;&lt;/ThreeDShapeInfo&gt;"/>
  <p:tag name="PRESENTER_SHAPEINFO" val="&lt;ThreeDShapeInfo&gt;&lt;uuid val=&quot;{D606166B-8EC2-4051-8E05-7B41835FD56D}&quot;/&gt;&lt;isInvalidForFieldText val=&quot;1&quot;/&gt;&lt;Image&gt;&lt;filename val=&quot;C:\Users\monc0003\AppData\Local\Temp\~Ca409D\data\asimages\{D606166B-8EC2-4051-8E05-7B41835FD56D}_11_S.png&quot;/&gt;&lt;left val=&quot;36&quot;/&gt;&lt;top val=&quot;303&quot;/&gt;&lt;width val=&quot;259&quot;/&gt;&lt;height val=&quot;163&quot;/&gt;&lt;hasText val=&quot;0&quot;/&gt;&lt;/Image&gt;&lt;/ThreeDShapeInfo&gt;"/>
  <p:tag name="PRESENTER_SHAPETEXTINFO" val="&lt;ShapeTextInfo&gt;&lt;TableIndex row=&quot;-1&quot; col=&quot;-1&quot;&gt;&lt;linesCount val=&quot;4&quot;/&gt;&lt;lineCharCount val=&quot;14&quot;/&gt;&lt;lineCharCount val=&quot;12&quot;/&gt;&lt;lineCharCount val=&quot;10&quot;/&gt;&lt;lineCharCount val=&quot;12&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17&quot;/&gt;&lt;/TableIndex&gt;&lt;/ShapeTextInfo&gt;"/>
  <p:tag name="HTML_SHAPEINFO" val="&lt;ThreeDShapeInfo&gt;&lt;uuid val=&quot;&quot;/&gt;&lt;isInvalidForFieldText val=&quot;0&quot;/&gt;&lt;Image&gt;&lt;filename val=&quot;C:\Users\monc0003\AppData\Local\Temp\~CaF427\data\asimages\{25D02A39-07D9-48BF-B325-97B000F3D270}_2.png&quot;/&gt;&lt;left val=&quot;35&quot;/&gt;&lt;top val=&quot;6&quot;/&gt;&lt;width val=&quot;648&quot;/&gt;&lt;height val=&quot;132&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TableIndex row=&quot;1&quot; col=&quot;2&quot;&gt;&lt;linesCount val=&quot;1&quot;/&gt;&lt;lineCharCount val=&quot;9&quot;/&gt;&lt;/TableIndex&gt;&lt;TableIndex row=&quot;2&quot; col=&quot;1&quot;&gt;&lt;linesCount val=&quot;1&quot;/&gt;&lt;lineCharCount val=&quot;9&quot;/&gt;&lt;/TableIndex&gt;&lt;TableIndex row=&quot;2&quot; col=&quot;2&quot;&gt;&lt;linesCount val=&quot;1&quot;/&gt;&lt;lineCharCount val=&quot;4&quot;/&gt;&lt;/TableIndex&gt;&lt;TableIndex row=&quot;3&quot; col=&quot;1&quot;&gt;&lt;linesCount val=&quot;1&quot;/&gt;&lt;lineCharCount val=&quot;25&quot;/&gt;&lt;/TableIndex&gt;&lt;TableIndex row=&quot;3&quot; col=&quot;2&quot;&gt;&lt;linesCount val=&quot;1&quot;/&gt;&lt;lineCharCount val=&quot;4&quot;/&gt;&lt;/TableIndex&gt;&lt;TableIndex row=&quot;4&quot; col=&quot;1&quot;&gt;&lt;linesCount val=&quot;1&quot;/&gt;&lt;lineCharCount val=&quot;9&quot;/&gt;&lt;/TableIndex&gt;&lt;TableIndex row=&quot;4&quot; col=&quot;2&quot;&gt;&lt;linesCount val=&quot;1&quot;/&gt;&lt;lineCharCount val=&quot;4&quot;/&gt;&lt;/TableIndex&gt;&lt;TableIndex row=&quot;5&quot; col=&quot;1&quot;&gt;&lt;linesCount val=&quot;1&quot;/&gt;&lt;lineCharCount val=&quot;18&quot;/&gt;&lt;/TableIndex&gt;&lt;TableIndex row=&quot;5&quot; col=&quot;2&quot;&gt;&lt;linesCount val=&quot;1&quot;/&gt;&lt;lineCharCount val=&quot;4&quot;/&gt;&lt;/TableIndex&gt;&lt;TableIndex row=&quot;6&quot; col=&quot;1&quot;&gt;&lt;linesCount val=&quot;1&quot;/&gt;&lt;lineCharCount val=&quot;20&quot;/&gt;&lt;/TableIndex&gt;&lt;TableIndex row=&quot;6&quot; col=&quot;2&quot;&gt;&lt;linesCount val=&quot;1&quot;/&gt;&lt;lineCharCount val=&quot;4&quot;/&gt;&lt;/TableIndex&gt;&lt;TableIndex row=&quot;7&quot; col=&quot;1&quot;&gt;&lt;linesCount val=&quot;1&quot;/&gt;&lt;lineCharCount val=&quot;17&quot;/&gt;&lt;/TableIndex&gt;&lt;TableIndex row=&quot;7&quot; col=&quot;2&quot;&gt;&lt;linesCount val=&quot;1&quot;/&gt;&lt;lineCharCount val=&quot;4&quot;/&gt;&lt;/TableIndex&gt;&lt;TableIndex row=&quot;8&quot; col=&quot;1&quot;&gt;&lt;linesCount val=&quot;1&quot;/&gt;&lt;lineCharCount val=&quot;22&quot;/&gt;&lt;/TableIndex&gt;&lt;TableIndex row=&quot;8&quot; col=&quot;2&quot;&gt;&lt;linesCount val=&quot;1&quot;/&gt;&lt;lineCharCount val=&quot;4&quot;/&gt;&lt;/TableIndex&gt;&lt;/ShapeTextInfo&gt;"/>
  <p:tag name="HTML_SHAPEINFO" val="&lt;ThreeDShapeInfo&gt;&lt;uuid val=&quot;&quot;/&gt;&lt;isInvalidForFieldText val=&quot;0&quot;/&gt;&lt;Image&gt;&lt;filename val=&quot;C:\Users\monc0003\AppData\Local\Temp\~CaF427\data\asimages\{44AAE176-0DA1-43F8-BAE9-14E78BCB6138}_2.png&quot;/&gt;&lt;left val=&quot;35&quot;/&gt;&lt;top val=&quot;125&quot;/&gt;&lt;width val=&quot;650&quot;/&gt;&lt;height val=&quot;393&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2491EE0-5497-4CCE-BE42-B2A4711BAEAC}_2.png&quot;/&gt;&lt;left val=&quot;35&quot;/&gt;&lt;top val=&quot;21&quot;/&gt;&lt;width val=&quot;648&quot;/&gt;&lt;height val=&quot;98&quot;/&gt;&lt;hasText val=&quot;1&quot;/&gt;&lt;/Image&gt;&lt;/ThreeDShapeInfo&gt;"/>
  <p:tag name="PRESENTER_SHAPEINFO" val="&lt;ThreeDShapeInfo&gt;&lt;uuid val=&quot;{264A56D5-42AC-4F1A-B504-0F16D52ECD2B}&quot;/&gt;&lt;isInvalidForFieldText val=&quot;1&quot;/&gt;&lt;Image&gt;&lt;filename val=&quot;C:\Users\monc0003\AppData\Local\Temp\~Ca409D\data\asimages\{264A56D5-42AC-4F1A-B504-0F16D52ECD2B}_2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14&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1D997164-DEB8-4142-84D5-596AE19359FB}_2.png&quot;/&gt;&lt;left val=&quot;15&quot;/&gt;&lt;top val=&quot;125&quot;/&gt;&lt;width val=&quot;350&quot;/&gt;&lt;height val=&quot;370&quot;/&gt;&lt;hasText val=&quot;1&quot;/&gt;&lt;/Image&gt;&lt;/ThreeDShapeInfo&gt;"/>
  <p:tag name="PRESENTER_SHAPEINFO" val="&lt;ThreeDShapeInfo&gt;&lt;uuid val=&quot;{FBA2DD02-9F87-4B52-B678-FAD7C5BB4CFE}&quot;/&gt;&lt;isInvalidForFieldText val=&quot;1&quot;/&gt;&lt;Image&gt;&lt;filename val=&quot;C:\Users\monc0003\AppData\Local\Temp\~Ca409D\data\asimages\{FBA2DD02-9F87-4B52-B678-FAD7C5BB4CFE}_2_S.png&quot;/&gt;&lt;left val=&quot;21&quot;/&gt;&lt;top val=&quot;131&quot;/&gt;&lt;width val=&quot;337&quot;/&gt;&lt;height val=&quot;364&quot;/&gt;&lt;hasText val=&quot;0&quot;/&gt;&lt;/Image&gt;&lt;/ThreeDShapeInfo&gt;"/>
  <p:tag name="PRESENTER_SHAPETEXTINFO" val="&lt;ShapeTextInfo&gt;&lt;TableIndex row=&quot;-1&quot; col=&quot;-1&quot;&gt;&lt;linesCount val=&quot;8&quot;/&gt;&lt;lineCharCount val=&quot;12&quot;/&gt;&lt;lineCharCount val=&quot;14&quot;/&gt;&lt;lineCharCount val=&quot;15&quot;/&gt;&lt;lineCharCount val=&quot;8&quot;/&gt;&lt;lineCharCount val=&quot;10&quot;/&gt;&lt;lineCharCount val=&quot;12&quot;/&gt;&lt;lineCharCount val=&quot;19&quot;/&gt;&lt;lineCharCount val=&quot;16&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D852F289-29D0-4F8A-9504-A9C69362154B}_13.png&quot;/&gt;&lt;left val=&quot;18&quot;/&gt;&lt;top val=&quot;21&quot;/&gt;&lt;width val=&quot;682&quot;/&gt;&lt;height val=&quot;98&quot;/&gt;&lt;hasText val=&quot;1&quot;/&gt;&lt;/Image&gt;&lt;/ThreeDShapeInfo&gt;"/>
  <p:tag name="PRESENTER_SHAPEINFO" val="&lt;ThreeDShapeInfo&gt;&lt;uuid val=&quot;{15EFBE83-B4E2-45E4-B6F9-61A9707BFD7B}&quot;/&gt;&lt;isInvalidForFieldText val=&quot;1&quot;/&gt;&lt;Image&gt;&lt;filename val=&quot;C:\Users\monc0003\AppData\Local\Temp\~Ca409D\data\asimages\{15EFBE83-B4E2-45E4-B6F9-61A9707BFD7B}_13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27&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B1046194-E09C-4325-97C7-98A78B788E6E}_13.png&quot;/&gt;&lt;left val=&quot;24&quot;/&gt;&lt;top val=&quot;119&quot;/&gt;&lt;width val=&quot;659&quot;/&gt;&lt;height val=&quot;336&quot;/&gt;&lt;hasText val=&quot;1&quot;/&gt;&lt;/Image&gt;&lt;/ThreeDShapeInfo&gt;"/>
  <p:tag name="PRESENTER_SHAPEINFO" val="&lt;ThreeDShapeInfo&gt;&lt;uuid val=&quot;{7382C1A0-6BB2-4437-B9A4-DA3EFF13BC1B}&quot;/&gt;&lt;isInvalidForFieldText val=&quot;1&quot;/&gt;&lt;Image&gt;&lt;filename val=&quot;C:\Users\monc0003\AppData\Local\Temp\~Ca409D\data\asimages\{7382C1A0-6BB2-4437-B9A4-DA3EFF13BC1B}_13_S.png&quot;/&gt;&lt;left val=&quot;35&quot;/&gt;&lt;top val=&quot;125&quot;/&gt;&lt;width val=&quot;648&quot;/&gt;&lt;height val=&quot;330&quot;/&gt;&lt;hasText val=&quot;0&quot;/&gt;&lt;/Image&gt;&lt;/ThreeDShapeInfo&gt;"/>
  <p:tag name="PRESENTER_SHAPETEXTINFO" val="&lt;ShapeTextInfo&gt;&lt;TableIndex row=&quot;-1&quot; col=&quot;-1&quot;&gt;&lt;linesCount val=&quot;5&quot;/&gt;&lt;lineCharCount val=&quot;41&quot;/&gt;&lt;lineCharCount val=&quot;15&quot;/&gt;&lt;lineCharCount val=&quot;33&quot;/&gt;&lt;lineCharCount val=&quot;39&quot;/&gt;&lt;lineCharCount val=&quot;19&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FEDA2479-414B-466E-8B3F-3CAE072D5248}_14.png&quot;/&gt;&lt;left val=&quot;35&quot;/&gt;&lt;top val=&quot;21&quot;/&gt;&lt;width val=&quot;648&quot;/&gt;&lt;height val=&quot;94&quot;/&gt;&lt;hasText val=&quot;1&quot;/&gt;&lt;/Image&gt;&lt;/ThreeDShapeInfo&gt;"/>
  <p:tag name="PRESENTER_SHAPEINFO" val="&lt;ThreeDShapeInfo&gt;&lt;uuid val=&quot;{37D495BB-617C-4247-AE2E-3C8A3176DC22}&quot;/&gt;&lt;isInvalidForFieldText val=&quot;1&quot;/&gt;&lt;Image&gt;&lt;filename val=&quot;C:\Users\monc0003\AppData\Local\Temp\~Ca409D\data\asimages\{37D495BB-617C-4247-AE2E-3C8A3176DC22}_14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31&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4B5C816D-62CD-40DE-A756-8F35155B484F}_14.png&quot;/&gt;&lt;left val=&quot;24&quot;/&gt;&lt;top val=&quot;119&quot;/&gt;&lt;width val=&quot;659&quot;/&gt;&lt;height val=&quot;363&quot;/&gt;&lt;hasText val=&quot;1&quot;/&gt;&lt;/Image&gt;&lt;/ThreeDShapeInfo&gt;"/>
  <p:tag name="PRESENTER_SHAPEINFO" val="&lt;ThreeDShapeInfo&gt;&lt;uuid val=&quot;{98C3F44F-4DFE-4CED-8C23-0DB7CF42C7E3}&quot;/&gt;&lt;isInvalidForFieldText val=&quot;1&quot;/&gt;&lt;Image&gt;&lt;filename val=&quot;C:\Users\monc0003\AppData\Local\Temp\~Ca409D\data\asimages\{98C3F44F-4DFE-4CED-8C23-0DB7CF42C7E3}_14_S.png&quot;/&gt;&lt;left val=&quot;35&quot;/&gt;&lt;top val=&quot;125&quot;/&gt;&lt;width val=&quot;648&quot;/&gt;&lt;height val=&quot;357&quot;/&gt;&lt;hasText val=&quot;0&quot;/&gt;&lt;/Image&gt;&lt;/ThreeDShapeInfo&gt;"/>
  <p:tag name="PRESENTER_SHAPETEXTINFO" val="&lt;ShapeTextInfo&gt;&lt;TableIndex row=&quot;-1&quot; col=&quot;-1&quot;&gt;&lt;linesCount val=&quot;2&quot;/&gt;&lt;lineCharCount val=&quot;30&quot;/&gt;&lt;lineCharCount val=&quot;44&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C85F083-6146-4E9F-A6BB-38522E8CA4DF}&quot;/&gt;&lt;isInvalidForFieldText val=&quot;0&quot;/&gt;&lt;Image&gt;&lt;filename val=&quot;C:\Users\monc0003\AppData\Local\Temp\~Ca409D\data\asimages\{BC85F083-6146-4E9F-A6BB-38522E8CA4DF}_14.png&quot;/&gt;&lt;left val=&quot;58&quot;/&gt;&lt;top val=&quot;238&quot;/&gt;&lt;width val=&quot;626&quot;/&gt;&lt;height val=&quot;231&quot;/&gt;&lt;hasText val=&quot;1&quot;/&gt;&lt;/Image&gt;&lt;/ThreeDShapeInfo&gt;"/>
  <p:tag name="PRESENTER_SHAPETEXTINFO" val="&lt;ShapeTextInfo&gt;&lt;TableIndex row=&quot;1&quot; col=&quot;1&quot;&gt;&lt;linesCount val=&quot;1&quot;/&gt;&lt;lineCharCount val=&quot;4&quot;/&gt;&lt;/TableIndex&gt;&lt;TableIndex row=&quot;1&quot; col=&quot;2&quot;&gt;&lt;linesCount val=&quot;1&quot;/&gt;&lt;lineCharCount val=&quot;21&quot;/&gt;&lt;/TableIndex&gt;&lt;TableIndex row=&quot;2&quot; col=&quot;1&quot;&gt;&lt;linesCount val=&quot;1&quot;/&gt;&lt;lineCharCount val=&quot;10&quot;/&gt;&lt;/TableIndex&gt;&lt;TableIndex row=&quot;2&quot; col=&quot;2&quot;&gt;&lt;linesCount val=&quot;1&quot;/&gt;&lt;lineCharCount val=&quot;7&quot;/&gt;&lt;/TableIndex&gt;&lt;TableIndex row=&quot;3&quot; col=&quot;1&quot;&gt;&lt;linesCount val=&quot;2&quot;/&gt;&lt;lineCharCount val=&quot;38&quot;/&gt;&lt;lineCharCount val=&quot;29&quot;/&gt;&lt;/TableIndex&gt;&lt;TableIndex row=&quot;3&quot; col=&quot;2&quot;&gt;&lt;linesCount val=&quot;1&quot;/&gt;&lt;lineCharCount val=&quot;23&quot;/&gt;&lt;/TableIndex&gt;&lt;TableIndex row=&quot;4&quot; col=&quot;1&quot;&gt;&lt;linesCount val=&quot;2&quot;/&gt;&lt;lineCharCount val=&quot;34&quot;/&gt;&lt;lineCharCount val=&quot;32&quot;/&gt;&lt;/TableIndex&gt;&lt;TableIndex row=&quot;4&quot; col=&quot;2&quot;&gt;&lt;linesCount val=&quot;2&quot;/&gt;&lt;lineCharCount val=&quot;17&quot;/&gt;&lt;lineCharCount val=&quot;7&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9F6692C-B804-47F2-8676-915A2C4F88B3}&quot;/&gt;&lt;isInvalidForFieldText val=&quot;0&quot;/&gt;&lt;Image&gt;&lt;filename val=&quot;C:\Users\monc0003\AppData\Local\Temp\~Ca409D\data\asimages\{D9F6692C-B804-47F2-8676-915A2C4F88B3}_15.png&quot;/&gt;&lt;left val=&quot;28&quot;/&gt;&lt;top val=&quot;3&quot;/&gt;&lt;width val=&quot;668&quot;/&gt;&lt;height val=&quot;521&quot;/&gt;&lt;hasText val=&quot;1&quot;/&gt;&lt;/Image&gt;&lt;/ThreeDShapeInfo&gt;"/>
  <p:tag name="PRESENTER_SHAPETEXTINFO" val="&lt;ShapeTextInfo&gt;&lt;TableIndex row=&quot;1&quot; col=&quot;1&quot;&gt;&lt;linesCount val=&quot;1&quot;/&gt;&lt;lineCharCount val=&quot;41&quot;/&gt;&lt;/TableIndex&gt;&lt;TableIndex row=&quot;1&quot; col=&quot;2&quot;&gt;&lt;linesCount val=&quot;1&quot;/&gt;&lt;lineCharCount val=&quot;41&quot;/&gt;&lt;/TableIndex&gt;&lt;TableIndex row=&quot;1&quot; col=&quot;3&quot;&gt;&lt;linesCount val=&quot;1&quot;/&gt;&lt;lineCharCount val=&quot;41&quot;/&gt;&lt;/TableIndex&gt;&lt;TableIndex row=&quot;1&quot; col=&quot;4&quot;&gt;&lt;linesCount val=&quot;1&quot;/&gt;&lt;lineCharCount val=&quot;41&quot;/&gt;&lt;/TableIndex&gt;&lt;TableIndex row=&quot;1&quot; col=&quot;5&quot;&gt;&lt;linesCount val=&quot;1&quot;/&gt;&lt;lineCharCount val=&quot;41&quot;/&gt;&lt;/TableIndex&gt;&lt;TableIndex row=&quot;1&quot; col=&quot;6&quot;&gt;&lt;linesCount val=&quot;1&quot;/&gt;&lt;lineCharCount val=&quot;41&quot;/&gt;&lt;/TableIndex&gt;&lt;TableIndex row=&quot;1&quot; col=&quot;7&quot;&gt;&lt;linesCount val=&quot;1&quot;/&gt;&lt;lineCharCount val=&quot;41&quot;/&gt;&lt;/TableIndex&gt;&lt;TableIndex row=&quot;1&quot; col=&quot;8&quot;&gt;&lt;linesCount val=&quot;1&quot;/&gt;&lt;lineCharCount val=&quot;41&quot;/&gt;&lt;/TableIndex&gt;&lt;TableIndex row=&quot;2&quot; col=&quot;1&quot;&gt;&lt;linesCount val=&quot;1&quot;/&gt;&lt;lineCharCount val=&quot;1&quot;/&gt;&lt;/TableIndex&gt;&lt;TableIndex row=&quot;2&quot; col=&quot;2&quot;&gt;&lt;linesCount val=&quot;1&quot;/&gt;&lt;lineCharCount val=&quot;1&quot;/&gt;&lt;/TableIndex&gt;&lt;TableIndex row=&quot;2&quot; col=&quot;3&quot;&gt;&lt;linesCount val=&quot;1&quot;/&gt;&lt;lineCharCount val=&quot;1&quot;/&gt;&lt;/TableIndex&gt;&lt;TableIndex row=&quot;2&quot; col=&quot;4&quot;&gt;&lt;linesCount val=&quot;1&quot;/&gt;&lt;lineCharCount val=&quot;1&quot;/&gt;&lt;/TableIndex&gt;&lt;TableIndex row=&quot;2&quot; col=&quot;5&quot;&gt;&lt;linesCount val=&quot;1&quot;/&gt;&lt;lineCharCount val=&quot;1&quot;/&gt;&lt;/TableIndex&gt;&lt;TableIndex row=&quot;2&quot; col=&quot;6&quot;&gt;&lt;linesCount val=&quot;1&quot;/&gt;&lt;lineCharCount val=&quot;1&quot;/&gt;&lt;/TableIndex&gt;&lt;TableIndex row=&quot;2&quot; col=&quot;7&quot;&gt;&lt;linesCount val=&quot;1&quot;/&gt;&lt;lineCharCount val=&quot;1&quot;/&gt;&lt;/TableIndex&gt;&lt;TableIndex row=&quot;2&quot; col=&quot;8&quot;&gt;&lt;linesCount val=&quot;1&quot;/&gt;&lt;lineCharCount val=&quot;1&quot;/&gt;&lt;/TableIndex&gt;&lt;TableIndex row=&quot;3&quot; col=&quot;1&quot;&gt;&lt;linesCount val=&quot;1&quot;/&gt;&lt;lineCharCount val=&quot;1&quot;/&gt;&lt;/TableIndex&gt;&lt;TableIndex row=&quot;3&quot; col=&quot;2&quot;&gt;&lt;linesCount val=&quot;1&quot;/&gt;&lt;lineCharCount val=&quot;1&quot;/&gt;&lt;/TableIndex&gt;&lt;TableIndex row=&quot;3&quot; col=&quot;3&quot;&gt;&lt;linesCount val=&quot;1&quot;/&gt;&lt;lineCharCount val=&quot;1&quot;/&gt;&lt;/TableIndex&gt;&lt;TableIndex row=&quot;3&quot; col=&quot;4&quot;&gt;&lt;linesCount val=&quot;1&quot;/&gt;&lt;lineCharCount val=&quot;4&quot;/&gt;&lt;/TableIndex&gt;&lt;TableIndex row=&quot;3&quot; col=&quot;5&quot;&gt;&lt;linesCount val=&quot;1&quot;/&gt;&lt;lineCharCount val=&quot;3&quot;/&gt;&lt;/TableIndex&gt;&lt;TableIndex row=&quot;3&quot; col=&quot;6&quot;&gt;&lt;linesCount val=&quot;1&quot;/&gt;&lt;lineCharCount val=&quot;1&quot;/&gt;&lt;/TableIndex&gt;&lt;TableIndex row=&quot;3&quot; col=&quot;7&quot;&gt;&lt;linesCount val=&quot;1&quot;/&gt;&lt;lineCharCount val=&quot;4&quot;/&gt;&lt;/TableIndex&gt;&lt;TableIndex row=&quot;3&quot; col=&quot;8&quot;&gt;&lt;linesCount val=&quot;1&quot;/&gt;&lt;lineCharCount val=&quot;3&quot;/&gt;&lt;/TableIndex&gt;&lt;TableIndex row=&quot;4&quot; col=&quot;1&quot;&gt;&lt;linesCount val=&quot;1&quot;/&gt;&lt;lineCharCount val=&quot;1&quot;/&gt;&lt;/TableIndex&gt;&lt;TableIndex row=&quot;4&quot; col=&quot;2&quot;&gt;&lt;linesCount val=&quot;1&quot;/&gt;&lt;lineCharCount val=&quot;1&quot;/&gt;&lt;/TableIndex&gt;&lt;TableIndex row=&quot;4&quot; col=&quot;3&quot;&gt;&lt;linesCount val=&quot;1&quot;/&gt;&lt;lineCharCount val=&quot;19&quot;/&gt;&lt;/TableIndex&gt;&lt;TableIndex row=&quot;4&quot; col=&quot;4&quot;&gt;&lt;linesCount val=&quot;1&quot;/&gt;&lt;lineCharCount val=&quot;19&quot;/&gt;&lt;/TableIndex&gt;&lt;TableIndex row=&quot;4&quot; col=&quot;5&quot;&gt;&lt;linesCount val=&quot;1&quot;/&gt;&lt;lineCharCount val=&quot;19&quot;/&gt;&lt;/TableIndex&gt;&lt;TableIndex row=&quot;4&quot; col=&quot;6&quot;&gt;&lt;linesCount val=&quot;1&quot;/&gt;&lt;lineCharCount val=&quot;10&quot;/&gt;&lt;/TableIndex&gt;&lt;TableIndex row=&quot;4&quot; col=&quot;7&quot;&gt;&lt;linesCount val=&quot;1&quot;/&gt;&lt;lineCharCount val=&quot;10&quot;/&gt;&lt;/TableIndex&gt;&lt;TableIndex row=&quot;4&quot; col=&quot;8&quot;&gt;&lt;linesCount val=&quot;1&quot;/&gt;&lt;lineCharCount val=&quot;10&quot;/&gt;&lt;/TableIndex&gt;&lt;TableIndex row=&quot;5&quot; col=&quot;1&quot;&gt;&lt;linesCount val=&quot;1&quot;/&gt;&lt;lineCharCount val=&quot;5&quot;/&gt;&lt;/TableIndex&gt;&lt;TableIndex row=&quot;5&quot; col=&quot;2&quot;&gt;&lt;linesCount val=&quot;1&quot;/&gt;&lt;lineCharCount val=&quot;9&quot;/&gt;&lt;/TableIndex&gt;&lt;TableIndex row=&quot;5&quot; col=&quot;3&quot;&gt;&lt;linesCount val=&quot;1&quot;/&gt;&lt;lineCharCount val=&quot;2&quot;/&gt;&lt;/TableIndex&gt;&lt;TableIndex row=&quot;5&quot; col=&quot;4&quot;&gt;&lt;linesCount val=&quot;1&quot;/&gt;&lt;lineCharCount val=&quot;2&quot;/&gt;&lt;/TableIndex&gt;&lt;TableIndex row=&quot;5&quot; col=&quot;5&quot;&gt;&lt;linesCount val=&quot;1&quot;/&gt;&lt;lineCharCount val=&quot;2&quot;/&gt;&lt;/TableIndex&gt;&lt;TableIndex row=&quot;5&quot; col=&quot;6&quot;&gt;&lt;linesCount val=&quot;1&quot;/&gt;&lt;lineCharCount val=&quot;1&quot;/&gt;&lt;/TableIndex&gt;&lt;TableIndex row=&quot;5&quot; col=&quot;7&quot;&gt;&lt;linesCount val=&quot;1&quot;/&gt;&lt;lineCharCount val=&quot;1&quot;/&gt;&lt;/TableIndex&gt;&lt;TableIndex row=&quot;5&quot; col=&quot;8&quot;&gt;&lt;linesCount val=&quot;1&quot;/&gt;&lt;lineCharCount val=&quot;1&quot;/&gt;&lt;/TableIndex&gt;&lt;TableIndex row=&quot;6&quot; col=&quot;1&quot;&gt;&lt;linesCount val=&quot;1&quot;/&gt;&lt;lineCharCount val=&quot;1&quot;/&gt;&lt;/TableIndex&gt;&lt;TableIndex row=&quot;6&quot; col=&quot;2&quot;&gt;&lt;linesCount val=&quot;1&quot;/&gt;&lt;lineCharCount val=&quot;7&quot;/&gt;&lt;/TableIndex&gt;&lt;TableIndex row=&quot;6&quot; col=&quot;3&quot;&gt;&lt;linesCount val=&quot;1&quot;/&gt;&lt;lineCharCount val=&quot;2&quot;/&gt;&lt;/TableIndex&gt;&lt;TableIndex row=&quot;6&quot; col=&quot;4&quot;&gt;&lt;linesCount val=&quot;1&quot;/&gt;&lt;lineCharCount val=&quot;2&quot;/&gt;&lt;/TableIndex&gt;&lt;TableIndex row=&quot;6&quot; col=&quot;5&quot;&gt;&lt;linesCount val=&quot;1&quot;/&gt;&lt;lineCharCount val=&quot;2&quot;/&gt;&lt;/TableIndex&gt;&lt;TableIndex row=&quot;6&quot; col=&quot;6&quot;&gt;&lt;linesCount val=&quot;1&quot;/&gt;&lt;lineCharCount val=&quot;1&quot;/&gt;&lt;/TableIndex&gt;&lt;TableIndex row=&quot;6&quot; col=&quot;7&quot;&gt;&lt;linesCount val=&quot;1&quot;/&gt;&lt;lineCharCount val=&quot;1&quot;/&gt;&lt;/TableIndex&gt;&lt;TableIndex row=&quot;6&quot; col=&quot;8&quot;&gt;&lt;linesCount val=&quot;1&quot;/&gt;&lt;lineCharCount val=&quot;1&quot;/&gt;&lt;/TableIndex&gt;&lt;TableIndex row=&quot;7&quot; col=&quot;1&quot;&gt;&lt;linesCount val=&quot;1&quot;/&gt;&lt;lineCharCount val=&quot;1&quot;/&gt;&lt;/TableIndex&gt;&lt;TableIndex row=&quot;7&quot; col=&quot;2&quot;&gt;&lt;linesCount val=&quot;1&quot;/&gt;&lt;lineCharCount val=&quot;9&quot;/&gt;&lt;/TableIndex&gt;&lt;TableIndex row=&quot;7&quot; col=&quot;3&quot;&gt;&lt;linesCount val=&quot;1&quot;/&gt;&lt;lineCharCount val=&quot;2&quot;/&gt;&lt;/TableIndex&gt;&lt;TableIndex row=&quot;7&quot; col=&quot;4&quot;&gt;&lt;linesCount val=&quot;1&quot;/&gt;&lt;lineCharCount val=&quot;2&quot;/&gt;&lt;/TableIndex&gt;&lt;TableIndex row=&quot;7&quot; col=&quot;5&quot;&gt;&lt;linesCount val=&quot;1&quot;/&gt;&lt;lineCharCount val=&quot;2&quot;/&gt;&lt;/TableIndex&gt;&lt;TableIndex row=&quot;7&quot; col=&quot;6&quot;&gt;&lt;linesCount val=&quot;1&quot;/&gt;&lt;lineCharCount val=&quot;2&quot;/&gt;&lt;/TableIndex&gt;&lt;TableIndex row=&quot;7&quot; col=&quot;7&quot;&gt;&lt;linesCount val=&quot;1&quot;/&gt;&lt;lineCharCount val=&quot;2&quot;/&gt;&lt;/TableIndex&gt;&lt;TableIndex row=&quot;7&quot; col=&quot;8&quot;&gt;&lt;linesCount val=&quot;1&quot;/&gt;&lt;lineCharCount val=&quot;2&quot;/&gt;&lt;/TableIndex&gt;&lt;TableIndex row=&quot;8&quot; col=&quot;1&quot;&gt;&lt;linesCount val=&quot;1&quot;/&gt;&lt;lineCharCount val=&quot;1&quot;/&gt;&lt;/TableIndex&gt;&lt;TableIndex row=&quot;8&quot; col=&quot;2&quot;&gt;&lt;linesCount val=&quot;1&quot;/&gt;&lt;lineCharCount val=&quot;9&quot;/&gt;&lt;/TableIndex&gt;&lt;TableIndex row=&quot;8&quot; col=&quot;3&quot;&gt;&lt;linesCount val=&quot;1&quot;/&gt;&lt;lineCharCount val=&quot;2&quot;/&gt;&lt;/TableIndex&gt;&lt;TableIndex row=&quot;8&quot; col=&quot;4&quot;&gt;&lt;linesCount val=&quot;1&quot;/&gt;&lt;lineCharCount val=&quot;2&quot;/&gt;&lt;/TableIndex&gt;&lt;TableIndex row=&quot;8&quot; col=&quot;5&quot;&gt;&lt;linesCount val=&quot;1&quot;/&gt;&lt;lineCharCount val=&quot;2&quot;/&gt;&lt;/TableIndex&gt;&lt;TableIndex row=&quot;8&quot; col=&quot;6&quot;&gt;&lt;linesCount val=&quot;1&quot;/&gt;&lt;lineCharCount val=&quot;2&quot;/&gt;&lt;/TableIndex&gt;&lt;TableIndex row=&quot;8&quot; col=&quot;7&quot;&gt;&lt;linesCount val=&quot;1&quot;/&gt;&lt;lineCharCount val=&quot;2&quot;/&gt;&lt;/TableIndex&gt;&lt;TableIndex row=&quot;8&quot; col=&quot;8&quot;&gt;&lt;linesCount val=&quot;1&quot;/&gt;&lt;lineCharCount val=&quot;2&quot;/&gt;&lt;/TableIndex&gt;&lt;TableIndex row=&quot;9&quot; col=&quot;1&quot;&gt;&lt;linesCount val=&quot;1&quot;/&gt;&lt;lineCharCount val=&quot;5&quot;/&gt;&lt;/TableIndex&gt;&lt;TableIndex row=&quot;9&quot; col=&quot;2&quot;&gt;&lt;linesCount val=&quot;1&quot;/&gt;&lt;lineCharCount val=&quot;4&quot;/&gt;&lt;/TableIndex&gt;&lt;TableIndex row=&quot;9&quot; col=&quot;3&quot;&gt;&lt;linesCount val=&quot;1&quot;/&gt;&lt;lineCharCount val=&quot;2&quot;/&gt;&lt;/TableIndex&gt;&lt;TableIndex row=&quot;9&quot; col=&quot;4&quot;&gt;&lt;linesCount val=&quot;1&quot;/&gt;&lt;lineCharCount val=&quot;2&quot;/&gt;&lt;/TableIndex&gt;&lt;TableIndex row=&quot;9&quot; col=&quot;5&quot;&gt;&lt;linesCount val=&quot;1&quot;/&gt;&lt;lineCharCount val=&quot;2&quot;/&gt;&lt;/TableIndex&gt;&lt;TableIndex row=&quot;9&quot; col=&quot;6&quot;&gt;&lt;linesCount val=&quot;1&quot;/&gt;&lt;lineCharCount val=&quot;2&quot;/&gt;&lt;/TableIndex&gt;&lt;TableIndex row=&quot;9&quot; col=&quot;7&quot;&gt;&lt;linesCount val=&quot;1&quot;/&gt;&lt;lineCharCount val=&quot;1&quot;/&gt;&lt;/TableIndex&gt;&lt;TableIndex row=&quot;9&quot; col=&quot;8&quot;&gt;&lt;linesCount val=&quot;1&quot;/&gt;&lt;lineCharCount val=&quot;1&quot;/&gt;&lt;/TableIndex&gt;&lt;TableIndex row=&quot;10&quot; col=&quot;1&quot;&gt;&lt;linesCount val=&quot;1&quot;/&gt;&lt;lineCharCount val=&quot;1&quot;/&gt;&lt;/TableIndex&gt;&lt;TableIndex row=&quot;10&quot; col=&quot;2&quot;&gt;&lt;linesCount val=&quot;1&quot;/&gt;&lt;lineCharCount val=&quot;7&quot;/&gt;&lt;/TableIndex&gt;&lt;TableIndex row=&quot;10&quot; col=&quot;3&quot;&gt;&lt;linesCount val=&quot;1&quot;/&gt;&lt;lineCharCount val=&quot;1&quot;/&gt;&lt;/TableIndex&gt;&lt;TableIndex row=&quot;10&quot; col=&quot;4&quot;&gt;&lt;linesCount val=&quot;1&quot;/&gt;&lt;lineCharCount val=&quot;1&quot;/&gt;&lt;/TableIndex&gt;&lt;TableIndex row=&quot;10&quot; col=&quot;5&quot;&gt;&lt;linesCount val=&quot;1&quot;/&gt;&lt;lineCharCount val=&quot;1&quot;/&gt;&lt;/TableIndex&gt;&lt;TableIndex row=&quot;10&quot; col=&quot;6&quot;&gt;&lt;linesCount val=&quot;1&quot;/&gt;&lt;lineCharCount val=&quot;2&quot;/&gt;&lt;/TableIndex&gt;&lt;TableIndex row=&quot;10&quot; col=&quot;7&quot;&gt;&lt;linesCount val=&quot;1&quot;/&gt;&lt;lineCharCount val=&quot;2&quot;/&gt;&lt;/TableIndex&gt;&lt;TableIndex row=&quot;10&quot; col=&quot;8&quot;&gt;&lt;linesCount val=&quot;1&quot;/&gt;&lt;lineCharCount val=&quot;2&quot;/&gt;&lt;/TableIndex&gt;&lt;TableIndex row=&quot;11&quot; col=&quot;1&quot;&gt;&lt;linesCount val=&quot;1&quot;/&gt;&lt;lineCharCount val=&quot;4&quot;/&gt;&lt;/TableIndex&gt;&lt;TableIndex row=&quot;11&quot; col=&quot;2&quot;&gt;&lt;linesCount val=&quot;1&quot;/&gt;&lt;lineCharCount val=&quot;4&quot;/&gt;&lt;/TableIndex&gt;&lt;TableIndex row=&quot;11&quot; col=&quot;3&quot;&gt;&lt;linesCount val=&quot;1&quot;/&gt;&lt;lineCharCount val=&quot;1&quot;/&gt;&lt;/TableIndex&gt;&lt;TableIndex row=&quot;11&quot; col=&quot;4&quot;&gt;&lt;linesCount val=&quot;1&quot;/&gt;&lt;lineCharCount val=&quot;1&quot;/&gt;&lt;/TableIndex&gt;&lt;TableIndex row=&quot;11&quot; col=&quot;5&quot;&gt;&lt;linesCount val=&quot;1&quot;/&gt;&lt;lineCharCount val=&quot;1&quot;/&gt;&lt;/TableIndex&gt;&lt;TableIndex row=&quot;11&quot; col=&quot;6&quot;&gt;&lt;linesCount val=&quot;1&quot;/&gt;&lt;lineCharCount val=&quot;2&quot;/&gt;&lt;/TableIndex&gt;&lt;TableIndex row=&quot;11&quot; col=&quot;7&quot;&gt;&lt;linesCount val=&quot;1&quot;/&gt;&lt;lineCharCount val=&quot;2&quot;/&gt;&lt;/TableIndex&gt;&lt;TableIndex row=&quot;11&quot; col=&quot;8&quot;&gt;&lt;linesCount val=&quot;1&quot;/&gt;&lt;lineCharCount val=&quot;1&quot;/&gt;&lt;/TableIndex&gt;&lt;TableIndex row=&quot;12&quot; col=&quot;1&quot;&gt;&lt;linesCount val=&quot;1&quot;/&gt;&lt;lineCharCount val=&quot;1&quot;/&gt;&lt;/TableIndex&gt;&lt;TableIndex row=&quot;12&quot; col=&quot;2&quot;&gt;&lt;linesCount val=&quot;1&quot;/&gt;&lt;lineCharCount val=&quot;6&quot;/&gt;&lt;/TableIndex&gt;&lt;TableIndex row=&quot;12&quot; col=&quot;3&quot;&gt;&lt;linesCount val=&quot;1&quot;/&gt;&lt;lineCharCount val=&quot;1&quot;/&gt;&lt;/TableIndex&gt;&lt;TableIndex row=&quot;12&quot; col=&quot;4&quot;&gt;&lt;linesCount val=&quot;1&quot;/&gt;&lt;lineCharCount val=&quot;1&quot;/&gt;&lt;/TableIndex&gt;&lt;TableIndex row=&quot;12&quot; col=&quot;5&quot;&gt;&lt;linesCount val=&quot;1&quot;/&gt;&lt;lineCharCount val=&quot;1&quot;/&gt;&lt;/TableIndex&gt;&lt;TableIndex row=&quot;12&quot; col=&quot;6&quot;&gt;&lt;linesCount val=&quot;1&quot;/&gt;&lt;lineCharCount val=&quot;2&quot;/&gt;&lt;/TableIndex&gt;&lt;TableIndex row=&quot;12&quot; col=&quot;7&quot;&gt;&lt;linesCount val=&quot;1&quot;/&gt;&lt;lineCharCount val=&quot;1&quot;/&gt;&lt;/TableIndex&gt;&lt;TableIndex row=&quot;12&quot; col=&quot;8&quot;&gt;&lt;linesCount val=&quot;1&quot;/&gt;&lt;lineCharCount val=&quot;2&quot;/&gt;&lt;/TableIndex&gt;&lt;TableIndex row=&quot;13&quot; col=&quot;1&quot;&gt;&lt;linesCount val=&quot;1&quot;/&gt;&lt;lineCharCount val=&quot;7&quot;/&gt;&lt;/TableIndex&gt;&lt;TableIndex row=&quot;13&quot; col=&quot;2&quot;&gt;&lt;linesCount val=&quot;1&quot;/&gt;&lt;lineCharCount val=&quot;7&quot;/&gt;&lt;/TableIndex&gt;&lt;TableIndex row=&quot;13&quot; col=&quot;3&quot;&gt;&lt;linesCount val=&quot;1&quot;/&gt;&lt;lineCharCount val=&quot;1&quot;/&gt;&lt;/TableIndex&gt;&lt;TableIndex row=&quot;13&quot; col=&quot;4&quot;&gt;&lt;linesCount val=&quot;1&quot;/&gt;&lt;lineCharCount val=&quot;1&quot;/&gt;&lt;/TableIndex&gt;&lt;TableIndex row=&quot;13&quot; col=&quot;5&quot;&gt;&lt;linesCount val=&quot;1&quot;/&gt;&lt;lineCharCount val=&quot;1&quot;/&gt;&lt;/TableIndex&gt;&lt;TableIndex row=&quot;13&quot; col=&quot;6&quot;&gt;&lt;linesCount val=&quot;1&quot;/&gt;&lt;lineCharCount val=&quot;2&quot;/&gt;&lt;/TableIndex&gt;&lt;TableIndex row=&quot;13&quot; col=&quot;7&quot;&gt;&lt;linesCount val=&quot;1&quot;/&gt;&lt;lineCharCount val=&quot;2&quot;/&gt;&lt;/TableIndex&gt;&lt;TableIndex row=&quot;13&quot; col=&quot;8&quot;&gt;&lt;linesCount val=&quot;1&quot;/&gt;&lt;lineCharCount val=&quot;2&quot;/&gt;&lt;/TableIndex&gt;&lt;TableIndex row=&quot;14&quot; col=&quot;1&quot;&gt;&lt;linesCount val=&quot;1&quot;/&gt;&lt;lineCharCount val=&quot;1&quot;/&gt;&lt;/TableIndex&gt;&lt;TableIndex row=&quot;14&quot; col=&quot;2&quot;&gt;&lt;linesCount val=&quot;1&quot;/&gt;&lt;lineCharCount val=&quot;7&quot;/&gt;&lt;/TableIndex&gt;&lt;TableIndex row=&quot;14&quot; col=&quot;3&quot;&gt;&lt;linesCount val=&quot;1&quot;/&gt;&lt;lineCharCount val=&quot;1&quot;/&gt;&lt;/TableIndex&gt;&lt;TableIndex row=&quot;14&quot; col=&quot;4&quot;&gt;&lt;linesCount val=&quot;1&quot;/&gt;&lt;lineCharCount val=&quot;1&quot;/&gt;&lt;/TableIndex&gt;&lt;TableIndex row=&quot;14&quot; col=&quot;5&quot;&gt;&lt;linesCount val=&quot;1&quot;/&gt;&lt;lineCharCount val=&quot;1&quot;/&gt;&lt;/TableIndex&gt;&lt;TableIndex row=&quot;14&quot; col=&quot;6&quot;&gt;&lt;linesCount val=&quot;1&quot;/&gt;&lt;lineCharCount val=&quot;2&quot;/&gt;&lt;/TableIndex&gt;&lt;TableIndex row=&quot;14&quot; col=&quot;7&quot;&gt;&lt;linesCount val=&quot;1&quot;/&gt;&lt;lineCharCount val=&quot;2&quot;/&gt;&lt;/TableIndex&gt;&lt;TableIndex row=&quot;14&quot; col=&quot;8&quot;&gt;&lt;linesCount val=&quot;1&quot;/&gt;&lt;lineCharCount val=&quot;2&quot;/&gt;&lt;/TableIndex&gt;&lt;TableIndex row=&quot;15&quot; col=&quot;1&quot;&gt;&lt;linesCount val=&quot;1&quot;/&gt;&lt;lineCharCount val=&quot;1&quot;/&gt;&lt;/TableIndex&gt;&lt;TableIndex row=&quot;15&quot; col=&quot;2&quot;&gt;&lt;linesCount val=&quot;1&quot;/&gt;&lt;lineCharCount val=&quot;5&quot;/&gt;&lt;/TableIndex&gt;&lt;TableIndex row=&quot;15&quot; col=&quot;3&quot;&gt;&lt;linesCount val=&quot;1&quot;/&gt;&lt;lineCharCount val=&quot;1&quot;/&gt;&lt;/TableIndex&gt;&lt;TableIndex row=&quot;15&quot; col=&quot;4&quot;&gt;&lt;linesCount val=&quot;1&quot;/&gt;&lt;lineCharCount val=&quot;1&quot;/&gt;&lt;/TableIndex&gt;&lt;TableIndex row=&quot;15&quot; col=&quot;5&quot;&gt;&lt;linesCount val=&quot;1&quot;/&gt;&lt;lineCharCount val=&quot;1&quot;/&gt;&lt;/TableIndex&gt;&lt;TableIndex row=&quot;15&quot; col=&quot;6&quot;&gt;&lt;linesCount val=&quot;1&quot;/&gt;&lt;lineCharCount val=&quot;2&quot;/&gt;&lt;/TableIndex&gt;&lt;TableIndex row=&quot;15&quot; col=&quot;7&quot;&gt;&lt;linesCount val=&quot;1&quot;/&gt;&lt;lineCharCount val=&quot;2&quot;/&gt;&lt;/TableIndex&gt;&lt;TableIndex row=&quot;15&quot; col=&quot;8&quot;&gt;&lt;linesCount val=&quot;1&quot;/&gt;&lt;lineCharCount val=&quot;2&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45B14BD5-D3C2-4C43-A8F8-4A1A915129B8}_15.png&quot;/&gt;&lt;left val=&quot;25&quot;/&gt;&lt;top val=&quot;507&quot;/&gt;&lt;width val=&quot;249&quot;/&gt;&lt;height val=&quot;39&quot;/&gt;&lt;hasText val=&quot;1&quot;/&gt;&lt;/Image&gt;&lt;/ThreeDShapeInfo&gt;"/>
  <p:tag name="PRESENTER_SHAPEINFO" val="&lt;ThreeDShapeInfo&gt;&lt;uuid val=&quot;{21CAECB8-FED2-4486-83CC-A9B8769360D6}&quot;/&gt;&lt;isInvalidForFieldText val=&quot;1&quot;/&gt;&lt;Image&gt;&lt;filename val=&quot;C:\Users\monc0003\AppData\Local\Temp\~Ca409D\data\asimages\{21CAECB8-FED2-4486-83CC-A9B8769360D6}_15_S.png&quot;/&gt;&lt;left val=&quot;29&quot;/&gt;&lt;top val=&quot;509&quot;/&gt;&lt;width val=&quot;245&quot;/&gt;&lt;height val=&quot;30&quot;/&gt;&lt;hasText val=&quot;0&quot;/&gt;&lt;/Image&gt;&lt;/ThreeDShapeInfo&gt;"/>
  <p:tag name="PRESENTER_SHAPETEXTINFO" val="&lt;ShapeTextInfo&gt;&lt;TableIndex row=&quot;-1&quot; col=&quot;-1&quot;&gt;&lt;linesCount val=&quot;1&quot;/&gt;&lt;lineCharCount val=&quot;26&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27DC54DB-9208-42AF-A3EC-E05C7B906BEA}_16.png&quot;/&gt;&lt;left val=&quot;35&quot;/&gt;&lt;top val=&quot;6&quot;/&gt;&lt;width val=&quot;648&quot;/&gt;&lt;height val=&quot;133&quot;/&gt;&lt;hasText val=&quot;1&quot;/&gt;&lt;/Image&gt;&lt;/ThreeDShapeInfo&gt;"/>
  <p:tag name="PRESENTER_SHAPEINFO" val="&lt;ThreeDShapeInfo&gt;&lt;uuid val=&quot;{E409211F-6DC3-440A-ACFA-3D07335E1064}&quot;/&gt;&lt;isInvalidForFieldText val=&quot;1&quot;/&gt;&lt;Image&gt;&lt;filename val=&quot;C:\Users\monc0003\AppData\Local\Temp\~Ca409D\data\asimages\{E409211F-6DC3-440A-ACFA-3D07335E1064}_16_S.png&quot;/&gt;&lt;left val=&quot;35&quot;/&gt;&lt;top val=&quot;21&quot;/&gt;&lt;width val=&quot;648&quot;/&gt;&lt;height val=&quot;91&quot;/&gt;&lt;hasText val=&quot;0&quot;/&gt;&lt;/Image&gt;&lt;/ThreeDShapeInfo&gt;"/>
  <p:tag name="PRESENTER_SHAPETEXTINFO" val="&lt;ShapeTextInfo&gt;&lt;TableIndex row=&quot;-1&quot; col=&quot;-1&quot;&gt;&lt;linesCount val=&quot;2&quot;/&gt;&lt;lineCharCount val=&quot;31&quot;/&gt;&lt;lineCharCount val=&quot;5&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57BE1C4A-CF5D-4445-B418-6DFCBB72EA62}_16.png&quot;/&gt;&lt;left val=&quot;23&quot;/&gt;&lt;top val=&quot;133&quot;/&gt;&lt;width val=&quot;673&quot;/&gt;&lt;height val=&quot;381&quot;/&gt;&lt;hasText val=&quot;1&quot;/&gt;&lt;/Image&gt;&lt;/ThreeDShapeInfo&gt;"/>
  <p:tag name="PRESENTER_SHAPEINFO" val="&lt;ThreeDShapeInfo&gt;&lt;uuid val=&quot;{2D79E10D-A2A0-431D-8104-D17EA40B21AD}&quot;/&gt;&lt;isInvalidForFieldText val=&quot;1&quot;/&gt;&lt;Image&gt;&lt;filename val=&quot;C:\Users\monc0003\AppData\Local\Temp\~Ca409D\data\asimages\{2D79E10D-A2A0-431D-8104-D17EA40B21AD}_16_S.png&quot;/&gt;&lt;left val=&quot;35&quot;/&gt;&lt;top val=&quot;143&quot;/&gt;&lt;width val=&quot;648&quot;/&gt;&lt;height val=&quot;357&quot;/&gt;&lt;hasText val=&quot;0&quot;/&gt;&lt;/Image&gt;&lt;/ThreeDShapeInfo&gt;"/>
  <p:tag name="PRESENTER_SHAPETEXTINFO" val="&lt;ShapeTextInfo&gt;&lt;TableIndex row=&quot;-1&quot; col=&quot;-1&quot;&gt;&lt;linesCount val=&quot;9&quot;/&gt;&lt;lineCharCount val=&quot;37&quot;/&gt;&lt;lineCharCount val=&quot;47&quot;/&gt;&lt;lineCharCount val=&quot;13&quot;/&gt;&lt;lineCharCount val=&quot;41&quot;/&gt;&lt;lineCharCount val=&quot;40&quot;/&gt;&lt;lineCharCount val=&quot;31&quot;/&gt;&lt;lineCharCount val=&quot;1&quot;/&gt;&lt;lineCharCount val=&quot;38&quot;/&gt;&lt;lineCharCount val=&quot;3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31&quot;/&gt;&lt;/TableIndex&gt;&lt;/ShapeTextInfo&gt;"/>
  <p:tag name="HTML_SHAPEINFO" val="&lt;ThreeDShapeInfo&gt;&lt;uuid val=&quot;&quot;/&gt;&lt;isInvalidForFieldText val=&quot;0&quot;/&gt;&lt;Image&gt;&lt;filename val=&quot;C:\Users\monc0003\AppData\Local\Temp\~CaF427\data\asimages\{126B7FD3-C7AF-4960-9C6C-D8BED93BB96C}_3.png&quot;/&gt;&lt;left val=&quot;18&quot;/&gt;&lt;top val=&quot;6&quot;/&gt;&lt;width val=&quot;693&quot;/&gt;&lt;height val=&quot;132&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TableIndex row=&quot;1&quot; col=&quot;2&quot;&gt;&lt;linesCount val=&quot;1&quot;/&gt;&lt;lineCharCount val=&quot;6&quot;/&gt;&lt;/TableIndex&gt;&lt;TableIndex row=&quot;1&quot; col=&quot;3&quot;&gt;&lt;linesCount val=&quot;1&quot;/&gt;&lt;lineCharCount val=&quot;6&quot;/&gt;&lt;/TableIndex&gt;&lt;TableIndex row=&quot;1&quot; col=&quot;4&quot;&gt;&lt;linesCount val=&quot;1&quot;/&gt;&lt;lineCharCount val=&quot;6&quot;/&gt;&lt;/TableIndex&gt;&lt;TableIndex row=&quot;2&quot; col=&quot;1&quot;&gt;&lt;linesCount val=&quot;1&quot;/&gt;&lt;lineCharCount val=&quot;11&quot;/&gt;&lt;/TableIndex&gt;&lt;TableIndex row=&quot;2&quot; col=&quot;2&quot;&gt;&lt;linesCount val=&quot;1&quot;/&gt;&lt;lineCharCount val=&quot;2&quot;/&gt;&lt;/TableIndex&gt;&lt;TableIndex row=&quot;2&quot; col=&quot;3&quot;&gt;&lt;linesCount val=&quot;1&quot;/&gt;&lt;lineCharCount val=&quot;2&quot;/&gt;&lt;/TableIndex&gt;&lt;TableIndex row=&quot;2&quot; col=&quot;4&quot;&gt;&lt;linesCount val=&quot;1&quot;/&gt;&lt;lineCharCount val=&quot;2&quot;/&gt;&lt;/TableIndex&gt;&lt;TableIndex row=&quot;3&quot; col=&quot;1&quot;&gt;&lt;linesCount val=&quot;1&quot;/&gt;&lt;lineCharCount val=&quot;12&quot;/&gt;&lt;/TableIndex&gt;&lt;TableIndex row=&quot;3&quot; col=&quot;2&quot;&gt;&lt;linesCount val=&quot;1&quot;/&gt;&lt;lineCharCount val=&quot;2&quot;/&gt;&lt;/TableIndex&gt;&lt;TableIndex row=&quot;3&quot; col=&quot;3&quot;&gt;&lt;linesCount val=&quot;1&quot;/&gt;&lt;lineCharCount val=&quot;2&quot;/&gt;&lt;/TableIndex&gt;&lt;TableIndex row=&quot;3&quot; col=&quot;4&quot;&gt;&lt;linesCount val=&quot;1&quot;/&gt;&lt;lineCharCount val=&quot;2&quot;/&gt;&lt;/TableIndex&gt;&lt;TableIndex row=&quot;4&quot; col=&quot;1&quot;&gt;&lt;linesCount val=&quot;1&quot;/&gt;&lt;lineCharCount val=&quot;5&quot;/&gt;&lt;/TableIndex&gt;&lt;TableIndex row=&quot;4&quot; col=&quot;2&quot;&gt;&lt;linesCount val=&quot;1&quot;/&gt;&lt;lineCharCount val=&quot;2&quot;/&gt;&lt;/TableIndex&gt;&lt;TableIndex row=&quot;4&quot; col=&quot;3&quot;&gt;&lt;linesCount val=&quot;1&quot;/&gt;&lt;lineCharCount val=&quot;2&quot;/&gt;&lt;/TableIndex&gt;&lt;TableIndex row=&quot;4&quot; col=&quot;4&quot;&gt;&lt;linesCount val=&quot;1&quot;/&gt;&lt;lineCharCount val=&quot;1&quot;/&gt;&lt;/TableIndex&gt;&lt;/ShapeTextInfo&gt;"/>
  <p:tag name="HTML_SHAPEINFO" val="&lt;ThreeDShapeInfo&gt;&lt;uuid val=&quot;&quot;/&gt;&lt;isInvalidForFieldText val=&quot;0&quot;/&gt;&lt;Image&gt;&lt;filename val=&quot;C:\Users\monc0003\AppData\Local\Temp\~CaF427\data\asimages\{1363F694-3D28-4FA1-8FF7-DAAC96EDCB24}_3.png&quot;/&gt;&lt;left val=&quot;35&quot;/&gt;&lt;top val=&quot;167&quot;/&gt;&lt;width val=&quot;650&quot;/&gt;&lt;height val=&quot;253&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B257E400-B8D9-4A6B-860D-8D461D1C9F43}_17.png&quot;/&gt;&lt;left val=&quot;35&quot;/&gt;&lt;top val=&quot;0&quot;/&gt;&lt;width val=&quot;648&quot;/&gt;&lt;height val=&quot;133&quot;/&gt;&lt;hasText val=&quot;1&quot;/&gt;&lt;/Image&gt;&lt;/ThreeDShapeInfo&gt;"/>
  <p:tag name="PRESENTER_SHAPEINFO" val="&lt;ThreeDShapeInfo&gt;&lt;uuid val=&quot;{86B96C67-7F64-434D-8623-5464219AB60A}&quot;/&gt;&lt;isInvalidForFieldText val=&quot;1&quot;/&gt;&lt;Image&gt;&lt;filename val=&quot;C:\Users\monc0003\AppData\Local\Temp\~Ca409D\data\asimages\{86B96C67-7F64-434D-8623-5464219AB60A}_17_S.png&quot;/&gt;&lt;left val=&quot;35&quot;/&gt;&lt;top val=&quot;15&quot;/&gt;&lt;width val=&quot;648&quot;/&gt;&lt;height val=&quot;91&quot;/&gt;&lt;hasText val=&quot;0&quot;/&gt;&lt;/Image&gt;&lt;/ThreeDShapeInfo&gt;"/>
  <p:tag name="PRESENTER_SHAPETEXTINFO" val="&lt;ShapeTextInfo&gt;&lt;TableIndex row=&quot;-1&quot; col=&quot;-1&quot;&gt;&lt;linesCount val=&quot;2&quot;/&gt;&lt;lineCharCount val=&quot;20&quot;/&gt;&lt;lineCharCount val=&quot;14&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0EFD710A-3949-45B4-B40A-14364DB8E88A}_17.png&quot;/&gt;&lt;left val=&quot;24&quot;/&gt;&lt;top val=&quot;119&quot;/&gt;&lt;width val=&quot;659&quot;/&gt;&lt;height val=&quot;363&quot;/&gt;&lt;hasText val=&quot;1&quot;/&gt;&lt;/Image&gt;&lt;/ThreeDShapeInfo&gt;"/>
  <p:tag name="PRESENTER_SHAPEINFO" val="&lt;ThreeDShapeInfo&gt;&lt;uuid val=&quot;{993326C7-AF4E-4CAC-B6B1-495607B80995}&quot;/&gt;&lt;isInvalidForFieldText val=&quot;1&quot;/&gt;&lt;Image&gt;&lt;filename val=&quot;C:\Users\monc0003\AppData\Local\Temp\~Ca409D\data\asimages\{993326C7-AF4E-4CAC-B6B1-495607B80995}_17_S.png&quot;/&gt;&lt;left val=&quot;35&quot;/&gt;&lt;top val=&quot;125&quot;/&gt;&lt;width val=&quot;648&quot;/&gt;&lt;height val=&quot;357&quot;/&gt;&lt;hasText val=&quot;0&quot;/&gt;&lt;/Image&gt;&lt;/ThreeDShapeInfo&gt;"/>
  <p:tag name="PRESENTER_SHAPETEXTINFO" val="&lt;ShapeTextInfo&gt;&lt;TableIndex row=&quot;-1&quot; col=&quot;-1&quot;&gt;&lt;linesCount val=&quot;2&quot;/&gt;&lt;lineCharCount val=&quot;25&quot;/&gt;&lt;lineCharCount val=&quot;43&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D733592-5EC5-483E-862B-9E26B765E1D1}_17.png&quot;/&gt;&lt;left val=&quot;24&quot;/&gt;&lt;top val=&quot;178&quot;/&gt;&lt;width val=&quot;317&quot;/&gt;&lt;height val=&quot;261&quot;/&gt;&lt;hasText val=&quot;1&quot;/&gt;&lt;/Image&gt;&lt;/ThreeDShapeInfo&gt;"/>
  <p:tag name="PRESENTER_SHAPEINFO" val="&lt;ThreeDShapeInfo&gt;&lt;uuid val=&quot;{C546760E-BBC8-4960-9731-87EF7D9363D7}&quot;/&gt;&lt;isInvalidForFieldText val=&quot;1&quot;/&gt;&lt;Image&gt;&lt;filename val=&quot;C:\Users\monc0003\AppData\Local\Temp\~Ca409D\data\asimages\{C546760E-BBC8-4960-9731-87EF7D9363D7}_17_S.png&quot;/&gt;&lt;left val=&quot;35&quot;/&gt;&lt;top val=&quot;178&quot;/&gt;&lt;width val=&quot;306&quot;/&gt;&lt;height val=&quot;248&quot;/&gt;&lt;hasText val=&quot;0&quot;/&gt;&lt;/Image&gt;&lt;/ThreeDShapeInfo&gt;"/>
  <p:tag name="PRESENTER_SHAPETEXTINFO" val="&lt;ShapeTextInfo&gt;&lt;TableIndex row=&quot;-1&quot; col=&quot;-1&quot;&gt;&lt;linesCount val=&quot;6&quot;/&gt;&lt;lineCharCount val=&quot;1&quot;/&gt;&lt;lineCharCount val=&quot;16&quot;/&gt;&lt;lineCharCount val=&quot;16&quot;/&gt;&lt;lineCharCount val=&quot;15&quot;/&gt;&lt;lineCharCount val=&quot;16&quot;/&gt;&lt;lineCharCount val=&quot;12&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DFDA8A7A-5D3D-435E-B68D-739FD9EA0BF0}_17.png&quot;/&gt;&lt;left val=&quot;397&quot;/&gt;&lt;top val=&quot;459&quot;/&gt;&lt;width val=&quot;243&quot;/&gt;&lt;height val=&quot;39&quot;/&gt;&lt;hasText val=&quot;1&quot;/&gt;&lt;/Image&gt;&lt;/ThreeDShapeInfo&gt;"/>
  <p:tag name="PRESENTER_SHAPEINFO" val="&lt;ThreeDShapeInfo&gt;&lt;uuid val=&quot;{815D14FF-4F45-4B0A-A4BA-B20347C06700}&quot;/&gt;&lt;isInvalidForFieldText val=&quot;1&quot;/&gt;&lt;Image&gt;&lt;filename val=&quot;C:\Users\monc0003\AppData\Local\Temp\~Ca409D\data\asimages\{815D14FF-4F45-4B0A-A4BA-B20347C06700}_17_S.png&quot;/&gt;&lt;left val=&quot;401&quot;/&gt;&lt;top val=&quot;461&quot;/&gt;&lt;width val=&quot;239&quot;/&gt;&lt;height val=&quot;30&quot;/&gt;&lt;hasText val=&quot;0&quot;/&gt;&lt;/Image&gt;&lt;/ThreeDShapeInfo&gt;"/>
  <p:tag name="PRESENTER_SHAPETEXTINFO" val="&lt;ShapeTextInfo&gt;&lt;TableIndex row=&quot;-1&quot; col=&quot;-1&quot;&gt;&lt;linesCount val=&quot;1&quot;/&gt;&lt;lineCharCount val=&quot;28&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2491EE0-5497-4CCE-BE42-B2A4711BAEAC}_2.png&quot;/&gt;&lt;left val=&quot;35&quot;/&gt;&lt;top val=&quot;21&quot;/&gt;&lt;width val=&quot;648&quot;/&gt;&lt;height val=&quot;98&quot;/&gt;&lt;hasText val=&quot;1&quot;/&gt;&lt;/Image&gt;&lt;/ThreeDShapeInfo&gt;"/>
  <p:tag name="PRESENTER_SHAPEINFO" val="&lt;ThreeDShapeInfo&gt;&lt;uuid val=&quot;{264A56D5-42AC-4F1A-B504-0F16D52ECD2B}&quot;/&gt;&lt;isInvalidForFieldText val=&quot;1&quot;/&gt;&lt;Image&gt;&lt;filename val=&quot;C:\Users\monc0003\AppData\Local\Temp\~Ca409D\data\asimages\{264A56D5-42AC-4F1A-B504-0F16D52ECD2B}_2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14&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1D997164-DEB8-4142-84D5-596AE19359FB}_2.png&quot;/&gt;&lt;left val=&quot;15&quot;/&gt;&lt;top val=&quot;125&quot;/&gt;&lt;width val=&quot;350&quot;/&gt;&lt;height val=&quot;370&quot;/&gt;&lt;hasText val=&quot;1&quot;/&gt;&lt;/Image&gt;&lt;/ThreeDShapeInfo&gt;"/>
  <p:tag name="PRESENTER_SHAPEINFO" val="&lt;ThreeDShapeInfo&gt;&lt;uuid val=&quot;{FBA2DD02-9F87-4B52-B678-FAD7C5BB4CFE}&quot;/&gt;&lt;isInvalidForFieldText val=&quot;1&quot;/&gt;&lt;Image&gt;&lt;filename val=&quot;C:\Users\monc0003\AppData\Local\Temp\~Ca409D\data\asimages\{FBA2DD02-9F87-4B52-B678-FAD7C5BB4CFE}_2_S.png&quot;/&gt;&lt;left val=&quot;21&quot;/&gt;&lt;top val=&quot;131&quot;/&gt;&lt;width val=&quot;337&quot;/&gt;&lt;height val=&quot;364&quot;/&gt;&lt;hasText val=&quot;0&quot;/&gt;&lt;/Image&gt;&lt;/ThreeDShapeInfo&gt;"/>
  <p:tag name="PRESENTER_SHAPETEXTINFO" val="&lt;ShapeTextInfo&gt;&lt;TableIndex row=&quot;-1&quot; col=&quot;-1&quot;&gt;&lt;linesCount val=&quot;8&quot;/&gt;&lt;lineCharCount val=&quot;12&quot;/&gt;&lt;lineCharCount val=&quot;14&quot;/&gt;&lt;lineCharCount val=&quot;15&quot;/&gt;&lt;lineCharCount val=&quot;8&quot;/&gt;&lt;lineCharCount val=&quot;10&quot;/&gt;&lt;lineCharCount val=&quot;12&quot;/&gt;&lt;lineCharCount val=&quot;19&quot;/&gt;&lt;lineCharCount val=&quot;16&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0BD42C94-CB2A-465F-84DF-C5FB34DC5DD4}_19.png&quot;/&gt;&lt;left val=&quot;35&quot;/&gt;&lt;top val=&quot;21&quot;/&gt;&lt;width val=&quot;648&quot;/&gt;&lt;height val=&quot;98&quot;/&gt;&lt;hasText val=&quot;1&quot;/&gt;&lt;/Image&gt;&lt;/ThreeDShapeInfo&gt;"/>
  <p:tag name="PRESENTER_SHAPEINFO" val="&lt;ThreeDShapeInfo&gt;&lt;uuid val=&quot;{300E37B8-D22C-4DB7-9A36-121ADADE42E1}&quot;/&gt;&lt;isInvalidForFieldText val=&quot;1&quot;/&gt;&lt;Image&gt;&lt;filename val=&quot;C:\Users\monc0003\AppData\Local\Temp\~Ca409D\data\asimages\{300E37B8-D22C-4DB7-9A36-121ADADE42E1}_19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14&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41734E47-96B0-4FE9-B775-50AA42B12272}_19.png&quot;/&gt;&lt;left val=&quot;24&quot;/&gt;&lt;top val=&quot;119&quot;/&gt;&lt;width val=&quot;411&quot;/&gt;&lt;height val=&quot;402&quot;/&gt;&lt;hasText val=&quot;1&quot;/&gt;&lt;/Image&gt;&lt;/ThreeDShapeInfo&gt;"/>
  <p:tag name="PRESENTER_SHAPEINFO" val="&lt;ThreeDShapeInfo&gt;&lt;uuid val=&quot;{0C6E0DCD-CC1A-44E6-84D3-7941D4702C4C}&quot;/&gt;&lt;isInvalidForFieldText val=&quot;1&quot;/&gt;&lt;Image&gt;&lt;filename val=&quot;C:\Users\monc0003\AppData\Local\Temp\~Ca409D\data\asimages\{0C6E0DCD-CC1A-44E6-84D3-7941D4702C4C}_19_S.png&quot;/&gt;&lt;left val=&quot;35&quot;/&gt;&lt;top val=&quot;125&quot;/&gt;&lt;width val=&quot;396&quot;/&gt;&lt;height val=&quot;396&quot;/&gt;&lt;hasText val=&quot;0&quot;/&gt;&lt;/Image&gt;&lt;/ThreeDShapeInfo&gt;"/>
  <p:tag name="PRESENTER_SHAPETEXTINFO" val="&lt;ShapeTextInfo&gt;&lt;TableIndex row=&quot;-1&quot; col=&quot;-1&quot;&gt;&lt;linesCount val=&quot;9&quot;/&gt;&lt;lineCharCount val=&quot;23&quot;/&gt;&lt;lineCharCount val=&quot;7&quot;/&gt;&lt;lineCharCount val=&quot;8&quot;/&gt;&lt;lineCharCount val=&quot;16&quot;/&gt;&lt;lineCharCount val=&quot;16&quot;/&gt;&lt;lineCharCount val=&quot;26&quot;/&gt;&lt;lineCharCount val=&quot;10&quot;/&gt;&lt;lineCharCount val=&quot;23&quot;/&gt;&lt;lineCharCount val=&quot;22&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6F029F52-0661-4673-AF59-72E4D1E5EF2E}_20.png&quot;/&gt;&lt;left val=&quot;19&quot;/&gt;&lt;top val=&quot;21&quot;/&gt;&lt;width val=&quot;680&quot;/&gt;&lt;height val=&quot;98&quot;/&gt;&lt;hasText val=&quot;1&quot;/&gt;&lt;/Image&gt;&lt;/ThreeDShapeInfo&gt;"/>
  <p:tag name="PRESENTER_SHAPEINFO" val="&lt;ThreeDShapeInfo&gt;&lt;uuid val=&quot;{DFA5FE46-8E8D-4D9D-B82F-13928312ADB6}&quot;/&gt;&lt;isInvalidForFieldText val=&quot;1&quot;/&gt;&lt;Image&gt;&lt;filename val=&quot;C:\Users\monc0003\AppData\Local\Temp\~Ca409D\data\asimages\{DFA5FE46-8E8D-4D9D-B82F-13928312ADB6}_20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3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6A68CCA-9D61-4EF7-9C8A-219DE9AB601B}_20.png&quot;/&gt;&lt;left val=&quot;24&quot;/&gt;&lt;top val=&quot;115&quot;/&gt;&lt;width val=&quot;663&quot;/&gt;&lt;height val=&quot;367&quot;/&gt;&lt;hasText val=&quot;1&quot;/&gt;&lt;/Image&gt;&lt;/ThreeDShapeInfo&gt;"/>
  <p:tag name="PRESENTER_SHAPEINFO" val="&lt;ThreeDShapeInfo&gt;&lt;uuid val=&quot;{B55159BE-D0CE-42CE-BE17-61C4D2106918}&quot;/&gt;&lt;isInvalidForFieldText val=&quot;1&quot;/&gt;&lt;Image&gt;&lt;filename val=&quot;C:\Users\monc0003\AppData\Local\Temp\~Ca409D\data\asimages\{B55159BE-D0CE-42CE-BE17-61C4D2106918}_20_S.png&quot;/&gt;&lt;left val=&quot;35&quot;/&gt;&lt;top val=&quot;125&quot;/&gt;&lt;width val=&quot;648&quot;/&gt;&lt;height val=&quot;357&quot;/&gt;&lt;hasText val=&quot;0&quot;/&gt;&lt;/Image&gt;&lt;/ThreeDShapeInfo&gt;"/>
  <p:tag name="PRESENTER_SHAPETEXTINFO" val="&lt;ShapeTextInfo&gt;&lt;TableIndex row=&quot;-1&quot; col=&quot;-1&quot;&gt;&lt;linesCount val=&quot;9&quot;/&gt;&lt;lineCharCount val=&quot;39&quot;/&gt;&lt;lineCharCount val=&quot;22&quot;/&gt;&lt;lineCharCount val=&quot;40&quot;/&gt;&lt;lineCharCount val=&quot;40&quot;/&gt;&lt;lineCharCount val=&quot;27&quot;/&gt;&lt;lineCharCount val=&quot;39&quot;/&gt;&lt;lineCharCount val=&quot;38&quot;/&gt;&lt;lineCharCount val=&quot;40&quot;/&gt;&lt;lineCharCount val=&quot;14&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98B60668-2F5C-4B48-9010-021D4349B658}_21.png&quot;/&gt;&lt;left val=&quot;35&quot;/&gt;&lt;top val=&quot;16&quot;/&gt;&lt;width val=&quot;648&quot;/&gt;&lt;height val=&quot;98&quot;/&gt;&lt;hasText val=&quot;1&quot;/&gt;&lt;/Image&gt;&lt;/ThreeDShapeInfo&gt;"/>
  <p:tag name="PRESENTER_SHAPEINFO" val="&lt;ThreeDShapeInfo&gt;&lt;uuid val=&quot;{72D06CCD-877F-442F-821A-0D6874DDC8C8}&quot;/&gt;&lt;isInvalidForFieldText val=&quot;1&quot;/&gt;&lt;Image&gt;&lt;filename val=&quot;C:\Users\monc0003\AppData\Local\Temp\~Ca409D\data\asimages\{72D06CCD-877F-442F-821A-0D6874DDC8C8}_21_S.png&quot;/&gt;&lt;left val=&quot;35&quot;/&gt;&lt;top val=&quot;16&quot;/&gt;&lt;width val=&quot;648&quot;/&gt;&lt;height val=&quot;91&quot;/&gt;&lt;hasText val=&quot;0&quot;/&gt;&lt;/Image&gt;&lt;/ThreeDShapeInfo&gt;"/>
  <p:tag name="PRESENTER_SHAPETEXTINFO" val="&lt;ShapeTextInfo&gt;&lt;TableIndex row=&quot;-1&quot; col=&quot;-1&quot;&gt;&lt;linesCount val=&quot;1&quot;/&gt;&lt;lineCharCount val=&quot;16&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9777EBFB-DC3E-4745-AEEE-5D7407B73A2C}_21.png&quot;/&gt;&lt;left val=&quot;24&quot;/&gt;&lt;top val=&quot;105&quot;/&gt;&lt;width val=&quot;659&quot;/&gt;&lt;height val=&quot;363&quot;/&gt;&lt;hasText val=&quot;1&quot;/&gt;&lt;/Image&gt;&lt;/ThreeDShapeInfo&gt;"/>
  <p:tag name="PRESENTER_SHAPEINFO" val="&lt;ThreeDShapeInfo&gt;&lt;uuid val=&quot;{F109EEEB-3BA7-45E1-8B3A-49022F9769F8}&quot;/&gt;&lt;isInvalidForFieldText val=&quot;1&quot;/&gt;&lt;Image&gt;&lt;filename val=&quot;C:\Users\monc0003\AppData\Local\Temp\~Ca409D\data\asimages\{F109EEEB-3BA7-45E1-8B3A-49022F9769F8}_21_S.png&quot;/&gt;&lt;left val=&quot;35&quot;/&gt;&lt;top val=&quot;111&quot;/&gt;&lt;width val=&quot;648&quot;/&gt;&lt;height val=&quot;357&quot;/&gt;&lt;hasText val=&quot;0&quot;/&gt;&lt;/Image&gt;&lt;/ThreeDShapeInfo&gt;"/>
  <p:tag name="PRESENTER_SHAPETEXTINFO" val="&lt;ShapeTextInfo&gt;&lt;TableIndex row=&quot;-1&quot; col=&quot;-1&quot;&gt;&lt;linesCount val=&quot;7&quot;/&gt;&lt;lineCharCount val=&quot;37&quot;/&gt;&lt;lineCharCount val=&quot;12&quot;/&gt;&lt;lineCharCount val=&quot;35&quot;/&gt;&lt;lineCharCount val=&quot;41&quot;/&gt;&lt;lineCharCount val=&quot;34&quot;/&gt;&lt;lineCharCount val=&quot;43&quot;/&gt;&lt;lineCharCount val=&quot;21&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D6D9B3F2-3E22-4099-A2A0-869D0AD6A5C7}_22.png&quot;/&gt;&lt;left val=&quot;35&quot;/&gt;&lt;top val=&quot;21&quot;/&gt;&lt;width val=&quot;648&quot;/&gt;&lt;height val=&quot;94&quot;/&gt;&lt;hasText val=&quot;1&quot;/&gt;&lt;/Image&gt;&lt;/ThreeDShapeInfo&gt;"/>
  <p:tag name="PRESENTER_SHAPEINFO" val="&lt;ThreeDShapeInfo&gt;&lt;uuid val=&quot;{D719D7E8-1882-47D7-8D12-107A10C978A7}&quot;/&gt;&lt;isInvalidForFieldText val=&quot;1&quot;/&gt;&lt;Image&gt;&lt;filename val=&quot;C:\Users\monc0003\AppData\Local\Temp\~Ca409D\data\asimages\{D719D7E8-1882-47D7-8D12-107A10C978A7}_22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34&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7E315511-959C-4EA1-B8D0-047EF6276FA8}_22.png&quot;/&gt;&lt;left val=&quot;24&quot;/&gt;&lt;top val=&quot;119&quot;/&gt;&lt;width val=&quot;419&quot;/&gt;&lt;height val=&quot;403&quot;/&gt;&lt;hasText val=&quot;1&quot;/&gt;&lt;/Image&gt;&lt;/ThreeDShapeInfo&gt;"/>
  <p:tag name="PRESENTER_SHAPEINFO" val="&lt;ThreeDShapeInfo&gt;&lt;uuid val=&quot;{3731C2AB-63B0-4ABB-BB7F-158795F4533B}&quot;/&gt;&lt;isInvalidForFieldText val=&quot;1&quot;/&gt;&lt;Image&gt;&lt;filename val=&quot;C:\Users\monc0003\AppData\Local\Temp\~Ca409D\data\asimages\{3731C2AB-63B0-4ABB-BB7F-158795F4533B}_22_S.png&quot;/&gt;&lt;left val=&quot;35&quot;/&gt;&lt;top val=&quot;125&quot;/&gt;&lt;width val=&quot;408&quot;/&gt;&lt;height val=&quot;396&quot;/&gt;&lt;hasText val=&quot;0&quot;/&gt;&lt;/Image&gt;&lt;/ThreeDShapeInfo&gt;"/>
  <p:tag name="PRESENTER_SHAPETEXTINFO" val="&lt;ShapeTextInfo&gt;&lt;TableIndex row=&quot;-1&quot; col=&quot;-1&quot;&gt;&lt;linesCount val=&quot;10&quot;/&gt;&lt;lineCharCount val=&quot;25&quot;/&gt;&lt;lineCharCount val=&quot;24&quot;/&gt;&lt;lineCharCount val=&quot;20&quot;/&gt;&lt;lineCharCount val=&quot;26&quot;/&gt;&lt;lineCharCount val=&quot;11&quot;/&gt;&lt;lineCharCount val=&quot;17&quot;/&gt;&lt;lineCharCount val=&quot;24&quot;/&gt;&lt;lineCharCount val=&quot;20&quot;/&gt;&lt;lineCharCount val=&quot;24&quot;/&gt;&lt;lineCharCount val=&quot;6&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EAD13B37-9C88-4F91-8F31-677B3CDA0013}_22.png&quot;/&gt;&lt;left val=&quot;424&quot;/&gt;&lt;top val=&quot;449&quot;/&gt;&lt;width val=&quot;217&quot;/&gt;&lt;height val=&quot;39&quot;/&gt;&lt;hasText val=&quot;1&quot;/&gt;&lt;/Image&gt;&lt;/ThreeDShapeInfo&gt;"/>
  <p:tag name="PRESENTER_SHAPEINFO" val="&lt;ThreeDShapeInfo&gt;&lt;uuid val=&quot;{C114BBBA-D742-4837-A65E-30371F6DE5C9}&quot;/&gt;&lt;isInvalidForFieldText val=&quot;1&quot;/&gt;&lt;Image&gt;&lt;filename val=&quot;C:\Users\monc0003\AppData\Local\Temp\~Ca409D\data\asimages\{C114BBBA-D742-4837-A65E-30371F6DE5C9}_22_S.png&quot;/&gt;&lt;left val=&quot;428&quot;/&gt;&lt;top val=&quot;451&quot;/&gt;&lt;width val=&quot;212&quot;/&gt;&lt;height val=&quot;30&quot;/&gt;&lt;hasText val=&quot;0&quot;/&gt;&lt;/Image&gt;&lt;/ThreeDShapeInfo&gt;"/>
  <p:tag name="PRESENTER_SHAPETEXTINFO" val="&lt;ShapeTextInfo&gt;&lt;TableIndex row=&quot;-1&quot; col=&quot;-1&quot;&gt;&lt;linesCount val=&quot;1&quot;/&gt;&lt;lineCharCount val=&quot;23&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2491EE0-5497-4CCE-BE42-B2A4711BAEAC}_2.png&quot;/&gt;&lt;left val=&quot;35&quot;/&gt;&lt;top val=&quot;21&quot;/&gt;&lt;width val=&quot;648&quot;/&gt;&lt;height val=&quot;98&quot;/&gt;&lt;hasText val=&quot;1&quot;/&gt;&lt;/Image&gt;&lt;/ThreeDShapeInfo&gt;"/>
  <p:tag name="PRESENTER_SHAPEINFO" val="&lt;ThreeDShapeInfo&gt;&lt;uuid val=&quot;{264A56D5-42AC-4F1A-B504-0F16D52ECD2B}&quot;/&gt;&lt;isInvalidForFieldText val=&quot;1&quot;/&gt;&lt;Image&gt;&lt;filename val=&quot;C:\Users\monc0003\AppData\Local\Temp\~Ca409D\data\asimages\{264A56D5-42AC-4F1A-B504-0F16D52ECD2B}_2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14&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1D997164-DEB8-4142-84D5-596AE19359FB}_2.png&quot;/&gt;&lt;left val=&quot;15&quot;/&gt;&lt;top val=&quot;125&quot;/&gt;&lt;width val=&quot;350&quot;/&gt;&lt;height val=&quot;370&quot;/&gt;&lt;hasText val=&quot;1&quot;/&gt;&lt;/Image&gt;&lt;/ThreeDShapeInfo&gt;"/>
  <p:tag name="PRESENTER_SHAPEINFO" val="&lt;ThreeDShapeInfo&gt;&lt;uuid val=&quot;{FBA2DD02-9F87-4B52-B678-FAD7C5BB4CFE}&quot;/&gt;&lt;isInvalidForFieldText val=&quot;1&quot;/&gt;&lt;Image&gt;&lt;filename val=&quot;C:\Users\monc0003\AppData\Local\Temp\~Ca409D\data\asimages\{FBA2DD02-9F87-4B52-B678-FAD7C5BB4CFE}_2_S.png&quot;/&gt;&lt;left val=&quot;21&quot;/&gt;&lt;top val=&quot;131&quot;/&gt;&lt;width val=&quot;337&quot;/&gt;&lt;height val=&quot;364&quot;/&gt;&lt;hasText val=&quot;0&quot;/&gt;&lt;/Image&gt;&lt;/ThreeDShapeInfo&gt;"/>
  <p:tag name="PRESENTER_SHAPETEXTINFO" val="&lt;ShapeTextInfo&gt;&lt;TableIndex row=&quot;-1&quot; col=&quot;-1&quot;&gt;&lt;linesCount val=&quot;8&quot;/&gt;&lt;lineCharCount val=&quot;12&quot;/&gt;&lt;lineCharCount val=&quot;14&quot;/&gt;&lt;lineCharCount val=&quot;15&quot;/&gt;&lt;lineCharCount val=&quot;8&quot;/&gt;&lt;lineCharCount val=&quot;10&quot;/&gt;&lt;lineCharCount val=&quot;12&quot;/&gt;&lt;lineCharCount val=&quot;19&quot;/&gt;&lt;lineCharCount val=&quot;16&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470C297A-FA33-424D-A128-A824422A7460}_24.png&quot;/&gt;&lt;left val=&quot;35&quot;/&gt;&lt;top val=&quot;21&quot;/&gt;&lt;width val=&quot;648&quot;/&gt;&lt;height val=&quot;98&quot;/&gt;&lt;hasText val=&quot;1&quot;/&gt;&lt;/Image&gt;&lt;/ThreeDShapeInfo&gt;"/>
  <p:tag name="PRESENTER_SHAPEINFO" val="&lt;ThreeDShapeInfo&gt;&lt;uuid val=&quot;{4FF6807F-15C0-4E3B-A7D8-756B26F56A9F}&quot;/&gt;&lt;isInvalidForFieldText val=&quot;1&quot;/&gt;&lt;Image&gt;&lt;filename val=&quot;C:\Users\monc0003\AppData\Local\Temp\~Ca409D\data\asimages\{4FF6807F-15C0-4E3B-A7D8-756B26F56A9F}_24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22&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7463C9E-8270-4D33-BBD1-DA2DF0D87FC9}_24.png&quot;/&gt;&lt;left val=&quot;25&quot;/&gt;&lt;top val=&quot;116&quot;/&gt;&lt;width val=&quot;403&quot;/&gt;&lt;height val=&quot;381&quot;/&gt;&lt;hasText val=&quot;1&quot;/&gt;&lt;/Image&gt;&lt;/ThreeDShapeInfo&gt;"/>
  <p:tag name="PRESENTER_SHAPEINFO" val="&lt;ThreeDShapeInfo&gt;&lt;uuid val=&quot;{B90212EC-4175-4327-A5AA-A3FED114B91D}&quot;/&gt;&lt;isInvalidForFieldText val=&quot;1&quot;/&gt;&lt;Image&gt;&lt;filename val=&quot;C:\Users\monc0003\AppData\Local\Temp\~Ca409D\data\asimages\{B90212EC-4175-4327-A5AA-A3FED114B91D}_24_S.png&quot;/&gt;&lt;left val=&quot;35&quot;/&gt;&lt;top val=&quot;125&quot;/&gt;&lt;width val=&quot;390&quot;/&gt;&lt;height val=&quot;372&quot;/&gt;&lt;hasText val=&quot;0&quot;/&gt;&lt;/Image&gt;&lt;/ThreeDShapeInfo&gt;"/>
  <p:tag name="PRESENTER_SHAPETEXTINFO" val="&lt;ShapeTextInfo&gt;&lt;TableIndex row=&quot;-1&quot; col=&quot;-1&quot;&gt;&lt;linesCount val=&quot;10&quot;/&gt;&lt;lineCharCount val=&quot;14&quot;/&gt;&lt;lineCharCount val=&quot;20&quot;/&gt;&lt;lineCharCount val=&quot;9&quot;/&gt;&lt;lineCharCount val=&quot;24&quot;/&gt;&lt;lineCharCount val=&quot;9&quot;/&gt;&lt;lineCharCount val=&quot;15&quot;/&gt;&lt;lineCharCount val=&quot;13&quot;/&gt;&lt;lineCharCount val=&quot;23&quot;/&gt;&lt;lineCharCount val=&quot;28&quot;/&gt;&lt;lineCharCount val=&quot;27&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F9966AA5-994C-4C15-8B9C-56FB3F6471DC}_25.png&quot;/&gt;&lt;left val=&quot;565&quot;/&gt;&lt;top val=&quot;221&quot;/&gt;&lt;width val=&quot;169&quot;/&gt;&lt;height val=&quot;103&quot;/&gt;&lt;hasText val=&quot;1&quot;/&gt;&lt;/Image&gt;&lt;/ThreeDShapeInfo&gt;"/>
  <p:tag name="PRESENTER_SHAPEINFO" val="&lt;ThreeDShapeInfo&gt;&lt;uuid val=&quot;{9F7A6984-0DBB-4E58-8942-0BD4B04F5A12}&quot;/&gt;&lt;isInvalidForFieldText val=&quot;1&quot;/&gt;&lt;Image&gt;&lt;filename val=&quot;C:\Users\monc0003\AppData\Local\Temp\~Ca409D\data\asimages\{9F7A6984-0DBB-4E58-8942-0BD4B04F5A12}_25_S.png&quot;/&gt;&lt;left val=&quot;569&quot;/&gt;&lt;top val=&quot;223&quot;/&gt;&lt;width val=&quot;165&quot;/&gt;&lt;height val=&quot;95&quot;/&gt;&lt;hasText val=&quot;0&quot;/&gt;&lt;/Image&gt;&lt;/ThreeDShapeInfo&gt;"/>
  <p:tag name="PRESENTER_SHAPETEXTINFO" val="&lt;ShapeTextInfo&gt;&lt;TableIndex row=&quot;-1&quot; col=&quot;-1&quot;&gt;&lt;linesCount val=&quot;4&quot;/&gt;&lt;lineCharCount val=&quot;17&quot;/&gt;&lt;lineCharCount val=&quot;11&quot;/&gt;&lt;lineCharCount val=&quot;18&quot;/&gt;&lt;lineCharCount val=&quot;9&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BE5FFA26-A2B0-43FC-B4A2-C8DED2605F19}_25.png&quot;/&gt;&lt;left val=&quot;6&quot;/&gt;&lt;top val=&quot;177&quot;/&gt;&lt;width val=&quot;169&quot;/&gt;&lt;height val=&quot;82&quot;/&gt;&lt;hasText val=&quot;1&quot;/&gt;&lt;/Image&gt;&lt;/ThreeDShapeInfo&gt;"/>
  <p:tag name="PRESENTER_SHAPEINFO" val="&lt;ThreeDShapeInfo&gt;&lt;uuid val=&quot;{B44EBFFA-5EA1-40B5-A4DD-A3CB3B1D4D76}&quot;/&gt;&lt;isInvalidForFieldText val=&quot;1&quot;/&gt;&lt;Image&gt;&lt;filename val=&quot;C:\Users\monc0003\AppData\Local\Temp\~Ca409D\data\asimages\{B44EBFFA-5EA1-40B5-A4DD-A3CB3B1D4D76}_25_S.png&quot;/&gt;&lt;left val=&quot;10&quot;/&gt;&lt;top val=&quot;179&quot;/&gt;&lt;width val=&quot;165&quot;/&gt;&lt;height val=&quot;73&quot;/&gt;&lt;hasText val=&quot;0&quot;/&gt;&lt;/Image&gt;&lt;/ThreeDShapeInfo&gt;"/>
  <p:tag name="PRESENTER_SHAPETEXTINFO" val="&lt;ShapeTextInfo&gt;&lt;TableIndex row=&quot;-1&quot; col=&quot;-1&quot;&gt;&lt;linesCount val=&quot;3&quot;/&gt;&lt;lineCharCount val=&quot;12&quot;/&gt;&lt;lineCharCount val=&quot;18&quot;/&gt;&lt;lineCharCount val=&quot;17&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5C3D1E73-F5D6-444F-BE2E-E33754332432}_25.png&quot;/&gt;&lt;left val=&quot;0&quot;/&gt;&lt;top val=&quot;341&quot;/&gt;&lt;width val=&quot;169&quot;/&gt;&lt;height val=&quot;60&quot;/&gt;&lt;hasText val=&quot;1&quot;/&gt;&lt;/Image&gt;&lt;/ThreeDShapeInfo&gt;"/>
  <p:tag name="PRESENTER_SHAPEINFO" val="&lt;ThreeDShapeInfo&gt;&lt;uuid val=&quot;{1EF9C21D-002D-4155-AAAC-55993ED21AF8}&quot;/&gt;&lt;isInvalidForFieldText val=&quot;1&quot;/&gt;&lt;Image&gt;&lt;filename val=&quot;C:\Users\monc0003\AppData\Local\Temp\~Ca409D\data\asimages\{1EF9C21D-002D-4155-AAAC-55993ED21AF8}_25_S.png&quot;/&gt;&lt;left val=&quot;3&quot;/&gt;&lt;top val=&quot;343&quot;/&gt;&lt;width val=&quot;165&quot;/&gt;&lt;height val=&quot;51&quot;/&gt;&lt;hasText val=&quot;0&quot;/&gt;&lt;/Image&gt;&lt;/ThreeDShapeInfo&gt;"/>
  <p:tag name="PRESENTER_SHAPETEXTINFO" val="&lt;ShapeTextInfo&gt;&lt;TableIndex row=&quot;-1&quot; col=&quot;-1&quot;&gt;&lt;linesCount val=&quot;2&quot;/&gt;&lt;lineCharCount val=&quot;19&quot;/&gt;&lt;lineCharCount val=&quot;16&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2801CEFC-16FC-442D-8AFB-5C48E88841AA}_25.png&quot;/&gt;&lt;left val=&quot;35&quot;/&gt;&lt;top val=&quot;12&quot;/&gt;&lt;width val=&quot;648&quot;/&gt;&lt;height val=&quot;98&quot;/&gt;&lt;hasText val=&quot;1&quot;/&gt;&lt;/Image&gt;&lt;/ThreeDShapeInfo&gt;"/>
  <p:tag name="PRESENTER_SHAPEINFO" val="&lt;ThreeDShapeInfo&gt;&lt;uuid val=&quot;{B2A2BC2A-C0F2-4E81-9946-32B9D600EA5C}&quot;/&gt;&lt;isInvalidForFieldText val=&quot;1&quot;/&gt;&lt;Image&gt;&lt;filename val=&quot;C:\Users\monc0003\AppData\Local\Temp\~Ca409D\data\asimages\{B2A2BC2A-C0F2-4E81-9946-32B9D600EA5C}_25_S.png&quot;/&gt;&lt;left val=&quot;35&quot;/&gt;&lt;top val=&quot;12&quot;/&gt;&lt;width val=&quot;648&quot;/&gt;&lt;height val=&quot;91&quot;/&gt;&lt;hasText val=&quot;0&quot;/&gt;&lt;/Image&gt;&lt;/ThreeDShapeInfo&gt;"/>
  <p:tag name="PRESENTER_SHAPETEXTINFO" val="&lt;ShapeTextInfo&gt;&lt;TableIndex row=&quot;-1&quot; col=&quot;-1&quot;&gt;&lt;linesCount val=&quot;1&quot;/&gt;&lt;lineCharCount val=&quot;30&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6BB83114-230C-42A9-A16E-8D1173D53570}_26.png&quot;/&gt;&lt;left val=&quot;35&quot;/&gt;&lt;top val=&quot;6&quot;/&gt;&lt;width val=&quot;648&quot;/&gt;&lt;height val=&quot;133&quot;/&gt;&lt;hasText val=&quot;1&quot;/&gt;&lt;/Image&gt;&lt;/ThreeDShapeInfo&gt;"/>
  <p:tag name="PRESENTER_SHAPEINFO" val="&lt;ThreeDShapeInfo&gt;&lt;uuid val=&quot;{5D8F9BA6-F412-49BE-959D-BEFC1361EC5E}&quot;/&gt;&lt;isInvalidForFieldText val=&quot;1&quot;/&gt;&lt;Image&gt;&lt;filename val=&quot;C:\Users\monc0003\AppData\Local\Temp\~Ca409D\data\asimages\{5D8F9BA6-F412-49BE-959D-BEFC1361EC5E}_26_S.png&quot;/&gt;&lt;left val=&quot;35&quot;/&gt;&lt;top val=&quot;21&quot;/&gt;&lt;width val=&quot;648&quot;/&gt;&lt;height val=&quot;91&quot;/&gt;&lt;hasText val=&quot;0&quot;/&gt;&lt;/Image&gt;&lt;/ThreeDShapeInfo&gt;"/>
  <p:tag name="PRESENTER_SHAPETEXTINFO" val="&lt;ShapeTextInfo&gt;&lt;TableIndex row=&quot;-1&quot; col=&quot;-1&quot;&gt;&lt;linesCount val=&quot;2&quot;/&gt;&lt;lineCharCount val=&quot;24&quot;/&gt;&lt;lineCharCount val=&quot;14&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C49D6331-8BEE-4075-9F00-32FFC9E91FC0}_26.png&quot;/&gt;&lt;left val=&quot;24&quot;/&gt;&lt;top val=&quot;115&quot;/&gt;&lt;width val=&quot;659&quot;/&gt;&lt;height val=&quot;367&quot;/&gt;&lt;hasText val=&quot;1&quot;/&gt;&lt;/Image&gt;&lt;/ThreeDShapeInfo&gt;"/>
  <p:tag name="PRESENTER_SHAPEINFO" val="&lt;ThreeDShapeInfo&gt;&lt;uuid val=&quot;{80662932-29C7-4C33-9CA7-58E54E9CFB77}&quot;/&gt;&lt;isInvalidForFieldText val=&quot;1&quot;/&gt;&lt;Image&gt;&lt;filename val=&quot;C:\Users\monc0003\AppData\Local\Temp\~Ca409D\data\asimages\{80662932-29C7-4C33-9CA7-58E54E9CFB77}_26_S.png&quot;/&gt;&lt;left val=&quot;35&quot;/&gt;&lt;top val=&quot;125&quot;/&gt;&lt;width val=&quot;648&quot;/&gt;&lt;height val=&quot;357&quot;/&gt;&lt;hasText val=&quot;0&quot;/&gt;&lt;/Image&gt;&lt;/ThreeDShapeInfo&gt;"/>
  <p:tag name="PRESENTER_SHAPETEXTINFO" val="&lt;ShapeTextInfo&gt;&lt;TableIndex row=&quot;-1&quot; col=&quot;-1&quot;&gt;&lt;linesCount val=&quot;9&quot;/&gt;&lt;lineCharCount val=&quot;39&quot;/&gt;&lt;lineCharCount val=&quot;9&quot;/&gt;&lt;lineCharCount val=&quot;34&quot;/&gt;&lt;lineCharCount val=&quot;11&quot;/&gt;&lt;lineCharCount val=&quot;31&quot;/&gt;&lt;lineCharCount val=&quot;13&quot;/&gt;&lt;lineCharCount val=&quot;37&quot;/&gt;&lt;lineCharCount val=&quot;32&quot;/&gt;&lt;lineCharCount val=&quot;13&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2491EE0-5497-4CCE-BE42-B2A4711BAEAC}_2.png&quot;/&gt;&lt;left val=&quot;35&quot;/&gt;&lt;top val=&quot;21&quot;/&gt;&lt;width val=&quot;648&quot;/&gt;&lt;height val=&quot;98&quot;/&gt;&lt;hasText val=&quot;1&quot;/&gt;&lt;/Image&gt;&lt;/ThreeDShapeInfo&gt;"/>
  <p:tag name="PRESENTER_SHAPEINFO" val="&lt;ThreeDShapeInfo&gt;&lt;uuid val=&quot;{264A56D5-42AC-4F1A-B504-0F16D52ECD2B}&quot;/&gt;&lt;isInvalidForFieldText val=&quot;1&quot;/&gt;&lt;Image&gt;&lt;filename val=&quot;C:\Users\monc0003\AppData\Local\Temp\~Ca409D\data\asimages\{264A56D5-42AC-4F1A-B504-0F16D52ECD2B}_2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14&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1D997164-DEB8-4142-84D5-596AE19359FB}_2.png&quot;/&gt;&lt;left val=&quot;15&quot;/&gt;&lt;top val=&quot;125&quot;/&gt;&lt;width val=&quot;350&quot;/&gt;&lt;height val=&quot;370&quot;/&gt;&lt;hasText val=&quot;1&quot;/&gt;&lt;/Image&gt;&lt;/ThreeDShapeInfo&gt;"/>
  <p:tag name="PRESENTER_SHAPEINFO" val="&lt;ThreeDShapeInfo&gt;&lt;uuid val=&quot;{FBA2DD02-9F87-4B52-B678-FAD7C5BB4CFE}&quot;/&gt;&lt;isInvalidForFieldText val=&quot;1&quot;/&gt;&lt;Image&gt;&lt;filename val=&quot;C:\Users\monc0003\AppData\Local\Temp\~Ca409D\data\asimages\{FBA2DD02-9F87-4B52-B678-FAD7C5BB4CFE}_2_S.png&quot;/&gt;&lt;left val=&quot;21&quot;/&gt;&lt;top val=&quot;131&quot;/&gt;&lt;width val=&quot;337&quot;/&gt;&lt;height val=&quot;364&quot;/&gt;&lt;hasText val=&quot;0&quot;/&gt;&lt;/Image&gt;&lt;/ThreeDShapeInfo&gt;"/>
  <p:tag name="PRESENTER_SHAPETEXTINFO" val="&lt;ShapeTextInfo&gt;&lt;TableIndex row=&quot;-1&quot; col=&quot;-1&quot;&gt;&lt;linesCount val=&quot;8&quot;/&gt;&lt;lineCharCount val=&quot;12&quot;/&gt;&lt;lineCharCount val=&quot;14&quot;/&gt;&lt;lineCharCount val=&quot;15&quot;/&gt;&lt;lineCharCount val=&quot;8&quot;/&gt;&lt;lineCharCount val=&quot;10&quot;/&gt;&lt;lineCharCount val=&quot;12&quot;/&gt;&lt;lineCharCount val=&quot;19&quot;/&gt;&lt;lineCharCount val=&quot;16&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0ABB72D9-5271-418E-B2A6-FB49AC0DAF84}_28.png&quot;/&gt;&lt;left val=&quot;35&quot;/&gt;&lt;top val=&quot;21&quot;/&gt;&lt;width val=&quot;648&quot;/&gt;&lt;height val=&quot;98&quot;/&gt;&lt;hasText val=&quot;1&quot;/&gt;&lt;/Image&gt;&lt;/ThreeDShapeInfo&gt;"/>
  <p:tag name="PRESENTER_SHAPEINFO" val="&lt;ThreeDShapeInfo&gt;&lt;uuid val=&quot;{1822343E-2353-4150-8806-9D167ACFF33D}&quot;/&gt;&lt;isInvalidForFieldText val=&quot;1&quot;/&gt;&lt;Image&gt;&lt;filename val=&quot;C:\Users\monc0003\AppData\Local\Temp\~Ca409D\data\asimages\{1822343E-2353-4150-8806-9D167ACFF33D}_28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24&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3599B891-E36C-4E49-88EF-037E1531EA47}_28.png&quot;/&gt;&lt;left val=&quot;24&quot;/&gt;&lt;top val=&quot;119&quot;/&gt;&lt;width val=&quot;671&quot;/&gt;&lt;height val=&quot;363&quot;/&gt;&lt;hasText val=&quot;1&quot;/&gt;&lt;/Image&gt;&lt;/ThreeDShapeInfo&gt;"/>
  <p:tag name="PRESENTER_SHAPEINFO" val="&lt;ThreeDShapeInfo&gt;&lt;uuid val=&quot;{ACC0D5D6-04C1-4737-ABC2-85AA8440B724}&quot;/&gt;&lt;isInvalidForFieldText val=&quot;1&quot;/&gt;&lt;Image&gt;&lt;filename val=&quot;C:\Users\monc0003\AppData\Local\Temp\~Ca409D\data\asimages\{ACC0D5D6-04C1-4737-ABC2-85AA8440B724}_28_S.png&quot;/&gt;&lt;left val=&quot;35&quot;/&gt;&lt;top val=&quot;125&quot;/&gt;&lt;width val=&quot;648&quot;/&gt;&lt;height val=&quot;357&quot;/&gt;&lt;hasText val=&quot;0&quot;/&gt;&lt;/Image&gt;&lt;/ThreeDShapeInfo&gt;"/>
  <p:tag name="PRESENTER_SHAPETEXTINFO" val="&lt;ShapeTextInfo&gt;&lt;TableIndex row=&quot;-1&quot; col=&quot;-1&quot;&gt;&lt;linesCount val=&quot;5&quot;/&gt;&lt;lineCharCount val=&quot;28&quot;/&gt;&lt;lineCharCount val=&quot;46&quot;/&gt;&lt;lineCharCount val=&quot;12&quot;/&gt;&lt;lineCharCount val=&quot;43&quot;/&gt;&lt;lineCharCount val=&quot;24&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B703005F-2DCA-4E75-B95E-40EEFED6D4B1}_29.png&quot;/&gt;&lt;left val=&quot;35&quot;/&gt;&lt;top val=&quot;21&quot;/&gt;&lt;width val=&quot;648&quot;/&gt;&lt;height val=&quot;98&quot;/&gt;&lt;hasText val=&quot;1&quot;/&gt;&lt;/Image&gt;&lt;/ThreeDShapeInfo&gt;"/>
  <p:tag name="PRESENTER_SHAPEINFO" val="&lt;ThreeDShapeInfo&gt;&lt;uuid val=&quot;{BCD6BC10-0EF2-4645-A338-F1C518B9A692}&quot;/&gt;&lt;isInvalidForFieldText val=&quot;1&quot;/&gt;&lt;Image&gt;&lt;filename val=&quot;C:\Users\monc0003\AppData\Local\Temp\~Ca409D\data\asimages\{BCD6BC10-0EF2-4645-A338-F1C518B9A692}_29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28&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93AF9599-14E9-4844-BD55-C2EB8442EB13}_29.png&quot;/&gt;&lt;left val=&quot;24&quot;/&gt;&lt;top val=&quot;119&quot;/&gt;&lt;width val=&quot;659&quot;/&gt;&lt;height val=&quot;363&quot;/&gt;&lt;hasText val=&quot;1&quot;/&gt;&lt;/Image&gt;&lt;/ThreeDShapeInfo&gt;"/>
  <p:tag name="PRESENTER_SHAPEINFO" val="&lt;ThreeDShapeInfo&gt;&lt;uuid val=&quot;{D2A7DBD9-C717-4C13-8193-F897253064E2}&quot;/&gt;&lt;isInvalidForFieldText val=&quot;1&quot;/&gt;&lt;Image&gt;&lt;filename val=&quot;C:\Users\monc0003\AppData\Local\Temp\~Ca409D\data\asimages\{D2A7DBD9-C717-4C13-8193-F897253064E2}_29_S.png&quot;/&gt;&lt;left val=&quot;35&quot;/&gt;&lt;top val=&quot;125&quot;/&gt;&lt;width val=&quot;648&quot;/&gt;&lt;height val=&quot;357&quot;/&gt;&lt;hasText val=&quot;0&quot;/&gt;&lt;/Image&gt;&lt;/ThreeDShapeInfo&gt;"/>
  <p:tag name="PRESENTER_SHAPETEXTINFO" val="&lt;ShapeTextInfo&gt;&lt;TableIndex row=&quot;-1&quot; col=&quot;-1&quot;&gt;&lt;linesCount val=&quot;8&quot;/&gt;&lt;lineCharCount val=&quot;35&quot;/&gt;&lt;lineCharCount val=&quot;29&quot;/&gt;&lt;lineCharCount val=&quot;23&quot;/&gt;&lt;lineCharCount val=&quot;42&quot;/&gt;&lt;lineCharCount val=&quot;34&quot;/&gt;&lt;lineCharCount val=&quot;35&quot;/&gt;&lt;lineCharCount val=&quot;34&quot;/&gt;&lt;lineCharCount val=&quot;1&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2CA86191-102C-4933-B0CD-DFF22F17D7E4}_30.png&quot;/&gt;&lt;left val=&quot;35&quot;/&gt;&lt;top val=&quot;21&quot;/&gt;&lt;width val=&quot;648&quot;/&gt;&lt;height val=&quot;98&quot;/&gt;&lt;hasText val=&quot;1&quot;/&gt;&lt;/Image&gt;&lt;/ThreeDShapeInfo&gt;"/>
  <p:tag name="PRESENTER_SHAPEINFO" val="&lt;ThreeDShapeInfo&gt;&lt;uuid val=&quot;{C9E0AC3D-20EF-4955-B88C-3B0AACCA78C7}&quot;/&gt;&lt;isInvalidForFieldText val=&quot;1&quot;/&gt;&lt;Image&gt;&lt;filename val=&quot;C:\Users\monc0003\AppData\Local\Temp\~Ca409D\data\asimages\{C9E0AC3D-20EF-4955-B88C-3B0AACCA78C7}_30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28&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A1C0082B-5A5F-4CD9-9F30-A243BFD433E2}_30.png&quot;/&gt;&lt;left val=&quot;24&quot;/&gt;&lt;top val=&quot;119&quot;/&gt;&lt;width val=&quot;661&quot;/&gt;&lt;height val=&quot;363&quot;/&gt;&lt;hasText val=&quot;1&quot;/&gt;&lt;/Image&gt;&lt;/ThreeDShapeInfo&gt;"/>
  <p:tag name="PRESENTER_SHAPEINFO" val="&lt;ThreeDShapeInfo&gt;&lt;uuid val=&quot;{30A7A694-8379-4954-B22F-9084C472AE45}&quot;/&gt;&lt;isInvalidForFieldText val=&quot;1&quot;/&gt;&lt;Image&gt;&lt;filename val=&quot;C:\Users\monc0003\AppData\Local\Temp\~Ca409D\data\asimages\{30A7A694-8379-4954-B22F-9084C472AE45}_30_S.png&quot;/&gt;&lt;left val=&quot;35&quot;/&gt;&lt;top val=&quot;125&quot;/&gt;&lt;width val=&quot;648&quot;/&gt;&lt;height val=&quot;357&quot;/&gt;&lt;hasText val=&quot;0&quot;/&gt;&lt;/Image&gt;&lt;/ThreeDShapeInfo&gt;"/>
  <p:tag name="PRESENTER_SHAPETEXTINFO" val="&lt;ShapeTextInfo&gt;&lt;TableIndex row=&quot;-1&quot; col=&quot;-1&quot;&gt;&lt;linesCount val=&quot;7&quot;/&gt;&lt;lineCharCount val=&quot;31&quot;/&gt;&lt;lineCharCount val=&quot;38&quot;/&gt;&lt;lineCharCount val=&quot;9&quot;/&gt;&lt;lineCharCount val=&quot;41&quot;/&gt;&lt;lineCharCount val=&quot;20&quot;/&gt;&lt;lineCharCount val=&quot;45&quot;/&gt;&lt;lineCharCount val=&quot;3&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409D\data\asimages\{CEB0A828-7833-4518-A79B-0CC84EC7763D}_31.png&quot;/&gt;&lt;left val=&quot;35&quot;/&gt;&lt;top val=&quot;21&quot;/&gt;&lt;width val=&quot;648&quot;/&gt;&lt;height val=&quot;98&quot;/&gt;&lt;hasText val=&quot;1&quot;/&gt;&lt;/Image&gt;&lt;/ThreeDShapeInfo&gt;"/>
  <p:tag name="PRESENTER_SHAPEINFO" val="&lt;ThreeDShapeInfo&gt;&lt;uuid val=&quot;{633B1025-9B76-4447-8D32-32382AF74EA9}&quot;/&gt;&lt;isInvalidForFieldText val=&quot;1&quot;/&gt;&lt;Image&gt;&lt;filename val=&quot;C:\Users\monc0003\AppData\Local\Temp\~Ca409D\data\asimages\{633B1025-9B76-4447-8D32-32382AF74EA9}_31_S.png&quot;/&gt;&lt;left val=&quot;35&quot;/&gt;&lt;top val=&quot;21&quot;/&gt;&lt;width val=&quot;648&quot;/&gt;&lt;height val=&quot;91&quot;/&gt;&lt;hasText val=&quot;0&quot;/&gt;&lt;/Image&gt;&lt;/ThreeDShapeInfo&gt;"/>
  <p:tag name="PRESENTER_SHAPETEXTINFO" val="&lt;ShapeTextInfo&gt;&lt;TableIndex row=&quot;-1&quot; col=&quot;-1&quot;&gt;&lt;linesCount val=&quot;1&quot;/&gt;&lt;lineCharCount val=&quot;7&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37724</TotalTime>
  <Words>4747</Words>
  <Application>Microsoft Office PowerPoint</Application>
  <PresentationFormat>On-screen Show (4:3)</PresentationFormat>
  <Paragraphs>479</Paragraphs>
  <Slides>39</Slides>
  <Notes>39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Soils (Part 2):  Sources of Organic Nutrients</vt:lpstr>
      <vt:lpstr>Sources of Organic Nutrients</vt:lpstr>
      <vt:lpstr>Legume Crops</vt:lpstr>
      <vt:lpstr>Legume Crops</vt:lpstr>
      <vt:lpstr>Are Your Legumes Fixing Nitrogen?</vt:lpstr>
      <vt:lpstr>Factors Affecting N Contribution from Legumes</vt:lpstr>
      <vt:lpstr>Factors Affecting N Contribution from Legumes</vt:lpstr>
      <vt:lpstr>Nitrogen Release and Loss</vt:lpstr>
      <vt:lpstr>Crop Access to Legume N</vt:lpstr>
      <vt:lpstr>N Credits from Legumes</vt:lpstr>
      <vt:lpstr>Non-Legume Green Manures</vt:lpstr>
      <vt:lpstr>PowerPoint Presentation</vt:lpstr>
      <vt:lpstr>Sources of Organic Nutrients</vt:lpstr>
      <vt:lpstr>Raw Animal Manures: Summary</vt:lpstr>
      <vt:lpstr>Raw Animal Manures: Application</vt:lpstr>
      <vt:lpstr>PowerPoint Presentation</vt:lpstr>
      <vt:lpstr>Determining Manure Application Rates</vt:lpstr>
      <vt:lpstr>PowerPoint Presentation</vt:lpstr>
      <vt:lpstr>Raw Animal Manures: Considerations</vt:lpstr>
      <vt:lpstr>Sources of Organic Nutrients</vt:lpstr>
      <vt:lpstr>Making Compost</vt:lpstr>
      <vt:lpstr>Guidelines for Organic Compost</vt:lpstr>
      <vt:lpstr>Applying Compost</vt:lpstr>
      <vt:lpstr>Nutrient Availability from Compost</vt:lpstr>
      <vt:lpstr>Sources of Organic Nutrients</vt:lpstr>
      <vt:lpstr>Commercial Fertilizers</vt:lpstr>
      <vt:lpstr>How to Read a Fertilizer Label</vt:lpstr>
      <vt:lpstr>Commercial Fertilizers: Considerations</vt:lpstr>
      <vt:lpstr>Sources of Organic Nutrients</vt:lpstr>
      <vt:lpstr>Micronutrient Amendments</vt:lpstr>
      <vt:lpstr>Other Products and Practices</vt:lpstr>
      <vt:lpstr>Other Products and Practices</vt:lpstr>
      <vt:lpstr>Summary</vt:lpstr>
      <vt:lpstr>Resources</vt:lpstr>
      <vt:lpstr>Sources of Organic Nutrients</vt:lpstr>
      <vt:lpstr>© 2017 Regents of the University of Minnesota. All rights reserved.  The University of Minnesota is an equal opportunity educator and employer.</vt:lpstr>
      <vt:lpstr>References</vt:lpstr>
      <vt:lpstr>References (cont.)</vt:lpstr>
      <vt:lpstr>References (cont.)</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634</cp:revision>
  <dcterms:created xsi:type="dcterms:W3CDTF">2015-03-12T19:27:19Z</dcterms:created>
  <dcterms:modified xsi:type="dcterms:W3CDTF">2018-06-26T18:01:33Z</dcterms:modified>
</cp:coreProperties>
</file>