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2.xml" ContentType="application/vnd.openxmlformats-officedocument.presentationml.notesSlide+xml"/>
  <Override PartName="/ppt/tags/tag28.xml" ContentType="application/vnd.openxmlformats-officedocument.presentationml.tags+xml"/>
  <Override PartName="/ppt/notesSlides/notesSlide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7.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9.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0.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1.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12.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3.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14.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15.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16.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17.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19.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20.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21.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22.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23.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4.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25.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26.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27.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28.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29.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30.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3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3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3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34.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35.xml" ContentType="application/vnd.openxmlformats-officedocument.presentationml.notesSlide+xml"/>
  <Override PartName="/ppt/tags/tag108.xml" ContentType="application/vnd.openxmlformats-officedocument.presentationml.tags+xml"/>
  <Override PartName="/ppt/notesSlides/notesSlide36.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37.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38.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39.xml" ContentType="application/vnd.openxmlformats-officedocument.presentationml.notesSlide+xml"/>
  <Override PartName="/ppt/tags/tag116.xml" ContentType="application/vnd.openxmlformats-officedocument.presentationml.tags+xml"/>
  <Override PartName="/ppt/notesSlides/notesSlide40.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41.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42.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43.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44.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45.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46.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47.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48.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49.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50.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notesSlides/notesSlide51.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notesSlides/notesSlide52.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5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6.xml" ContentType="application/vnd.openxmlformats-officedocument.presentationml.tags+xml"/>
  <Override PartName="/ppt/tags/tag147.xml" ContentType="application/vnd.openxmlformats-officedocument.presentationml.tags+xml"/>
  <Override PartName="/ppt/notesSlides/notesSlide54.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504" r:id="rId2"/>
    <p:sldId id="476" r:id="rId3"/>
    <p:sldId id="259" r:id="rId4"/>
    <p:sldId id="500" r:id="rId5"/>
    <p:sldId id="412" r:id="rId6"/>
    <p:sldId id="540" r:id="rId7"/>
    <p:sldId id="535" r:id="rId8"/>
    <p:sldId id="410" r:id="rId9"/>
    <p:sldId id="427" r:id="rId10"/>
    <p:sldId id="464" r:id="rId11"/>
    <p:sldId id="549" r:id="rId12"/>
    <p:sldId id="426" r:id="rId13"/>
    <p:sldId id="469" r:id="rId14"/>
    <p:sldId id="466" r:id="rId15"/>
    <p:sldId id="428" r:id="rId16"/>
    <p:sldId id="467" r:id="rId17"/>
    <p:sldId id="468" r:id="rId18"/>
    <p:sldId id="430" r:id="rId19"/>
    <p:sldId id="542" r:id="rId20"/>
    <p:sldId id="431" r:id="rId21"/>
    <p:sldId id="470" r:id="rId22"/>
    <p:sldId id="432" r:id="rId23"/>
    <p:sldId id="543" r:id="rId24"/>
    <p:sldId id="471" r:id="rId25"/>
    <p:sldId id="538" r:id="rId26"/>
    <p:sldId id="433" r:id="rId27"/>
    <p:sldId id="472" r:id="rId28"/>
    <p:sldId id="539" r:id="rId29"/>
    <p:sldId id="473" r:id="rId30"/>
    <p:sldId id="436" r:id="rId31"/>
    <p:sldId id="532" r:id="rId32"/>
    <p:sldId id="435" r:id="rId33"/>
    <p:sldId id="439" r:id="rId34"/>
    <p:sldId id="434" r:id="rId35"/>
    <p:sldId id="474" r:id="rId36"/>
    <p:sldId id="437" r:id="rId37"/>
    <p:sldId id="544" r:id="rId38"/>
    <p:sldId id="527" r:id="rId39"/>
    <p:sldId id="525" r:id="rId40"/>
    <p:sldId id="545" r:id="rId41"/>
    <p:sldId id="438" r:id="rId42"/>
    <p:sldId id="530" r:id="rId43"/>
    <p:sldId id="516" r:id="rId44"/>
    <p:sldId id="537" r:id="rId45"/>
    <p:sldId id="442" r:id="rId46"/>
    <p:sldId id="546" r:id="rId47"/>
    <p:sldId id="495" r:id="rId48"/>
    <p:sldId id="494" r:id="rId49"/>
    <p:sldId id="406" r:id="rId50"/>
    <p:sldId id="547" r:id="rId51"/>
    <p:sldId id="497" r:id="rId52"/>
    <p:sldId id="548" r:id="rId53"/>
    <p:sldId id="409" r:id="rId54"/>
    <p:sldId id="536" r:id="rId55"/>
    <p:sldId id="514" r:id="rId56"/>
    <p:sldId id="550" r:id="rId57"/>
  </p:sldIdLst>
  <p:sldSz cx="9144000" cy="6858000" type="screen4x3"/>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e M Moncada" initials="KMM" lastIdx="16" clrIdx="0">
    <p:extLst/>
  </p:cmAuthor>
  <p:cmAuthor id="2" name="Craig C Sheaffer" initials="CCS" lastIdx="26" clrIdx="1"/>
  <p:cmAuthor id="3" name="Constance Carlson" initials="CC" lastIdx="11" clrIdx="2">
    <p:extLst>
      <p:ext uri="{19B8F6BF-5375-455C-9EA6-DF929625EA0E}">
        <p15:presenceInfo xmlns:p15="http://schemas.microsoft.com/office/powerpoint/2012/main" userId="Constance Carl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180"/>
    <a:srgbClr val="E2C69F"/>
    <a:srgbClr val="996928"/>
    <a:srgbClr val="888854"/>
    <a:srgbClr val="800000"/>
    <a:srgbClr val="FAEAA8"/>
    <a:srgbClr val="C6A0CA"/>
    <a:srgbClr val="CC3300"/>
    <a:srgbClr val="F9E695"/>
    <a:srgbClr val="E2E6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28" autoAdjust="0"/>
    <p:restoredTop sz="74741" autoAdjust="0"/>
  </p:normalViewPr>
  <p:slideViewPr>
    <p:cSldViewPr snapToGrid="0" snapToObjects="1">
      <p:cViewPr varScale="1">
        <p:scale>
          <a:sx n="55" d="100"/>
          <a:sy n="55" d="100"/>
        </p:scale>
        <p:origin x="744" y="48"/>
      </p:cViewPr>
      <p:guideLst>
        <p:guide orient="horz" pos="218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7A4D6D-63CC-40E8-A5BF-3876B491ACB3}" type="doc">
      <dgm:prSet loTypeId="urn:microsoft.com/office/officeart/2005/8/layout/hList6" loCatId="list" qsTypeId="urn:microsoft.com/office/officeart/2005/8/quickstyle/simple1" qsCatId="simple" csTypeId="urn:microsoft.com/office/officeart/2005/8/colors/accent2_2" csCatId="accent2" phldr="1"/>
      <dgm:spPr/>
      <dgm:t>
        <a:bodyPr/>
        <a:lstStyle/>
        <a:p>
          <a:endParaRPr lang="en-US"/>
        </a:p>
      </dgm:t>
    </dgm:pt>
    <dgm:pt modelId="{55B93C0B-9AB0-411A-AE89-6BD6D544AB13}">
      <dgm:prSet phldrT="[Text]"/>
      <dgm:spPr>
        <a:solidFill>
          <a:srgbClr val="800000"/>
        </a:solidFill>
        <a:ln>
          <a:solidFill>
            <a:srgbClr val="F8E180"/>
          </a:solidFill>
        </a:ln>
        <a:effectLst/>
      </dgm:spPr>
      <dgm:t>
        <a:bodyPr/>
        <a:lstStyle/>
        <a:p>
          <a:r>
            <a:rPr lang="en-US" b="1" dirty="0" smtClean="0">
              <a:solidFill>
                <a:srgbClr val="F8E180"/>
              </a:solidFill>
            </a:rPr>
            <a:t>USDA-AMS</a:t>
          </a:r>
          <a:endParaRPr lang="en-US" b="1" dirty="0">
            <a:solidFill>
              <a:srgbClr val="F8E180"/>
            </a:solidFill>
          </a:endParaRPr>
        </a:p>
      </dgm:t>
    </dgm:pt>
    <dgm:pt modelId="{6761E810-DA1E-4C4B-9221-5DDEA709E7D6}" type="parTrans" cxnId="{8D75D38C-1BE4-4021-819C-D6F8AAE6C9AF}">
      <dgm:prSet/>
      <dgm:spPr/>
      <dgm:t>
        <a:bodyPr/>
        <a:lstStyle/>
        <a:p>
          <a:endParaRPr lang="en-US"/>
        </a:p>
      </dgm:t>
    </dgm:pt>
    <dgm:pt modelId="{AA6373BE-73BC-4BF1-953A-E47183AF964E}" type="sibTrans" cxnId="{8D75D38C-1BE4-4021-819C-D6F8AAE6C9AF}">
      <dgm:prSet/>
      <dgm:spPr/>
      <dgm:t>
        <a:bodyPr/>
        <a:lstStyle/>
        <a:p>
          <a:endParaRPr lang="en-US"/>
        </a:p>
      </dgm:t>
    </dgm:pt>
    <dgm:pt modelId="{EFB80F78-41AE-45CA-BB30-A4370102390F}">
      <dgm:prSet phldrT="[Text]"/>
      <dgm:spPr>
        <a:solidFill>
          <a:srgbClr val="800000"/>
        </a:solidFill>
        <a:ln>
          <a:solidFill>
            <a:srgbClr val="F8E180"/>
          </a:solidFill>
        </a:ln>
        <a:effectLst/>
      </dgm:spPr>
      <dgm:t>
        <a:bodyPr/>
        <a:lstStyle/>
        <a:p>
          <a:r>
            <a:rPr lang="en-US" dirty="0" smtClean="0">
              <a:solidFill>
                <a:srgbClr val="F8E180"/>
              </a:solidFill>
            </a:rPr>
            <a:t>Creates and maintains regulations w/ NOSB</a:t>
          </a:r>
          <a:endParaRPr lang="en-US" dirty="0">
            <a:solidFill>
              <a:srgbClr val="F8E180"/>
            </a:solidFill>
          </a:endParaRPr>
        </a:p>
      </dgm:t>
    </dgm:pt>
    <dgm:pt modelId="{6FD2403E-8C03-486B-83F1-386B4C625DF6}" type="parTrans" cxnId="{0425F3FF-F690-4D9D-AA60-638D06E1425F}">
      <dgm:prSet/>
      <dgm:spPr/>
      <dgm:t>
        <a:bodyPr/>
        <a:lstStyle/>
        <a:p>
          <a:endParaRPr lang="en-US"/>
        </a:p>
      </dgm:t>
    </dgm:pt>
    <dgm:pt modelId="{3458C40D-E7DD-472B-B030-9954EB276C91}" type="sibTrans" cxnId="{0425F3FF-F690-4D9D-AA60-638D06E1425F}">
      <dgm:prSet/>
      <dgm:spPr/>
      <dgm:t>
        <a:bodyPr/>
        <a:lstStyle/>
        <a:p>
          <a:endParaRPr lang="en-US"/>
        </a:p>
      </dgm:t>
    </dgm:pt>
    <dgm:pt modelId="{956022CA-1E99-4A61-9167-DC328675CF38}">
      <dgm:prSet phldrT="[Text]"/>
      <dgm:spPr>
        <a:solidFill>
          <a:srgbClr val="800000"/>
        </a:solidFill>
        <a:ln>
          <a:solidFill>
            <a:srgbClr val="F8E180"/>
          </a:solidFill>
        </a:ln>
        <a:effectLst/>
      </dgm:spPr>
      <dgm:t>
        <a:bodyPr/>
        <a:lstStyle/>
        <a:p>
          <a:r>
            <a:rPr lang="en-US" dirty="0" smtClean="0">
              <a:solidFill>
                <a:srgbClr val="F8E180"/>
              </a:solidFill>
            </a:rPr>
            <a:t>Accredits certifying agencies</a:t>
          </a:r>
          <a:endParaRPr lang="en-US" dirty="0">
            <a:solidFill>
              <a:srgbClr val="F8E180"/>
            </a:solidFill>
          </a:endParaRPr>
        </a:p>
      </dgm:t>
    </dgm:pt>
    <dgm:pt modelId="{F9CD7CFB-8D47-4F8A-957F-11788EC4615A}" type="parTrans" cxnId="{BA753AB1-CE7E-4E99-8869-6ED598E962F8}">
      <dgm:prSet/>
      <dgm:spPr/>
      <dgm:t>
        <a:bodyPr/>
        <a:lstStyle/>
        <a:p>
          <a:endParaRPr lang="en-US"/>
        </a:p>
      </dgm:t>
    </dgm:pt>
    <dgm:pt modelId="{8C25E455-4B2E-4A89-AB13-915EB051DEF3}" type="sibTrans" cxnId="{BA753AB1-CE7E-4E99-8869-6ED598E962F8}">
      <dgm:prSet/>
      <dgm:spPr/>
      <dgm:t>
        <a:bodyPr/>
        <a:lstStyle/>
        <a:p>
          <a:endParaRPr lang="en-US"/>
        </a:p>
      </dgm:t>
    </dgm:pt>
    <dgm:pt modelId="{ABD047A9-3E0B-4F3F-9E61-AAAC6D0940D8}">
      <dgm:prSet phldrT="[Text]"/>
      <dgm:spPr>
        <a:solidFill>
          <a:srgbClr val="800000"/>
        </a:solidFill>
        <a:ln>
          <a:solidFill>
            <a:srgbClr val="F8E180"/>
          </a:solidFill>
        </a:ln>
      </dgm:spPr>
      <dgm:t>
        <a:bodyPr/>
        <a:lstStyle/>
        <a:p>
          <a:r>
            <a:rPr lang="en-US" b="1" dirty="0" smtClean="0">
              <a:solidFill>
                <a:srgbClr val="F8E180"/>
              </a:solidFill>
            </a:rPr>
            <a:t>Certifying Agencies</a:t>
          </a:r>
          <a:endParaRPr lang="en-US" b="1" dirty="0">
            <a:solidFill>
              <a:srgbClr val="F8E180"/>
            </a:solidFill>
          </a:endParaRPr>
        </a:p>
      </dgm:t>
    </dgm:pt>
    <dgm:pt modelId="{3ECA473D-93ED-4762-9721-3B50DCCA108D}" type="parTrans" cxnId="{12A5A675-6CB5-4A09-8857-6B06473D2CF4}">
      <dgm:prSet/>
      <dgm:spPr/>
      <dgm:t>
        <a:bodyPr/>
        <a:lstStyle/>
        <a:p>
          <a:endParaRPr lang="en-US"/>
        </a:p>
      </dgm:t>
    </dgm:pt>
    <dgm:pt modelId="{5903BDA2-D65B-4151-8AFE-E3F3CC830269}" type="sibTrans" cxnId="{12A5A675-6CB5-4A09-8857-6B06473D2CF4}">
      <dgm:prSet/>
      <dgm:spPr/>
      <dgm:t>
        <a:bodyPr/>
        <a:lstStyle/>
        <a:p>
          <a:endParaRPr lang="en-US"/>
        </a:p>
      </dgm:t>
    </dgm:pt>
    <dgm:pt modelId="{0072846A-E159-4509-B3CF-2B4E0F2089C1}">
      <dgm:prSet phldrT="[Text]"/>
      <dgm:spPr>
        <a:solidFill>
          <a:srgbClr val="800000"/>
        </a:solidFill>
        <a:ln>
          <a:solidFill>
            <a:srgbClr val="F8E180"/>
          </a:solidFill>
        </a:ln>
      </dgm:spPr>
      <dgm:t>
        <a:bodyPr/>
        <a:lstStyle/>
        <a:p>
          <a:r>
            <a:rPr lang="en-US" dirty="0" smtClean="0">
              <a:solidFill>
                <a:srgbClr val="F8E180"/>
              </a:solidFill>
            </a:rPr>
            <a:t>Certify farms</a:t>
          </a:r>
          <a:endParaRPr lang="en-US" dirty="0">
            <a:solidFill>
              <a:srgbClr val="F8E180"/>
            </a:solidFill>
          </a:endParaRPr>
        </a:p>
      </dgm:t>
    </dgm:pt>
    <dgm:pt modelId="{DABFECE2-1A47-4450-922E-9F2194253038}" type="parTrans" cxnId="{31532D9C-FB14-4520-9030-B9FA50C7734A}">
      <dgm:prSet/>
      <dgm:spPr/>
      <dgm:t>
        <a:bodyPr/>
        <a:lstStyle/>
        <a:p>
          <a:endParaRPr lang="en-US"/>
        </a:p>
      </dgm:t>
    </dgm:pt>
    <dgm:pt modelId="{F2954C53-9C9E-40D8-9296-08C6F57F238C}" type="sibTrans" cxnId="{31532D9C-FB14-4520-9030-B9FA50C7734A}">
      <dgm:prSet/>
      <dgm:spPr/>
      <dgm:t>
        <a:bodyPr/>
        <a:lstStyle/>
        <a:p>
          <a:endParaRPr lang="en-US"/>
        </a:p>
      </dgm:t>
    </dgm:pt>
    <dgm:pt modelId="{C00B9846-D198-4624-8901-70FE45F698B7}">
      <dgm:prSet phldrT="[Text]"/>
      <dgm:spPr>
        <a:solidFill>
          <a:srgbClr val="800000"/>
        </a:solidFill>
        <a:ln>
          <a:solidFill>
            <a:srgbClr val="F8E180"/>
          </a:solidFill>
        </a:ln>
      </dgm:spPr>
      <dgm:t>
        <a:bodyPr/>
        <a:lstStyle/>
        <a:p>
          <a:r>
            <a:rPr lang="en-US" b="1" dirty="0" smtClean="0">
              <a:solidFill>
                <a:srgbClr val="F8E180"/>
              </a:solidFill>
            </a:rPr>
            <a:t>Certified Farms</a:t>
          </a:r>
          <a:endParaRPr lang="en-US" b="1" dirty="0">
            <a:solidFill>
              <a:srgbClr val="F8E180"/>
            </a:solidFill>
          </a:endParaRPr>
        </a:p>
      </dgm:t>
    </dgm:pt>
    <dgm:pt modelId="{6122A6C5-7087-4F28-9A80-8DABF44D6DDB}" type="parTrans" cxnId="{5B58332F-B48D-4060-977B-676575AC658A}">
      <dgm:prSet/>
      <dgm:spPr/>
      <dgm:t>
        <a:bodyPr/>
        <a:lstStyle/>
        <a:p>
          <a:endParaRPr lang="en-US"/>
        </a:p>
      </dgm:t>
    </dgm:pt>
    <dgm:pt modelId="{6F778F30-87BB-4587-B15D-64A77DFE5549}" type="sibTrans" cxnId="{5B58332F-B48D-4060-977B-676575AC658A}">
      <dgm:prSet/>
      <dgm:spPr/>
      <dgm:t>
        <a:bodyPr/>
        <a:lstStyle/>
        <a:p>
          <a:endParaRPr lang="en-US"/>
        </a:p>
      </dgm:t>
    </dgm:pt>
    <dgm:pt modelId="{3789945B-53BD-4ECE-9677-DB6BA1613350}">
      <dgm:prSet phldrT="[Text]"/>
      <dgm:spPr>
        <a:solidFill>
          <a:srgbClr val="800000"/>
        </a:solidFill>
        <a:ln>
          <a:solidFill>
            <a:srgbClr val="F8E180"/>
          </a:solidFill>
        </a:ln>
      </dgm:spPr>
      <dgm:t>
        <a:bodyPr/>
        <a:lstStyle/>
        <a:p>
          <a:r>
            <a:rPr lang="en-US" dirty="0" smtClean="0">
              <a:solidFill>
                <a:srgbClr val="F8E180"/>
              </a:solidFill>
            </a:rPr>
            <a:t>Follow NOP rules</a:t>
          </a:r>
          <a:endParaRPr lang="en-US" dirty="0">
            <a:solidFill>
              <a:srgbClr val="F8E180"/>
            </a:solidFill>
          </a:endParaRPr>
        </a:p>
      </dgm:t>
    </dgm:pt>
    <dgm:pt modelId="{FEEFCB1D-F4EF-4D98-9224-3457E9FAC1C6}" type="parTrans" cxnId="{C0731CE7-5202-4BAE-8DE7-694F3C22EBA0}">
      <dgm:prSet/>
      <dgm:spPr/>
      <dgm:t>
        <a:bodyPr/>
        <a:lstStyle/>
        <a:p>
          <a:endParaRPr lang="en-US"/>
        </a:p>
      </dgm:t>
    </dgm:pt>
    <dgm:pt modelId="{7F56E352-2D1D-46CA-9E2F-022FFE5DE355}" type="sibTrans" cxnId="{C0731CE7-5202-4BAE-8DE7-694F3C22EBA0}">
      <dgm:prSet/>
      <dgm:spPr/>
      <dgm:t>
        <a:bodyPr/>
        <a:lstStyle/>
        <a:p>
          <a:endParaRPr lang="en-US"/>
        </a:p>
      </dgm:t>
    </dgm:pt>
    <dgm:pt modelId="{24E40075-B7B1-4D13-B8FB-8826EC1C9C29}">
      <dgm:prSet phldrT="[Text]"/>
      <dgm:spPr>
        <a:solidFill>
          <a:srgbClr val="800000"/>
        </a:solidFill>
        <a:ln>
          <a:solidFill>
            <a:srgbClr val="F8E180"/>
          </a:solidFill>
        </a:ln>
      </dgm:spPr>
      <dgm:t>
        <a:bodyPr/>
        <a:lstStyle/>
        <a:p>
          <a:r>
            <a:rPr lang="en-US" dirty="0" smtClean="0">
              <a:solidFill>
                <a:srgbClr val="F8E180"/>
              </a:solidFill>
            </a:rPr>
            <a:t>Work with certifiers to get certified</a:t>
          </a:r>
          <a:endParaRPr lang="en-US" dirty="0">
            <a:solidFill>
              <a:srgbClr val="F8E180"/>
            </a:solidFill>
          </a:endParaRPr>
        </a:p>
      </dgm:t>
    </dgm:pt>
    <dgm:pt modelId="{55684751-42B6-4080-927E-E2F4C7A4A669}" type="parTrans" cxnId="{CF32FFFA-95AC-4C17-A9FC-49AC9B0BF77D}">
      <dgm:prSet/>
      <dgm:spPr/>
      <dgm:t>
        <a:bodyPr/>
        <a:lstStyle/>
        <a:p>
          <a:endParaRPr lang="en-US"/>
        </a:p>
      </dgm:t>
    </dgm:pt>
    <dgm:pt modelId="{8747DF34-0538-497C-98FD-30FA57BA27DC}" type="sibTrans" cxnId="{CF32FFFA-95AC-4C17-A9FC-49AC9B0BF77D}">
      <dgm:prSet/>
      <dgm:spPr/>
      <dgm:t>
        <a:bodyPr/>
        <a:lstStyle/>
        <a:p>
          <a:endParaRPr lang="en-US"/>
        </a:p>
      </dgm:t>
    </dgm:pt>
    <dgm:pt modelId="{302C0F73-1404-4501-9A64-C3D1B34FAF41}">
      <dgm:prSet phldrT="[Text]"/>
      <dgm:spPr>
        <a:solidFill>
          <a:srgbClr val="800000"/>
        </a:solidFill>
        <a:ln>
          <a:solidFill>
            <a:srgbClr val="F8E180"/>
          </a:solidFill>
        </a:ln>
      </dgm:spPr>
      <dgm:t>
        <a:bodyPr/>
        <a:lstStyle/>
        <a:p>
          <a:r>
            <a:rPr lang="en-US" b="1" dirty="0" smtClean="0">
              <a:solidFill>
                <a:srgbClr val="F8E180"/>
              </a:solidFill>
            </a:rPr>
            <a:t>Retailers &amp; Consumers</a:t>
          </a:r>
          <a:endParaRPr lang="en-US" b="1" dirty="0">
            <a:solidFill>
              <a:srgbClr val="F8E180"/>
            </a:solidFill>
          </a:endParaRPr>
        </a:p>
      </dgm:t>
    </dgm:pt>
    <dgm:pt modelId="{A5127B80-2AA5-48AE-A2BA-CCAAF301DBA5}" type="parTrans" cxnId="{4B4E59A8-AB72-4E79-A65D-E0B6757F29D8}">
      <dgm:prSet/>
      <dgm:spPr/>
      <dgm:t>
        <a:bodyPr/>
        <a:lstStyle/>
        <a:p>
          <a:endParaRPr lang="en-US"/>
        </a:p>
      </dgm:t>
    </dgm:pt>
    <dgm:pt modelId="{09AE47FD-5B2E-488C-899E-608A7B60B113}" type="sibTrans" cxnId="{4B4E59A8-AB72-4E79-A65D-E0B6757F29D8}">
      <dgm:prSet/>
      <dgm:spPr/>
      <dgm:t>
        <a:bodyPr/>
        <a:lstStyle/>
        <a:p>
          <a:endParaRPr lang="en-US"/>
        </a:p>
      </dgm:t>
    </dgm:pt>
    <dgm:pt modelId="{9457C2A8-F9CA-43B6-AD52-9EB7B44241FB}">
      <dgm:prSet phldrT="[Text]"/>
      <dgm:spPr>
        <a:solidFill>
          <a:srgbClr val="800000"/>
        </a:solidFill>
        <a:ln>
          <a:solidFill>
            <a:srgbClr val="F8E180"/>
          </a:solidFill>
        </a:ln>
      </dgm:spPr>
      <dgm:t>
        <a:bodyPr/>
        <a:lstStyle/>
        <a:p>
          <a:r>
            <a:rPr lang="en-US" dirty="0" smtClean="0">
              <a:solidFill>
                <a:srgbClr val="F8E180"/>
              </a:solidFill>
            </a:rPr>
            <a:t>Assured that organic label has integrity</a:t>
          </a:r>
          <a:endParaRPr lang="en-US" dirty="0">
            <a:solidFill>
              <a:srgbClr val="F8E180"/>
            </a:solidFill>
          </a:endParaRPr>
        </a:p>
      </dgm:t>
    </dgm:pt>
    <dgm:pt modelId="{35DF9CC7-7CCC-46D5-B189-42B00227CFDA}" type="parTrans" cxnId="{9392FAF6-82F4-404F-A7F2-91AE68F656CB}">
      <dgm:prSet/>
      <dgm:spPr/>
      <dgm:t>
        <a:bodyPr/>
        <a:lstStyle/>
        <a:p>
          <a:endParaRPr lang="en-US"/>
        </a:p>
      </dgm:t>
    </dgm:pt>
    <dgm:pt modelId="{553DF7DD-5F57-4313-9A95-2671041B0988}" type="sibTrans" cxnId="{9392FAF6-82F4-404F-A7F2-91AE68F656CB}">
      <dgm:prSet/>
      <dgm:spPr/>
      <dgm:t>
        <a:bodyPr/>
        <a:lstStyle/>
        <a:p>
          <a:endParaRPr lang="en-US"/>
        </a:p>
      </dgm:t>
    </dgm:pt>
    <dgm:pt modelId="{16D5E4BE-036E-43F4-B0B3-E40712A1C18F}">
      <dgm:prSet phldrT="[Text]"/>
      <dgm:spPr>
        <a:solidFill>
          <a:srgbClr val="800000"/>
        </a:solidFill>
        <a:ln>
          <a:solidFill>
            <a:srgbClr val="F8E180"/>
          </a:solidFill>
        </a:ln>
      </dgm:spPr>
      <dgm:t>
        <a:bodyPr/>
        <a:lstStyle/>
        <a:p>
          <a:r>
            <a:rPr lang="en-US" dirty="0" smtClean="0">
              <a:solidFill>
                <a:srgbClr val="F8E180"/>
              </a:solidFill>
            </a:rPr>
            <a:t>Inspect farms</a:t>
          </a:r>
          <a:endParaRPr lang="en-US" dirty="0">
            <a:solidFill>
              <a:srgbClr val="F8E180"/>
            </a:solidFill>
          </a:endParaRPr>
        </a:p>
      </dgm:t>
    </dgm:pt>
    <dgm:pt modelId="{B3E10626-63AF-48D1-B004-BCA55C5060C0}" type="parTrans" cxnId="{1277D8EA-D33C-47C1-AEBE-C15BD01B729C}">
      <dgm:prSet/>
      <dgm:spPr/>
      <dgm:t>
        <a:bodyPr/>
        <a:lstStyle/>
        <a:p>
          <a:endParaRPr lang="en-US"/>
        </a:p>
      </dgm:t>
    </dgm:pt>
    <dgm:pt modelId="{10C78B35-3912-4761-8434-224DA321601F}" type="sibTrans" cxnId="{1277D8EA-D33C-47C1-AEBE-C15BD01B729C}">
      <dgm:prSet/>
      <dgm:spPr/>
      <dgm:t>
        <a:bodyPr/>
        <a:lstStyle/>
        <a:p>
          <a:endParaRPr lang="en-US"/>
        </a:p>
      </dgm:t>
    </dgm:pt>
    <dgm:pt modelId="{F8D3A494-5BDC-48FA-BE27-F516BA374AD4}">
      <dgm:prSet phldrT="[Text]"/>
      <dgm:spPr>
        <a:solidFill>
          <a:srgbClr val="800000"/>
        </a:solidFill>
        <a:ln>
          <a:solidFill>
            <a:srgbClr val="F8E180"/>
          </a:solidFill>
        </a:ln>
      </dgm:spPr>
      <dgm:t>
        <a:bodyPr/>
        <a:lstStyle/>
        <a:p>
          <a:r>
            <a:rPr lang="en-US" dirty="0" smtClean="0">
              <a:solidFill>
                <a:srgbClr val="F8E180"/>
              </a:solidFill>
            </a:rPr>
            <a:t>Purchase organic products</a:t>
          </a:r>
          <a:endParaRPr lang="en-US" dirty="0">
            <a:solidFill>
              <a:srgbClr val="F8E180"/>
            </a:solidFill>
          </a:endParaRPr>
        </a:p>
      </dgm:t>
    </dgm:pt>
    <dgm:pt modelId="{7B34C35C-D0D1-4DFF-8F27-453DDE94D070}" type="parTrans" cxnId="{F2DC6671-9A62-48E8-A43D-0F0966FA74A9}">
      <dgm:prSet/>
      <dgm:spPr/>
      <dgm:t>
        <a:bodyPr/>
        <a:lstStyle/>
        <a:p>
          <a:endParaRPr lang="en-US"/>
        </a:p>
      </dgm:t>
    </dgm:pt>
    <dgm:pt modelId="{948AF65F-B931-4792-8336-366A13AB0CEB}" type="sibTrans" cxnId="{F2DC6671-9A62-48E8-A43D-0F0966FA74A9}">
      <dgm:prSet/>
      <dgm:spPr/>
      <dgm:t>
        <a:bodyPr/>
        <a:lstStyle/>
        <a:p>
          <a:endParaRPr lang="en-US"/>
        </a:p>
      </dgm:t>
    </dgm:pt>
    <dgm:pt modelId="{50FCDD09-F955-4877-9364-A826ABCF84BC}">
      <dgm:prSet phldrT="[Text]"/>
      <dgm:spPr>
        <a:solidFill>
          <a:srgbClr val="800000"/>
        </a:solidFill>
        <a:ln>
          <a:solidFill>
            <a:srgbClr val="F8E180"/>
          </a:solidFill>
        </a:ln>
      </dgm:spPr>
      <dgm:t>
        <a:bodyPr/>
        <a:lstStyle/>
        <a:p>
          <a:r>
            <a:rPr lang="en-US" dirty="0" smtClean="0">
              <a:solidFill>
                <a:srgbClr val="F8E180"/>
              </a:solidFill>
            </a:rPr>
            <a:t>Verify rules are followed</a:t>
          </a:r>
          <a:endParaRPr lang="en-US" dirty="0">
            <a:solidFill>
              <a:srgbClr val="F8E180"/>
            </a:solidFill>
          </a:endParaRPr>
        </a:p>
      </dgm:t>
    </dgm:pt>
    <dgm:pt modelId="{E736BB7A-0C71-43DE-9AE1-8911E293C879}" type="parTrans" cxnId="{85832F17-F7BD-4283-A35F-33B620000858}">
      <dgm:prSet/>
      <dgm:spPr/>
      <dgm:t>
        <a:bodyPr/>
        <a:lstStyle/>
        <a:p>
          <a:endParaRPr lang="en-US"/>
        </a:p>
      </dgm:t>
    </dgm:pt>
    <dgm:pt modelId="{A50723F6-1BE3-455E-9645-7FB4BBB2B675}" type="sibTrans" cxnId="{85832F17-F7BD-4283-A35F-33B620000858}">
      <dgm:prSet/>
      <dgm:spPr/>
      <dgm:t>
        <a:bodyPr/>
        <a:lstStyle/>
        <a:p>
          <a:endParaRPr lang="en-US"/>
        </a:p>
      </dgm:t>
    </dgm:pt>
    <dgm:pt modelId="{BF40F696-7C77-498B-8FB5-CE12036FF8E8}" type="pres">
      <dgm:prSet presAssocID="{557A4D6D-63CC-40E8-A5BF-3876B491ACB3}" presName="Name0" presStyleCnt="0">
        <dgm:presLayoutVars>
          <dgm:dir/>
          <dgm:resizeHandles val="exact"/>
        </dgm:presLayoutVars>
      </dgm:prSet>
      <dgm:spPr/>
      <dgm:t>
        <a:bodyPr/>
        <a:lstStyle/>
        <a:p>
          <a:endParaRPr lang="en-US"/>
        </a:p>
      </dgm:t>
    </dgm:pt>
    <dgm:pt modelId="{CFDB631C-E455-4FD5-A4C5-9D1B3152D2FD}" type="pres">
      <dgm:prSet presAssocID="{55B93C0B-9AB0-411A-AE89-6BD6D544AB13}" presName="node" presStyleLbl="node1" presStyleIdx="0" presStyleCnt="4">
        <dgm:presLayoutVars>
          <dgm:bulletEnabled val="1"/>
        </dgm:presLayoutVars>
      </dgm:prSet>
      <dgm:spPr/>
      <dgm:t>
        <a:bodyPr/>
        <a:lstStyle/>
        <a:p>
          <a:endParaRPr lang="en-US"/>
        </a:p>
      </dgm:t>
    </dgm:pt>
    <dgm:pt modelId="{E4EB9411-77E8-460D-A3F3-9C3067DE8028}" type="pres">
      <dgm:prSet presAssocID="{AA6373BE-73BC-4BF1-953A-E47183AF964E}" presName="sibTrans" presStyleCnt="0"/>
      <dgm:spPr/>
    </dgm:pt>
    <dgm:pt modelId="{EB4E7DE0-F4EC-451B-B0B5-29E5110BE776}" type="pres">
      <dgm:prSet presAssocID="{ABD047A9-3E0B-4F3F-9E61-AAAC6D0940D8}" presName="node" presStyleLbl="node1" presStyleIdx="1" presStyleCnt="4">
        <dgm:presLayoutVars>
          <dgm:bulletEnabled val="1"/>
        </dgm:presLayoutVars>
      </dgm:prSet>
      <dgm:spPr/>
      <dgm:t>
        <a:bodyPr/>
        <a:lstStyle/>
        <a:p>
          <a:endParaRPr lang="en-US"/>
        </a:p>
      </dgm:t>
    </dgm:pt>
    <dgm:pt modelId="{15B2DAFF-E86D-48AB-A2DB-D347B8BB4C00}" type="pres">
      <dgm:prSet presAssocID="{5903BDA2-D65B-4151-8AFE-E3F3CC830269}" presName="sibTrans" presStyleCnt="0"/>
      <dgm:spPr/>
    </dgm:pt>
    <dgm:pt modelId="{F9E7BBF7-30EA-4901-8CB3-9D3DA930D826}" type="pres">
      <dgm:prSet presAssocID="{C00B9846-D198-4624-8901-70FE45F698B7}" presName="node" presStyleLbl="node1" presStyleIdx="2" presStyleCnt="4">
        <dgm:presLayoutVars>
          <dgm:bulletEnabled val="1"/>
        </dgm:presLayoutVars>
      </dgm:prSet>
      <dgm:spPr/>
      <dgm:t>
        <a:bodyPr/>
        <a:lstStyle/>
        <a:p>
          <a:endParaRPr lang="en-US"/>
        </a:p>
      </dgm:t>
    </dgm:pt>
    <dgm:pt modelId="{FD7929AE-183D-4FD3-AECA-F6912C63BF81}" type="pres">
      <dgm:prSet presAssocID="{6F778F30-87BB-4587-B15D-64A77DFE5549}" presName="sibTrans" presStyleCnt="0"/>
      <dgm:spPr/>
    </dgm:pt>
    <dgm:pt modelId="{D7E460B5-BFC3-402B-B11E-887EA34D74D2}" type="pres">
      <dgm:prSet presAssocID="{302C0F73-1404-4501-9A64-C3D1B34FAF41}" presName="node" presStyleLbl="node1" presStyleIdx="3" presStyleCnt="4" custLinFactNeighborX="1359" custLinFactNeighborY="1443">
        <dgm:presLayoutVars>
          <dgm:bulletEnabled val="1"/>
        </dgm:presLayoutVars>
      </dgm:prSet>
      <dgm:spPr/>
      <dgm:t>
        <a:bodyPr/>
        <a:lstStyle/>
        <a:p>
          <a:endParaRPr lang="en-US"/>
        </a:p>
      </dgm:t>
    </dgm:pt>
  </dgm:ptLst>
  <dgm:cxnLst>
    <dgm:cxn modelId="{12A5A675-6CB5-4A09-8857-6B06473D2CF4}" srcId="{557A4D6D-63CC-40E8-A5BF-3876B491ACB3}" destId="{ABD047A9-3E0B-4F3F-9E61-AAAC6D0940D8}" srcOrd="1" destOrd="0" parTransId="{3ECA473D-93ED-4762-9721-3B50DCCA108D}" sibTransId="{5903BDA2-D65B-4151-8AFE-E3F3CC830269}"/>
    <dgm:cxn modelId="{C0731CE7-5202-4BAE-8DE7-694F3C22EBA0}" srcId="{C00B9846-D198-4624-8901-70FE45F698B7}" destId="{3789945B-53BD-4ECE-9677-DB6BA1613350}" srcOrd="0" destOrd="0" parTransId="{FEEFCB1D-F4EF-4D98-9224-3457E9FAC1C6}" sibTransId="{7F56E352-2D1D-46CA-9E2F-022FFE5DE355}"/>
    <dgm:cxn modelId="{4B4E59A8-AB72-4E79-A65D-E0B6757F29D8}" srcId="{557A4D6D-63CC-40E8-A5BF-3876B491ACB3}" destId="{302C0F73-1404-4501-9A64-C3D1B34FAF41}" srcOrd="3" destOrd="0" parTransId="{A5127B80-2AA5-48AE-A2BA-CCAAF301DBA5}" sibTransId="{09AE47FD-5B2E-488C-899E-608A7B60B113}"/>
    <dgm:cxn modelId="{CF32FFFA-95AC-4C17-A9FC-49AC9B0BF77D}" srcId="{C00B9846-D198-4624-8901-70FE45F698B7}" destId="{24E40075-B7B1-4D13-B8FB-8826EC1C9C29}" srcOrd="1" destOrd="0" parTransId="{55684751-42B6-4080-927E-E2F4C7A4A669}" sibTransId="{8747DF34-0538-497C-98FD-30FA57BA27DC}"/>
    <dgm:cxn modelId="{8D75D38C-1BE4-4021-819C-D6F8AAE6C9AF}" srcId="{557A4D6D-63CC-40E8-A5BF-3876B491ACB3}" destId="{55B93C0B-9AB0-411A-AE89-6BD6D544AB13}" srcOrd="0" destOrd="0" parTransId="{6761E810-DA1E-4C4B-9221-5DDEA709E7D6}" sibTransId="{AA6373BE-73BC-4BF1-953A-E47183AF964E}"/>
    <dgm:cxn modelId="{E1AA23F9-9A54-46E7-A812-A286714F8470}" type="presOf" srcId="{C00B9846-D198-4624-8901-70FE45F698B7}" destId="{F9E7BBF7-30EA-4901-8CB3-9D3DA930D826}" srcOrd="0" destOrd="0" presId="urn:microsoft.com/office/officeart/2005/8/layout/hList6"/>
    <dgm:cxn modelId="{1277D8EA-D33C-47C1-AEBE-C15BD01B729C}" srcId="{ABD047A9-3E0B-4F3F-9E61-AAAC6D0940D8}" destId="{16D5E4BE-036E-43F4-B0B3-E40712A1C18F}" srcOrd="0" destOrd="0" parTransId="{B3E10626-63AF-48D1-B004-BCA55C5060C0}" sibTransId="{10C78B35-3912-4761-8434-224DA321601F}"/>
    <dgm:cxn modelId="{BE20B1F6-C271-47B3-B3B5-F67EBD68335D}" type="presOf" srcId="{24E40075-B7B1-4D13-B8FB-8826EC1C9C29}" destId="{F9E7BBF7-30EA-4901-8CB3-9D3DA930D826}" srcOrd="0" destOrd="2" presId="urn:microsoft.com/office/officeart/2005/8/layout/hList6"/>
    <dgm:cxn modelId="{31532D9C-FB14-4520-9030-B9FA50C7734A}" srcId="{ABD047A9-3E0B-4F3F-9E61-AAAC6D0940D8}" destId="{0072846A-E159-4509-B3CF-2B4E0F2089C1}" srcOrd="2" destOrd="0" parTransId="{DABFECE2-1A47-4450-922E-9F2194253038}" sibTransId="{F2954C53-9C9E-40D8-9296-08C6F57F238C}"/>
    <dgm:cxn modelId="{39C8FC52-825D-44B0-8D12-4560D2971711}" type="presOf" srcId="{50FCDD09-F955-4877-9364-A826ABCF84BC}" destId="{EB4E7DE0-F4EC-451B-B0B5-29E5110BE776}" srcOrd="0" destOrd="2" presId="urn:microsoft.com/office/officeart/2005/8/layout/hList6"/>
    <dgm:cxn modelId="{0BA81549-83EE-4EB1-8BC4-6DD98428997C}" type="presOf" srcId="{557A4D6D-63CC-40E8-A5BF-3876B491ACB3}" destId="{BF40F696-7C77-498B-8FB5-CE12036FF8E8}" srcOrd="0" destOrd="0" presId="urn:microsoft.com/office/officeart/2005/8/layout/hList6"/>
    <dgm:cxn modelId="{0425F3FF-F690-4D9D-AA60-638D06E1425F}" srcId="{55B93C0B-9AB0-411A-AE89-6BD6D544AB13}" destId="{EFB80F78-41AE-45CA-BB30-A4370102390F}" srcOrd="0" destOrd="0" parTransId="{6FD2403E-8C03-486B-83F1-386B4C625DF6}" sibTransId="{3458C40D-E7DD-472B-B030-9954EB276C91}"/>
    <dgm:cxn modelId="{F2DC6671-9A62-48E8-A43D-0F0966FA74A9}" srcId="{302C0F73-1404-4501-9A64-C3D1B34FAF41}" destId="{F8D3A494-5BDC-48FA-BE27-F516BA374AD4}" srcOrd="0" destOrd="0" parTransId="{7B34C35C-D0D1-4DFF-8F27-453DDE94D070}" sibTransId="{948AF65F-B931-4792-8336-366A13AB0CEB}"/>
    <dgm:cxn modelId="{9392FAF6-82F4-404F-A7F2-91AE68F656CB}" srcId="{302C0F73-1404-4501-9A64-C3D1B34FAF41}" destId="{9457C2A8-F9CA-43B6-AD52-9EB7B44241FB}" srcOrd="1" destOrd="0" parTransId="{35DF9CC7-7CCC-46D5-B189-42B00227CFDA}" sibTransId="{553DF7DD-5F57-4313-9A95-2671041B0988}"/>
    <dgm:cxn modelId="{6175A9BC-283C-412A-B034-63BAEE28386E}" type="presOf" srcId="{3789945B-53BD-4ECE-9677-DB6BA1613350}" destId="{F9E7BBF7-30EA-4901-8CB3-9D3DA930D826}" srcOrd="0" destOrd="1" presId="urn:microsoft.com/office/officeart/2005/8/layout/hList6"/>
    <dgm:cxn modelId="{65A06FC1-C92F-4245-A679-24DE2CB824F0}" type="presOf" srcId="{ABD047A9-3E0B-4F3F-9E61-AAAC6D0940D8}" destId="{EB4E7DE0-F4EC-451B-B0B5-29E5110BE776}" srcOrd="0" destOrd="0" presId="urn:microsoft.com/office/officeart/2005/8/layout/hList6"/>
    <dgm:cxn modelId="{87D1FE85-4D1A-452E-AC74-8FFEC1BD5607}" type="presOf" srcId="{16D5E4BE-036E-43F4-B0B3-E40712A1C18F}" destId="{EB4E7DE0-F4EC-451B-B0B5-29E5110BE776}" srcOrd="0" destOrd="1" presId="urn:microsoft.com/office/officeart/2005/8/layout/hList6"/>
    <dgm:cxn modelId="{F6C389C9-A6C9-4D4C-AC74-FC4896EA976E}" type="presOf" srcId="{0072846A-E159-4509-B3CF-2B4E0F2089C1}" destId="{EB4E7DE0-F4EC-451B-B0B5-29E5110BE776}" srcOrd="0" destOrd="3" presId="urn:microsoft.com/office/officeart/2005/8/layout/hList6"/>
    <dgm:cxn modelId="{F5480A57-68B4-4087-9599-9F9E19071A85}" type="presOf" srcId="{EFB80F78-41AE-45CA-BB30-A4370102390F}" destId="{CFDB631C-E455-4FD5-A4C5-9D1B3152D2FD}" srcOrd="0" destOrd="1" presId="urn:microsoft.com/office/officeart/2005/8/layout/hList6"/>
    <dgm:cxn modelId="{A160F458-D32D-414F-A8C5-2D941854C084}" type="presOf" srcId="{956022CA-1E99-4A61-9167-DC328675CF38}" destId="{CFDB631C-E455-4FD5-A4C5-9D1B3152D2FD}" srcOrd="0" destOrd="2" presId="urn:microsoft.com/office/officeart/2005/8/layout/hList6"/>
    <dgm:cxn modelId="{BA753AB1-CE7E-4E99-8869-6ED598E962F8}" srcId="{55B93C0B-9AB0-411A-AE89-6BD6D544AB13}" destId="{956022CA-1E99-4A61-9167-DC328675CF38}" srcOrd="1" destOrd="0" parTransId="{F9CD7CFB-8D47-4F8A-957F-11788EC4615A}" sibTransId="{8C25E455-4B2E-4A89-AB13-915EB051DEF3}"/>
    <dgm:cxn modelId="{43F07460-3691-40BB-92B0-3B1E73C135A6}" type="presOf" srcId="{55B93C0B-9AB0-411A-AE89-6BD6D544AB13}" destId="{CFDB631C-E455-4FD5-A4C5-9D1B3152D2FD}" srcOrd="0" destOrd="0" presId="urn:microsoft.com/office/officeart/2005/8/layout/hList6"/>
    <dgm:cxn modelId="{3E8C3D86-71AD-4631-8F43-B02770B6FEAF}" type="presOf" srcId="{302C0F73-1404-4501-9A64-C3D1B34FAF41}" destId="{D7E460B5-BFC3-402B-B11E-887EA34D74D2}" srcOrd="0" destOrd="0" presId="urn:microsoft.com/office/officeart/2005/8/layout/hList6"/>
    <dgm:cxn modelId="{85832F17-F7BD-4283-A35F-33B620000858}" srcId="{ABD047A9-3E0B-4F3F-9E61-AAAC6D0940D8}" destId="{50FCDD09-F955-4877-9364-A826ABCF84BC}" srcOrd="1" destOrd="0" parTransId="{E736BB7A-0C71-43DE-9AE1-8911E293C879}" sibTransId="{A50723F6-1BE3-455E-9645-7FB4BBB2B675}"/>
    <dgm:cxn modelId="{01FB5142-427A-4EC7-A3D5-53A49AF06CDA}" type="presOf" srcId="{9457C2A8-F9CA-43B6-AD52-9EB7B44241FB}" destId="{D7E460B5-BFC3-402B-B11E-887EA34D74D2}" srcOrd="0" destOrd="2" presId="urn:microsoft.com/office/officeart/2005/8/layout/hList6"/>
    <dgm:cxn modelId="{D58D1D78-22EE-462B-AEAC-FB38369F906F}" type="presOf" srcId="{F8D3A494-5BDC-48FA-BE27-F516BA374AD4}" destId="{D7E460B5-BFC3-402B-B11E-887EA34D74D2}" srcOrd="0" destOrd="1" presId="urn:microsoft.com/office/officeart/2005/8/layout/hList6"/>
    <dgm:cxn modelId="{5B58332F-B48D-4060-977B-676575AC658A}" srcId="{557A4D6D-63CC-40E8-A5BF-3876B491ACB3}" destId="{C00B9846-D198-4624-8901-70FE45F698B7}" srcOrd="2" destOrd="0" parTransId="{6122A6C5-7087-4F28-9A80-8DABF44D6DDB}" sibTransId="{6F778F30-87BB-4587-B15D-64A77DFE5549}"/>
    <dgm:cxn modelId="{6CDDB937-46B6-4E78-BCC7-56C597A26789}" type="presParOf" srcId="{BF40F696-7C77-498B-8FB5-CE12036FF8E8}" destId="{CFDB631C-E455-4FD5-A4C5-9D1B3152D2FD}" srcOrd="0" destOrd="0" presId="urn:microsoft.com/office/officeart/2005/8/layout/hList6"/>
    <dgm:cxn modelId="{63873B13-4D10-4F14-835B-B9A3797B8069}" type="presParOf" srcId="{BF40F696-7C77-498B-8FB5-CE12036FF8E8}" destId="{E4EB9411-77E8-460D-A3F3-9C3067DE8028}" srcOrd="1" destOrd="0" presId="urn:microsoft.com/office/officeart/2005/8/layout/hList6"/>
    <dgm:cxn modelId="{0CCCEAE9-2EE6-4C77-BB9D-7D03431E5F3B}" type="presParOf" srcId="{BF40F696-7C77-498B-8FB5-CE12036FF8E8}" destId="{EB4E7DE0-F4EC-451B-B0B5-29E5110BE776}" srcOrd="2" destOrd="0" presId="urn:microsoft.com/office/officeart/2005/8/layout/hList6"/>
    <dgm:cxn modelId="{70DC9168-6F92-437E-905F-2F16E82C2A77}" type="presParOf" srcId="{BF40F696-7C77-498B-8FB5-CE12036FF8E8}" destId="{15B2DAFF-E86D-48AB-A2DB-D347B8BB4C00}" srcOrd="3" destOrd="0" presId="urn:microsoft.com/office/officeart/2005/8/layout/hList6"/>
    <dgm:cxn modelId="{1E56C891-FA77-4729-AC44-DC583A1F372C}" type="presParOf" srcId="{BF40F696-7C77-498B-8FB5-CE12036FF8E8}" destId="{F9E7BBF7-30EA-4901-8CB3-9D3DA930D826}" srcOrd="4" destOrd="0" presId="urn:microsoft.com/office/officeart/2005/8/layout/hList6"/>
    <dgm:cxn modelId="{E083307F-BB16-40C4-84C4-E92798952643}" type="presParOf" srcId="{BF40F696-7C77-498B-8FB5-CE12036FF8E8}" destId="{FD7929AE-183D-4FD3-AECA-F6912C63BF81}" srcOrd="5" destOrd="0" presId="urn:microsoft.com/office/officeart/2005/8/layout/hList6"/>
    <dgm:cxn modelId="{5D0C817D-02D7-4AF0-BFD7-099B44068961}" type="presParOf" srcId="{BF40F696-7C77-498B-8FB5-CE12036FF8E8}" destId="{D7E460B5-BFC3-402B-B11E-887EA34D74D2}" srcOrd="6"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B631C-E455-4FD5-A4C5-9D1B3152D2FD}">
      <dsp:nvSpPr>
        <dsp:cNvPr id="0" name=""/>
        <dsp:cNvSpPr/>
      </dsp:nvSpPr>
      <dsp:spPr>
        <a:xfrm rot="16200000">
          <a:off x="-1287549" y="1289533"/>
          <a:ext cx="4525963" cy="1946895"/>
        </a:xfrm>
        <a:prstGeom prst="flowChartManualOperation">
          <a:avLst/>
        </a:prstGeom>
        <a:solidFill>
          <a:srgbClr val="800000"/>
        </a:solidFill>
        <a:ln w="25400" cap="flat" cmpd="sng" algn="ctr">
          <a:solidFill>
            <a:srgbClr val="F8E18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7795" bIns="0" numCol="1" spcCol="1270" anchor="t" anchorCtr="0">
          <a:noAutofit/>
        </a:bodyPr>
        <a:lstStyle/>
        <a:p>
          <a:pPr lvl="0" algn="l" defTabSz="1155700">
            <a:lnSpc>
              <a:spcPct val="90000"/>
            </a:lnSpc>
            <a:spcBef>
              <a:spcPct val="0"/>
            </a:spcBef>
            <a:spcAft>
              <a:spcPct val="35000"/>
            </a:spcAft>
          </a:pPr>
          <a:r>
            <a:rPr lang="en-US" sz="2600" b="1" kern="1200" dirty="0" smtClean="0">
              <a:solidFill>
                <a:srgbClr val="F8E180"/>
              </a:solidFill>
            </a:rPr>
            <a:t>USDA-AMS</a:t>
          </a:r>
          <a:endParaRPr lang="en-US" sz="2600" b="1" kern="1200" dirty="0">
            <a:solidFill>
              <a:srgbClr val="F8E180"/>
            </a:solidFill>
          </a:endParaRPr>
        </a:p>
        <a:p>
          <a:pPr marL="228600" lvl="1" indent="-228600" algn="l" defTabSz="889000">
            <a:lnSpc>
              <a:spcPct val="90000"/>
            </a:lnSpc>
            <a:spcBef>
              <a:spcPct val="0"/>
            </a:spcBef>
            <a:spcAft>
              <a:spcPct val="15000"/>
            </a:spcAft>
            <a:buChar char="••"/>
          </a:pPr>
          <a:r>
            <a:rPr lang="en-US" sz="2000" kern="1200" dirty="0" smtClean="0">
              <a:solidFill>
                <a:srgbClr val="F8E180"/>
              </a:solidFill>
            </a:rPr>
            <a:t>Creates and maintains regulations w/ NOSB</a:t>
          </a:r>
          <a:endParaRPr lang="en-US" sz="2000" kern="1200" dirty="0">
            <a:solidFill>
              <a:srgbClr val="F8E180"/>
            </a:solidFill>
          </a:endParaRPr>
        </a:p>
        <a:p>
          <a:pPr marL="228600" lvl="1" indent="-228600" algn="l" defTabSz="889000">
            <a:lnSpc>
              <a:spcPct val="90000"/>
            </a:lnSpc>
            <a:spcBef>
              <a:spcPct val="0"/>
            </a:spcBef>
            <a:spcAft>
              <a:spcPct val="15000"/>
            </a:spcAft>
            <a:buChar char="••"/>
          </a:pPr>
          <a:r>
            <a:rPr lang="en-US" sz="2000" kern="1200" dirty="0" smtClean="0">
              <a:solidFill>
                <a:srgbClr val="F8E180"/>
              </a:solidFill>
            </a:rPr>
            <a:t>Accredits certifying agencies</a:t>
          </a:r>
          <a:endParaRPr lang="en-US" sz="2000" kern="1200" dirty="0">
            <a:solidFill>
              <a:srgbClr val="F8E180"/>
            </a:solidFill>
          </a:endParaRPr>
        </a:p>
      </dsp:txBody>
      <dsp:txXfrm rot="5400000">
        <a:off x="1985" y="905192"/>
        <a:ext cx="1946895" cy="2715577"/>
      </dsp:txXfrm>
    </dsp:sp>
    <dsp:sp modelId="{EB4E7DE0-F4EC-451B-B0B5-29E5110BE776}">
      <dsp:nvSpPr>
        <dsp:cNvPr id="0" name=""/>
        <dsp:cNvSpPr/>
      </dsp:nvSpPr>
      <dsp:spPr>
        <a:xfrm rot="16200000">
          <a:off x="805362" y="1289533"/>
          <a:ext cx="4525963" cy="1946895"/>
        </a:xfrm>
        <a:prstGeom prst="flowChartManualOperation">
          <a:avLst/>
        </a:prstGeom>
        <a:solidFill>
          <a:srgbClr val="800000"/>
        </a:solidFill>
        <a:ln w="25400" cap="flat" cmpd="sng" algn="ctr">
          <a:solidFill>
            <a:srgbClr val="F8E18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7795" bIns="0" numCol="1" spcCol="1270" anchor="t" anchorCtr="0">
          <a:noAutofit/>
        </a:bodyPr>
        <a:lstStyle/>
        <a:p>
          <a:pPr lvl="0" algn="l" defTabSz="1155700">
            <a:lnSpc>
              <a:spcPct val="90000"/>
            </a:lnSpc>
            <a:spcBef>
              <a:spcPct val="0"/>
            </a:spcBef>
            <a:spcAft>
              <a:spcPct val="35000"/>
            </a:spcAft>
          </a:pPr>
          <a:r>
            <a:rPr lang="en-US" sz="2600" b="1" kern="1200" dirty="0" smtClean="0">
              <a:solidFill>
                <a:srgbClr val="F8E180"/>
              </a:solidFill>
            </a:rPr>
            <a:t>Certifying Agencies</a:t>
          </a:r>
          <a:endParaRPr lang="en-US" sz="2600" b="1" kern="1200" dirty="0">
            <a:solidFill>
              <a:srgbClr val="F8E180"/>
            </a:solidFill>
          </a:endParaRPr>
        </a:p>
        <a:p>
          <a:pPr marL="228600" lvl="1" indent="-228600" algn="l" defTabSz="889000">
            <a:lnSpc>
              <a:spcPct val="90000"/>
            </a:lnSpc>
            <a:spcBef>
              <a:spcPct val="0"/>
            </a:spcBef>
            <a:spcAft>
              <a:spcPct val="15000"/>
            </a:spcAft>
            <a:buChar char="••"/>
          </a:pPr>
          <a:r>
            <a:rPr lang="en-US" sz="2000" kern="1200" dirty="0" smtClean="0">
              <a:solidFill>
                <a:srgbClr val="F8E180"/>
              </a:solidFill>
            </a:rPr>
            <a:t>Inspect farms</a:t>
          </a:r>
          <a:endParaRPr lang="en-US" sz="2000" kern="1200" dirty="0">
            <a:solidFill>
              <a:srgbClr val="F8E180"/>
            </a:solidFill>
          </a:endParaRPr>
        </a:p>
        <a:p>
          <a:pPr marL="228600" lvl="1" indent="-228600" algn="l" defTabSz="889000">
            <a:lnSpc>
              <a:spcPct val="90000"/>
            </a:lnSpc>
            <a:spcBef>
              <a:spcPct val="0"/>
            </a:spcBef>
            <a:spcAft>
              <a:spcPct val="15000"/>
            </a:spcAft>
            <a:buChar char="••"/>
          </a:pPr>
          <a:r>
            <a:rPr lang="en-US" sz="2000" kern="1200" dirty="0" smtClean="0">
              <a:solidFill>
                <a:srgbClr val="F8E180"/>
              </a:solidFill>
            </a:rPr>
            <a:t>Verify rules are followed</a:t>
          </a:r>
          <a:endParaRPr lang="en-US" sz="2000" kern="1200" dirty="0">
            <a:solidFill>
              <a:srgbClr val="F8E180"/>
            </a:solidFill>
          </a:endParaRPr>
        </a:p>
        <a:p>
          <a:pPr marL="228600" lvl="1" indent="-228600" algn="l" defTabSz="889000">
            <a:lnSpc>
              <a:spcPct val="90000"/>
            </a:lnSpc>
            <a:spcBef>
              <a:spcPct val="0"/>
            </a:spcBef>
            <a:spcAft>
              <a:spcPct val="15000"/>
            </a:spcAft>
            <a:buChar char="••"/>
          </a:pPr>
          <a:r>
            <a:rPr lang="en-US" sz="2000" kern="1200" dirty="0" smtClean="0">
              <a:solidFill>
                <a:srgbClr val="F8E180"/>
              </a:solidFill>
            </a:rPr>
            <a:t>Certify farms</a:t>
          </a:r>
          <a:endParaRPr lang="en-US" sz="2000" kern="1200" dirty="0">
            <a:solidFill>
              <a:srgbClr val="F8E180"/>
            </a:solidFill>
          </a:endParaRPr>
        </a:p>
      </dsp:txBody>
      <dsp:txXfrm rot="5400000">
        <a:off x="2094896" y="905192"/>
        <a:ext cx="1946895" cy="2715577"/>
      </dsp:txXfrm>
    </dsp:sp>
    <dsp:sp modelId="{F9E7BBF7-30EA-4901-8CB3-9D3DA930D826}">
      <dsp:nvSpPr>
        <dsp:cNvPr id="0" name=""/>
        <dsp:cNvSpPr/>
      </dsp:nvSpPr>
      <dsp:spPr>
        <a:xfrm rot="16200000">
          <a:off x="2898274" y="1289533"/>
          <a:ext cx="4525963" cy="1946895"/>
        </a:xfrm>
        <a:prstGeom prst="flowChartManualOperation">
          <a:avLst/>
        </a:prstGeom>
        <a:solidFill>
          <a:srgbClr val="800000"/>
        </a:solidFill>
        <a:ln w="25400" cap="flat" cmpd="sng" algn="ctr">
          <a:solidFill>
            <a:srgbClr val="F8E18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7795" bIns="0" numCol="1" spcCol="1270" anchor="t" anchorCtr="0">
          <a:noAutofit/>
        </a:bodyPr>
        <a:lstStyle/>
        <a:p>
          <a:pPr lvl="0" algn="l" defTabSz="1155700">
            <a:lnSpc>
              <a:spcPct val="90000"/>
            </a:lnSpc>
            <a:spcBef>
              <a:spcPct val="0"/>
            </a:spcBef>
            <a:spcAft>
              <a:spcPct val="35000"/>
            </a:spcAft>
          </a:pPr>
          <a:r>
            <a:rPr lang="en-US" sz="2600" b="1" kern="1200" dirty="0" smtClean="0">
              <a:solidFill>
                <a:srgbClr val="F8E180"/>
              </a:solidFill>
            </a:rPr>
            <a:t>Certified Farms</a:t>
          </a:r>
          <a:endParaRPr lang="en-US" sz="2600" b="1" kern="1200" dirty="0">
            <a:solidFill>
              <a:srgbClr val="F8E180"/>
            </a:solidFill>
          </a:endParaRPr>
        </a:p>
        <a:p>
          <a:pPr marL="228600" lvl="1" indent="-228600" algn="l" defTabSz="889000">
            <a:lnSpc>
              <a:spcPct val="90000"/>
            </a:lnSpc>
            <a:spcBef>
              <a:spcPct val="0"/>
            </a:spcBef>
            <a:spcAft>
              <a:spcPct val="15000"/>
            </a:spcAft>
            <a:buChar char="••"/>
          </a:pPr>
          <a:r>
            <a:rPr lang="en-US" sz="2000" kern="1200" dirty="0" smtClean="0">
              <a:solidFill>
                <a:srgbClr val="F8E180"/>
              </a:solidFill>
            </a:rPr>
            <a:t>Follow NOP rules</a:t>
          </a:r>
          <a:endParaRPr lang="en-US" sz="2000" kern="1200" dirty="0">
            <a:solidFill>
              <a:srgbClr val="F8E180"/>
            </a:solidFill>
          </a:endParaRPr>
        </a:p>
        <a:p>
          <a:pPr marL="228600" lvl="1" indent="-228600" algn="l" defTabSz="889000">
            <a:lnSpc>
              <a:spcPct val="90000"/>
            </a:lnSpc>
            <a:spcBef>
              <a:spcPct val="0"/>
            </a:spcBef>
            <a:spcAft>
              <a:spcPct val="15000"/>
            </a:spcAft>
            <a:buChar char="••"/>
          </a:pPr>
          <a:r>
            <a:rPr lang="en-US" sz="2000" kern="1200" dirty="0" smtClean="0">
              <a:solidFill>
                <a:srgbClr val="F8E180"/>
              </a:solidFill>
            </a:rPr>
            <a:t>Work with certifiers to get certified</a:t>
          </a:r>
          <a:endParaRPr lang="en-US" sz="2000" kern="1200" dirty="0">
            <a:solidFill>
              <a:srgbClr val="F8E180"/>
            </a:solidFill>
          </a:endParaRPr>
        </a:p>
      </dsp:txBody>
      <dsp:txXfrm rot="5400000">
        <a:off x="4187808" y="905192"/>
        <a:ext cx="1946895" cy="2715577"/>
      </dsp:txXfrm>
    </dsp:sp>
    <dsp:sp modelId="{D7E460B5-BFC3-402B-B11E-887EA34D74D2}">
      <dsp:nvSpPr>
        <dsp:cNvPr id="0" name=""/>
        <dsp:cNvSpPr/>
      </dsp:nvSpPr>
      <dsp:spPr>
        <a:xfrm rot="16200000">
          <a:off x="4993170" y="1289533"/>
          <a:ext cx="4525963" cy="1946895"/>
        </a:xfrm>
        <a:prstGeom prst="flowChartManualOperation">
          <a:avLst/>
        </a:prstGeom>
        <a:solidFill>
          <a:srgbClr val="800000"/>
        </a:solidFill>
        <a:ln w="25400" cap="flat" cmpd="sng" algn="ctr">
          <a:solidFill>
            <a:srgbClr val="F8E18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7795" bIns="0" numCol="1" spcCol="1270" anchor="t" anchorCtr="0">
          <a:noAutofit/>
        </a:bodyPr>
        <a:lstStyle/>
        <a:p>
          <a:pPr lvl="0" algn="l" defTabSz="1155700">
            <a:lnSpc>
              <a:spcPct val="90000"/>
            </a:lnSpc>
            <a:spcBef>
              <a:spcPct val="0"/>
            </a:spcBef>
            <a:spcAft>
              <a:spcPct val="35000"/>
            </a:spcAft>
          </a:pPr>
          <a:r>
            <a:rPr lang="en-US" sz="2600" b="1" kern="1200" dirty="0" smtClean="0">
              <a:solidFill>
                <a:srgbClr val="F8E180"/>
              </a:solidFill>
            </a:rPr>
            <a:t>Retailers &amp; Consumers</a:t>
          </a:r>
          <a:endParaRPr lang="en-US" sz="2600" b="1" kern="1200" dirty="0">
            <a:solidFill>
              <a:srgbClr val="F8E180"/>
            </a:solidFill>
          </a:endParaRPr>
        </a:p>
        <a:p>
          <a:pPr marL="228600" lvl="1" indent="-228600" algn="l" defTabSz="889000">
            <a:lnSpc>
              <a:spcPct val="90000"/>
            </a:lnSpc>
            <a:spcBef>
              <a:spcPct val="0"/>
            </a:spcBef>
            <a:spcAft>
              <a:spcPct val="15000"/>
            </a:spcAft>
            <a:buChar char="••"/>
          </a:pPr>
          <a:r>
            <a:rPr lang="en-US" sz="2000" kern="1200" dirty="0" smtClean="0">
              <a:solidFill>
                <a:srgbClr val="F8E180"/>
              </a:solidFill>
            </a:rPr>
            <a:t>Purchase organic products</a:t>
          </a:r>
          <a:endParaRPr lang="en-US" sz="2000" kern="1200" dirty="0">
            <a:solidFill>
              <a:srgbClr val="F8E180"/>
            </a:solidFill>
          </a:endParaRPr>
        </a:p>
        <a:p>
          <a:pPr marL="228600" lvl="1" indent="-228600" algn="l" defTabSz="889000">
            <a:lnSpc>
              <a:spcPct val="90000"/>
            </a:lnSpc>
            <a:spcBef>
              <a:spcPct val="0"/>
            </a:spcBef>
            <a:spcAft>
              <a:spcPct val="15000"/>
            </a:spcAft>
            <a:buChar char="••"/>
          </a:pPr>
          <a:r>
            <a:rPr lang="en-US" sz="2000" kern="1200" dirty="0" smtClean="0">
              <a:solidFill>
                <a:srgbClr val="F8E180"/>
              </a:solidFill>
            </a:rPr>
            <a:t>Assured that organic label has integrity</a:t>
          </a:r>
          <a:endParaRPr lang="en-US" sz="2000" kern="1200" dirty="0">
            <a:solidFill>
              <a:srgbClr val="F8E180"/>
            </a:solidFill>
          </a:endParaRPr>
        </a:p>
      </dsp:txBody>
      <dsp:txXfrm rot="5400000">
        <a:off x="6282704" y="905192"/>
        <a:ext cx="1946895" cy="2715577"/>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AE66BE-791C-41E0-B860-D0765BCA0DFE}" type="datetimeFigureOut">
              <a:rPr lang="en-US" smtClean="0"/>
              <a:t>6/26/2018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08847-16BB-4EEE-A0D2-583A44F23D8A}" type="slidenum">
              <a:rPr lang="en-US" smtClean="0"/>
              <a:t>‹#›</a:t>
            </a:fld>
            <a:endParaRPr lang="en-US"/>
          </a:p>
        </p:txBody>
      </p:sp>
    </p:spTree>
    <p:extLst>
      <p:ext uri="{BB962C8B-B14F-4D97-AF65-F5344CB8AC3E}">
        <p14:creationId xmlns:p14="http://schemas.microsoft.com/office/powerpoint/2010/main" val="173910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Welcome to our What Is Organic Agriculture module!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Kristine</a:t>
            </a:r>
            <a:r>
              <a:rPr lang="en-US" baseline="0" dirty="0" smtClean="0"/>
              <a:t> </a:t>
            </a:r>
            <a:r>
              <a:rPr lang="en-US" baseline="0" dirty="0" err="1" smtClean="0"/>
              <a:t>Moncada</a:t>
            </a:r>
            <a:r>
              <a:rPr lang="en-US" baseline="0" dirty="0" smtClean="0"/>
              <a:t>, University of </a:t>
            </a:r>
            <a:r>
              <a:rPr lang="en-US" baseline="0" dirty="0" smtClean="0"/>
              <a:t>Minnesota</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a:t>
            </a:fld>
            <a:endParaRPr lang="en-US"/>
          </a:p>
        </p:txBody>
      </p:sp>
    </p:spTree>
    <p:extLst>
      <p:ext uri="{BB962C8B-B14F-4D97-AF65-F5344CB8AC3E}">
        <p14:creationId xmlns:p14="http://schemas.microsoft.com/office/powerpoint/2010/main" val="3875497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Organic farmers maintain and increase soil organic matter by adding manure, compost, green manures and cover crops to their systems.  Organic matter is extremely important.  It is a source of nutrients for crops, it improves soil structure and moisture retention, and it supports microbial activity.  </a:t>
            </a:r>
          </a:p>
          <a:p>
            <a:endParaRPr lang="en-US" dirty="0" smtClean="0"/>
          </a:p>
          <a:p>
            <a:r>
              <a:rPr lang="en-US" b="1" dirty="0" smtClean="0"/>
              <a:t>Images</a:t>
            </a:r>
            <a:r>
              <a:rPr lang="en-US" dirty="0" smtClean="0"/>
              <a:t>: Carmen</a:t>
            </a:r>
            <a:r>
              <a:rPr lang="en-US" baseline="0" dirty="0" smtClean="0"/>
              <a:t> </a:t>
            </a:r>
            <a:r>
              <a:rPr lang="en-US" baseline="0" dirty="0" err="1" smtClean="0"/>
              <a:t>Fernholz</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10</a:t>
            </a:fld>
            <a:endParaRPr lang="en-US"/>
          </a:p>
        </p:txBody>
      </p:sp>
    </p:spTree>
    <p:extLst>
      <p:ext uri="{BB962C8B-B14F-4D97-AF65-F5344CB8AC3E}">
        <p14:creationId xmlns:p14="http://schemas.microsoft.com/office/powerpoint/2010/main" val="392407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Along with soil, organic farmers aim to protect water resources as well.</a:t>
            </a:r>
          </a:p>
          <a:p>
            <a:endParaRPr lang="en-US" b="1" dirty="0" smtClean="0"/>
          </a:p>
          <a:p>
            <a:r>
              <a:rPr lang="en-US" b="1" dirty="0" smtClean="0"/>
              <a:t>Image</a:t>
            </a:r>
            <a:r>
              <a:rPr lang="en-US" dirty="0" smtClean="0"/>
              <a:t>: Carmen </a:t>
            </a:r>
            <a:r>
              <a:rPr lang="en-US" dirty="0" err="1" smtClean="0"/>
              <a:t>Fernholz</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11</a:t>
            </a:fld>
            <a:endParaRPr lang="en-US"/>
          </a:p>
        </p:txBody>
      </p:sp>
    </p:spTree>
    <p:extLst>
      <p:ext uri="{BB962C8B-B14F-4D97-AF65-F5344CB8AC3E}">
        <p14:creationId xmlns:p14="http://schemas.microsoft.com/office/powerpoint/2010/main" val="208959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Many practices in organic agriculture can help protect water quality.  Building healthy soils can increase nutrient and moisture retention to reduce runoff. Slow-release fertilizers like compost and green manures can reduce nutrient leaching. Maintaining conservation buffers can decrease runoff.</a:t>
            </a:r>
          </a:p>
          <a:p>
            <a:endParaRPr lang="en-US" dirty="0" smtClean="0"/>
          </a:p>
          <a:p>
            <a:r>
              <a:rPr lang="en-US" b="1" dirty="0" smtClean="0"/>
              <a:t>Image</a:t>
            </a:r>
            <a:r>
              <a:rPr lang="en-US" dirty="0" smtClean="0"/>
              <a:t>: Tim McCabe,</a:t>
            </a:r>
            <a:r>
              <a:rPr lang="en-US" baseline="0" dirty="0" smtClean="0"/>
              <a:t> USDA-NRCS</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12</a:t>
            </a:fld>
            <a:endParaRPr lang="en-US"/>
          </a:p>
        </p:txBody>
      </p:sp>
    </p:spTree>
    <p:extLst>
      <p:ext uri="{BB962C8B-B14F-4D97-AF65-F5344CB8AC3E}">
        <p14:creationId xmlns:p14="http://schemas.microsoft.com/office/powerpoint/2010/main" val="593841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 high quality buffer such as the one on the left protects the stream from contamination and soil sedimentation from erosion.  It also provides wildlife habitat.  The stream on the right has little protection and no refuge for wildlife.   The Farm Service Agency has a program that will pay organic farmers for the land they leave in a buffer zone, similar to Conservation Reserve Payments.  Contact your FSA office for more information.
</a:t>
            </a:r>
            <a:r>
              <a:rPr lang="en-US" b="1" dirty="0" smtClean="0"/>
              <a:t>Images</a:t>
            </a:r>
            <a:r>
              <a:rPr lang="en-US" dirty="0" smtClean="0"/>
              <a:t>: Lynn Betts,</a:t>
            </a:r>
            <a:r>
              <a:rPr lang="en-US" baseline="0" dirty="0" smtClean="0"/>
              <a:t> USDA-NRCS</a:t>
            </a:r>
          </a:p>
        </p:txBody>
      </p:sp>
      <p:sp>
        <p:nvSpPr>
          <p:cNvPr id="4" name="Slide Number Placeholder 3"/>
          <p:cNvSpPr>
            <a:spLocks noGrp="1"/>
          </p:cNvSpPr>
          <p:nvPr>
            <p:ph type="sldNum" sz="quarter" idx="10"/>
          </p:nvPr>
        </p:nvSpPr>
        <p:spPr/>
        <p:txBody>
          <a:bodyPr/>
          <a:lstStyle/>
          <a:p>
            <a:fld id="{C1608847-16BB-4EEE-A0D2-583A44F23D8A}" type="slidenum">
              <a:rPr lang="en-US" smtClean="0"/>
              <a:t>13</a:t>
            </a:fld>
            <a:endParaRPr lang="en-US"/>
          </a:p>
        </p:txBody>
      </p:sp>
    </p:spTree>
    <p:extLst>
      <p:ext uri="{BB962C8B-B14F-4D97-AF65-F5344CB8AC3E}">
        <p14:creationId xmlns:p14="http://schemas.microsoft.com/office/powerpoint/2010/main" val="1967700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NOP rules state that an organic producer must initiate and maintain practices to support biodiversity.</a:t>
            </a:r>
          </a:p>
          <a:p>
            <a:endParaRPr lang="en-US" dirty="0" smtClean="0"/>
          </a:p>
          <a:p>
            <a:r>
              <a:rPr lang="en-US" b="1" dirty="0" smtClean="0"/>
              <a:t>Image</a:t>
            </a:r>
            <a:r>
              <a:rPr lang="en-US" dirty="0" smtClean="0"/>
              <a:t>: Carmen </a:t>
            </a:r>
            <a:r>
              <a:rPr lang="en-US" dirty="0" err="1" smtClean="0"/>
              <a:t>Fernholz</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14</a:t>
            </a:fld>
            <a:endParaRPr lang="en-US"/>
          </a:p>
        </p:txBody>
      </p:sp>
    </p:spTree>
    <p:extLst>
      <p:ext uri="{BB962C8B-B14F-4D97-AF65-F5344CB8AC3E}">
        <p14:creationId xmlns:p14="http://schemas.microsoft.com/office/powerpoint/2010/main" val="1877287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Conventional cropping systems are becoming less and less diverse over time.  Organic farmers promote biodiversity in several ways.  One way is through diverse rotations.  They include different crops in their rotations.  They are not allowed to do continuous cropping, which is growing the same crop such as corn every year, or a typical row cropping system consisting of just corn and soybean as a rotation.  Organic farmers are also required to have a soil building rotation, which includes use of legumes or small grains.  
</a:t>
            </a:r>
            <a:r>
              <a:rPr lang="en-US" b="1" dirty="0" smtClean="0"/>
              <a:t>Image</a:t>
            </a:r>
            <a:r>
              <a:rPr lang="en-US" dirty="0" smtClean="0"/>
              <a:t>: David L. Hansen,</a:t>
            </a:r>
            <a:r>
              <a:rPr lang="en-US" baseline="0" dirty="0" smtClean="0"/>
              <a:t> University of Minnesota</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15</a:t>
            </a:fld>
            <a:endParaRPr lang="en-US"/>
          </a:p>
        </p:txBody>
      </p:sp>
    </p:spTree>
    <p:extLst>
      <p:ext uri="{BB962C8B-B14F-4D97-AF65-F5344CB8AC3E}">
        <p14:creationId xmlns:p14="http://schemas.microsoft.com/office/powerpoint/2010/main" val="1221339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Narration</a:t>
            </a:r>
            <a:r>
              <a:rPr lang="en-US" i="0" dirty="0" smtClean="0"/>
              <a:t>: In addition to diverse rotations, organic farmers are highly encouraged to incorporate natural areas such as wetlands, woodlands and conservation buffers for wildlife habitat.  Perennial crops and cover crops can also provide refuge for native species, beneficial insects and birds.  
</a:t>
            </a:r>
            <a:r>
              <a:rPr lang="en-US" b="1" i="0" dirty="0" smtClean="0"/>
              <a:t>Images</a:t>
            </a:r>
            <a:r>
              <a:rPr lang="en-US" i="0" dirty="0" smtClean="0"/>
              <a:t>: Tim McCabe,</a:t>
            </a:r>
            <a:r>
              <a:rPr lang="en-US" i="0" baseline="0" dirty="0" smtClean="0"/>
              <a:t> USDA-NRCS (duck); </a:t>
            </a:r>
            <a:r>
              <a:rPr lang="en-US" i="0" dirty="0" smtClean="0"/>
              <a:t>David L. Hansen,</a:t>
            </a:r>
            <a:r>
              <a:rPr lang="en-US" i="0" baseline="0" dirty="0" smtClean="0"/>
              <a:t> University of Minnesota (butterfly)</a:t>
            </a:r>
            <a:r>
              <a:rPr lang="en-US" i="0"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16</a:t>
            </a:fld>
            <a:endParaRPr lang="en-US"/>
          </a:p>
        </p:txBody>
      </p:sp>
    </p:spTree>
    <p:extLst>
      <p:ext uri="{BB962C8B-B14F-4D97-AF65-F5344CB8AC3E}">
        <p14:creationId xmlns:p14="http://schemas.microsoft.com/office/powerpoint/2010/main" val="1221339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Often it seems that organic agriculture is defined by what cannot be used.  While we know there is more to it than that, it is still critical for new-to-organic farmers to know what substances they are prohibited from using.</a:t>
            </a:r>
          </a:p>
          <a:p>
            <a:endParaRPr lang="en-US" b="1" dirty="0" smtClean="0"/>
          </a:p>
          <a:p>
            <a:r>
              <a:rPr lang="en-US" b="1" dirty="0" smtClean="0"/>
              <a:t>Image</a:t>
            </a:r>
            <a:r>
              <a:rPr lang="en-US" dirty="0" smtClean="0"/>
              <a:t>:</a:t>
            </a:r>
            <a:r>
              <a:rPr lang="en-US" baseline="0" dirty="0" smtClean="0"/>
              <a:t> Carmen </a:t>
            </a:r>
            <a:r>
              <a:rPr lang="en-US" baseline="0" dirty="0" err="1" smtClean="0"/>
              <a:t>Fernholz</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17</a:t>
            </a:fld>
            <a:endParaRPr lang="en-US"/>
          </a:p>
        </p:txBody>
      </p:sp>
    </p:spTree>
    <p:extLst>
      <p:ext uri="{BB962C8B-B14F-4D97-AF65-F5344CB8AC3E}">
        <p14:creationId xmlns:p14="http://schemas.microsoft.com/office/powerpoint/2010/main" val="1877287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organic agriculture, you will hear the term “synthetic substance” and may not know what exactly that means.  A synthetic substance is something that has been artificially created or a substance that originates from natural materials, but has been chemically changed.</a:t>
            </a:r>
          </a:p>
          <a:p>
            <a:endParaRPr lang="en-US" dirty="0" smtClean="0"/>
          </a:p>
          <a:p>
            <a:r>
              <a:rPr lang="en-US" b="1" dirty="0" smtClean="0"/>
              <a:t>Images</a:t>
            </a:r>
            <a:r>
              <a:rPr lang="en-US" dirty="0" smtClean="0"/>
              <a:t>: Kristine </a:t>
            </a:r>
            <a:r>
              <a:rPr lang="en-US" dirty="0" err="1" smtClean="0"/>
              <a:t>Moncada</a:t>
            </a:r>
            <a:r>
              <a:rPr lang="en-US" dirty="0" smtClean="0"/>
              <a:t>, University</a:t>
            </a:r>
            <a:r>
              <a:rPr lang="en-US" baseline="0" dirty="0" smtClean="0"/>
              <a:t>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18</a:t>
            </a:fld>
            <a:endParaRPr lang="en-US"/>
          </a:p>
        </p:txBody>
      </p:sp>
    </p:spTree>
    <p:extLst>
      <p:ext uri="{BB962C8B-B14F-4D97-AF65-F5344CB8AC3E}">
        <p14:creationId xmlns:p14="http://schemas.microsoft.com/office/powerpoint/2010/main" val="1129577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As a basic rule, organic farmers can’t use synthetic fertilizers or pesticides. A few synthetics are allowed, but only after rigorous review and approval. Approved synthetics and prohibited natural materials are present on the National List.  We will discuss synthetic substances such as fertilizers, herbicides and other pesticides such as insecticides in more detail.  We will also discuss what organic farmers do instead.</a:t>
            </a:r>
          </a:p>
          <a:p>
            <a:endParaRPr lang="en-US" dirty="0" smtClean="0"/>
          </a:p>
          <a:p>
            <a:r>
              <a:rPr lang="en-US" b="1" dirty="0" smtClean="0"/>
              <a:t>Image</a:t>
            </a:r>
            <a:r>
              <a:rPr lang="en-US" dirty="0" smtClean="0"/>
              <a:t>: Kristine </a:t>
            </a:r>
            <a:r>
              <a:rPr lang="en-US" dirty="0" err="1" smtClean="0"/>
              <a:t>Moncada</a:t>
            </a:r>
            <a:r>
              <a:rPr lang="en-US" dirty="0" smtClean="0"/>
              <a:t>, University</a:t>
            </a:r>
            <a:r>
              <a:rPr lang="en-US" baseline="0" dirty="0" smtClean="0"/>
              <a:t> of Minnesota</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19</a:t>
            </a:fld>
            <a:endParaRPr lang="en-US"/>
          </a:p>
        </p:txBody>
      </p:sp>
    </p:spTree>
    <p:extLst>
      <p:ext uri="{BB962C8B-B14F-4D97-AF65-F5344CB8AC3E}">
        <p14:creationId xmlns:p14="http://schemas.microsoft.com/office/powerpoint/2010/main" val="3376599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this module we will provide a brief overview of organic agriculture beginning with how organic is defined, what the cropping standards are and how organic is enforced.  </a:t>
            </a:r>
          </a:p>
          <a:p>
            <a:endParaRPr lang="en-US" dirty="0" smtClean="0"/>
          </a:p>
          <a:p>
            <a:r>
              <a:rPr lang="en-US" b="1" dirty="0" smtClean="0"/>
              <a:t>Image</a:t>
            </a:r>
            <a:r>
              <a:rPr lang="en-US" dirty="0" smtClean="0"/>
              <a:t>: David</a:t>
            </a:r>
            <a:r>
              <a:rPr lang="en-US" baseline="0" dirty="0" smtClean="0"/>
              <a:t>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a:t>
            </a:fld>
            <a:endParaRPr lang="en-US"/>
          </a:p>
        </p:txBody>
      </p:sp>
    </p:spTree>
    <p:extLst>
      <p:ext uri="{BB962C8B-B14F-4D97-AF65-F5344CB8AC3E}">
        <p14:creationId xmlns:p14="http://schemas.microsoft.com/office/powerpoint/2010/main" val="77790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Synthetic fertilizers are derived from various chemical processes and are often highly soluble.  Commonly-used examples of nitrogen fertilizers are anhydrous ammonia and urea.  An example of a synthetic phosphorus fertilizer is triple super phosphate.  There are many other different synthetic fertilizers used in conventional systems.</a:t>
            </a:r>
          </a:p>
          <a:p>
            <a:endParaRPr lang="en-US" dirty="0" smtClean="0"/>
          </a:p>
          <a:p>
            <a:r>
              <a:rPr lang="en-US" b="1" dirty="0" smtClean="0"/>
              <a:t>Image</a:t>
            </a:r>
            <a:r>
              <a:rPr lang="en-US" dirty="0" smtClean="0"/>
              <a:t>: Jeff Coulter,</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20</a:t>
            </a:fld>
            <a:endParaRPr lang="en-US"/>
          </a:p>
        </p:txBody>
      </p:sp>
    </p:spTree>
    <p:extLst>
      <p:ext uri="{BB962C8B-B14F-4D97-AF65-F5344CB8AC3E}">
        <p14:creationId xmlns:p14="http://schemas.microsoft.com/office/powerpoint/2010/main" val="4186132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Rather than synthetic fertilizers, organic producers use manure, compost, green manures and legumes in their rotations to supply necessary crop nutrients.  There are other commercially available products, such as pelletized manure and fish emulsions, that may be allowed. Watch the “Soil Fertility” module for more information on allowed amendments, and the “Certification” module for more on the National Organic Program’s  National List of Allowed and Prohibited Substances.
</a:t>
            </a:r>
            <a:r>
              <a:rPr lang="en-US" b="1" dirty="0" smtClean="0"/>
              <a:t>Image</a:t>
            </a:r>
            <a:r>
              <a:rPr lang="en-US" dirty="0" smtClean="0"/>
              <a:t>: Ken Hammond, USDA-ARS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21</a:t>
            </a:fld>
            <a:endParaRPr lang="en-US"/>
          </a:p>
        </p:txBody>
      </p:sp>
    </p:spTree>
    <p:extLst>
      <p:ext uri="{BB962C8B-B14F-4D97-AF65-F5344CB8AC3E}">
        <p14:creationId xmlns:p14="http://schemas.microsoft.com/office/powerpoint/2010/main" val="1565078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Synthetic herbicides are widely used to kill weeds, but they may have negative consequences to the environment.  Organic farmers cannot use synthetic herbicides such as glyphosate (Roundup), atrazine or 2,4-D in their operations.  Some natural-type herbicides are allowed in organic production.  Always verify with your certifier that products are allowed before use.
</a:t>
            </a:r>
            <a:r>
              <a:rPr lang="en-US" b="1" dirty="0" smtClean="0"/>
              <a:t>Image</a:t>
            </a:r>
            <a:r>
              <a:rPr lang="en-US" dirty="0" smtClean="0"/>
              <a:t>: Tim McCabe, USDA-NRCS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22</a:t>
            </a:fld>
            <a:endParaRPr lang="en-US"/>
          </a:p>
        </p:txBody>
      </p:sp>
    </p:spTree>
    <p:extLst>
      <p:ext uri="{BB962C8B-B14F-4D97-AF65-F5344CB8AC3E}">
        <p14:creationId xmlns:p14="http://schemas.microsoft.com/office/powerpoint/2010/main" val="4043097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Organic alternatives to synthetic herbicides can fall into three main categories = cultural, biological and mechanical management.  Cultural weed management includes using rotation and crops such as perennials and cover crops that compete well against weeds.  
</a:t>
            </a:r>
            <a:r>
              <a:rPr lang="en-US" b="1" dirty="0" smtClean="0"/>
              <a:t>Images</a:t>
            </a:r>
            <a:r>
              <a:rPr lang="en-US" dirty="0" smtClean="0"/>
              <a:t>:  Craig</a:t>
            </a:r>
            <a:r>
              <a:rPr lang="en-US" baseline="0" dirty="0" smtClean="0"/>
              <a:t> </a:t>
            </a:r>
            <a:r>
              <a:rPr lang="en-US" baseline="0" dirty="0" err="1" smtClean="0"/>
              <a:t>Sheaffer</a:t>
            </a:r>
            <a:r>
              <a:rPr lang="en-US" baseline="0" dirty="0" smtClean="0"/>
              <a:t>, University of Minnesota (Alfalfa harvest);</a:t>
            </a:r>
            <a:r>
              <a:rPr lang="en-US" dirty="0" smtClean="0"/>
              <a:t>  USDA-ARS</a:t>
            </a:r>
            <a:r>
              <a:rPr lang="en-US" baseline="0" dirty="0" smtClean="0"/>
              <a:t> (Flail mowing)</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23</a:t>
            </a:fld>
            <a:endParaRPr lang="en-US"/>
          </a:p>
        </p:txBody>
      </p:sp>
    </p:spTree>
    <p:extLst>
      <p:ext uri="{BB962C8B-B14F-4D97-AF65-F5344CB8AC3E}">
        <p14:creationId xmlns:p14="http://schemas.microsoft.com/office/powerpoint/2010/main" val="2435302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Biological weed management can mean providing habitat for insects and small mammals who eat weed seeds before they become problematic.</a:t>
            </a:r>
          </a:p>
          <a:p>
            <a:endParaRPr lang="en-US" dirty="0" smtClean="0"/>
          </a:p>
          <a:p>
            <a:r>
              <a:rPr lang="en-US" b="1" dirty="0" smtClean="0"/>
              <a:t>Images</a:t>
            </a:r>
            <a:r>
              <a:rPr lang="en-US" dirty="0" smtClean="0"/>
              <a:t>:  USDA-ARS (mouse)</a:t>
            </a:r>
            <a:r>
              <a:rPr lang="en-US" baseline="0" dirty="0" smtClean="0"/>
              <a:t> and </a:t>
            </a:r>
            <a:r>
              <a:rPr lang="en-US" dirty="0" smtClean="0"/>
              <a:t>Steve Hurst, USDA-ARS</a:t>
            </a:r>
            <a:r>
              <a:rPr lang="en-US" baseline="0" dirty="0" smtClean="0"/>
              <a:t> (</a:t>
            </a:r>
            <a:r>
              <a:rPr lang="en-US" dirty="0" smtClean="0"/>
              <a:t>foxtail millet)</a:t>
            </a:r>
          </a:p>
        </p:txBody>
      </p:sp>
      <p:sp>
        <p:nvSpPr>
          <p:cNvPr id="4" name="Slide Number Placeholder 3"/>
          <p:cNvSpPr>
            <a:spLocks noGrp="1"/>
          </p:cNvSpPr>
          <p:nvPr>
            <p:ph type="sldNum" sz="quarter" idx="10"/>
          </p:nvPr>
        </p:nvSpPr>
        <p:spPr/>
        <p:txBody>
          <a:bodyPr/>
          <a:lstStyle/>
          <a:p>
            <a:fld id="{C1608847-16BB-4EEE-A0D2-583A44F23D8A}" type="slidenum">
              <a:rPr lang="en-US" smtClean="0"/>
              <a:t>24</a:t>
            </a:fld>
            <a:endParaRPr lang="en-US"/>
          </a:p>
        </p:txBody>
      </p:sp>
    </p:spTree>
    <p:extLst>
      <p:ext uri="{BB962C8B-B14F-4D97-AF65-F5344CB8AC3E}">
        <p14:creationId xmlns:p14="http://schemas.microsoft.com/office/powerpoint/2010/main" val="3639325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Mechanical weed management is using physical means, primarily tillage, to destroy weeds.  Flame-weeding uses fire to burn and kill weeds.  
</a:t>
            </a:r>
            <a:r>
              <a:rPr lang="en-US" b="1" dirty="0" smtClean="0"/>
              <a:t>Images</a:t>
            </a:r>
            <a:r>
              <a:rPr lang="en-US" dirty="0" smtClean="0"/>
              <a:t>: Carmen </a:t>
            </a:r>
            <a:r>
              <a:rPr lang="en-US" dirty="0" err="1" smtClean="0"/>
              <a:t>Fernholz</a:t>
            </a:r>
            <a:r>
              <a:rPr lang="en-US" dirty="0" smtClean="0"/>
              <a:t> (cultivation); Kristine </a:t>
            </a:r>
            <a:r>
              <a:rPr lang="en-US" dirty="0" err="1" smtClean="0"/>
              <a:t>Moncada</a:t>
            </a:r>
            <a:r>
              <a:rPr lang="en-US" dirty="0" smtClean="0"/>
              <a:t>, University</a:t>
            </a:r>
            <a:r>
              <a:rPr lang="en-US" baseline="0" dirty="0" smtClean="0"/>
              <a:t> of Minnesota (</a:t>
            </a:r>
            <a:r>
              <a:rPr lang="en-US" dirty="0" smtClean="0"/>
              <a:t>flame-weeding)</a:t>
            </a:r>
          </a:p>
        </p:txBody>
      </p:sp>
      <p:sp>
        <p:nvSpPr>
          <p:cNvPr id="4" name="Slide Number Placeholder 3"/>
          <p:cNvSpPr>
            <a:spLocks noGrp="1"/>
          </p:cNvSpPr>
          <p:nvPr>
            <p:ph type="sldNum" sz="quarter" idx="10"/>
          </p:nvPr>
        </p:nvSpPr>
        <p:spPr/>
        <p:txBody>
          <a:bodyPr/>
          <a:lstStyle/>
          <a:p>
            <a:fld id="{C1608847-16BB-4EEE-A0D2-583A44F23D8A}" type="slidenum">
              <a:rPr lang="en-US" smtClean="0"/>
              <a:t>25</a:t>
            </a:fld>
            <a:endParaRPr lang="en-US"/>
          </a:p>
        </p:txBody>
      </p:sp>
    </p:spTree>
    <p:extLst>
      <p:ext uri="{BB962C8B-B14F-4D97-AF65-F5344CB8AC3E}">
        <p14:creationId xmlns:p14="http://schemas.microsoft.com/office/powerpoint/2010/main" val="2964926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With a few exceptions, other synthetic pesticides such as fungicides, insecticides and </a:t>
            </a:r>
            <a:r>
              <a:rPr lang="en-US" dirty="0" err="1" smtClean="0"/>
              <a:t>nematicides</a:t>
            </a:r>
            <a:r>
              <a:rPr lang="en-US" dirty="0" smtClean="0"/>
              <a:t> for disease, insects and nematodes are generally not allowed.  
</a:t>
            </a:r>
            <a:r>
              <a:rPr lang="en-US" b="1" dirty="0" smtClean="0"/>
              <a:t>Image</a:t>
            </a:r>
            <a:r>
              <a:rPr lang="en-US" dirty="0" smtClean="0"/>
              <a:t>: David L. Hansen, University</a:t>
            </a:r>
            <a:r>
              <a:rPr lang="en-US" baseline="0" dirty="0" smtClean="0"/>
              <a:t> of 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26</a:t>
            </a:fld>
            <a:endParaRPr lang="en-US"/>
          </a:p>
        </p:txBody>
      </p:sp>
    </p:spTree>
    <p:extLst>
      <p:ext uri="{BB962C8B-B14F-4D97-AF65-F5344CB8AC3E}">
        <p14:creationId xmlns:p14="http://schemas.microsoft.com/office/powerpoint/2010/main" val="4155363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Narration</a:t>
            </a:r>
            <a:r>
              <a:rPr lang="en-US" i="0" dirty="0" smtClean="0"/>
              <a:t>:  The first line of defense against disease and insects is cultural management techniques such as rotation, using resistant crop varieties, changing planting dates to avoid pests, and keeping equipment clean.  Providing habitat for insect predators is an example of biological management.  </a:t>
            </a:r>
          </a:p>
          <a:p>
            <a:endParaRPr lang="en-US" i="0" dirty="0" smtClean="0"/>
          </a:p>
          <a:p>
            <a:r>
              <a:rPr lang="en-US" b="1" i="0" dirty="0" smtClean="0"/>
              <a:t>Image</a:t>
            </a:r>
            <a:r>
              <a:rPr lang="en-US" i="0" dirty="0" smtClean="0"/>
              <a:t>: Carmen </a:t>
            </a:r>
            <a:r>
              <a:rPr lang="en-US" i="0"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27</a:t>
            </a:fld>
            <a:endParaRPr lang="en-US"/>
          </a:p>
        </p:txBody>
      </p:sp>
    </p:spTree>
    <p:extLst>
      <p:ext uri="{BB962C8B-B14F-4D97-AF65-F5344CB8AC3E}">
        <p14:creationId xmlns:p14="http://schemas.microsoft.com/office/powerpoint/2010/main" val="3470713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Narration</a:t>
            </a:r>
            <a:r>
              <a:rPr lang="en-US" i="0" dirty="0" smtClean="0"/>
              <a:t>:  There are organic non-synthetic (or “natural”) products that can be used instead of pesticides such as insecticidal soap, Neem and pyrethrum.  A few synthetic pesticides are allowed, but to use approved synthetic products for pest management in organic production, the farmer must document that they used cultural, biological or mechanical methods and/or natural products and found these to be ineffective.  Please watch the “Certification” module for more information on finding allowed products.  Always consult with your certifier before using new products.
</a:t>
            </a:r>
            <a:r>
              <a:rPr lang="en-US" b="1" i="0" dirty="0" smtClean="0"/>
              <a:t>
Image</a:t>
            </a:r>
            <a:r>
              <a:rPr lang="en-US" i="0" dirty="0" smtClean="0"/>
              <a:t>:  </a:t>
            </a:r>
            <a:r>
              <a:rPr lang="en-US" i="0" dirty="0" err="1" smtClean="0"/>
              <a:t>Bamphitlhi</a:t>
            </a:r>
            <a:r>
              <a:rPr lang="en-US" i="0" dirty="0" smtClean="0"/>
              <a:t> </a:t>
            </a:r>
            <a:r>
              <a:rPr lang="en-US" i="0" dirty="0" err="1" smtClean="0"/>
              <a:t>Tiroesele</a:t>
            </a:r>
            <a:r>
              <a:rPr lang="en-US" i="0" dirty="0" smtClean="0"/>
              <a:t>,</a:t>
            </a:r>
            <a:r>
              <a:rPr lang="en-US" i="0" baseline="0" dirty="0" smtClean="0"/>
              <a:t> USDA-ARS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28</a:t>
            </a:fld>
            <a:endParaRPr lang="en-US"/>
          </a:p>
        </p:txBody>
      </p:sp>
    </p:spTree>
    <p:extLst>
      <p:ext uri="{BB962C8B-B14F-4D97-AF65-F5344CB8AC3E}">
        <p14:creationId xmlns:p14="http://schemas.microsoft.com/office/powerpoint/2010/main" val="642261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is another category of prohibited substance that you have probably heard of before – genetically modified organisms.  </a:t>
            </a:r>
          </a:p>
          <a:p>
            <a:endParaRPr lang="en-US" dirty="0" smtClean="0"/>
          </a:p>
          <a:p>
            <a:r>
              <a:rPr lang="en-US" b="1" dirty="0" smtClean="0"/>
              <a:t>Image</a:t>
            </a:r>
            <a:r>
              <a:rPr lang="en-US" dirty="0" smtClean="0"/>
              <a:t>:</a:t>
            </a:r>
            <a:r>
              <a:rPr lang="en-US" baseline="0" dirty="0" smtClean="0"/>
              <a:t> Carmen </a:t>
            </a:r>
            <a:r>
              <a:rPr lang="en-US" baseline="0" dirty="0" err="1" smtClean="0"/>
              <a:t>Fernholz</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29</a:t>
            </a:fld>
            <a:endParaRPr lang="en-US"/>
          </a:p>
        </p:txBody>
      </p:sp>
    </p:spTree>
    <p:extLst>
      <p:ext uri="{BB962C8B-B14F-4D97-AF65-F5344CB8AC3E}">
        <p14:creationId xmlns:p14="http://schemas.microsoft.com/office/powerpoint/2010/main" val="1877287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You might have noticed this symbol on food labels at your grocery store.  It is the USDA organic seal, which can only be used on items that meet the organic standards set in the National Organic Program by the USDA’s Agricultural Marketing Service.  We cover more on who can use this seal in our Certification module.</a:t>
            </a:r>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3</a:t>
            </a:fld>
            <a:endParaRPr lang="en-US"/>
          </a:p>
        </p:txBody>
      </p:sp>
    </p:spTree>
    <p:extLst>
      <p:ext uri="{BB962C8B-B14F-4D97-AF65-F5344CB8AC3E}">
        <p14:creationId xmlns:p14="http://schemas.microsoft.com/office/powerpoint/2010/main" val="3148725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All genetically modified organisms (GMOs for short) are prohibited in organic agriculture.  The technology used to create GMOs includes gene deletion, gene doubling, moving genes within a genome and introducing a foreign gene, when achieved by recombinant DNA technology. These methods generally do not occur under natural conditions and are not considered compatible with organic production. 
</a:t>
            </a:r>
            <a:r>
              <a:rPr lang="en-US" b="1" dirty="0" smtClean="0"/>
              <a:t>Image</a:t>
            </a:r>
            <a:r>
              <a:rPr lang="en-US" dirty="0" smtClean="0"/>
              <a:t>: Orin Hargraves, Wikipedia Commons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30</a:t>
            </a:fld>
            <a:endParaRPr lang="en-US"/>
          </a:p>
        </p:txBody>
      </p:sp>
    </p:spTree>
    <p:extLst>
      <p:ext uri="{BB962C8B-B14F-4D97-AF65-F5344CB8AC3E}">
        <p14:creationId xmlns:p14="http://schemas.microsoft.com/office/powerpoint/2010/main" val="138864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 example of a crop that is commonly genetically modified is corn.  Corn, like the hybrid pictured, can have genes from other species such as bacteria inserted into its genome that result in different traits.  In this case, the corn has two inserted genes.  One called </a:t>
            </a:r>
            <a:r>
              <a:rPr lang="en-US" dirty="0" err="1" smtClean="0"/>
              <a:t>Bt</a:t>
            </a:r>
            <a:r>
              <a:rPr lang="en-US" dirty="0" smtClean="0"/>
              <a:t> that offers protection from corn borer insects without the use of pesticides.  A second gene called Roundup Ready provides resistance to glyphosate herbicide, allowing farmers to spray their crops for weeds with minimal harm to the crop. </a:t>
            </a:r>
          </a:p>
          <a:p>
            <a:endParaRPr lang="en-US" dirty="0" smtClean="0"/>
          </a:p>
          <a:p>
            <a:r>
              <a:rPr lang="en-US" b="1" dirty="0" smtClean="0"/>
              <a:t>Image</a:t>
            </a:r>
            <a:r>
              <a:rPr lang="en-US" dirty="0" smtClean="0"/>
              <a:t>: Jeff Coulter,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31</a:t>
            </a:fld>
            <a:endParaRPr lang="en-US"/>
          </a:p>
        </p:txBody>
      </p:sp>
    </p:spTree>
    <p:extLst>
      <p:ext uri="{BB962C8B-B14F-4D97-AF65-F5344CB8AC3E}">
        <p14:creationId xmlns:p14="http://schemas.microsoft.com/office/powerpoint/2010/main" val="2652102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As future organic farmers, you will need to make sure none of the organic crops you grow are genetically modified. Genetically modified seeds cannot be planted as an organic crop and cannot be used during the three years of transition to organic. These are the common genetically modified crops you may come across at this time, but note that more GMOs are likely to be created in the future.  Please watch our module on GMO contamination to learn about genetically modified organisms in greater detail.  
</a:t>
            </a:r>
            <a:r>
              <a:rPr lang="en-US" b="1" dirty="0" smtClean="0"/>
              <a:t>Image</a:t>
            </a:r>
            <a:r>
              <a:rPr lang="en-US" dirty="0" smtClean="0"/>
              <a:t>: Jeff Coulter, University</a:t>
            </a:r>
            <a:r>
              <a:rPr lang="en-US" baseline="0" dirty="0" smtClean="0"/>
              <a:t> of Minnesota</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32</a:t>
            </a:fld>
            <a:endParaRPr lang="en-US"/>
          </a:p>
        </p:txBody>
      </p:sp>
    </p:spTree>
    <p:extLst>
      <p:ext uri="{BB962C8B-B14F-4D97-AF65-F5344CB8AC3E}">
        <p14:creationId xmlns:p14="http://schemas.microsoft.com/office/powerpoint/2010/main" val="2084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To ensure that crop seed is not GMO, organic farmers are required to use organic seed, meaning it has been grown under organic conditions.  Not only is organic seed non-GMO, it also does not have prohibited substances such as non-approved synthetic fungicides.  During the transition years, untreated non-organic seed is allowed, but once certified organic, organic seed must be sourced whenever possible.</a:t>
            </a:r>
          </a:p>
          <a:p>
            <a:endParaRPr lang="en-US" dirty="0" smtClean="0"/>
          </a:p>
          <a:p>
            <a:r>
              <a:rPr lang="en-US" b="1" dirty="0" smtClean="0"/>
              <a:t>Image</a:t>
            </a:r>
            <a:r>
              <a:rPr lang="en-US" dirty="0" smtClean="0"/>
              <a:t>: David L. Hansen,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33</a:t>
            </a:fld>
            <a:endParaRPr lang="en-US"/>
          </a:p>
        </p:txBody>
      </p:sp>
    </p:spTree>
    <p:extLst>
      <p:ext uri="{BB962C8B-B14F-4D97-AF65-F5344CB8AC3E}">
        <p14:creationId xmlns:p14="http://schemas.microsoft.com/office/powerpoint/2010/main" val="874924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other genetically-modified organisms besides crop species.  These include genetically-modified rhizobia used to inoculate legumes, </a:t>
            </a:r>
            <a:r>
              <a:rPr lang="en-US" dirty="0" err="1" smtClean="0"/>
              <a:t>Bt</a:t>
            </a:r>
            <a:r>
              <a:rPr lang="en-US" dirty="0" smtClean="0"/>
              <a:t> products used as </a:t>
            </a:r>
            <a:r>
              <a:rPr lang="en-US" dirty="0" err="1" smtClean="0"/>
              <a:t>biocontrols</a:t>
            </a:r>
            <a:r>
              <a:rPr lang="en-US" dirty="0" smtClean="0"/>
              <a:t>, and other microbial soil products.  All of these are not allowed in organic production.  However, when farmers use certified organic products, they do not need to worry about these substances being present.  Watch our Resources for Transition module for more information on seed and products that organic farmers can use.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34</a:t>
            </a:fld>
            <a:endParaRPr lang="en-US"/>
          </a:p>
        </p:txBody>
      </p:sp>
    </p:spTree>
    <p:extLst>
      <p:ext uri="{BB962C8B-B14F-4D97-AF65-F5344CB8AC3E}">
        <p14:creationId xmlns:p14="http://schemas.microsoft.com/office/powerpoint/2010/main" val="4321768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And lastly, organic farmers need to protect their organic land and their organic crops from outside sources of contamination. </a:t>
            </a:r>
          </a:p>
          <a:p>
            <a:endParaRPr lang="en-US" dirty="0" smtClean="0"/>
          </a:p>
          <a:p>
            <a:r>
              <a:rPr lang="en-US" b="1" dirty="0" smtClean="0"/>
              <a:t>Image</a:t>
            </a:r>
            <a:r>
              <a:rPr lang="en-US" dirty="0" smtClean="0"/>
              <a:t>: Carmen </a:t>
            </a:r>
            <a:r>
              <a:rPr lang="en-US"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35</a:t>
            </a:fld>
            <a:endParaRPr lang="en-US"/>
          </a:p>
        </p:txBody>
      </p:sp>
    </p:spTree>
    <p:extLst>
      <p:ext uri="{BB962C8B-B14F-4D97-AF65-F5344CB8AC3E}">
        <p14:creationId xmlns:p14="http://schemas.microsoft.com/office/powerpoint/2010/main" val="2341874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It isn’t enough to just use organic seed and products; organic farmers must make sure that pesticides and GMO materials from adjacent areas don’t contaminate their crops.  The primary way organic farmers do this is through buffers.</a:t>
            </a:r>
          </a:p>
          <a:p>
            <a:endParaRPr lang="en-US" dirty="0" smtClean="0"/>
          </a:p>
          <a:p>
            <a:r>
              <a:rPr lang="en-US" b="1" dirty="0" smtClean="0"/>
              <a:t>Image</a:t>
            </a:r>
            <a:r>
              <a:rPr lang="en-US" dirty="0" smtClean="0"/>
              <a:t>:</a:t>
            </a:r>
            <a:r>
              <a:rPr lang="en-US" baseline="0" dirty="0" smtClean="0"/>
              <a:t> Carmen </a:t>
            </a:r>
            <a:r>
              <a:rPr lang="en-US" baseline="0" dirty="0" err="1" smtClean="0"/>
              <a:t>Fernholz</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36</a:t>
            </a:fld>
            <a:endParaRPr lang="en-US"/>
          </a:p>
        </p:txBody>
      </p:sp>
    </p:spTree>
    <p:extLst>
      <p:ext uri="{BB962C8B-B14F-4D97-AF65-F5344CB8AC3E}">
        <p14:creationId xmlns:p14="http://schemas.microsoft.com/office/powerpoint/2010/main" val="3417074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Buffers are situated between organic and non-organic land to help prevent air- and water-borne materials, such as pesticides and GMO pollen, from contaminating their fields.  A specific buffer size is not stated in NOP rules.  The width is site-specific based on risk of contamination as determined by the organic farmer’s certifier.  A typical buffer in our region is 30 feet wide. 
</a:t>
            </a:r>
            <a:r>
              <a:rPr lang="en-US" b="1" dirty="0" smtClean="0"/>
              <a:t>Image</a:t>
            </a:r>
            <a:r>
              <a:rPr lang="en-US" dirty="0" smtClean="0"/>
              <a:t>: Lynn Betts,</a:t>
            </a:r>
            <a:r>
              <a:rPr lang="en-US" baseline="0" dirty="0" smtClean="0"/>
              <a:t> USDA-NRCS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37</a:t>
            </a:fld>
            <a:endParaRPr lang="en-US"/>
          </a:p>
        </p:txBody>
      </p:sp>
    </p:spTree>
    <p:extLst>
      <p:ext uri="{BB962C8B-B14F-4D97-AF65-F5344CB8AC3E}">
        <p14:creationId xmlns:p14="http://schemas.microsoft.com/office/powerpoint/2010/main" val="221664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Organic farmers also have stringent practices to make </a:t>
            </a:r>
            <a:r>
              <a:rPr lang="en-US" b="0" dirty="0" smtClean="0"/>
              <a:t>sure that conventional crops don’t mix in with their organic crops. Of</a:t>
            </a:r>
            <a:r>
              <a:rPr lang="en-US" b="0" baseline="0" dirty="0" smtClean="0"/>
              <a:t> particular concern to grain buyers is GMO contamination. So </a:t>
            </a:r>
            <a:r>
              <a:rPr lang="en-US" b="0" dirty="0" smtClean="0"/>
              <a:t>crops</a:t>
            </a:r>
            <a:r>
              <a:rPr lang="en-US" b="0" baseline="0" dirty="0" smtClean="0"/>
              <a:t> such as </a:t>
            </a:r>
            <a:r>
              <a:rPr lang="en-US" b="0" dirty="0" smtClean="0"/>
              <a:t>corn and soybean are tested by buyers and periodically by certifiers to make sure that GMOs are not present. </a:t>
            </a:r>
          </a:p>
          <a:p>
            <a:endParaRPr lang="en-US" dirty="0" smtClean="0"/>
          </a:p>
          <a:p>
            <a:r>
              <a:rPr lang="en-US" b="1" dirty="0" smtClean="0"/>
              <a:t>Image</a:t>
            </a:r>
            <a:r>
              <a:rPr lang="en-US" dirty="0" smtClean="0"/>
              <a:t>: David L. Hansen, University</a:t>
            </a:r>
            <a:r>
              <a:rPr lang="en-US" baseline="0" dirty="0" smtClean="0"/>
              <a:t> of 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38</a:t>
            </a:fld>
            <a:endParaRPr lang="en-US"/>
          </a:p>
        </p:txBody>
      </p:sp>
    </p:spTree>
    <p:extLst>
      <p:ext uri="{BB962C8B-B14F-4D97-AF65-F5344CB8AC3E}">
        <p14:creationId xmlns:p14="http://schemas.microsoft.com/office/powerpoint/2010/main" val="185253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Sewage sludge is a product used as a fertilizer by some farmers.  It and its by-products are prohibited in organic production.  It can contain pathogens and high concentrations of heavy metals.  Irradiation is another process prohibited in organics and so are irradiated products.  Always verify with your certification agency that a material is allowed before you use an input, whether you are in transition or are certified as organic.  </a:t>
            </a:r>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39</a:t>
            </a:fld>
            <a:endParaRPr lang="en-US"/>
          </a:p>
        </p:txBody>
      </p:sp>
    </p:spTree>
    <p:extLst>
      <p:ext uri="{BB962C8B-B14F-4D97-AF65-F5344CB8AC3E}">
        <p14:creationId xmlns:p14="http://schemas.microsoft.com/office/powerpoint/2010/main" val="3279208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Organic has many meanings, but ultimately, at the very basic level, organic is a marketing term defined by federal law under the National Organic Program.  The USDA organic seal can only be used on foods that are grown, processed and handled according to USDA organic standards</a:t>
            </a:r>
          </a:p>
          <a:p>
            <a:endParaRPr lang="en-US" dirty="0" smtClean="0"/>
          </a:p>
          <a:p>
            <a:r>
              <a:rPr lang="en-US" b="1" dirty="0" smtClean="0"/>
              <a:t>Image</a:t>
            </a:r>
            <a:r>
              <a:rPr lang="en-US" dirty="0" smtClean="0"/>
              <a:t>: Miles McEvoy, USDA-AMS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a:t>
            </a:fld>
            <a:endParaRPr lang="en-US"/>
          </a:p>
        </p:txBody>
      </p:sp>
    </p:spTree>
    <p:extLst>
      <p:ext uri="{BB962C8B-B14F-4D97-AF65-F5344CB8AC3E}">
        <p14:creationId xmlns:p14="http://schemas.microsoft.com/office/powerpoint/2010/main" val="3148725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We’ve discussed many different types of contamination – from GMOs, synthetic pesticides and even pathogens.  Pathogens are important to consider in food production because they cause sickness in people.  Some allowed amendments, especially those derived from animal products, may contain pathogens.  That’s why organic agriculture has rules on manure and compost to maintain food safety. </a:t>
            </a:r>
          </a:p>
          <a:p>
            <a:endParaRPr lang="en-US" dirty="0" smtClean="0"/>
          </a:p>
          <a:p>
            <a:r>
              <a:rPr lang="en-US" b="1" dirty="0" smtClean="0"/>
              <a:t>Image</a:t>
            </a:r>
            <a:r>
              <a:rPr lang="en-US" dirty="0" smtClean="0"/>
              <a:t>: David L. Hanson,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40</a:t>
            </a:fld>
            <a:endParaRPr lang="en-US"/>
          </a:p>
        </p:txBody>
      </p:sp>
    </p:spTree>
    <p:extLst>
      <p:ext uri="{BB962C8B-B14F-4D97-AF65-F5344CB8AC3E}">
        <p14:creationId xmlns:p14="http://schemas.microsoft.com/office/powerpoint/2010/main" val="2876532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t>
            </a:r>
            <a:r>
              <a:rPr lang="en-US" b="0" dirty="0" smtClean="0"/>
              <a:t>Animal manure is commonly used as a nutrient source, but it can contain E. coli or other microorganisms. To protect food crops, manure can only be applied during certain times</a:t>
            </a:r>
            <a:r>
              <a:rPr lang="en-US" b="0" baseline="0" dirty="0" smtClean="0"/>
              <a:t> in the growing season so that pathogens won’t be present on harvested materials</a:t>
            </a:r>
            <a:r>
              <a:rPr lang="en-US" b="0" dirty="0" smtClean="0"/>
              <a:t>. We will cover the details on rules for manure application in the Soil Fertility module.</a:t>
            </a:r>
          </a:p>
          <a:p>
            <a:endParaRPr lang="en-US" b="1" dirty="0" smtClean="0"/>
          </a:p>
          <a:p>
            <a:r>
              <a:rPr lang="en-US" b="1" dirty="0" smtClean="0"/>
              <a:t>Image</a:t>
            </a:r>
            <a:r>
              <a:rPr lang="en-US" dirty="0" smtClean="0"/>
              <a:t>: University</a:t>
            </a:r>
            <a:r>
              <a:rPr lang="en-US" baseline="0" dirty="0" smtClean="0"/>
              <a:t> of 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41</a:t>
            </a:fld>
            <a:endParaRPr lang="en-US"/>
          </a:p>
        </p:txBody>
      </p:sp>
    </p:spTree>
    <p:extLst>
      <p:ext uri="{BB962C8B-B14F-4D97-AF65-F5344CB8AC3E}">
        <p14:creationId xmlns:p14="http://schemas.microsoft.com/office/powerpoint/2010/main" val="10564630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Rather than applying raw manure directly to fields, it can be processed, either by composting or by heat treatment to avoid the application restrictions of raw manure.  Properly composted manure should not contain pathogens and there are NOP rules that govern composting so that it is heated at high enough temperatures for a long enough time to kill pathogens. 
</a:t>
            </a:r>
            <a:r>
              <a:rPr lang="en-US" b="1" dirty="0" smtClean="0"/>
              <a:t>Image</a:t>
            </a:r>
            <a:r>
              <a:rPr lang="en-US" dirty="0" smtClean="0"/>
              <a:t>: USDA-NRCS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42</a:t>
            </a:fld>
            <a:endParaRPr lang="en-US"/>
          </a:p>
        </p:txBody>
      </p:sp>
    </p:spTree>
    <p:extLst>
      <p:ext uri="{BB962C8B-B14F-4D97-AF65-F5344CB8AC3E}">
        <p14:creationId xmlns:p14="http://schemas.microsoft.com/office/powerpoint/2010/main" val="31258775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Another safe guard that organic rules incorporate is detailed record keeping, which can also serve to promote food safety.  This means that a product can be traced back to it source more easily than in conventional systems.  </a:t>
            </a:r>
            <a:r>
              <a:rPr lang="en-US" b="0" dirty="0" smtClean="0"/>
              <a:t>An organic crop is tracked from seed to sale, and organic</a:t>
            </a:r>
            <a:r>
              <a:rPr lang="en-US" b="0" baseline="0" dirty="0" smtClean="0"/>
              <a:t> farmers keep track of </a:t>
            </a:r>
            <a:r>
              <a:rPr lang="en-US" b="0" dirty="0" smtClean="0"/>
              <a:t>all inputs and activities surrounding their</a:t>
            </a:r>
            <a:r>
              <a:rPr lang="en-US" b="0" baseline="0" dirty="0" smtClean="0"/>
              <a:t> crops’ </a:t>
            </a:r>
            <a:r>
              <a:rPr lang="en-US" b="0" dirty="0" smtClean="0"/>
              <a:t>production, storage and sale.  We’ll </a:t>
            </a:r>
            <a:r>
              <a:rPr lang="en-US" dirty="0" smtClean="0"/>
              <a:t>discuss this more in the Certification module.</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43</a:t>
            </a:fld>
            <a:endParaRPr lang="en-US"/>
          </a:p>
        </p:txBody>
      </p:sp>
    </p:spTree>
    <p:extLst>
      <p:ext uri="{BB962C8B-B14F-4D97-AF65-F5344CB8AC3E}">
        <p14:creationId xmlns:p14="http://schemas.microsoft.com/office/powerpoint/2010/main" val="20912359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many rules to follow to be certified organic.  Who creates these rules?  What is there to stop people from not being compliant to these rules?  For the our last topic in the module, we will cover the regulation of the National Organic Program.  </a:t>
            </a:r>
          </a:p>
          <a:p>
            <a:endParaRPr lang="en-US" dirty="0" smtClean="0"/>
          </a:p>
          <a:p>
            <a:r>
              <a:rPr lang="en-US" b="1" dirty="0" smtClean="0"/>
              <a:t>Image</a:t>
            </a:r>
            <a:r>
              <a:rPr lang="en-US" dirty="0" smtClean="0"/>
              <a:t>: David L. Hansen,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44</a:t>
            </a:fld>
            <a:endParaRPr lang="en-US"/>
          </a:p>
        </p:txBody>
      </p:sp>
    </p:spTree>
    <p:extLst>
      <p:ext uri="{BB962C8B-B14F-4D97-AF65-F5344CB8AC3E}">
        <p14:creationId xmlns:p14="http://schemas.microsoft.com/office/powerpoint/2010/main" val="12084427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regulatory program responsible for organic is the National Organic Program, which is part of the USDA Agricultural Marketing Service.  </a:t>
            </a:r>
          </a:p>
          <a:p>
            <a:endParaRPr lang="en-US" dirty="0" smtClean="0"/>
          </a:p>
          <a:p>
            <a:r>
              <a:rPr lang="en-US" b="1" dirty="0" smtClean="0"/>
              <a:t>Image</a:t>
            </a:r>
            <a:r>
              <a:rPr lang="en-US" dirty="0" smtClean="0"/>
              <a:t>: USDA-AMS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45</a:t>
            </a:fld>
            <a:endParaRPr lang="en-US"/>
          </a:p>
        </p:txBody>
      </p:sp>
    </p:spTree>
    <p:extLst>
      <p:ext uri="{BB962C8B-B14F-4D97-AF65-F5344CB8AC3E}">
        <p14:creationId xmlns:p14="http://schemas.microsoft.com/office/powerpoint/2010/main" val="36109809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primary duties of the NOP is to oversee organic standard development, to enforce organic standards, and to accredit certifying agencies.  For more on how this system developed, watch our History of Organic module.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46</a:t>
            </a:fld>
            <a:endParaRPr lang="en-US"/>
          </a:p>
        </p:txBody>
      </p:sp>
    </p:spTree>
    <p:extLst>
      <p:ext uri="{BB962C8B-B14F-4D97-AF65-F5344CB8AC3E}">
        <p14:creationId xmlns:p14="http://schemas.microsoft.com/office/powerpoint/2010/main" val="33539528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Organic standards are developed and updated by the National Organic Program, which facilitates the review of allowed materials.  The NOP is advised by the NOSB or the National Organic Standards Board.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47</a:t>
            </a:fld>
            <a:endParaRPr lang="en-US"/>
          </a:p>
        </p:txBody>
      </p:sp>
    </p:spTree>
    <p:extLst>
      <p:ext uri="{BB962C8B-B14F-4D97-AF65-F5344CB8AC3E}">
        <p14:creationId xmlns:p14="http://schemas.microsoft.com/office/powerpoint/2010/main" val="22337610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National Organic Program gets input on organic rules from a citizen advisory board called the National Organic Standards Board.  The board is composed of organic farmers, organic processors, scientists, environmentalists, certifying agents and consumers who are appointed by the Secretary of Agriculture.   
</a:t>
            </a:r>
            <a:r>
              <a:rPr lang="en-US" b="1" dirty="0" smtClean="0"/>
              <a:t>Image</a:t>
            </a:r>
            <a:r>
              <a:rPr lang="en-US" dirty="0" smtClean="0"/>
              <a:t>: USDA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48</a:t>
            </a:fld>
            <a:endParaRPr lang="en-US"/>
          </a:p>
        </p:txBody>
      </p:sp>
    </p:spTree>
    <p:extLst>
      <p:ext uri="{BB962C8B-B14F-4D97-AF65-F5344CB8AC3E}">
        <p14:creationId xmlns:p14="http://schemas.microsoft.com/office/powerpoint/2010/main" val="15653233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NOSB reviews and votes on proposals such as which practices or substances should be allowed or prohibited. The National List of Allowed and Prohibited Substances can be found on the Electronic Code of Federal Regulations.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49</a:t>
            </a:fld>
            <a:endParaRPr lang="en-US"/>
          </a:p>
        </p:txBody>
      </p:sp>
    </p:spTree>
    <p:extLst>
      <p:ext uri="{BB962C8B-B14F-4D97-AF65-F5344CB8AC3E}">
        <p14:creationId xmlns:p14="http://schemas.microsoft.com/office/powerpoint/2010/main" val="2730280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While organic is legally a marketing term, there is much more behind organic in its guiding principles.  Practitioners manage their farm holistically as an agroecosystem.  They consider the whole ecosystem, including soil, water, and air, in growing their crops. </a:t>
            </a:r>
          </a:p>
          <a:p>
            <a:endParaRPr lang="en-US" dirty="0" smtClean="0"/>
          </a:p>
          <a:p>
            <a:r>
              <a:rPr lang="en-US" b="1" dirty="0" smtClean="0"/>
              <a:t>Images</a:t>
            </a:r>
            <a:r>
              <a:rPr lang="en-US" dirty="0" smtClean="0"/>
              <a:t>: Kristine </a:t>
            </a:r>
            <a:r>
              <a:rPr lang="en-US" dirty="0" err="1" smtClean="0"/>
              <a:t>Moncada</a:t>
            </a:r>
            <a:r>
              <a:rPr lang="en-US" dirty="0" smtClean="0"/>
              <a:t>,</a:t>
            </a:r>
            <a:r>
              <a:rPr lang="en-US" baseline="0" dirty="0" smtClean="0"/>
              <a:t> University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a:t>
            </a:fld>
            <a:endParaRPr lang="en-US"/>
          </a:p>
        </p:txBody>
      </p:sp>
    </p:spTree>
    <p:extLst>
      <p:ext uri="{BB962C8B-B14F-4D97-AF65-F5344CB8AC3E}">
        <p14:creationId xmlns:p14="http://schemas.microsoft.com/office/powerpoint/2010/main" val="16335319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NOSB meets twice per year for 3-4 days of hearings to gather public input.  Any citizen can petition to have a material put on or taken off the national list.  The NOSB may also develop draft production system proposals.  If a proposal gets 2/3 of the board’s vote, it moves on to the secretary of the USDA who must approve these recommendations before they become part of the organic regulation.</a:t>
            </a:r>
          </a:p>
          <a:p>
            <a:endParaRPr lang="en-US" dirty="0" smtClean="0"/>
          </a:p>
          <a:p>
            <a:r>
              <a:rPr lang="en-US" b="1" dirty="0" smtClean="0"/>
              <a:t>Image</a:t>
            </a:r>
            <a:r>
              <a:rPr lang="en-US" dirty="0" smtClean="0"/>
              <a:t>: Kristine</a:t>
            </a:r>
            <a:r>
              <a:rPr lang="en-US" baseline="0" dirty="0" smtClean="0"/>
              <a:t> </a:t>
            </a:r>
            <a:r>
              <a:rPr lang="en-US" baseline="0" dirty="0" err="1" smtClean="0"/>
              <a:t>Moncada</a:t>
            </a:r>
            <a:r>
              <a:rPr lang="en-US" baseline="0" dirty="0" smtClean="0"/>
              <a:t>, University of 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50</a:t>
            </a:fld>
            <a:endParaRPr lang="en-US"/>
          </a:p>
        </p:txBody>
      </p:sp>
    </p:spTree>
    <p:extLst>
      <p:ext uri="{BB962C8B-B14F-4D97-AF65-F5344CB8AC3E}">
        <p14:creationId xmlns:p14="http://schemas.microsoft.com/office/powerpoint/2010/main" val="38263732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NOP does not directly handle the details of ensuring that individual farmers are following organic standards.  They accredit certifying agencies who work with farmers to make sure that organic rules are followed. For more information, please watch the Certification module. Certifiers are assessed by the NOP every 2.5 years in order to retain accreditation.
</a:t>
            </a:r>
            <a:r>
              <a:rPr lang="en-US" b="1" dirty="0" smtClean="0"/>
              <a:t>Image</a:t>
            </a:r>
            <a:r>
              <a:rPr lang="en-US" dirty="0" smtClean="0"/>
              <a:t>: USDA-NRCS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51</a:t>
            </a:fld>
            <a:endParaRPr lang="en-US"/>
          </a:p>
        </p:txBody>
      </p:sp>
    </p:spTree>
    <p:extLst>
      <p:ext uri="{BB962C8B-B14F-4D97-AF65-F5344CB8AC3E}">
        <p14:creationId xmlns:p14="http://schemas.microsoft.com/office/powerpoint/2010/main" val="1839543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USDA NOP investigates alleged violations of organic  production, handling, and labeling standards.  Violations can have significant financial penalties.</a:t>
            </a:r>
          </a:p>
        </p:txBody>
      </p:sp>
      <p:sp>
        <p:nvSpPr>
          <p:cNvPr id="4" name="Slide Number Placeholder 3"/>
          <p:cNvSpPr>
            <a:spLocks noGrp="1"/>
          </p:cNvSpPr>
          <p:nvPr>
            <p:ph type="sldNum" sz="quarter" idx="10"/>
          </p:nvPr>
        </p:nvSpPr>
        <p:spPr/>
        <p:txBody>
          <a:bodyPr/>
          <a:lstStyle/>
          <a:p>
            <a:fld id="{C1608847-16BB-4EEE-A0D2-583A44F23D8A}" type="slidenum">
              <a:rPr lang="en-US" smtClean="0"/>
              <a:t>52</a:t>
            </a:fld>
            <a:endParaRPr lang="en-US"/>
          </a:p>
        </p:txBody>
      </p:sp>
    </p:spTree>
    <p:extLst>
      <p:ext uri="{BB962C8B-B14F-4D97-AF65-F5344CB8AC3E}">
        <p14:creationId xmlns:p14="http://schemas.microsoft.com/office/powerpoint/2010/main" val="7757984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is an overview of the hierarchy of the National Organic Program.  It starts with the Agricultural Marketing Service of the USDA, the next level is certifying agencies, then the certified organic farms, and ends with consumers who purchase organic foods.</a:t>
            </a:r>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53</a:t>
            </a:fld>
            <a:endParaRPr lang="en-US"/>
          </a:p>
        </p:txBody>
      </p:sp>
    </p:spTree>
    <p:extLst>
      <p:ext uri="{BB962C8B-B14F-4D97-AF65-F5344CB8AC3E}">
        <p14:creationId xmlns:p14="http://schemas.microsoft.com/office/powerpoint/2010/main" val="17289779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 have reached the end of the “What Is Organic Agriculture?” module.  Please see our other modules for more information on production and other organic topics.</a:t>
            </a:r>
          </a:p>
          <a:p>
            <a:endParaRPr lang="en-US" dirty="0" smtClean="0"/>
          </a:p>
          <a:p>
            <a:r>
              <a:rPr lang="en-US" b="1" dirty="0" smtClean="0"/>
              <a:t>Image</a:t>
            </a:r>
            <a:r>
              <a:rPr lang="en-US" dirty="0" smtClean="0"/>
              <a:t>: David L. Hansen,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54</a:t>
            </a:fld>
            <a:endParaRPr lang="en-US"/>
          </a:p>
        </p:txBody>
      </p:sp>
    </p:spTree>
    <p:extLst>
      <p:ext uri="{BB962C8B-B14F-4D97-AF65-F5344CB8AC3E}">
        <p14:creationId xmlns:p14="http://schemas.microsoft.com/office/powerpoint/2010/main" val="14795222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material is based upon work that is supported by the National Institute of Food and Agriculture.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b="0" dirty="0" smtClean="0"/>
              <a:t>: Constance</a:t>
            </a:r>
            <a:r>
              <a:rPr lang="en-US" b="0" baseline="0" dirty="0" smtClean="0"/>
              <a:t> Carlson, University </a:t>
            </a:r>
            <a:r>
              <a:rPr lang="en-US" b="0" baseline="0" smtClean="0"/>
              <a:t>of </a:t>
            </a:r>
            <a:r>
              <a:rPr lang="en-US" b="0" baseline="0" smtClean="0"/>
              <a:t>Minnesota</a:t>
            </a:r>
            <a:endParaRPr lang="en-US" b="1"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55</a:t>
            </a:fld>
            <a:endParaRPr lang="en-US"/>
          </a:p>
        </p:txBody>
      </p:sp>
    </p:spTree>
    <p:extLst>
      <p:ext uri="{BB962C8B-B14F-4D97-AF65-F5344CB8AC3E}">
        <p14:creationId xmlns:p14="http://schemas.microsoft.com/office/powerpoint/2010/main" val="1703905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discussing organic agriculture, we will be comparing it to what is more typical in agriculture today, a system called “conventional agriculture”.  Conventional agriculture, also called industrial agriculture, uses synthetic substances that are prohibited in organic agriculture and is a generally less diverse system.  </a:t>
            </a:r>
          </a:p>
          <a:p>
            <a:endParaRPr lang="en-US" b="1" dirty="0" smtClean="0"/>
          </a:p>
          <a:p>
            <a:r>
              <a:rPr lang="en-US" b="1" dirty="0" smtClean="0"/>
              <a:t>Image</a:t>
            </a:r>
            <a:r>
              <a:rPr lang="en-US" dirty="0" smtClean="0"/>
              <a:t>: Craig </a:t>
            </a:r>
            <a:r>
              <a:rPr lang="en-US" dirty="0" err="1" smtClean="0"/>
              <a:t>Sheaffer</a:t>
            </a:r>
            <a:r>
              <a:rPr lang="en-US" dirty="0" smtClean="0"/>
              <a:t>,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a:t>
            </a:fld>
            <a:endParaRPr lang="en-US"/>
          </a:p>
        </p:txBody>
      </p:sp>
    </p:spTree>
    <p:extLst>
      <p:ext uri="{BB962C8B-B14F-4D97-AF65-F5344CB8AC3E}">
        <p14:creationId xmlns:p14="http://schemas.microsoft.com/office/powerpoint/2010/main" val="2720140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this section, we will cover the cropping methods organic famers use in their production systems.  </a:t>
            </a:r>
          </a:p>
          <a:p>
            <a:endParaRPr lang="en-US" b="1" dirty="0" smtClean="0"/>
          </a:p>
          <a:p>
            <a:r>
              <a:rPr lang="en-US" b="1" dirty="0" smtClean="0"/>
              <a:t>Image</a:t>
            </a:r>
            <a:r>
              <a:rPr lang="en-US" dirty="0" smtClean="0"/>
              <a:t>: David</a:t>
            </a:r>
            <a:r>
              <a:rPr lang="en-US" baseline="0" dirty="0" smtClean="0"/>
              <a:t>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7</a:t>
            </a:fld>
            <a:endParaRPr lang="en-US"/>
          </a:p>
        </p:txBody>
      </p:sp>
    </p:spTree>
    <p:extLst>
      <p:ext uri="{BB962C8B-B14F-4D97-AF65-F5344CB8AC3E}">
        <p14:creationId xmlns:p14="http://schemas.microsoft.com/office/powerpoint/2010/main" val="3604239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Organic producers are committed to practices that protect natural resources for later generations.</a:t>
            </a:r>
            <a:r>
              <a:rPr lang="en-US" baseline="0" dirty="0" smtClean="0"/>
              <a:t> </a:t>
            </a:r>
            <a:r>
              <a:rPr lang="en-US" dirty="0" smtClean="0"/>
              <a:t>Under the National Organic Program, they follow these guidelines that we will discuss in more detail.</a:t>
            </a:r>
          </a:p>
          <a:p>
            <a:endParaRPr lang="en-US" b="1" dirty="0" smtClean="0"/>
          </a:p>
          <a:p>
            <a:r>
              <a:rPr lang="en-US" b="1" dirty="0" smtClean="0"/>
              <a:t>Image</a:t>
            </a:r>
            <a:r>
              <a:rPr lang="en-US" dirty="0" smtClean="0"/>
              <a:t>: Carmen </a:t>
            </a:r>
            <a:r>
              <a:rPr lang="en-US" dirty="0" err="1" smtClean="0"/>
              <a:t>Fernholz</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8</a:t>
            </a:fld>
            <a:endParaRPr lang="en-US"/>
          </a:p>
        </p:txBody>
      </p:sp>
    </p:spTree>
    <p:extLst>
      <p:ext uri="{BB962C8B-B14F-4D97-AF65-F5344CB8AC3E}">
        <p14:creationId xmlns:p14="http://schemas.microsoft.com/office/powerpoint/2010/main" val="1877287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Maintaining healthy soils is one of the most important tenets of organic agriculture.  Soil building rotations with cover crops, perennials, and legumes are an integral practice used by organic farmers.  Cover crops and perennials such as alfalfa can help protect soil by reducing erosion.  They utilize legumes in their rotations to provide a natural source of nitrogen to the soil and subsequently their crops.
</a:t>
            </a:r>
            <a:r>
              <a:rPr lang="en-US" b="1" dirty="0" smtClean="0"/>
              <a:t>Images</a:t>
            </a:r>
            <a:r>
              <a:rPr lang="en-US" dirty="0" smtClean="0"/>
              <a:t>: Craig </a:t>
            </a:r>
            <a:r>
              <a:rPr lang="en-US" dirty="0" err="1" smtClean="0"/>
              <a:t>Sheaffer</a:t>
            </a:r>
            <a:r>
              <a:rPr lang="en-US" dirty="0" smtClean="0"/>
              <a:t>,</a:t>
            </a:r>
            <a:r>
              <a:rPr lang="en-US" baseline="0" dirty="0" smtClean="0"/>
              <a:t> University of Minnesota (alfalfa); Harriet Behar, Midwest Organic and Sustainable Education Service (crimson clover)</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9</a:t>
            </a:fld>
            <a:endParaRPr lang="en-US"/>
          </a:p>
        </p:txBody>
      </p:sp>
    </p:spTree>
    <p:extLst>
      <p:ext uri="{BB962C8B-B14F-4D97-AF65-F5344CB8AC3E}">
        <p14:creationId xmlns:p14="http://schemas.microsoft.com/office/powerpoint/2010/main" val="3924076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rgbClr val="8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9937961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2880711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19575731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092752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9526499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4"/>
            </p:custDataLst>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2157340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7A4A43-55BD-44EB-9729-49601AE8D0BD}" type="datetimeFigureOut">
              <a:rPr lang="en-US" smtClean="0"/>
              <a:t>6/26/2018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6476718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7A4A43-55BD-44EB-9729-49601AE8D0BD}" type="datetimeFigureOut">
              <a:rPr lang="en-US" smtClean="0"/>
              <a:t>6/26/2018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1260483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A4A43-55BD-44EB-9729-49601AE8D0BD}" type="datetimeFigureOut">
              <a:rPr lang="en-US" smtClean="0"/>
              <a:t>6/26/2018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1466951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547150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450624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4A43-55BD-44EB-9729-49601AE8D0BD}" type="datetimeFigureOut">
              <a:rPr lang="en-US" smtClean="0"/>
              <a:t>6/26/2018</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21DD-04FE-4E03-8962-3AD9D6A28477}" type="slidenum">
              <a:rPr lang="en-US" smtClean="0"/>
              <a:t>‹#›</a:t>
            </a:fld>
            <a:endParaRPr lang="en-US"/>
          </a:p>
        </p:txBody>
      </p:sp>
    </p:spTree>
    <p:extLst>
      <p:ext uri="{BB962C8B-B14F-4D97-AF65-F5344CB8AC3E}">
        <p14:creationId xmlns:p14="http://schemas.microsoft.com/office/powerpoint/2010/main" val="407582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50.xml"/><Relationship Id="rId7" Type="http://schemas.microsoft.com/office/2007/relationships/hdphoto" Target="../media/hdphoto4.wdp"/><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4.jpeg"/><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9.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1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6.wdp"/><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9.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61.xml"/><Relationship Id="rId7" Type="http://schemas.openxmlformats.org/officeDocument/2006/relationships/notesSlide" Target="../notesSlides/notesSlide18.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Layout" Target="../slideLayouts/slideLayout2.xml"/><Relationship Id="rId11" Type="http://schemas.microsoft.com/office/2007/relationships/hdphoto" Target="../media/hdphoto8.wdp"/><Relationship Id="rId5" Type="http://schemas.openxmlformats.org/officeDocument/2006/relationships/tags" Target="../tags/tag63.xml"/><Relationship Id="rId10" Type="http://schemas.openxmlformats.org/officeDocument/2006/relationships/image" Target="../media/image20.png"/><Relationship Id="rId4" Type="http://schemas.openxmlformats.org/officeDocument/2006/relationships/tags" Target="../tags/tag62.xml"/><Relationship Id="rId9"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2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tags" Target="../tags/tag26.xml"/><Relationship Id="rId6" Type="http://schemas.microsoft.com/office/2007/relationships/hdphoto" Target="../media/hdphoto1.wdp"/><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22.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23.jpe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2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75.xml"/><Relationship Id="rId7" Type="http://schemas.openxmlformats.org/officeDocument/2006/relationships/image" Target="../media/image25.jpe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tags" Target="../tags/tag76.xml"/></Relationships>
</file>

<file path=ppt/slides/_rels/slide24.xml.rels><?xml version="1.0" encoding="UTF-8" standalone="yes"?>
<Relationships xmlns="http://schemas.openxmlformats.org/package/2006/relationships"><Relationship Id="rId3" Type="http://schemas.openxmlformats.org/officeDocument/2006/relationships/tags" Target="../tags/tag79.xml"/><Relationship Id="rId7" Type="http://schemas.openxmlformats.org/officeDocument/2006/relationships/image" Target="../media/image28.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27.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tags" Target="../tags/tag82.xml"/><Relationship Id="rId7" Type="http://schemas.openxmlformats.org/officeDocument/2006/relationships/image" Target="../media/image29.jpe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tags" Target="../tags/tag8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31.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tags" Target="../tags/tag88.xml"/><Relationship Id="rId7" Type="http://schemas.microsoft.com/office/2007/relationships/hdphoto" Target="../media/hdphoto9.wdp"/><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32.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33.jp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9.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3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35.jpeg"/><Relationship Id="rId5" Type="http://schemas.openxmlformats.org/officeDocument/2006/relationships/notesSlide" Target="../notesSlides/notesSlide31.xml"/><Relationship Id="rId4"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36.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37.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9.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39.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40.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tags" Target="../tags/tag115.xml"/><Relationship Id="rId7" Type="http://schemas.microsoft.com/office/2007/relationships/hdphoto" Target="../media/hdphoto10.wdp"/><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41.png"/><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16.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43.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44.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4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4.xml"/><Relationship Id="rId1" Type="http://schemas.openxmlformats.org/officeDocument/2006/relationships/tags" Target="../tags/tag123.xml"/><Relationship Id="rId6" Type="http://schemas.microsoft.com/office/2007/relationships/hdphoto" Target="../media/hdphoto1.wdp"/><Relationship Id="rId5" Type="http://schemas.openxmlformats.org/officeDocument/2006/relationships/image" Target="../media/image3.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46.jpg"/><Relationship Id="rId5" Type="http://schemas.openxmlformats.org/officeDocument/2006/relationships/notesSlide" Target="../notesSlides/notesSlide45.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9.xml"/><Relationship Id="rId1" Type="http://schemas.openxmlformats.org/officeDocument/2006/relationships/tags" Target="../tags/tag128.xml"/><Relationship Id="rId5" Type="http://schemas.openxmlformats.org/officeDocument/2006/relationships/image" Target="../media/image47.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tags" Target="../tags/tag134.xml"/><Relationship Id="rId7" Type="http://schemas.openxmlformats.org/officeDocument/2006/relationships/image" Target="../media/image50.jpg"/><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notesSlide" Target="../notesSlides/notesSlide48.xml"/><Relationship Id="rId5" Type="http://schemas.openxmlformats.org/officeDocument/2006/relationships/slideLayout" Target="../slideLayouts/slideLayout2.xml"/><Relationship Id="rId4" Type="http://schemas.openxmlformats.org/officeDocument/2006/relationships/tags" Target="../tags/tag13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image" Target="../media/image5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33.xml"/><Relationship Id="rId7" Type="http://schemas.openxmlformats.org/officeDocument/2006/relationships/image" Target="../media/image6.jpe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34.xml"/><Relationship Id="rId9"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39.xml"/><Relationship Id="rId1" Type="http://schemas.openxmlformats.org/officeDocument/2006/relationships/tags" Target="../tags/tag138.xml"/><Relationship Id="rId6" Type="http://schemas.microsoft.com/office/2007/relationships/hdphoto" Target="../media/hdphoto11.wdp"/><Relationship Id="rId5" Type="http://schemas.openxmlformats.org/officeDocument/2006/relationships/image" Target="../media/image52.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tags" Target="../tags/tag140.xml"/><Relationship Id="rId5" Type="http://schemas.openxmlformats.org/officeDocument/2006/relationships/image" Target="../media/image53.jp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image" Target="../media/image54.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53.xml"/><Relationship Id="rId9" Type="http://schemas.microsoft.com/office/2007/relationships/diagramDrawing" Target="../diagrams/drawing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7.xml"/><Relationship Id="rId1" Type="http://schemas.openxmlformats.org/officeDocument/2006/relationships/tags" Target="../tags/tag146.xml"/><Relationship Id="rId6" Type="http://schemas.microsoft.com/office/2007/relationships/hdphoto" Target="../media/hdphoto1.wdp"/><Relationship Id="rId5" Type="http://schemas.openxmlformats.org/officeDocument/2006/relationships/image" Target="../media/image3.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8" Type="http://schemas.openxmlformats.org/officeDocument/2006/relationships/hyperlink" Target="http://www.ams.usda.gov/sites/default/files/media/About%20the%20National%20Organic%20Program.pdf" TargetMode="External"/><Relationship Id="rId3" Type="http://schemas.openxmlformats.org/officeDocument/2006/relationships/hyperlink" Target="http://www.ecfr.gov/cgi-bin/text-idx?rgn=div5&amp;node=7:3.1.1.9.32" TargetMode="External"/><Relationship Id="rId7" Type="http://schemas.openxmlformats.org/officeDocument/2006/relationships/hyperlink" Target="http://www.conservationwebinars.net/webinars/environmental-benefits-of-organic-agriculture-biodiversity" TargetMode="External"/><Relationship Id="rId2" Type="http://schemas.openxmlformats.org/officeDocument/2006/relationships/hyperlink" Target="http://www.conservationwebinars.net/webinars/environmental-benefits-of-organic-agriculture-water-quality/" TargetMode="External"/><Relationship Id="rId1" Type="http://schemas.openxmlformats.org/officeDocument/2006/relationships/slideLayout" Target="../slideLayouts/slideLayout2.xml"/><Relationship Id="rId6" Type="http://schemas.openxmlformats.org/officeDocument/2006/relationships/hyperlink" Target="http://anrcatalog.ucdavis.edu/pdf/7252.pdf" TargetMode="External"/><Relationship Id="rId11" Type="http://schemas.openxmlformats.org/officeDocument/2006/relationships/hyperlink" Target="http://www.ams.usda.gov/rules-regulations/organic/nosb" TargetMode="External"/><Relationship Id="rId5" Type="http://schemas.openxmlformats.org/officeDocument/2006/relationships/hyperlink" Target="http://www.leopold.iastate.edu/files/pubs-and-papers/2008-06-it-starts-soil-and-organic-agriculture-can-help.pdf" TargetMode="External"/><Relationship Id="rId10" Type="http://schemas.openxmlformats.org/officeDocument/2006/relationships/hyperlink" Target="https://www.youtube.com/watch?v=GeZZxRd8ulY&amp;feature=youtu.be" TargetMode="External"/><Relationship Id="rId4" Type="http://schemas.openxmlformats.org/officeDocument/2006/relationships/hyperlink" Target="http://kerrcenter.com/wp-content/uploads/2014/08/organic-philosophy-report.pdf" TargetMode="External"/><Relationship Id="rId9" Type="http://schemas.openxmlformats.org/officeDocument/2006/relationships/hyperlink" Target="http://apps.ams.usda.gov/organic/201/"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6" Type="http://schemas.microsoft.com/office/2007/relationships/hdphoto" Target="../media/hdphoto1.wdp"/><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tags" Target="../tags/tag41.xml"/><Relationship Id="rId1" Type="http://schemas.openxmlformats.org/officeDocument/2006/relationships/tags" Target="../tags/tag40.xml"/><Relationship Id="rId6" Type="http://schemas.microsoft.com/office/2007/relationships/hdphoto" Target="../media/hdphoto3.wdp"/><Relationship Id="rId5" Type="http://schemas.openxmlformats.org/officeDocument/2006/relationships/image" Target="../media/image1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004" r="9923"/>
          <a:stretch/>
        </p:blipFill>
        <p:spPr bwMode="auto">
          <a:xfrm>
            <a:off x="-2" y="-1"/>
            <a:ext cx="9149732" cy="647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custDataLst>
              <p:tags r:id="rId1"/>
            </p:custDataLst>
          </p:nvPr>
        </p:nvSpPr>
        <p:spPr>
          <a:xfrm>
            <a:off x="685800" y="0"/>
            <a:ext cx="7772400" cy="1278924"/>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a:lstStyle>
          <a:p>
            <a:r>
              <a:rPr lang="en-US" dirty="0" smtClean="0"/>
              <a:t>What Is Organic Agriculture?</a:t>
            </a:r>
          </a:p>
        </p:txBody>
      </p:sp>
      <p:sp>
        <p:nvSpPr>
          <p:cNvPr id="6" name="TextBox 5"/>
          <p:cNvSpPr txBox="1"/>
          <p:nvPr>
            <p:custDataLst>
              <p:tags r:id="rId2"/>
            </p:custDataLst>
          </p:nvPr>
        </p:nvSpPr>
        <p:spPr>
          <a:xfrm>
            <a:off x="4073128" y="1844235"/>
            <a:ext cx="4876800" cy="3539430"/>
          </a:xfrm>
          <a:prstGeom prst="rect">
            <a:avLst/>
          </a:prstGeom>
          <a:solidFill>
            <a:srgbClr val="888854">
              <a:alpha val="88000"/>
            </a:srgbClr>
          </a:solidFill>
        </p:spPr>
        <p:txBody>
          <a:bodyPr wrap="square" rtlCol="0">
            <a:spAutoFit/>
          </a:bodyPr>
          <a:lstStyle/>
          <a:p>
            <a:pPr algn="ctr"/>
            <a:r>
              <a:rPr lang="en-US" sz="3200" dirty="0">
                <a:solidFill>
                  <a:srgbClr val="800000"/>
                </a:solidFill>
              </a:rPr>
              <a:t>This material is based upon work that is supported by the National Institute of Food and Agriculture, U.S. Department of Agriculture, under grant number 2013-51106-21005.</a:t>
            </a:r>
          </a:p>
        </p:txBody>
      </p:sp>
      <p:sp>
        <p:nvSpPr>
          <p:cNvPr id="7" name="TextBox 6"/>
          <p:cNvSpPr txBox="1"/>
          <p:nvPr>
            <p:custDataLst>
              <p:tags r:id="rId3"/>
            </p:custDataLst>
          </p:nvPr>
        </p:nvSpPr>
        <p:spPr>
          <a:xfrm>
            <a:off x="238614" y="1844235"/>
            <a:ext cx="3634713" cy="3416320"/>
          </a:xfrm>
          <a:prstGeom prst="rect">
            <a:avLst/>
          </a:prstGeom>
          <a:solidFill>
            <a:srgbClr val="888854">
              <a:alpha val="88000"/>
            </a:srgbClr>
          </a:solidFill>
        </p:spPr>
        <p:txBody>
          <a:bodyPr wrap="square" rtlCol="0">
            <a:spAutoFit/>
          </a:bodyPr>
          <a:lstStyle/>
          <a:p>
            <a:pPr algn="ctr"/>
            <a:r>
              <a:rPr lang="en-US" sz="3600" u="sng" dirty="0" smtClean="0">
                <a:solidFill>
                  <a:srgbClr val="800000"/>
                </a:solidFill>
              </a:rPr>
              <a:t>Authors</a:t>
            </a:r>
          </a:p>
          <a:p>
            <a:pPr algn="ctr"/>
            <a:r>
              <a:rPr lang="en-US" sz="3600" dirty="0" smtClean="0">
                <a:solidFill>
                  <a:srgbClr val="800000"/>
                </a:solidFill>
              </a:rPr>
              <a:t>Kristine </a:t>
            </a:r>
            <a:r>
              <a:rPr lang="en-US" sz="3600" dirty="0" err="1" smtClean="0">
                <a:solidFill>
                  <a:srgbClr val="800000"/>
                </a:solidFill>
              </a:rPr>
              <a:t>Moncada</a:t>
            </a:r>
            <a:endParaRPr lang="en-US" sz="3600" dirty="0" smtClean="0">
              <a:solidFill>
                <a:srgbClr val="800000"/>
              </a:solidFill>
            </a:endParaRPr>
          </a:p>
          <a:p>
            <a:pPr algn="ctr"/>
            <a:r>
              <a:rPr lang="en-US" sz="3600" dirty="0" smtClean="0">
                <a:solidFill>
                  <a:srgbClr val="800000"/>
                </a:solidFill>
              </a:rPr>
              <a:t>Harriet Behar</a:t>
            </a:r>
          </a:p>
          <a:p>
            <a:pPr algn="ctr"/>
            <a:r>
              <a:rPr lang="en-US" sz="3600" dirty="0">
                <a:solidFill>
                  <a:srgbClr val="800000"/>
                </a:solidFill>
              </a:rPr>
              <a:t>Constance Carlson</a:t>
            </a:r>
          </a:p>
          <a:p>
            <a:pPr algn="ctr"/>
            <a:r>
              <a:rPr lang="en-US" sz="3600" dirty="0" smtClean="0">
                <a:solidFill>
                  <a:srgbClr val="800000"/>
                </a:solidFill>
              </a:rPr>
              <a:t>Gigi </a:t>
            </a:r>
            <a:r>
              <a:rPr lang="en-US" sz="3600" dirty="0" err="1" smtClean="0">
                <a:solidFill>
                  <a:srgbClr val="800000"/>
                </a:solidFill>
              </a:rPr>
              <a:t>DiGiacomo</a:t>
            </a:r>
            <a:endParaRPr lang="en-US" sz="3600" dirty="0" smtClean="0">
              <a:solidFill>
                <a:srgbClr val="800000"/>
              </a:solidFill>
            </a:endParaRPr>
          </a:p>
          <a:p>
            <a:pPr algn="ctr"/>
            <a:r>
              <a:rPr lang="en-US" sz="3600" dirty="0" smtClean="0">
                <a:solidFill>
                  <a:srgbClr val="800000"/>
                </a:solidFill>
              </a:rPr>
              <a:t>Craig </a:t>
            </a:r>
            <a:r>
              <a:rPr lang="en-US" sz="3600" dirty="0" err="1" smtClean="0">
                <a:solidFill>
                  <a:srgbClr val="800000"/>
                </a:solidFill>
              </a:rPr>
              <a:t>Sheaffer</a:t>
            </a:r>
            <a:endParaRPr lang="en-US" sz="3600" dirty="0" smtClean="0">
              <a:solidFill>
                <a:srgbClr val="800000"/>
              </a:solidFill>
            </a:endParaRPr>
          </a:p>
        </p:txBody>
      </p:sp>
    </p:spTree>
    <p:extLst>
      <p:ext uri="{BB962C8B-B14F-4D97-AF65-F5344CB8AC3E}">
        <p14:creationId xmlns:p14="http://schemas.microsoft.com/office/powerpoint/2010/main" val="4270991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Maintain Soil Health</a:t>
            </a:r>
            <a:endParaRPr lang="en-US" dirty="0"/>
          </a:p>
        </p:txBody>
      </p:sp>
      <p:sp>
        <p:nvSpPr>
          <p:cNvPr id="3" name="Content Placeholder 2"/>
          <p:cNvSpPr>
            <a:spLocks noGrp="1"/>
          </p:cNvSpPr>
          <p:nvPr>
            <p:ph idx="1"/>
            <p:custDataLst>
              <p:tags r:id="rId2"/>
            </p:custDataLst>
          </p:nvPr>
        </p:nvSpPr>
        <p:spPr>
          <a:xfrm>
            <a:off x="4878045" y="1676403"/>
            <a:ext cx="4191000" cy="4525963"/>
          </a:xfrm>
        </p:spPr>
        <p:txBody>
          <a:bodyPr>
            <a:normAutofit/>
          </a:bodyPr>
          <a:lstStyle/>
          <a:p>
            <a:r>
              <a:rPr lang="en-US" dirty="0" smtClean="0"/>
              <a:t>By building and preserving </a:t>
            </a:r>
            <a:r>
              <a:rPr lang="en-US" i="1" dirty="0"/>
              <a:t>organic matter</a:t>
            </a:r>
            <a:r>
              <a:rPr lang="en-US" dirty="0"/>
              <a:t> </a:t>
            </a:r>
            <a:r>
              <a:rPr lang="en-US" dirty="0" smtClean="0"/>
              <a:t>in soil using:</a:t>
            </a:r>
          </a:p>
          <a:p>
            <a:pPr lvl="1"/>
            <a:r>
              <a:rPr lang="en-US" dirty="0"/>
              <a:t>C</a:t>
            </a:r>
            <a:r>
              <a:rPr lang="en-US" dirty="0" smtClean="0"/>
              <a:t>rop residue</a:t>
            </a:r>
          </a:p>
          <a:p>
            <a:pPr lvl="1"/>
            <a:r>
              <a:rPr lang="en-US" dirty="0" smtClean="0"/>
              <a:t>Manure and compost</a:t>
            </a:r>
          </a:p>
          <a:p>
            <a:pPr lvl="1"/>
            <a:r>
              <a:rPr lang="en-US" dirty="0"/>
              <a:t>G</a:t>
            </a:r>
            <a:r>
              <a:rPr lang="en-US" dirty="0" smtClean="0"/>
              <a:t>reen manures and </a:t>
            </a:r>
            <a:r>
              <a:rPr lang="en-US" dirty="0"/>
              <a:t>cover </a:t>
            </a:r>
            <a:r>
              <a:rPr lang="en-US" dirty="0" smtClean="0"/>
              <a:t>crops</a:t>
            </a:r>
          </a:p>
        </p:txBody>
      </p:sp>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737" t="21090" r="11802"/>
          <a:stretch/>
        </p:blipFill>
        <p:spPr bwMode="auto">
          <a:xfrm>
            <a:off x="152400" y="1708301"/>
            <a:ext cx="4660766" cy="4239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92049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5297"/>
          <a:stretch/>
        </p:blipFill>
        <p:spPr>
          <a:xfrm>
            <a:off x="0" y="0"/>
            <a:ext cx="9144000" cy="6494745"/>
          </a:xfrm>
          <a:prstGeom prst="rect">
            <a:avLst/>
          </a:prstGeom>
        </p:spPr>
      </p:pic>
      <p:sp>
        <p:nvSpPr>
          <p:cNvPr id="2" name="Title 1"/>
          <p:cNvSpPr>
            <a:spLocks noGrp="1"/>
          </p:cNvSpPr>
          <p:nvPr>
            <p:ph type="title"/>
            <p:custDataLst>
              <p:tags r:id="rId1"/>
            </p:custDataLst>
          </p:nvPr>
        </p:nvSpPr>
        <p:spPr>
          <a:xfrm>
            <a:off x="457200" y="411957"/>
            <a:ext cx="8229600" cy="1143000"/>
          </a:xfrm>
        </p:spPr>
        <p:txBody>
          <a:bodyPr/>
          <a:lstStyle/>
          <a:p>
            <a:r>
              <a:rPr lang="en-US" dirty="0" smtClean="0"/>
              <a:t>Organic Crop Standards</a:t>
            </a:r>
            <a:endParaRPr lang="en-US" dirty="0"/>
          </a:p>
        </p:txBody>
      </p:sp>
      <p:sp>
        <p:nvSpPr>
          <p:cNvPr id="3" name="Content Placeholder 2"/>
          <p:cNvSpPr>
            <a:spLocks noGrp="1"/>
          </p:cNvSpPr>
          <p:nvPr>
            <p:ph idx="1"/>
            <p:custDataLst>
              <p:tags r:id="rId2"/>
            </p:custDataLst>
          </p:nvPr>
        </p:nvSpPr>
        <p:spPr>
          <a:xfrm>
            <a:off x="372650" y="1893628"/>
            <a:ext cx="8398701" cy="4074090"/>
          </a:xfrm>
          <a:solidFill>
            <a:schemeClr val="bg2">
              <a:lumMod val="90000"/>
              <a:alpha val="52000"/>
            </a:schemeClr>
          </a:solidFill>
        </p:spPr>
        <p:txBody>
          <a:bodyPr>
            <a:normAutofit/>
          </a:bodyPr>
          <a:lstStyle/>
          <a:p>
            <a:r>
              <a:rPr lang="en-US" dirty="0" smtClean="0">
                <a:solidFill>
                  <a:schemeClr val="tx1">
                    <a:lumMod val="50000"/>
                    <a:lumOff val="50000"/>
                  </a:schemeClr>
                </a:solidFill>
              </a:rPr>
              <a:t>Maintain soil health</a:t>
            </a:r>
          </a:p>
          <a:p>
            <a:r>
              <a:rPr lang="en-US" b="1" dirty="0" smtClean="0"/>
              <a:t>Protect water resources</a:t>
            </a:r>
            <a:endParaRPr lang="en-US" b="1" dirty="0"/>
          </a:p>
          <a:p>
            <a:r>
              <a:rPr lang="en-US" dirty="0" smtClean="0"/>
              <a:t>Promote biodiversity</a:t>
            </a:r>
          </a:p>
          <a:p>
            <a:r>
              <a:rPr lang="en-US" dirty="0" smtClean="0"/>
              <a:t>Prohibit use of synthetic substances</a:t>
            </a:r>
            <a:endParaRPr lang="en-US" dirty="0"/>
          </a:p>
          <a:p>
            <a:r>
              <a:rPr lang="en-US" dirty="0"/>
              <a:t>Prohibit genetically modified organisms</a:t>
            </a:r>
          </a:p>
          <a:p>
            <a:r>
              <a:rPr lang="en-US" dirty="0"/>
              <a:t>Protect organic land and crops </a:t>
            </a:r>
            <a:r>
              <a:rPr lang="en-US" dirty="0" smtClean="0"/>
              <a:t>from  contamination</a:t>
            </a:r>
            <a:endParaRPr lang="en-US" i="1" dirty="0">
              <a:solidFill>
                <a:srgbClr val="FF0000"/>
              </a:solidFill>
            </a:endParaRPr>
          </a:p>
        </p:txBody>
      </p:sp>
    </p:spTree>
    <p:extLst>
      <p:ext uri="{BB962C8B-B14F-4D97-AF65-F5344CB8AC3E}">
        <p14:creationId xmlns:p14="http://schemas.microsoft.com/office/powerpoint/2010/main" val="22586114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09006" y="274637"/>
            <a:ext cx="4167051" cy="1325561"/>
          </a:xfrm>
        </p:spPr>
        <p:txBody>
          <a:bodyPr>
            <a:normAutofit fontScale="90000"/>
          </a:bodyPr>
          <a:lstStyle/>
          <a:p>
            <a:r>
              <a:rPr lang="en-US" dirty="0" smtClean="0"/>
              <a:t>Protect Water Resources</a:t>
            </a:r>
            <a:endParaRPr lang="en-US" dirty="0"/>
          </a:p>
        </p:txBody>
      </p:sp>
      <p:sp>
        <p:nvSpPr>
          <p:cNvPr id="3" name="Content Placeholder 2"/>
          <p:cNvSpPr>
            <a:spLocks noGrp="1"/>
          </p:cNvSpPr>
          <p:nvPr>
            <p:ph idx="1"/>
            <p:custDataLst>
              <p:tags r:id="rId2"/>
            </p:custDataLst>
          </p:nvPr>
        </p:nvSpPr>
        <p:spPr>
          <a:xfrm>
            <a:off x="313899" y="1881051"/>
            <a:ext cx="3461267" cy="4574340"/>
          </a:xfrm>
        </p:spPr>
        <p:txBody>
          <a:bodyPr>
            <a:normAutofit/>
          </a:bodyPr>
          <a:lstStyle/>
          <a:p>
            <a:r>
              <a:rPr lang="en-US" dirty="0" smtClean="0"/>
              <a:t>Healthy soils for reduced </a:t>
            </a:r>
            <a:r>
              <a:rPr lang="en-US" dirty="0"/>
              <a:t>runoff</a:t>
            </a:r>
          </a:p>
          <a:p>
            <a:r>
              <a:rPr lang="en-US" dirty="0"/>
              <a:t>S</a:t>
            </a:r>
            <a:r>
              <a:rPr lang="en-US" dirty="0" smtClean="0"/>
              <a:t>low-release </a:t>
            </a:r>
            <a:r>
              <a:rPr lang="en-US" dirty="0"/>
              <a:t>fertilizers </a:t>
            </a:r>
            <a:r>
              <a:rPr lang="en-US" dirty="0" smtClean="0"/>
              <a:t>to reduce leaching</a:t>
            </a:r>
          </a:p>
          <a:p>
            <a:r>
              <a:rPr lang="en-US" dirty="0"/>
              <a:t>C</a:t>
            </a:r>
            <a:r>
              <a:rPr lang="en-US" dirty="0" smtClean="0"/>
              <a:t>onservation buffers to decrease runoff</a:t>
            </a:r>
            <a:endParaRPr lang="en-US" dirty="0"/>
          </a:p>
          <a:p>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6057" y="2637"/>
            <a:ext cx="4605833" cy="6452754"/>
          </a:xfrm>
          <a:prstGeom prst="rect">
            <a:avLst/>
          </a:prstGeom>
        </p:spPr>
      </p:pic>
    </p:spTree>
    <p:extLst>
      <p:ext uri="{BB962C8B-B14F-4D97-AF65-F5344CB8AC3E}">
        <p14:creationId xmlns:p14="http://schemas.microsoft.com/office/powerpoint/2010/main" val="1256014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Buffers</a:t>
            </a:r>
            <a:endParaRPr lang="en-US" dirty="0"/>
          </a:p>
        </p:txBody>
      </p:sp>
      <p:pic>
        <p:nvPicPr>
          <p:cNvPr id="1026"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t="10562" r="14272" b="28032"/>
          <a:stretch/>
        </p:blipFill>
        <p:spPr bwMode="auto">
          <a:xfrm>
            <a:off x="-7089" y="1417638"/>
            <a:ext cx="4479937" cy="449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8" cstate="print">
            <a:extLst>
              <a:ext uri="{BEBA8EAE-BF5A-486C-A8C5-ECC9F3942E4B}">
                <a14:imgProps xmlns:a14="http://schemas.microsoft.com/office/drawing/2010/main">
                  <a14:imgLayer r:embed="rId9">
                    <a14:imgEffect>
                      <a14:sharpenSoften amount="25000"/>
                    </a14:imgEffect>
                    <a14:imgEffect>
                      <a14:colorTemperature colorTemp="5900"/>
                    </a14:imgEffect>
                  </a14:imgLayer>
                </a14:imgProps>
              </a:ext>
              <a:ext uri="{28A0092B-C50C-407E-A947-70E740481C1C}">
                <a14:useLocalDpi xmlns:a14="http://schemas.microsoft.com/office/drawing/2010/main" val="0"/>
              </a:ext>
            </a:extLst>
          </a:blip>
          <a:srcRect l="20239" r="8436"/>
          <a:stretch/>
        </p:blipFill>
        <p:spPr>
          <a:xfrm>
            <a:off x="4671152" y="1428615"/>
            <a:ext cx="4472848" cy="4481017"/>
          </a:xfrm>
        </p:spPr>
      </p:pic>
      <p:sp>
        <p:nvSpPr>
          <p:cNvPr id="3" name="TextBox 2"/>
          <p:cNvSpPr txBox="1"/>
          <p:nvPr>
            <p:custDataLst>
              <p:tags r:id="rId2"/>
            </p:custDataLst>
          </p:nvPr>
        </p:nvSpPr>
        <p:spPr>
          <a:xfrm>
            <a:off x="1258092" y="5895983"/>
            <a:ext cx="2535181" cy="461665"/>
          </a:xfrm>
          <a:prstGeom prst="rect">
            <a:avLst/>
          </a:prstGeom>
          <a:noFill/>
        </p:spPr>
        <p:txBody>
          <a:bodyPr wrap="none" rtlCol="0">
            <a:spAutoFit/>
          </a:bodyPr>
          <a:lstStyle/>
          <a:p>
            <a:r>
              <a:rPr lang="en-US" sz="2400" dirty="0" smtClean="0">
                <a:solidFill>
                  <a:srgbClr val="800000"/>
                </a:solidFill>
              </a:rPr>
              <a:t>High-quality buffer</a:t>
            </a:r>
            <a:endParaRPr lang="en-US" sz="2400" dirty="0">
              <a:solidFill>
                <a:srgbClr val="800000"/>
              </a:solidFill>
            </a:endParaRPr>
          </a:p>
        </p:txBody>
      </p:sp>
      <p:sp>
        <p:nvSpPr>
          <p:cNvPr id="6" name="TextBox 5"/>
          <p:cNvSpPr txBox="1"/>
          <p:nvPr>
            <p:custDataLst>
              <p:tags r:id="rId3"/>
            </p:custDataLst>
          </p:nvPr>
        </p:nvSpPr>
        <p:spPr>
          <a:xfrm>
            <a:off x="6367203" y="5903819"/>
            <a:ext cx="1377813" cy="461665"/>
          </a:xfrm>
          <a:prstGeom prst="rect">
            <a:avLst/>
          </a:prstGeom>
          <a:noFill/>
        </p:spPr>
        <p:txBody>
          <a:bodyPr wrap="none" rtlCol="0">
            <a:spAutoFit/>
          </a:bodyPr>
          <a:lstStyle/>
          <a:p>
            <a:r>
              <a:rPr lang="en-US" sz="2400" dirty="0" smtClean="0">
                <a:solidFill>
                  <a:srgbClr val="800000"/>
                </a:solidFill>
              </a:rPr>
              <a:t>No buffer</a:t>
            </a:r>
            <a:endParaRPr lang="en-US" sz="2400" dirty="0">
              <a:solidFill>
                <a:srgbClr val="800000"/>
              </a:solidFill>
            </a:endParaRPr>
          </a:p>
        </p:txBody>
      </p:sp>
    </p:spTree>
    <p:extLst>
      <p:ext uri="{BB962C8B-B14F-4D97-AF65-F5344CB8AC3E}">
        <p14:creationId xmlns:p14="http://schemas.microsoft.com/office/powerpoint/2010/main" val="5001968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5297"/>
          <a:stretch/>
        </p:blipFill>
        <p:spPr>
          <a:xfrm>
            <a:off x="0" y="0"/>
            <a:ext cx="9144000" cy="6494745"/>
          </a:xfrm>
          <a:prstGeom prst="rect">
            <a:avLst/>
          </a:prstGeom>
        </p:spPr>
      </p:pic>
      <p:sp>
        <p:nvSpPr>
          <p:cNvPr id="7" name="Title 1"/>
          <p:cNvSpPr>
            <a:spLocks noGrp="1"/>
          </p:cNvSpPr>
          <p:nvPr>
            <p:ph type="title"/>
            <p:custDataLst>
              <p:tags r:id="rId1"/>
            </p:custDataLst>
          </p:nvPr>
        </p:nvSpPr>
        <p:spPr>
          <a:xfrm>
            <a:off x="457200" y="411957"/>
            <a:ext cx="8229600" cy="1143000"/>
          </a:xfrm>
        </p:spPr>
        <p:txBody>
          <a:bodyPr/>
          <a:lstStyle/>
          <a:p>
            <a:r>
              <a:rPr lang="en-US" dirty="0" smtClean="0"/>
              <a:t>Organic Crop Standards</a:t>
            </a:r>
            <a:endParaRPr lang="en-US" dirty="0"/>
          </a:p>
        </p:txBody>
      </p:sp>
      <p:sp>
        <p:nvSpPr>
          <p:cNvPr id="8" name="Content Placeholder 2"/>
          <p:cNvSpPr>
            <a:spLocks noGrp="1"/>
          </p:cNvSpPr>
          <p:nvPr>
            <p:ph idx="1"/>
            <p:custDataLst>
              <p:tags r:id="rId2"/>
            </p:custDataLst>
          </p:nvPr>
        </p:nvSpPr>
        <p:spPr>
          <a:xfrm>
            <a:off x="372650" y="1893628"/>
            <a:ext cx="8398701" cy="4074090"/>
          </a:xfrm>
          <a:solidFill>
            <a:schemeClr val="bg2">
              <a:lumMod val="90000"/>
              <a:alpha val="52000"/>
            </a:schemeClr>
          </a:solidFill>
        </p:spPr>
        <p:txBody>
          <a:bodyPr>
            <a:normAutofit/>
          </a:bodyPr>
          <a:lstStyle/>
          <a:p>
            <a:r>
              <a:rPr lang="en-US" dirty="0" smtClean="0">
                <a:solidFill>
                  <a:schemeClr val="tx1">
                    <a:lumMod val="50000"/>
                    <a:lumOff val="50000"/>
                  </a:schemeClr>
                </a:solidFill>
              </a:rPr>
              <a:t>Maintain soil health</a:t>
            </a:r>
          </a:p>
          <a:p>
            <a:r>
              <a:rPr lang="en-US" dirty="0" smtClean="0">
                <a:solidFill>
                  <a:schemeClr val="tx1">
                    <a:lumMod val="50000"/>
                    <a:lumOff val="50000"/>
                  </a:schemeClr>
                </a:solidFill>
              </a:rPr>
              <a:t>Protect water resources</a:t>
            </a:r>
            <a:endParaRPr lang="en-US" dirty="0">
              <a:solidFill>
                <a:schemeClr val="tx1">
                  <a:lumMod val="50000"/>
                  <a:lumOff val="50000"/>
                </a:schemeClr>
              </a:solidFill>
            </a:endParaRPr>
          </a:p>
          <a:p>
            <a:r>
              <a:rPr lang="en-US" b="1" dirty="0" smtClean="0"/>
              <a:t>Promote biodiversity</a:t>
            </a:r>
          </a:p>
          <a:p>
            <a:r>
              <a:rPr lang="en-US" dirty="0" smtClean="0"/>
              <a:t>Prohibit use of synthetic substances</a:t>
            </a:r>
            <a:endParaRPr lang="en-US" dirty="0"/>
          </a:p>
          <a:p>
            <a:r>
              <a:rPr lang="en-US" dirty="0"/>
              <a:t>Prohibit genetically modified organisms</a:t>
            </a:r>
          </a:p>
          <a:p>
            <a:r>
              <a:rPr lang="en-US" dirty="0"/>
              <a:t>Protect organic land and crops </a:t>
            </a:r>
            <a:r>
              <a:rPr lang="en-US" dirty="0" smtClean="0"/>
              <a:t>from  contamination</a:t>
            </a:r>
            <a:endParaRPr lang="en-US" i="1" dirty="0">
              <a:solidFill>
                <a:srgbClr val="FF0000"/>
              </a:solidFill>
            </a:endParaRPr>
          </a:p>
        </p:txBody>
      </p:sp>
    </p:spTree>
    <p:extLst>
      <p:ext uri="{BB962C8B-B14F-4D97-AF65-F5344CB8AC3E}">
        <p14:creationId xmlns:p14="http://schemas.microsoft.com/office/powerpoint/2010/main" val="37881884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1" y="427038"/>
            <a:ext cx="4125686" cy="1143000"/>
          </a:xfrm>
        </p:spPr>
        <p:txBody>
          <a:bodyPr>
            <a:normAutofit fontScale="90000"/>
          </a:bodyPr>
          <a:lstStyle/>
          <a:p>
            <a:r>
              <a:rPr lang="en-US" dirty="0" smtClean="0"/>
              <a:t>Promote Biodiversity</a:t>
            </a:r>
            <a:endParaRPr lang="en-US" dirty="0"/>
          </a:p>
        </p:txBody>
      </p:sp>
      <p:sp>
        <p:nvSpPr>
          <p:cNvPr id="3" name="Content Placeholder 2"/>
          <p:cNvSpPr>
            <a:spLocks noGrp="1"/>
          </p:cNvSpPr>
          <p:nvPr>
            <p:ph idx="1"/>
            <p:custDataLst>
              <p:tags r:id="rId2"/>
            </p:custDataLst>
          </p:nvPr>
        </p:nvSpPr>
        <p:spPr>
          <a:xfrm>
            <a:off x="457200" y="1752600"/>
            <a:ext cx="4324123" cy="4525963"/>
          </a:xfrm>
        </p:spPr>
        <p:txBody>
          <a:bodyPr>
            <a:normAutofit/>
          </a:bodyPr>
          <a:lstStyle/>
          <a:p>
            <a:r>
              <a:rPr lang="en-US" dirty="0" smtClean="0"/>
              <a:t>Diverse </a:t>
            </a:r>
            <a:r>
              <a:rPr lang="en-US" dirty="0"/>
              <a:t>rotations with greater number of </a:t>
            </a:r>
            <a:r>
              <a:rPr lang="en-US" dirty="0" smtClean="0"/>
              <a:t>crops</a:t>
            </a:r>
          </a:p>
          <a:p>
            <a:r>
              <a:rPr lang="en-US" dirty="0" smtClean="0"/>
              <a:t>No continuous cropping</a:t>
            </a:r>
          </a:p>
          <a:p>
            <a:pPr lvl="1"/>
            <a:r>
              <a:rPr lang="en-US" dirty="0" smtClean="0"/>
              <a:t>The same annual crop can’t be grown on same field two years in a row</a:t>
            </a:r>
          </a:p>
        </p:txBody>
      </p:sp>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316"/>
          <a:stretch/>
        </p:blipFill>
        <p:spPr bwMode="auto">
          <a:xfrm>
            <a:off x="4781324" y="503238"/>
            <a:ext cx="3992563" cy="5647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07303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702628" y="563562"/>
            <a:ext cx="4147458" cy="1143000"/>
          </a:xfrm>
        </p:spPr>
        <p:txBody>
          <a:bodyPr>
            <a:normAutofit fontScale="90000"/>
          </a:bodyPr>
          <a:lstStyle/>
          <a:p>
            <a:r>
              <a:rPr lang="en-US" dirty="0" smtClean="0"/>
              <a:t>Promote Biodiversity</a:t>
            </a:r>
            <a:endParaRPr lang="en-US" dirty="0"/>
          </a:p>
        </p:txBody>
      </p:sp>
      <p:sp>
        <p:nvSpPr>
          <p:cNvPr id="3" name="Content Placeholder 2"/>
          <p:cNvSpPr>
            <a:spLocks noGrp="1"/>
          </p:cNvSpPr>
          <p:nvPr>
            <p:ph idx="1"/>
            <p:custDataLst>
              <p:tags r:id="rId2"/>
            </p:custDataLst>
          </p:nvPr>
        </p:nvSpPr>
        <p:spPr>
          <a:xfrm>
            <a:off x="4702628" y="1889124"/>
            <a:ext cx="4147457" cy="4525963"/>
          </a:xfrm>
        </p:spPr>
        <p:txBody>
          <a:bodyPr>
            <a:normAutofit lnSpcReduction="10000"/>
          </a:bodyPr>
          <a:lstStyle/>
          <a:p>
            <a:r>
              <a:rPr lang="en-US" dirty="0"/>
              <a:t>H</a:t>
            </a:r>
            <a:r>
              <a:rPr lang="en-US" dirty="0" smtClean="0"/>
              <a:t>abitat</a:t>
            </a:r>
          </a:p>
          <a:p>
            <a:pPr lvl="1"/>
            <a:r>
              <a:rPr lang="en-US" dirty="0" smtClean="0"/>
              <a:t>Preserve natural areas such as wetlands and woodlands </a:t>
            </a:r>
          </a:p>
          <a:p>
            <a:pPr lvl="1"/>
            <a:r>
              <a:rPr lang="en-US" dirty="0" smtClean="0"/>
              <a:t>Include conservation buffers </a:t>
            </a:r>
          </a:p>
          <a:p>
            <a:pPr lvl="1"/>
            <a:r>
              <a:rPr lang="en-US" dirty="0" smtClean="0"/>
              <a:t>Incorporate perennial crops and cover crops</a:t>
            </a:r>
          </a:p>
        </p:txBody>
      </p:sp>
      <p:pic>
        <p:nvPicPr>
          <p:cNvPr id="2059" name="Picture 1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237" t="26745" r="8511" b="9862"/>
          <a:stretch/>
        </p:blipFill>
        <p:spPr bwMode="auto">
          <a:xfrm>
            <a:off x="641985" y="0"/>
            <a:ext cx="3546730" cy="3735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38295" t="22444" r="19998" b="17373"/>
          <a:stretch/>
        </p:blipFill>
        <p:spPr bwMode="auto">
          <a:xfrm>
            <a:off x="641985" y="3429000"/>
            <a:ext cx="354673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42054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5297"/>
          <a:stretch/>
        </p:blipFill>
        <p:spPr>
          <a:xfrm>
            <a:off x="0" y="0"/>
            <a:ext cx="9144000" cy="6494745"/>
          </a:xfrm>
          <a:prstGeom prst="rect">
            <a:avLst/>
          </a:prstGeom>
        </p:spPr>
      </p:pic>
      <p:sp>
        <p:nvSpPr>
          <p:cNvPr id="8" name="Title 1"/>
          <p:cNvSpPr>
            <a:spLocks noGrp="1"/>
          </p:cNvSpPr>
          <p:nvPr>
            <p:ph type="title"/>
            <p:custDataLst>
              <p:tags r:id="rId1"/>
            </p:custDataLst>
          </p:nvPr>
        </p:nvSpPr>
        <p:spPr>
          <a:xfrm>
            <a:off x="457200" y="411957"/>
            <a:ext cx="8229600" cy="1143000"/>
          </a:xfrm>
        </p:spPr>
        <p:txBody>
          <a:bodyPr/>
          <a:lstStyle/>
          <a:p>
            <a:r>
              <a:rPr lang="en-US" dirty="0" smtClean="0"/>
              <a:t>Organic Crop Standards</a:t>
            </a:r>
            <a:endParaRPr lang="en-US" dirty="0"/>
          </a:p>
        </p:txBody>
      </p:sp>
      <p:sp>
        <p:nvSpPr>
          <p:cNvPr id="9" name="Content Placeholder 2"/>
          <p:cNvSpPr>
            <a:spLocks noGrp="1"/>
          </p:cNvSpPr>
          <p:nvPr>
            <p:ph idx="1"/>
            <p:custDataLst>
              <p:tags r:id="rId2"/>
            </p:custDataLst>
          </p:nvPr>
        </p:nvSpPr>
        <p:spPr>
          <a:xfrm>
            <a:off x="372650" y="1893628"/>
            <a:ext cx="8398701" cy="4074090"/>
          </a:xfrm>
          <a:solidFill>
            <a:schemeClr val="bg2">
              <a:lumMod val="90000"/>
              <a:alpha val="52000"/>
            </a:schemeClr>
          </a:solidFill>
        </p:spPr>
        <p:txBody>
          <a:bodyPr>
            <a:normAutofit/>
          </a:bodyPr>
          <a:lstStyle/>
          <a:p>
            <a:r>
              <a:rPr lang="en-US" dirty="0" smtClean="0">
                <a:solidFill>
                  <a:schemeClr val="tx1">
                    <a:lumMod val="50000"/>
                    <a:lumOff val="50000"/>
                  </a:schemeClr>
                </a:solidFill>
              </a:rPr>
              <a:t>Maintain soil health</a:t>
            </a:r>
          </a:p>
          <a:p>
            <a:r>
              <a:rPr lang="en-US" dirty="0" smtClean="0">
                <a:solidFill>
                  <a:schemeClr val="tx1">
                    <a:lumMod val="50000"/>
                    <a:lumOff val="50000"/>
                  </a:schemeClr>
                </a:solidFill>
              </a:rPr>
              <a:t>Protect water resources</a:t>
            </a:r>
            <a:endParaRPr lang="en-US" dirty="0">
              <a:solidFill>
                <a:schemeClr val="tx1">
                  <a:lumMod val="50000"/>
                  <a:lumOff val="50000"/>
                </a:schemeClr>
              </a:solidFill>
            </a:endParaRPr>
          </a:p>
          <a:p>
            <a:r>
              <a:rPr lang="en-US" dirty="0" smtClean="0">
                <a:solidFill>
                  <a:schemeClr val="tx1">
                    <a:lumMod val="50000"/>
                    <a:lumOff val="50000"/>
                  </a:schemeClr>
                </a:solidFill>
              </a:rPr>
              <a:t>Promote biodiversity</a:t>
            </a:r>
          </a:p>
          <a:p>
            <a:r>
              <a:rPr lang="en-US" b="1" dirty="0" smtClean="0"/>
              <a:t>Prohibit use of synthetic substances</a:t>
            </a:r>
            <a:endParaRPr lang="en-US" b="1" dirty="0"/>
          </a:p>
          <a:p>
            <a:r>
              <a:rPr lang="en-US" dirty="0"/>
              <a:t>Prohibit genetically modified organisms</a:t>
            </a:r>
          </a:p>
          <a:p>
            <a:r>
              <a:rPr lang="en-US" dirty="0"/>
              <a:t>Protect organic land and crops </a:t>
            </a:r>
            <a:r>
              <a:rPr lang="en-US" dirty="0" smtClean="0"/>
              <a:t>from  contamination</a:t>
            </a:r>
            <a:endParaRPr lang="en-US" i="1" dirty="0">
              <a:solidFill>
                <a:srgbClr val="FF0000"/>
              </a:solidFill>
            </a:endParaRPr>
          </a:p>
        </p:txBody>
      </p:sp>
    </p:spTree>
    <p:extLst>
      <p:ext uri="{BB962C8B-B14F-4D97-AF65-F5344CB8AC3E}">
        <p14:creationId xmlns:p14="http://schemas.microsoft.com/office/powerpoint/2010/main" val="15740968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custDataLst>
              <p:tags r:id="rId1"/>
            </p:custDataLst>
          </p:nvPr>
        </p:nvGrpSpPr>
        <p:grpSpPr>
          <a:xfrm>
            <a:off x="3897430" y="1417638"/>
            <a:ext cx="5246570" cy="4685421"/>
            <a:chOff x="3897430" y="1417638"/>
            <a:chExt cx="5246570" cy="4685421"/>
          </a:xfrm>
        </p:grpSpPr>
        <p:pic>
          <p:nvPicPr>
            <p:cNvPr id="8" name="Picture 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12000" t="7619" r="10428"/>
            <a:stretch/>
          </p:blipFill>
          <p:spPr>
            <a:xfrm>
              <a:off x="3897430" y="1417638"/>
              <a:ext cx="5246570" cy="4685421"/>
            </a:xfrm>
            <a:prstGeom prst="rect">
              <a:avLst/>
            </a:prstGeom>
          </p:spPr>
        </p:pic>
        <p:sp>
          <p:nvSpPr>
            <p:cNvPr id="9" name="TextBox 8"/>
            <p:cNvSpPr txBox="1"/>
            <p:nvPr>
              <p:custDataLst>
                <p:tags r:id="rId5"/>
              </p:custDataLst>
            </p:nvPr>
          </p:nvSpPr>
          <p:spPr>
            <a:xfrm>
              <a:off x="4250129" y="5518284"/>
              <a:ext cx="4789370" cy="584775"/>
            </a:xfrm>
            <a:prstGeom prst="rect">
              <a:avLst/>
            </a:prstGeom>
            <a:noFill/>
          </p:spPr>
          <p:txBody>
            <a:bodyPr wrap="square" rtlCol="0">
              <a:spAutoFit/>
            </a:bodyPr>
            <a:lstStyle/>
            <a:p>
              <a:pPr algn="ctr"/>
              <a:r>
                <a:rPr lang="en-US" sz="3200" dirty="0" smtClean="0">
                  <a:solidFill>
                    <a:schemeClr val="bg1"/>
                  </a:solidFill>
                </a:rPr>
                <a:t>TRIPLE SUPER PHOSPHATE</a:t>
              </a:r>
              <a:endParaRPr lang="en-US" sz="3200" dirty="0">
                <a:solidFill>
                  <a:schemeClr val="bg1"/>
                </a:solidFill>
              </a:endParaRPr>
            </a:p>
          </p:txBody>
        </p:sp>
      </p:grpSp>
      <p:sp>
        <p:nvSpPr>
          <p:cNvPr id="2" name="Title 1"/>
          <p:cNvSpPr>
            <a:spLocks noGrp="1"/>
          </p:cNvSpPr>
          <p:nvPr>
            <p:ph type="title"/>
            <p:custDataLst>
              <p:tags r:id="rId2"/>
            </p:custDataLst>
          </p:nvPr>
        </p:nvSpPr>
        <p:spPr>
          <a:xfrm>
            <a:off x="385354" y="26125"/>
            <a:ext cx="8373292" cy="1273947"/>
          </a:xfrm>
        </p:spPr>
        <p:txBody>
          <a:bodyPr>
            <a:normAutofit/>
          </a:bodyPr>
          <a:lstStyle/>
          <a:p>
            <a:r>
              <a:rPr lang="en-US" dirty="0" smtClean="0"/>
              <a:t>What Are Synthetic Substances?</a:t>
            </a:r>
            <a:endParaRPr lang="en-US" dirty="0"/>
          </a:p>
        </p:txBody>
      </p:sp>
      <p:sp>
        <p:nvSpPr>
          <p:cNvPr id="3" name="Content Placeholder 2"/>
          <p:cNvSpPr>
            <a:spLocks noGrp="1"/>
          </p:cNvSpPr>
          <p:nvPr>
            <p:ph idx="1"/>
            <p:custDataLst>
              <p:tags r:id="rId3"/>
            </p:custDataLst>
          </p:nvPr>
        </p:nvSpPr>
        <p:spPr>
          <a:xfrm>
            <a:off x="156754" y="1417638"/>
            <a:ext cx="3631475" cy="4752123"/>
          </a:xfrm>
        </p:spPr>
        <p:txBody>
          <a:bodyPr>
            <a:normAutofit fontScale="92500"/>
          </a:bodyPr>
          <a:lstStyle/>
          <a:p>
            <a:r>
              <a:rPr lang="en-US" sz="3600" dirty="0" smtClean="0"/>
              <a:t>Artificially created </a:t>
            </a:r>
          </a:p>
          <a:p>
            <a:pPr marL="57150" indent="0">
              <a:buNone/>
            </a:pPr>
            <a:r>
              <a:rPr lang="en-US" sz="3600" dirty="0" smtClean="0"/>
              <a:t>	</a:t>
            </a:r>
            <a:r>
              <a:rPr lang="en-US" sz="3600" u="sng" dirty="0" smtClean="0"/>
              <a:t>or</a:t>
            </a:r>
          </a:p>
          <a:p>
            <a:r>
              <a:rPr lang="en-US" sz="3600" dirty="0"/>
              <a:t>O</a:t>
            </a:r>
            <a:r>
              <a:rPr lang="en-US" sz="3600" dirty="0" smtClean="0"/>
              <a:t>riginate from natural materials but have been chemically changed</a:t>
            </a:r>
          </a:p>
        </p:txBody>
      </p:sp>
      <p:pic>
        <p:nvPicPr>
          <p:cNvPr id="6" name="Picture 5"/>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l="18155" t="6304" r="13259"/>
          <a:stretch/>
        </p:blipFill>
        <p:spPr>
          <a:xfrm>
            <a:off x="4140928" y="1417638"/>
            <a:ext cx="4638828" cy="4752123"/>
          </a:xfrm>
          <a:prstGeom prst="rect">
            <a:avLst/>
          </a:prstGeom>
        </p:spPr>
      </p:pic>
      <p:sp>
        <p:nvSpPr>
          <p:cNvPr id="4" name="TextBox 3"/>
          <p:cNvSpPr txBox="1"/>
          <p:nvPr>
            <p:custDataLst>
              <p:tags r:id="rId4"/>
            </p:custDataLst>
          </p:nvPr>
        </p:nvSpPr>
        <p:spPr>
          <a:xfrm>
            <a:off x="5106666" y="3098085"/>
            <a:ext cx="2707352" cy="1077218"/>
          </a:xfrm>
          <a:prstGeom prst="rect">
            <a:avLst/>
          </a:prstGeom>
          <a:noFill/>
        </p:spPr>
        <p:txBody>
          <a:bodyPr wrap="square" rtlCol="0">
            <a:spAutoFit/>
          </a:bodyPr>
          <a:lstStyle/>
          <a:p>
            <a:pPr algn="ctr"/>
            <a:r>
              <a:rPr lang="en-US" sz="3200" b="1" dirty="0" smtClean="0"/>
              <a:t>UREA FERTILIZER </a:t>
            </a:r>
            <a:endParaRPr lang="en-US" sz="3200" b="1" dirty="0"/>
          </a:p>
        </p:txBody>
      </p:sp>
    </p:spTree>
    <p:extLst>
      <p:ext uri="{BB962C8B-B14F-4D97-AF65-F5344CB8AC3E}">
        <p14:creationId xmlns:p14="http://schemas.microsoft.com/office/powerpoint/2010/main" val="3640415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68204" y="170455"/>
            <a:ext cx="8706394" cy="1143000"/>
          </a:xfrm>
        </p:spPr>
        <p:txBody>
          <a:bodyPr>
            <a:normAutofit/>
          </a:bodyPr>
          <a:lstStyle/>
          <a:p>
            <a:r>
              <a:rPr lang="en-US" dirty="0" smtClean="0"/>
              <a:t>Synthetic Substances</a:t>
            </a:r>
            <a:endParaRPr lang="en-US" dirty="0"/>
          </a:p>
        </p:txBody>
      </p:sp>
      <p:sp>
        <p:nvSpPr>
          <p:cNvPr id="3" name="Content Placeholder 2"/>
          <p:cNvSpPr>
            <a:spLocks noGrp="1"/>
          </p:cNvSpPr>
          <p:nvPr>
            <p:ph idx="1"/>
            <p:custDataLst>
              <p:tags r:id="rId2"/>
            </p:custDataLst>
          </p:nvPr>
        </p:nvSpPr>
        <p:spPr>
          <a:xfrm>
            <a:off x="4180114" y="1607369"/>
            <a:ext cx="4532812" cy="4954133"/>
          </a:xfrm>
        </p:spPr>
        <p:txBody>
          <a:bodyPr>
            <a:normAutofit/>
          </a:bodyPr>
          <a:lstStyle/>
          <a:p>
            <a:r>
              <a:rPr lang="en-US" dirty="0" smtClean="0"/>
              <a:t>Prohibited in organic agriculture (some exceptions)</a:t>
            </a:r>
          </a:p>
          <a:p>
            <a:r>
              <a:rPr lang="en-US" dirty="0" smtClean="0"/>
              <a:t>Examples</a:t>
            </a:r>
          </a:p>
          <a:p>
            <a:pPr lvl="1"/>
            <a:r>
              <a:rPr lang="en-US" dirty="0" smtClean="0"/>
              <a:t>Fertilizers</a:t>
            </a:r>
          </a:p>
          <a:p>
            <a:pPr lvl="1"/>
            <a:r>
              <a:rPr lang="en-US" dirty="0"/>
              <a:t>H</a:t>
            </a:r>
            <a:r>
              <a:rPr lang="en-US" dirty="0" smtClean="0"/>
              <a:t>erbicides</a:t>
            </a:r>
          </a:p>
          <a:p>
            <a:pPr lvl="1"/>
            <a:r>
              <a:rPr lang="en-US" dirty="0" smtClean="0"/>
              <a:t>Insecticides</a:t>
            </a:r>
          </a:p>
          <a:p>
            <a:pPr lvl="1"/>
            <a:r>
              <a:rPr lang="en-US" dirty="0" smtClean="0"/>
              <a:t>Others</a:t>
            </a:r>
          </a:p>
        </p:txBody>
      </p:sp>
      <p:pic>
        <p:nvPicPr>
          <p:cNvPr id="9"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402" t="21624" r="22304" b="7837"/>
          <a:stretch/>
        </p:blipFill>
        <p:spPr bwMode="auto">
          <a:xfrm>
            <a:off x="254676" y="1397149"/>
            <a:ext cx="3512395" cy="4729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78944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What Is Organic Agriculture?</a:t>
            </a:r>
          </a:p>
        </p:txBody>
      </p:sp>
      <p:sp>
        <p:nvSpPr>
          <p:cNvPr id="3" name="Content Placeholder 2"/>
          <p:cNvSpPr>
            <a:spLocks noGrp="1"/>
          </p:cNvSpPr>
          <p:nvPr>
            <p:ph idx="1"/>
            <p:custDataLst>
              <p:tags r:id="rId2"/>
            </p:custDataLst>
          </p:nvPr>
        </p:nvSpPr>
        <p:spPr>
          <a:xfrm>
            <a:off x="200966" y="1717080"/>
            <a:ext cx="4436348" cy="4252647"/>
          </a:xfrm>
          <a:solidFill>
            <a:srgbClr val="C6A0CA">
              <a:alpha val="63000"/>
            </a:srgbClr>
          </a:solidFill>
        </p:spPr>
        <p:txBody>
          <a:bodyPr>
            <a:noAutofit/>
          </a:bodyPr>
          <a:lstStyle/>
          <a:p>
            <a:pPr marL="571500" indent="-571500">
              <a:buFont typeface="+mj-lt"/>
              <a:buAutoNum type="romanUcPeriod"/>
            </a:pPr>
            <a:endParaRPr lang="en-US" sz="1600" dirty="0" smtClean="0"/>
          </a:p>
          <a:p>
            <a:pPr marL="862013" indent="-571500">
              <a:buFont typeface="+mj-lt"/>
              <a:buAutoNum type="romanUcPeriod"/>
            </a:pPr>
            <a:r>
              <a:rPr lang="en-US" sz="4000" dirty="0" smtClean="0"/>
              <a:t>Organic Definition</a:t>
            </a:r>
            <a:endParaRPr lang="en-US" sz="1800" dirty="0" smtClean="0"/>
          </a:p>
          <a:p>
            <a:pPr marL="862013" indent="-571500">
              <a:buFont typeface="+mj-lt"/>
              <a:buAutoNum type="romanUcPeriod"/>
            </a:pPr>
            <a:r>
              <a:rPr lang="en-US" sz="4000" dirty="0" smtClean="0"/>
              <a:t>Cropping Standards</a:t>
            </a:r>
          </a:p>
          <a:p>
            <a:pPr marL="862013" indent="-571500">
              <a:buFont typeface="+mj-lt"/>
              <a:buAutoNum type="romanUcPeriod"/>
            </a:pPr>
            <a:r>
              <a:rPr lang="en-US" sz="4000" dirty="0" smtClean="0"/>
              <a:t>Regulation</a:t>
            </a:r>
          </a:p>
        </p:txBody>
      </p:sp>
      <p:pic>
        <p:nvPicPr>
          <p:cNvPr id="3074"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33956" t="2701" r="9560" b="14663"/>
          <a:stretch/>
        </p:blipFill>
        <p:spPr bwMode="auto">
          <a:xfrm>
            <a:off x="4637314" y="1717081"/>
            <a:ext cx="4338513" cy="4252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19645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95943" y="156754"/>
            <a:ext cx="8765177" cy="1260884"/>
          </a:xfrm>
        </p:spPr>
        <p:txBody>
          <a:bodyPr>
            <a:normAutofit/>
          </a:bodyPr>
          <a:lstStyle/>
          <a:p>
            <a:r>
              <a:rPr lang="en-US" dirty="0" smtClean="0"/>
              <a:t>Not Allowed = Synthetic Fertilizers</a:t>
            </a:r>
            <a:endParaRPr lang="en-US" dirty="0"/>
          </a:p>
        </p:txBody>
      </p:sp>
      <p:sp>
        <p:nvSpPr>
          <p:cNvPr id="3" name="Content Placeholder 2"/>
          <p:cNvSpPr>
            <a:spLocks noGrp="1"/>
          </p:cNvSpPr>
          <p:nvPr>
            <p:ph idx="1"/>
            <p:custDataLst>
              <p:tags r:id="rId2"/>
            </p:custDataLst>
          </p:nvPr>
        </p:nvSpPr>
        <p:spPr>
          <a:xfrm>
            <a:off x="457200" y="1600200"/>
            <a:ext cx="3911551" cy="4525963"/>
          </a:xfrm>
        </p:spPr>
        <p:txBody>
          <a:bodyPr>
            <a:normAutofit lnSpcReduction="10000"/>
          </a:bodyPr>
          <a:lstStyle/>
          <a:p>
            <a:r>
              <a:rPr lang="en-US" dirty="0" smtClean="0"/>
              <a:t>Derived from chemical processes</a:t>
            </a:r>
          </a:p>
          <a:p>
            <a:r>
              <a:rPr lang="en-US" dirty="0" smtClean="0"/>
              <a:t>Examples</a:t>
            </a:r>
          </a:p>
          <a:p>
            <a:pPr lvl="1"/>
            <a:r>
              <a:rPr lang="en-US" dirty="0"/>
              <a:t>A</a:t>
            </a:r>
            <a:r>
              <a:rPr lang="en-US" dirty="0" smtClean="0"/>
              <a:t>nhydrous ammonia</a:t>
            </a:r>
          </a:p>
          <a:p>
            <a:pPr lvl="1"/>
            <a:r>
              <a:rPr lang="en-US" dirty="0" smtClean="0"/>
              <a:t>Urea</a:t>
            </a:r>
          </a:p>
          <a:p>
            <a:pPr lvl="1"/>
            <a:r>
              <a:rPr lang="en-US" dirty="0" smtClean="0"/>
              <a:t>Triple </a:t>
            </a:r>
            <a:r>
              <a:rPr lang="en-US" dirty="0"/>
              <a:t>super </a:t>
            </a:r>
            <a:r>
              <a:rPr lang="en-US" dirty="0" smtClean="0"/>
              <a:t>phosphate</a:t>
            </a:r>
            <a:endParaRPr lang="en-US" strike="sngStrike" dirty="0"/>
          </a:p>
        </p:txBody>
      </p:sp>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052" t="6107" r="11580" b="3808"/>
          <a:stretch/>
        </p:blipFill>
        <p:spPr bwMode="auto">
          <a:xfrm>
            <a:off x="4368751" y="1502320"/>
            <a:ext cx="4405135" cy="462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9138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19743" y="152400"/>
            <a:ext cx="8882743" cy="1340678"/>
          </a:xfrm>
        </p:spPr>
        <p:txBody>
          <a:bodyPr>
            <a:normAutofit fontScale="90000"/>
          </a:bodyPr>
          <a:lstStyle/>
          <a:p>
            <a:r>
              <a:rPr lang="en-US" dirty="0"/>
              <a:t>Organic A</a:t>
            </a:r>
            <a:r>
              <a:rPr lang="en-US" dirty="0" smtClean="0"/>
              <a:t>lternatives to </a:t>
            </a:r>
            <a:br>
              <a:rPr lang="en-US" dirty="0" smtClean="0"/>
            </a:br>
            <a:r>
              <a:rPr lang="en-US" dirty="0" smtClean="0"/>
              <a:t>Synthetic Fertilizers</a:t>
            </a:r>
            <a:endParaRPr lang="en-US" dirty="0"/>
          </a:p>
        </p:txBody>
      </p:sp>
      <p:sp>
        <p:nvSpPr>
          <p:cNvPr id="3" name="Content Placeholder 2"/>
          <p:cNvSpPr>
            <a:spLocks noGrp="1"/>
          </p:cNvSpPr>
          <p:nvPr>
            <p:ph idx="1"/>
            <p:custDataLst>
              <p:tags r:id="rId2"/>
            </p:custDataLst>
          </p:nvPr>
        </p:nvSpPr>
        <p:spPr>
          <a:xfrm>
            <a:off x="5344886" y="1795728"/>
            <a:ext cx="3483427" cy="4123192"/>
          </a:xfrm>
        </p:spPr>
        <p:txBody>
          <a:bodyPr>
            <a:normAutofit fontScale="92500" lnSpcReduction="10000"/>
          </a:bodyPr>
          <a:lstStyle/>
          <a:p>
            <a:pPr marL="0" indent="0">
              <a:buNone/>
            </a:pPr>
            <a:endParaRPr lang="en-US" dirty="0" smtClean="0"/>
          </a:p>
          <a:p>
            <a:r>
              <a:rPr lang="en-US" dirty="0" smtClean="0"/>
              <a:t>Manure</a:t>
            </a:r>
          </a:p>
          <a:p>
            <a:r>
              <a:rPr lang="en-US" dirty="0" smtClean="0"/>
              <a:t>Compost</a:t>
            </a:r>
          </a:p>
          <a:p>
            <a:r>
              <a:rPr lang="en-US" dirty="0" smtClean="0"/>
              <a:t>Green manures</a:t>
            </a:r>
          </a:p>
          <a:p>
            <a:r>
              <a:rPr lang="en-US" dirty="0" smtClean="0"/>
              <a:t>Legumes </a:t>
            </a:r>
            <a:r>
              <a:rPr lang="en-US" dirty="0"/>
              <a:t>in </a:t>
            </a:r>
            <a:r>
              <a:rPr lang="en-US" dirty="0" smtClean="0"/>
              <a:t>rotation</a:t>
            </a:r>
          </a:p>
          <a:p>
            <a:r>
              <a:rPr lang="en-US" dirty="0" smtClean="0"/>
              <a:t>Commercial organic fertilizers</a:t>
            </a:r>
            <a:endParaRPr lang="en-US" dirty="0"/>
          </a:p>
          <a:p>
            <a:endParaRPr lang="en-US" dirty="0"/>
          </a:p>
        </p:txBody>
      </p:sp>
      <p:pic>
        <p:nvPicPr>
          <p:cNvPr id="5122" name="Picture 2" descr="http://www.ars.usda.gov/is/graphics/photos/300dpi/kesa/k7883-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669" r="9941"/>
          <a:stretch/>
        </p:blipFill>
        <p:spPr bwMode="auto">
          <a:xfrm>
            <a:off x="0" y="1862410"/>
            <a:ext cx="4807143" cy="38718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custDataLst>
              <p:tags r:id="rId3"/>
            </p:custDataLst>
          </p:nvPr>
        </p:nvSpPr>
        <p:spPr>
          <a:xfrm>
            <a:off x="751324" y="5734254"/>
            <a:ext cx="3304494" cy="369332"/>
          </a:xfrm>
          <a:prstGeom prst="rect">
            <a:avLst/>
          </a:prstGeom>
          <a:noFill/>
        </p:spPr>
        <p:txBody>
          <a:bodyPr wrap="none" rtlCol="0">
            <a:spAutoFit/>
          </a:bodyPr>
          <a:lstStyle/>
          <a:p>
            <a:r>
              <a:rPr lang="en-US" dirty="0" smtClean="0">
                <a:solidFill>
                  <a:srgbClr val="800000"/>
                </a:solidFill>
              </a:rPr>
              <a:t>Compost windrows being turned </a:t>
            </a:r>
            <a:endParaRPr lang="en-US" dirty="0">
              <a:solidFill>
                <a:srgbClr val="800000"/>
              </a:solidFill>
            </a:endParaRPr>
          </a:p>
        </p:txBody>
      </p:sp>
    </p:spTree>
    <p:extLst>
      <p:ext uri="{BB962C8B-B14F-4D97-AF65-F5344CB8AC3E}">
        <p14:creationId xmlns:p14="http://schemas.microsoft.com/office/powerpoint/2010/main" val="22565920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0" y="787078"/>
            <a:ext cx="3940629" cy="1143000"/>
          </a:xfrm>
        </p:spPr>
        <p:txBody>
          <a:bodyPr>
            <a:normAutofit fontScale="90000"/>
          </a:bodyPr>
          <a:lstStyle/>
          <a:p>
            <a:r>
              <a:rPr lang="en-US" dirty="0" smtClean="0"/>
              <a:t>Not Allowed = Synthetic Herbicides</a:t>
            </a:r>
            <a:endParaRPr lang="en-US" dirty="0"/>
          </a:p>
        </p:txBody>
      </p:sp>
      <p:sp>
        <p:nvSpPr>
          <p:cNvPr id="3" name="Content Placeholder 2"/>
          <p:cNvSpPr>
            <a:spLocks noGrp="1"/>
          </p:cNvSpPr>
          <p:nvPr>
            <p:ph idx="1"/>
            <p:custDataLst>
              <p:tags r:id="rId2"/>
            </p:custDataLst>
          </p:nvPr>
        </p:nvSpPr>
        <p:spPr>
          <a:xfrm>
            <a:off x="206829" y="2638698"/>
            <a:ext cx="3537268" cy="4083731"/>
          </a:xfrm>
        </p:spPr>
        <p:txBody>
          <a:bodyPr>
            <a:normAutofit/>
          </a:bodyPr>
          <a:lstStyle/>
          <a:p>
            <a:r>
              <a:rPr lang="en-US" dirty="0" smtClean="0"/>
              <a:t>Widely used to kill weeds</a:t>
            </a:r>
          </a:p>
          <a:p>
            <a:r>
              <a:rPr lang="en-US" dirty="0" smtClean="0"/>
              <a:t>Examples</a:t>
            </a:r>
            <a:endParaRPr lang="en-US" dirty="0"/>
          </a:p>
          <a:p>
            <a:pPr lvl="1"/>
            <a:r>
              <a:rPr lang="en-US" dirty="0" smtClean="0"/>
              <a:t>Glyphosate</a:t>
            </a:r>
          </a:p>
          <a:p>
            <a:pPr lvl="1"/>
            <a:r>
              <a:rPr lang="en-US" dirty="0" smtClean="0"/>
              <a:t>Atrazine</a:t>
            </a:r>
          </a:p>
          <a:p>
            <a:pPr lvl="1"/>
            <a:r>
              <a:rPr lang="en-US" dirty="0" smtClean="0"/>
              <a:t>2,4-D </a:t>
            </a:r>
            <a:endParaRPr lang="en-US" dirty="0"/>
          </a:p>
        </p:txBody>
      </p:sp>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8692" t="6832" r="22617" b="1846"/>
          <a:stretch/>
        </p:blipFill>
        <p:spPr bwMode="auto">
          <a:xfrm>
            <a:off x="3940629" y="591135"/>
            <a:ext cx="5008925" cy="5567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52721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41548" y="163286"/>
            <a:ext cx="8860903" cy="1143000"/>
          </a:xfrm>
        </p:spPr>
        <p:txBody>
          <a:bodyPr>
            <a:normAutofit fontScale="90000"/>
          </a:bodyPr>
          <a:lstStyle/>
          <a:p>
            <a:r>
              <a:rPr lang="en-US" dirty="0"/>
              <a:t>Organic </a:t>
            </a:r>
            <a:r>
              <a:rPr lang="en-US" dirty="0" smtClean="0"/>
              <a:t>Alternatives to</a:t>
            </a:r>
            <a:r>
              <a:rPr lang="en-US" dirty="0"/>
              <a:t/>
            </a:r>
            <a:br>
              <a:rPr lang="en-US" dirty="0"/>
            </a:br>
            <a:r>
              <a:rPr lang="en-US" dirty="0"/>
              <a:t>Synthetic </a:t>
            </a:r>
            <a:r>
              <a:rPr lang="en-US" dirty="0" smtClean="0"/>
              <a:t>Herbicides</a:t>
            </a:r>
            <a:endParaRPr lang="en-US" dirty="0"/>
          </a:p>
        </p:txBody>
      </p:sp>
      <p:sp>
        <p:nvSpPr>
          <p:cNvPr id="3" name="Content Placeholder 2"/>
          <p:cNvSpPr>
            <a:spLocks noGrp="1"/>
          </p:cNvSpPr>
          <p:nvPr>
            <p:ph idx="1"/>
            <p:custDataLst>
              <p:tags r:id="rId2"/>
            </p:custDataLst>
          </p:nvPr>
        </p:nvSpPr>
        <p:spPr>
          <a:xfrm>
            <a:off x="5038058" y="1926586"/>
            <a:ext cx="3964393" cy="4525963"/>
          </a:xfrm>
        </p:spPr>
        <p:txBody>
          <a:bodyPr>
            <a:normAutofit/>
          </a:bodyPr>
          <a:lstStyle/>
          <a:p>
            <a:r>
              <a:rPr lang="en-US" dirty="0" smtClean="0"/>
              <a:t>Cultural </a:t>
            </a:r>
            <a:r>
              <a:rPr lang="en-US" dirty="0"/>
              <a:t>weed </a:t>
            </a:r>
            <a:r>
              <a:rPr lang="en-US" dirty="0" smtClean="0"/>
              <a:t>management</a:t>
            </a:r>
          </a:p>
          <a:p>
            <a:pPr lvl="1"/>
            <a:r>
              <a:rPr lang="en-US" dirty="0" smtClean="0"/>
              <a:t>Rotation </a:t>
            </a:r>
            <a:endParaRPr lang="en-US" dirty="0"/>
          </a:p>
          <a:p>
            <a:pPr lvl="1"/>
            <a:r>
              <a:rPr lang="en-US" dirty="0"/>
              <a:t>P</a:t>
            </a:r>
            <a:r>
              <a:rPr lang="en-US" dirty="0" smtClean="0"/>
              <a:t>erennial crops</a:t>
            </a:r>
          </a:p>
          <a:p>
            <a:pPr lvl="1"/>
            <a:r>
              <a:rPr lang="en-US" dirty="0"/>
              <a:t>C</a:t>
            </a:r>
            <a:r>
              <a:rPr lang="en-US" dirty="0" smtClean="0"/>
              <a:t>over crops</a:t>
            </a:r>
          </a:p>
        </p:txBody>
      </p:sp>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7572" t="22857" r="40143" b="4259"/>
          <a:stretch/>
        </p:blipFill>
        <p:spPr>
          <a:xfrm>
            <a:off x="206400" y="1837273"/>
            <a:ext cx="4078577" cy="4264076"/>
          </a:xfrm>
          <a:prstGeom prst="rect">
            <a:avLst/>
          </a:prstGeom>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3867" t="3495" r="30005" b="7778"/>
          <a:stretch/>
        </p:blipFill>
        <p:spPr>
          <a:xfrm>
            <a:off x="220281" y="1837270"/>
            <a:ext cx="4307480" cy="4332448"/>
          </a:xfrm>
          <a:prstGeom prst="rect">
            <a:avLst/>
          </a:prstGeom>
        </p:spPr>
      </p:pic>
      <p:sp>
        <p:nvSpPr>
          <p:cNvPr id="8" name="TextBox 7"/>
          <p:cNvSpPr txBox="1"/>
          <p:nvPr>
            <p:custDataLst>
              <p:tags r:id="rId3"/>
            </p:custDataLst>
          </p:nvPr>
        </p:nvSpPr>
        <p:spPr>
          <a:xfrm>
            <a:off x="973362" y="6046961"/>
            <a:ext cx="2544652" cy="523220"/>
          </a:xfrm>
          <a:prstGeom prst="rect">
            <a:avLst/>
          </a:prstGeom>
          <a:noFill/>
        </p:spPr>
        <p:txBody>
          <a:bodyPr wrap="square" rtlCol="0">
            <a:spAutoFit/>
          </a:bodyPr>
          <a:lstStyle/>
          <a:p>
            <a:r>
              <a:rPr lang="en-US" sz="2800" dirty="0" smtClean="0">
                <a:solidFill>
                  <a:srgbClr val="800000"/>
                </a:solidFill>
              </a:rPr>
              <a:t>Alfalfa harvest</a:t>
            </a:r>
            <a:endParaRPr lang="en-US" sz="2800" dirty="0">
              <a:solidFill>
                <a:srgbClr val="800000"/>
              </a:solidFill>
            </a:endParaRPr>
          </a:p>
        </p:txBody>
      </p:sp>
      <p:sp>
        <p:nvSpPr>
          <p:cNvPr id="10" name="TextBox 9"/>
          <p:cNvSpPr txBox="1"/>
          <p:nvPr>
            <p:custDataLst>
              <p:tags r:id="rId4"/>
            </p:custDataLst>
          </p:nvPr>
        </p:nvSpPr>
        <p:spPr>
          <a:xfrm>
            <a:off x="0" y="6169718"/>
            <a:ext cx="5325263" cy="523220"/>
          </a:xfrm>
          <a:prstGeom prst="rect">
            <a:avLst/>
          </a:prstGeom>
          <a:noFill/>
        </p:spPr>
        <p:txBody>
          <a:bodyPr wrap="square" rtlCol="0">
            <a:spAutoFit/>
          </a:bodyPr>
          <a:lstStyle/>
          <a:p>
            <a:r>
              <a:rPr lang="en-US" sz="2800" dirty="0" smtClean="0">
                <a:solidFill>
                  <a:srgbClr val="800000"/>
                </a:solidFill>
              </a:rPr>
              <a:t>Flail mowing a rye-vetch cover crop</a:t>
            </a:r>
            <a:endParaRPr lang="en-US" sz="2800" dirty="0">
              <a:solidFill>
                <a:srgbClr val="800000"/>
              </a:solidFill>
            </a:endParaRPr>
          </a:p>
        </p:txBody>
      </p:sp>
    </p:spTree>
    <p:extLst>
      <p:ext uri="{BB962C8B-B14F-4D97-AF65-F5344CB8AC3E}">
        <p14:creationId xmlns:p14="http://schemas.microsoft.com/office/powerpoint/2010/main" val="19310076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41548" y="163286"/>
            <a:ext cx="8860903" cy="1143000"/>
          </a:xfrm>
        </p:spPr>
        <p:txBody>
          <a:bodyPr>
            <a:normAutofit fontScale="90000"/>
          </a:bodyPr>
          <a:lstStyle/>
          <a:p>
            <a:r>
              <a:rPr lang="en-US" dirty="0"/>
              <a:t>Organic </a:t>
            </a:r>
            <a:r>
              <a:rPr lang="en-US" dirty="0" smtClean="0"/>
              <a:t>Alternatives to</a:t>
            </a:r>
            <a:r>
              <a:rPr lang="en-US" dirty="0"/>
              <a:t/>
            </a:r>
            <a:br>
              <a:rPr lang="en-US" dirty="0"/>
            </a:br>
            <a:r>
              <a:rPr lang="en-US" dirty="0"/>
              <a:t>Synthetic </a:t>
            </a:r>
            <a:r>
              <a:rPr lang="en-US" dirty="0" smtClean="0"/>
              <a:t>Herbicides</a:t>
            </a:r>
            <a:endParaRPr lang="en-US" dirty="0"/>
          </a:p>
        </p:txBody>
      </p:sp>
      <p:sp>
        <p:nvSpPr>
          <p:cNvPr id="3" name="Content Placeholder 2"/>
          <p:cNvSpPr>
            <a:spLocks noGrp="1"/>
          </p:cNvSpPr>
          <p:nvPr>
            <p:ph idx="1"/>
            <p:custDataLst>
              <p:tags r:id="rId2"/>
            </p:custDataLst>
          </p:nvPr>
        </p:nvSpPr>
        <p:spPr>
          <a:xfrm>
            <a:off x="5826034" y="1706330"/>
            <a:ext cx="3176417" cy="4525963"/>
          </a:xfrm>
        </p:spPr>
        <p:txBody>
          <a:bodyPr>
            <a:normAutofit/>
          </a:bodyPr>
          <a:lstStyle/>
          <a:p>
            <a:r>
              <a:rPr lang="en-US" dirty="0" smtClean="0"/>
              <a:t>Biological weed management</a:t>
            </a:r>
          </a:p>
          <a:p>
            <a:pPr lvl="1"/>
            <a:r>
              <a:rPr lang="en-US" dirty="0" smtClean="0"/>
              <a:t>Habitat for weed seed predators</a:t>
            </a:r>
          </a:p>
          <a:p>
            <a:pPr lvl="1"/>
            <a:endParaRPr lang="en-US" dirty="0"/>
          </a:p>
          <a:p>
            <a:endParaRPr lang="en-US" dirty="0"/>
          </a:p>
        </p:txBody>
      </p:sp>
      <p:pic>
        <p:nvPicPr>
          <p:cNvPr id="9" name="Picture 8"/>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19248" y="1507978"/>
            <a:ext cx="5687568" cy="4739640"/>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34979" t="38095" r="23116" b="19996"/>
          <a:stretch/>
        </p:blipFill>
        <p:spPr>
          <a:xfrm>
            <a:off x="1812869" y="4563077"/>
            <a:ext cx="655268" cy="435894"/>
          </a:xfrm>
          <a:prstGeom prst="rect">
            <a:avLst/>
          </a:prstGeom>
        </p:spPr>
      </p:pic>
    </p:spTree>
    <p:extLst>
      <p:ext uri="{BB962C8B-B14F-4D97-AF65-F5344CB8AC3E}">
        <p14:creationId xmlns:p14="http://schemas.microsoft.com/office/powerpoint/2010/main" val="27477141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41548" y="163286"/>
            <a:ext cx="8860903" cy="1143000"/>
          </a:xfrm>
        </p:spPr>
        <p:txBody>
          <a:bodyPr>
            <a:normAutofit fontScale="90000"/>
          </a:bodyPr>
          <a:lstStyle/>
          <a:p>
            <a:r>
              <a:rPr lang="en-US" dirty="0"/>
              <a:t>Organic </a:t>
            </a:r>
            <a:r>
              <a:rPr lang="en-US" dirty="0" smtClean="0"/>
              <a:t>Alternatives to</a:t>
            </a:r>
            <a:r>
              <a:rPr lang="en-US" dirty="0"/>
              <a:t/>
            </a:r>
            <a:br>
              <a:rPr lang="en-US" dirty="0"/>
            </a:br>
            <a:r>
              <a:rPr lang="en-US" dirty="0"/>
              <a:t>Synthetic </a:t>
            </a:r>
            <a:r>
              <a:rPr lang="en-US" dirty="0" smtClean="0"/>
              <a:t>Herbicides</a:t>
            </a:r>
            <a:endParaRPr lang="en-US" dirty="0"/>
          </a:p>
        </p:txBody>
      </p:sp>
      <p:sp>
        <p:nvSpPr>
          <p:cNvPr id="3" name="Content Placeholder 2"/>
          <p:cNvSpPr>
            <a:spLocks noGrp="1"/>
          </p:cNvSpPr>
          <p:nvPr>
            <p:ph idx="1"/>
            <p:custDataLst>
              <p:tags r:id="rId2"/>
            </p:custDataLst>
          </p:nvPr>
        </p:nvSpPr>
        <p:spPr>
          <a:xfrm>
            <a:off x="5185954" y="1904014"/>
            <a:ext cx="3816497" cy="4328279"/>
          </a:xfrm>
        </p:spPr>
        <p:txBody>
          <a:bodyPr>
            <a:normAutofit/>
          </a:bodyPr>
          <a:lstStyle/>
          <a:p>
            <a:r>
              <a:rPr lang="en-US" dirty="0" smtClean="0"/>
              <a:t>Mechanical </a:t>
            </a:r>
            <a:r>
              <a:rPr lang="en-US" dirty="0"/>
              <a:t>weed </a:t>
            </a:r>
            <a:r>
              <a:rPr lang="en-US" dirty="0" smtClean="0"/>
              <a:t>management</a:t>
            </a:r>
          </a:p>
          <a:p>
            <a:pPr lvl="1"/>
            <a:r>
              <a:rPr lang="en-US" dirty="0"/>
              <a:t>T</a:t>
            </a:r>
            <a:r>
              <a:rPr lang="en-US" dirty="0" smtClean="0"/>
              <a:t>illage </a:t>
            </a:r>
            <a:r>
              <a:rPr lang="en-US" dirty="0"/>
              <a:t>to destroy </a:t>
            </a:r>
            <a:r>
              <a:rPr lang="en-US" dirty="0" smtClean="0"/>
              <a:t>weeds</a:t>
            </a:r>
          </a:p>
          <a:p>
            <a:pPr lvl="1"/>
            <a:r>
              <a:rPr lang="en-US" dirty="0" smtClean="0"/>
              <a:t>Fire to burn weeds</a:t>
            </a:r>
          </a:p>
          <a:p>
            <a:endParaRPr lang="en-US" dirty="0"/>
          </a:p>
        </p:txBody>
      </p:sp>
      <p:pic>
        <p:nvPicPr>
          <p:cNvPr id="717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810" r="21832"/>
          <a:stretch/>
        </p:blipFill>
        <p:spPr bwMode="auto">
          <a:xfrm>
            <a:off x="50750" y="1706330"/>
            <a:ext cx="4409037" cy="4482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custDataLst>
              <p:tags r:id="rId3"/>
            </p:custDataLst>
          </p:nvPr>
        </p:nvSpPr>
        <p:spPr>
          <a:xfrm>
            <a:off x="1262143" y="6114861"/>
            <a:ext cx="1753429" cy="523220"/>
          </a:xfrm>
          <a:prstGeom prst="rect">
            <a:avLst/>
          </a:prstGeom>
          <a:noFill/>
        </p:spPr>
        <p:txBody>
          <a:bodyPr wrap="none" rtlCol="0">
            <a:spAutoFit/>
          </a:bodyPr>
          <a:lstStyle/>
          <a:p>
            <a:r>
              <a:rPr lang="en-US" sz="2800" dirty="0" smtClean="0">
                <a:solidFill>
                  <a:srgbClr val="800000"/>
                </a:solidFill>
              </a:rPr>
              <a:t>Cultivation</a:t>
            </a:r>
            <a:endParaRPr lang="en-US" sz="2800" dirty="0">
              <a:solidFill>
                <a:srgbClr val="800000"/>
              </a:solidFill>
            </a:endParaRPr>
          </a:p>
        </p:txBody>
      </p:sp>
      <p:sp>
        <p:nvSpPr>
          <p:cNvPr id="8" name="TextBox 7"/>
          <p:cNvSpPr txBox="1"/>
          <p:nvPr>
            <p:custDataLst>
              <p:tags r:id="rId4"/>
            </p:custDataLst>
          </p:nvPr>
        </p:nvSpPr>
        <p:spPr>
          <a:xfrm>
            <a:off x="1046160" y="5714817"/>
            <a:ext cx="2418216" cy="523220"/>
          </a:xfrm>
          <a:prstGeom prst="rect">
            <a:avLst/>
          </a:prstGeom>
          <a:noFill/>
        </p:spPr>
        <p:txBody>
          <a:bodyPr wrap="square" rtlCol="0">
            <a:spAutoFit/>
          </a:bodyPr>
          <a:lstStyle/>
          <a:p>
            <a:r>
              <a:rPr lang="en-US" sz="2800" dirty="0" smtClean="0">
                <a:solidFill>
                  <a:srgbClr val="800000"/>
                </a:solidFill>
              </a:rPr>
              <a:t>Flame weeding</a:t>
            </a:r>
          </a:p>
        </p:txBody>
      </p:sp>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r="10182"/>
          <a:stretch/>
        </p:blipFill>
        <p:spPr>
          <a:xfrm>
            <a:off x="50750" y="1904014"/>
            <a:ext cx="4562335" cy="3810803"/>
          </a:xfrm>
          <a:prstGeom prst="rect">
            <a:avLst/>
          </a:prstGeom>
        </p:spPr>
      </p:pic>
    </p:spTree>
    <p:extLst>
      <p:ext uri="{BB962C8B-B14F-4D97-AF65-F5344CB8AC3E}">
        <p14:creationId xmlns:p14="http://schemas.microsoft.com/office/powerpoint/2010/main" val="30679612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69817" y="91439"/>
            <a:ext cx="8804366" cy="1485365"/>
          </a:xfrm>
        </p:spPr>
        <p:txBody>
          <a:bodyPr>
            <a:normAutofit/>
          </a:bodyPr>
          <a:lstStyle/>
          <a:p>
            <a:r>
              <a:rPr lang="en-US" dirty="0" smtClean="0"/>
              <a:t>Not Allowed = Other Synthetic Pesticides</a:t>
            </a:r>
            <a:endParaRPr lang="en-US" dirty="0"/>
          </a:p>
        </p:txBody>
      </p:sp>
      <p:sp>
        <p:nvSpPr>
          <p:cNvPr id="3" name="Content Placeholder 2"/>
          <p:cNvSpPr>
            <a:spLocks noGrp="1"/>
          </p:cNvSpPr>
          <p:nvPr>
            <p:ph idx="1"/>
            <p:custDataLst>
              <p:tags r:id="rId2"/>
            </p:custDataLst>
          </p:nvPr>
        </p:nvSpPr>
        <p:spPr>
          <a:xfrm>
            <a:off x="457200" y="2442754"/>
            <a:ext cx="3573887" cy="3841932"/>
          </a:xfrm>
        </p:spPr>
        <p:txBody>
          <a:bodyPr>
            <a:normAutofit/>
          </a:bodyPr>
          <a:lstStyle/>
          <a:p>
            <a:r>
              <a:rPr lang="en-US" dirty="0"/>
              <a:t>F</a:t>
            </a:r>
            <a:r>
              <a:rPr lang="en-US" dirty="0" smtClean="0"/>
              <a:t>ungicides</a:t>
            </a:r>
            <a:r>
              <a:rPr lang="en-US" dirty="0"/>
              <a:t>, </a:t>
            </a:r>
            <a:r>
              <a:rPr lang="en-US" dirty="0" smtClean="0"/>
              <a:t>insecticides, </a:t>
            </a:r>
            <a:r>
              <a:rPr lang="en-US" dirty="0" err="1" smtClean="0"/>
              <a:t>nematicides</a:t>
            </a:r>
            <a:r>
              <a:rPr lang="en-US" dirty="0" smtClean="0"/>
              <a:t>, and others</a:t>
            </a:r>
          </a:p>
        </p:txBody>
      </p:sp>
      <p:pic>
        <p:nvPicPr>
          <p:cNvPr id="819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08" t="10141" r="23979" b="4343"/>
          <a:stretch/>
        </p:blipFill>
        <p:spPr bwMode="auto">
          <a:xfrm>
            <a:off x="4311402" y="1771025"/>
            <a:ext cx="4375398" cy="454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77831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Organic Alternatives to Other Synthetic Pesticides</a:t>
            </a:r>
            <a:endParaRPr lang="en-US" dirty="0"/>
          </a:p>
        </p:txBody>
      </p:sp>
      <p:sp>
        <p:nvSpPr>
          <p:cNvPr id="3" name="Content Placeholder 2"/>
          <p:cNvSpPr>
            <a:spLocks noGrp="1"/>
          </p:cNvSpPr>
          <p:nvPr>
            <p:ph idx="1"/>
            <p:custDataLst>
              <p:tags r:id="rId2"/>
            </p:custDataLst>
          </p:nvPr>
        </p:nvSpPr>
        <p:spPr>
          <a:xfrm>
            <a:off x="4868214" y="1668726"/>
            <a:ext cx="4275786" cy="4876453"/>
          </a:xfrm>
        </p:spPr>
        <p:txBody>
          <a:bodyPr>
            <a:normAutofit lnSpcReduction="10000"/>
          </a:bodyPr>
          <a:lstStyle/>
          <a:p>
            <a:r>
              <a:rPr lang="en-US" dirty="0" smtClean="0"/>
              <a:t>Cultural management </a:t>
            </a:r>
          </a:p>
          <a:p>
            <a:pPr lvl="1"/>
            <a:r>
              <a:rPr lang="en-US" dirty="0" smtClean="0"/>
              <a:t>Rotation</a:t>
            </a:r>
          </a:p>
          <a:p>
            <a:pPr lvl="1"/>
            <a:r>
              <a:rPr lang="en-US" dirty="0"/>
              <a:t>R</a:t>
            </a:r>
            <a:r>
              <a:rPr lang="en-US" dirty="0" smtClean="0"/>
              <a:t>esistant varieties</a:t>
            </a:r>
          </a:p>
          <a:p>
            <a:pPr lvl="1"/>
            <a:r>
              <a:rPr lang="en-US" dirty="0"/>
              <a:t>P</a:t>
            </a:r>
            <a:r>
              <a:rPr lang="en-US" dirty="0" smtClean="0"/>
              <a:t>lanting date</a:t>
            </a:r>
          </a:p>
          <a:p>
            <a:pPr lvl="1"/>
            <a:r>
              <a:rPr lang="en-US" dirty="0" smtClean="0"/>
              <a:t>Sanitation</a:t>
            </a:r>
          </a:p>
          <a:p>
            <a:r>
              <a:rPr lang="en-US" dirty="0" smtClean="0"/>
              <a:t>Biological management</a:t>
            </a:r>
          </a:p>
          <a:p>
            <a:pPr lvl="1"/>
            <a:r>
              <a:rPr lang="en-US" dirty="0"/>
              <a:t>H</a:t>
            </a:r>
            <a:r>
              <a:rPr lang="en-US" dirty="0" smtClean="0"/>
              <a:t>abitat for insect </a:t>
            </a:r>
            <a:r>
              <a:rPr lang="en-US" dirty="0"/>
              <a:t>predators</a:t>
            </a:r>
          </a:p>
          <a:p>
            <a:pPr marL="0" indent="0">
              <a:buNone/>
            </a:pPr>
            <a:endParaRPr lang="en-US" dirty="0"/>
          </a:p>
        </p:txBody>
      </p:sp>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9292" t="9193" r="13103" b="17923"/>
          <a:stretch/>
        </p:blipFill>
        <p:spPr>
          <a:xfrm>
            <a:off x="284200" y="1668727"/>
            <a:ext cx="4431578" cy="4091993"/>
          </a:xfrm>
          <a:prstGeom prst="rect">
            <a:avLst/>
          </a:prstGeom>
        </p:spPr>
      </p:pic>
      <p:sp>
        <p:nvSpPr>
          <p:cNvPr id="7" name="TextBox 6"/>
          <p:cNvSpPr txBox="1"/>
          <p:nvPr>
            <p:custDataLst>
              <p:tags r:id="rId3"/>
            </p:custDataLst>
          </p:nvPr>
        </p:nvSpPr>
        <p:spPr>
          <a:xfrm>
            <a:off x="60795" y="5748772"/>
            <a:ext cx="4654983" cy="830997"/>
          </a:xfrm>
          <a:prstGeom prst="rect">
            <a:avLst/>
          </a:prstGeom>
          <a:noFill/>
        </p:spPr>
        <p:txBody>
          <a:bodyPr wrap="square" rtlCol="0">
            <a:spAutoFit/>
          </a:bodyPr>
          <a:lstStyle/>
          <a:p>
            <a:pPr algn="ctr"/>
            <a:r>
              <a:rPr lang="en-US" sz="2400" dirty="0" smtClean="0">
                <a:solidFill>
                  <a:srgbClr val="800000"/>
                </a:solidFill>
              </a:rPr>
              <a:t>An Asian lady beetle larva feeds on soybean aphid</a:t>
            </a:r>
            <a:endParaRPr lang="en-US" sz="2400" dirty="0">
              <a:solidFill>
                <a:srgbClr val="800000"/>
              </a:solidFill>
            </a:endParaRPr>
          </a:p>
        </p:txBody>
      </p:sp>
    </p:spTree>
    <p:extLst>
      <p:ext uri="{BB962C8B-B14F-4D97-AF65-F5344CB8AC3E}">
        <p14:creationId xmlns:p14="http://schemas.microsoft.com/office/powerpoint/2010/main" val="16763033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Organic Alternatives to Other Synthetic Pesticides</a:t>
            </a:r>
            <a:endParaRPr lang="en-US" dirty="0"/>
          </a:p>
        </p:txBody>
      </p:sp>
      <p:sp>
        <p:nvSpPr>
          <p:cNvPr id="3" name="Content Placeholder 2"/>
          <p:cNvSpPr>
            <a:spLocks noGrp="1"/>
          </p:cNvSpPr>
          <p:nvPr>
            <p:ph idx="1"/>
            <p:custDataLst>
              <p:tags r:id="rId2"/>
            </p:custDataLst>
          </p:nvPr>
        </p:nvSpPr>
        <p:spPr>
          <a:xfrm>
            <a:off x="4868214" y="1668726"/>
            <a:ext cx="4095482" cy="4595737"/>
          </a:xfrm>
        </p:spPr>
        <p:txBody>
          <a:bodyPr>
            <a:normAutofit/>
          </a:bodyPr>
          <a:lstStyle/>
          <a:p>
            <a:r>
              <a:rPr lang="en-US" dirty="0" smtClean="0"/>
              <a:t>Non-synthetic products</a:t>
            </a:r>
          </a:p>
          <a:p>
            <a:pPr lvl="1"/>
            <a:r>
              <a:rPr lang="en-US" dirty="0" smtClean="0"/>
              <a:t>Insecticidal soap</a:t>
            </a:r>
          </a:p>
          <a:p>
            <a:pPr lvl="1"/>
            <a:r>
              <a:rPr lang="en-US" dirty="0" smtClean="0"/>
              <a:t>Neem</a:t>
            </a:r>
          </a:p>
          <a:p>
            <a:pPr lvl="1"/>
            <a:r>
              <a:rPr lang="en-US" dirty="0" smtClean="0"/>
              <a:t>Pyrethrum</a:t>
            </a:r>
          </a:p>
          <a:p>
            <a:r>
              <a:rPr lang="en-US" dirty="0" smtClean="0"/>
              <a:t>Select few allowed synthetic products</a:t>
            </a:r>
          </a:p>
          <a:p>
            <a:endParaRPr lang="en-US" dirty="0"/>
          </a:p>
          <a:p>
            <a:endParaRPr lang="en-US" dirty="0"/>
          </a:p>
        </p:txBody>
      </p:sp>
      <p:sp>
        <p:nvSpPr>
          <p:cNvPr id="7" name="TextBox 6"/>
          <p:cNvSpPr txBox="1"/>
          <p:nvPr>
            <p:custDataLst>
              <p:tags r:id="rId3"/>
            </p:custDataLst>
          </p:nvPr>
        </p:nvSpPr>
        <p:spPr>
          <a:xfrm>
            <a:off x="1170465" y="5976204"/>
            <a:ext cx="2470228" cy="523220"/>
          </a:xfrm>
          <a:prstGeom prst="rect">
            <a:avLst/>
          </a:prstGeom>
          <a:noFill/>
        </p:spPr>
        <p:txBody>
          <a:bodyPr wrap="none" rtlCol="0">
            <a:spAutoFit/>
          </a:bodyPr>
          <a:lstStyle/>
          <a:p>
            <a:r>
              <a:rPr lang="en-US" sz="2800" dirty="0" smtClean="0">
                <a:solidFill>
                  <a:srgbClr val="800000"/>
                </a:solidFill>
              </a:rPr>
              <a:t>Soybean aphids</a:t>
            </a:r>
            <a:endParaRPr lang="en-US" sz="2800" dirty="0">
              <a:solidFill>
                <a:srgbClr val="800000"/>
              </a:solidFill>
            </a:endParaRP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2092" r="17980"/>
          <a:stretch/>
        </p:blipFill>
        <p:spPr>
          <a:xfrm>
            <a:off x="457200" y="1668726"/>
            <a:ext cx="3896758" cy="4318000"/>
          </a:xfrm>
          <a:prstGeom prst="rect">
            <a:avLst/>
          </a:prstGeom>
        </p:spPr>
      </p:pic>
    </p:spTree>
    <p:extLst>
      <p:ext uri="{BB962C8B-B14F-4D97-AF65-F5344CB8AC3E}">
        <p14:creationId xmlns:p14="http://schemas.microsoft.com/office/powerpoint/2010/main" val="12824278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5297"/>
          <a:stretch/>
        </p:blipFill>
        <p:spPr>
          <a:xfrm>
            <a:off x="0" y="0"/>
            <a:ext cx="9144000" cy="6494745"/>
          </a:xfrm>
          <a:prstGeom prst="rect">
            <a:avLst/>
          </a:prstGeom>
        </p:spPr>
      </p:pic>
      <p:sp>
        <p:nvSpPr>
          <p:cNvPr id="7" name="Title 1"/>
          <p:cNvSpPr>
            <a:spLocks noGrp="1"/>
          </p:cNvSpPr>
          <p:nvPr>
            <p:ph type="title"/>
            <p:custDataLst>
              <p:tags r:id="rId1"/>
            </p:custDataLst>
          </p:nvPr>
        </p:nvSpPr>
        <p:spPr>
          <a:xfrm>
            <a:off x="457200" y="411957"/>
            <a:ext cx="8229600" cy="1143000"/>
          </a:xfrm>
        </p:spPr>
        <p:txBody>
          <a:bodyPr/>
          <a:lstStyle/>
          <a:p>
            <a:r>
              <a:rPr lang="en-US" dirty="0" smtClean="0"/>
              <a:t>Organic Crop Standards</a:t>
            </a:r>
            <a:endParaRPr lang="en-US" dirty="0"/>
          </a:p>
        </p:txBody>
      </p:sp>
      <p:sp>
        <p:nvSpPr>
          <p:cNvPr id="8" name="Content Placeholder 2"/>
          <p:cNvSpPr>
            <a:spLocks noGrp="1"/>
          </p:cNvSpPr>
          <p:nvPr>
            <p:ph idx="1"/>
            <p:custDataLst>
              <p:tags r:id="rId2"/>
            </p:custDataLst>
          </p:nvPr>
        </p:nvSpPr>
        <p:spPr>
          <a:xfrm>
            <a:off x="372650" y="1893628"/>
            <a:ext cx="8398701" cy="4074090"/>
          </a:xfrm>
          <a:solidFill>
            <a:schemeClr val="bg2">
              <a:lumMod val="90000"/>
              <a:alpha val="52000"/>
            </a:schemeClr>
          </a:solidFill>
        </p:spPr>
        <p:txBody>
          <a:bodyPr>
            <a:normAutofit/>
          </a:bodyPr>
          <a:lstStyle/>
          <a:p>
            <a:r>
              <a:rPr lang="en-US" dirty="0" smtClean="0">
                <a:solidFill>
                  <a:schemeClr val="tx1">
                    <a:lumMod val="50000"/>
                    <a:lumOff val="50000"/>
                  </a:schemeClr>
                </a:solidFill>
              </a:rPr>
              <a:t>Maintain soil health</a:t>
            </a:r>
          </a:p>
          <a:p>
            <a:r>
              <a:rPr lang="en-US" dirty="0" smtClean="0">
                <a:solidFill>
                  <a:schemeClr val="tx1">
                    <a:lumMod val="50000"/>
                    <a:lumOff val="50000"/>
                  </a:schemeClr>
                </a:solidFill>
              </a:rPr>
              <a:t>Protect water resources</a:t>
            </a:r>
            <a:endParaRPr lang="en-US" dirty="0">
              <a:solidFill>
                <a:schemeClr val="tx1">
                  <a:lumMod val="50000"/>
                  <a:lumOff val="50000"/>
                </a:schemeClr>
              </a:solidFill>
            </a:endParaRPr>
          </a:p>
          <a:p>
            <a:r>
              <a:rPr lang="en-US" dirty="0" smtClean="0">
                <a:solidFill>
                  <a:schemeClr val="tx1">
                    <a:lumMod val="50000"/>
                    <a:lumOff val="50000"/>
                  </a:schemeClr>
                </a:solidFill>
              </a:rPr>
              <a:t>Promote biodiversity</a:t>
            </a:r>
          </a:p>
          <a:p>
            <a:r>
              <a:rPr lang="en-US" dirty="0" smtClean="0">
                <a:solidFill>
                  <a:schemeClr val="tx1">
                    <a:lumMod val="50000"/>
                    <a:lumOff val="50000"/>
                  </a:schemeClr>
                </a:solidFill>
              </a:rPr>
              <a:t>Prohibit use of synthetic substances</a:t>
            </a:r>
            <a:endParaRPr lang="en-US" dirty="0">
              <a:solidFill>
                <a:schemeClr val="tx1">
                  <a:lumMod val="50000"/>
                  <a:lumOff val="50000"/>
                </a:schemeClr>
              </a:solidFill>
            </a:endParaRPr>
          </a:p>
          <a:p>
            <a:r>
              <a:rPr lang="en-US" b="1" dirty="0"/>
              <a:t>Prohibit genetically modified organisms</a:t>
            </a:r>
          </a:p>
          <a:p>
            <a:r>
              <a:rPr lang="en-US" dirty="0"/>
              <a:t>Protect organic land and crops </a:t>
            </a:r>
            <a:r>
              <a:rPr lang="en-US" dirty="0" smtClean="0"/>
              <a:t>from  contamination</a:t>
            </a:r>
            <a:endParaRPr lang="en-US" i="1" dirty="0">
              <a:solidFill>
                <a:srgbClr val="FF0000"/>
              </a:solidFill>
            </a:endParaRPr>
          </a:p>
        </p:txBody>
      </p:sp>
    </p:spTree>
    <p:extLst>
      <p:ext uri="{BB962C8B-B14F-4D97-AF65-F5344CB8AC3E}">
        <p14:creationId xmlns:p14="http://schemas.microsoft.com/office/powerpoint/2010/main" val="37105068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647174" y="2857500"/>
            <a:ext cx="3285810" cy="1143000"/>
          </a:xfrm>
        </p:spPr>
        <p:txBody>
          <a:bodyPr>
            <a:normAutofit fontScale="90000"/>
          </a:bodyPr>
          <a:lstStyle/>
          <a:p>
            <a:r>
              <a:rPr lang="en-US" dirty="0" smtClean="0"/>
              <a:t>Organic </a:t>
            </a:r>
            <a:br>
              <a:rPr lang="en-US" dirty="0" smtClean="0"/>
            </a:br>
            <a:r>
              <a:rPr lang="en-US" dirty="0" smtClean="0"/>
              <a:t>Seal</a:t>
            </a:r>
            <a:endParaRPr 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326" y="937260"/>
            <a:ext cx="4983480" cy="4983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39815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0"/>
            <a:ext cx="8229600" cy="1143000"/>
          </a:xfrm>
        </p:spPr>
        <p:txBody>
          <a:bodyPr/>
          <a:lstStyle/>
          <a:p>
            <a:r>
              <a:rPr lang="en-US" dirty="0" smtClean="0"/>
              <a:t>GMO Definition</a:t>
            </a:r>
            <a:endParaRPr lang="en-US" dirty="0"/>
          </a:p>
        </p:txBody>
      </p:sp>
      <p:sp>
        <p:nvSpPr>
          <p:cNvPr id="3" name="Content Placeholder 2"/>
          <p:cNvSpPr>
            <a:spLocks noGrp="1"/>
          </p:cNvSpPr>
          <p:nvPr>
            <p:ph idx="1"/>
            <p:custDataLst>
              <p:tags r:id="rId2"/>
            </p:custDataLst>
          </p:nvPr>
        </p:nvSpPr>
        <p:spPr>
          <a:xfrm>
            <a:off x="4832394" y="1338684"/>
            <a:ext cx="4076475" cy="5062115"/>
          </a:xfrm>
        </p:spPr>
        <p:txBody>
          <a:bodyPr>
            <a:normAutofit/>
          </a:bodyPr>
          <a:lstStyle/>
          <a:p>
            <a:r>
              <a:rPr lang="en-US" dirty="0" smtClean="0"/>
              <a:t>GMO = </a:t>
            </a:r>
            <a:r>
              <a:rPr lang="en-US" dirty="0"/>
              <a:t>g</a:t>
            </a:r>
            <a:r>
              <a:rPr lang="en-US" dirty="0" smtClean="0"/>
              <a:t>enetically modified organism</a:t>
            </a:r>
          </a:p>
          <a:p>
            <a:r>
              <a:rPr lang="en-US" dirty="0" smtClean="0"/>
              <a:t>Technology includes </a:t>
            </a:r>
            <a:r>
              <a:rPr lang="en-US" dirty="0"/>
              <a:t>gene deletion, gene doubling, moving </a:t>
            </a:r>
            <a:r>
              <a:rPr lang="en-US" dirty="0" smtClean="0"/>
              <a:t>genes, and introducing </a:t>
            </a:r>
            <a:r>
              <a:rPr lang="en-US" dirty="0"/>
              <a:t>a foreign </a:t>
            </a:r>
            <a:r>
              <a:rPr lang="en-US" dirty="0" smtClean="0"/>
              <a:t>gene</a:t>
            </a:r>
          </a:p>
        </p:txBody>
      </p:sp>
      <p:pic>
        <p:nvPicPr>
          <p:cNvPr id="4" name="Picture 3"/>
          <p:cNvPicPr>
            <a:picLocks noChangeAspect="1"/>
          </p:cNvPicPr>
          <p:nvPr/>
        </p:nvPicPr>
        <p:blipFill>
          <a:blip r:embed="rId5"/>
          <a:stretch>
            <a:fillRect/>
          </a:stretch>
        </p:blipFill>
        <p:spPr>
          <a:xfrm>
            <a:off x="457200" y="1338677"/>
            <a:ext cx="4148078" cy="5229907"/>
          </a:xfrm>
          <a:prstGeom prst="rect">
            <a:avLst/>
          </a:prstGeom>
        </p:spPr>
      </p:pic>
    </p:spTree>
    <p:extLst>
      <p:ext uri="{BB962C8B-B14F-4D97-AF65-F5344CB8AC3E}">
        <p14:creationId xmlns:p14="http://schemas.microsoft.com/office/powerpoint/2010/main" val="22605682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custDataLst>
              <p:tags r:id="rId1"/>
            </p:custDataLst>
          </p:nvPr>
        </p:nvSpPr>
        <p:spPr>
          <a:xfrm>
            <a:off x="4921430" y="2116183"/>
            <a:ext cx="4105004" cy="4009980"/>
          </a:xfrm>
        </p:spPr>
        <p:txBody>
          <a:bodyPr>
            <a:normAutofit/>
          </a:bodyPr>
          <a:lstStyle/>
          <a:p>
            <a:r>
              <a:rPr lang="en-US" sz="3200" dirty="0" smtClean="0"/>
              <a:t>Common traits:</a:t>
            </a:r>
          </a:p>
          <a:p>
            <a:pPr lvl="1"/>
            <a:r>
              <a:rPr lang="en-US" sz="2800" dirty="0" err="1" smtClean="0"/>
              <a:t>Bt</a:t>
            </a:r>
            <a:r>
              <a:rPr lang="en-US" sz="2800" dirty="0" smtClean="0"/>
              <a:t>: tolerance to corn pest insects</a:t>
            </a:r>
          </a:p>
          <a:p>
            <a:pPr lvl="1"/>
            <a:r>
              <a:rPr lang="en-US" sz="2800" dirty="0" smtClean="0"/>
              <a:t>Roundup Ready: tolerance to glyphosate herbicide</a:t>
            </a:r>
            <a:endParaRPr lang="en-US" sz="2800" dirty="0"/>
          </a:p>
        </p:txBody>
      </p:sp>
      <p:pic>
        <p:nvPicPr>
          <p:cNvPr id="6" name="Picture 2" descr="G:\AGRO\TEXTBOOK\Research pictures\Corn Ed\Jeff Coulter\History\P716005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3430" y="274630"/>
            <a:ext cx="4596480" cy="612864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custDataLst>
              <p:tags r:id="rId2"/>
            </p:custDataLst>
          </p:nvPr>
        </p:nvSpPr>
        <p:spPr>
          <a:xfrm>
            <a:off x="4921430" y="274630"/>
            <a:ext cx="3886200" cy="1143000"/>
          </a:xfrm>
        </p:spPr>
        <p:txBody>
          <a:bodyPr>
            <a:normAutofit/>
          </a:bodyPr>
          <a:lstStyle/>
          <a:p>
            <a:r>
              <a:rPr lang="en-US" dirty="0" smtClean="0"/>
              <a:t>GMO Example</a:t>
            </a:r>
            <a:endParaRPr lang="en-US" dirty="0"/>
          </a:p>
        </p:txBody>
      </p:sp>
      <p:sp>
        <p:nvSpPr>
          <p:cNvPr id="8" name="Title 6"/>
          <p:cNvSpPr txBox="1">
            <a:spLocks/>
          </p:cNvSpPr>
          <p:nvPr>
            <p:custDataLst>
              <p:tags r:id="rId3"/>
            </p:custDataLst>
          </p:nvPr>
        </p:nvSpPr>
        <p:spPr>
          <a:xfrm>
            <a:off x="4921430" y="973183"/>
            <a:ext cx="3886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a:lstStyle>
          <a:p>
            <a:r>
              <a:rPr lang="en-US" dirty="0" smtClean="0"/>
              <a:t>Corn</a:t>
            </a:r>
            <a:endParaRPr lang="en-US" dirty="0"/>
          </a:p>
        </p:txBody>
      </p:sp>
    </p:spTree>
    <p:extLst>
      <p:ext uri="{BB962C8B-B14F-4D97-AF65-F5344CB8AC3E}">
        <p14:creationId xmlns:p14="http://schemas.microsoft.com/office/powerpoint/2010/main" val="29633664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84826" y="274638"/>
            <a:ext cx="8959174" cy="1143000"/>
          </a:xfrm>
        </p:spPr>
        <p:txBody>
          <a:bodyPr>
            <a:normAutofit/>
          </a:bodyPr>
          <a:lstStyle/>
          <a:p>
            <a:r>
              <a:rPr lang="en-US" dirty="0" smtClean="0"/>
              <a:t>Common GMO Crops</a:t>
            </a:r>
            <a:endParaRPr lang="en-US" dirty="0"/>
          </a:p>
        </p:txBody>
      </p:sp>
      <p:sp>
        <p:nvSpPr>
          <p:cNvPr id="3" name="Content Placeholder 2"/>
          <p:cNvSpPr>
            <a:spLocks noGrp="1"/>
          </p:cNvSpPr>
          <p:nvPr>
            <p:ph idx="1"/>
            <p:custDataLst>
              <p:tags r:id="rId2"/>
            </p:custDataLst>
          </p:nvPr>
        </p:nvSpPr>
        <p:spPr>
          <a:xfrm>
            <a:off x="457200" y="1600200"/>
            <a:ext cx="4155743" cy="4525963"/>
          </a:xfrm>
        </p:spPr>
        <p:txBody>
          <a:bodyPr>
            <a:normAutofit fontScale="92500" lnSpcReduction="20000"/>
          </a:bodyPr>
          <a:lstStyle/>
          <a:p>
            <a:r>
              <a:rPr lang="en-US" dirty="0" smtClean="0"/>
              <a:t>Corn</a:t>
            </a:r>
          </a:p>
          <a:p>
            <a:r>
              <a:rPr lang="en-US" dirty="0" smtClean="0"/>
              <a:t>Soybean</a:t>
            </a:r>
          </a:p>
          <a:p>
            <a:r>
              <a:rPr lang="en-US" dirty="0" smtClean="0"/>
              <a:t>Alfalfa</a:t>
            </a:r>
          </a:p>
          <a:p>
            <a:r>
              <a:rPr lang="en-US" dirty="0" smtClean="0"/>
              <a:t>Canola</a:t>
            </a:r>
          </a:p>
          <a:p>
            <a:r>
              <a:rPr lang="en-US" dirty="0" smtClean="0"/>
              <a:t>Sugar beets</a:t>
            </a:r>
          </a:p>
          <a:p>
            <a:r>
              <a:rPr lang="en-US" dirty="0"/>
              <a:t>Cotton</a:t>
            </a:r>
          </a:p>
          <a:p>
            <a:r>
              <a:rPr lang="en-US" dirty="0" smtClean="0"/>
              <a:t>(Papaya and summer squash are common horticultural crops)</a:t>
            </a: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796" r="14037"/>
          <a:stretch/>
        </p:blipFill>
        <p:spPr bwMode="auto">
          <a:xfrm>
            <a:off x="4702628" y="1518122"/>
            <a:ext cx="4242304" cy="4348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13383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Organic Seed</a:t>
            </a:r>
            <a:endParaRPr lang="en-US" dirty="0"/>
          </a:p>
        </p:txBody>
      </p:sp>
      <p:sp>
        <p:nvSpPr>
          <p:cNvPr id="3" name="Content Placeholder 2"/>
          <p:cNvSpPr>
            <a:spLocks noGrp="1"/>
          </p:cNvSpPr>
          <p:nvPr>
            <p:ph idx="1"/>
            <p:custDataLst>
              <p:tags r:id="rId2"/>
            </p:custDataLst>
          </p:nvPr>
        </p:nvSpPr>
        <p:spPr>
          <a:xfrm>
            <a:off x="4572000" y="1600200"/>
            <a:ext cx="4360460" cy="4525963"/>
          </a:xfrm>
        </p:spPr>
        <p:txBody>
          <a:bodyPr>
            <a:normAutofit/>
          </a:bodyPr>
          <a:lstStyle/>
          <a:p>
            <a:r>
              <a:rPr lang="en-US" dirty="0" smtClean="0"/>
              <a:t>Organic </a:t>
            </a:r>
            <a:r>
              <a:rPr lang="en-US" dirty="0"/>
              <a:t>farmers must use </a:t>
            </a:r>
            <a:r>
              <a:rPr lang="en-US" dirty="0" smtClean="0"/>
              <a:t>seed that is organic</a:t>
            </a:r>
            <a:endParaRPr lang="en-US" dirty="0"/>
          </a:p>
          <a:p>
            <a:pPr lvl="1"/>
            <a:r>
              <a:rPr lang="en-US" dirty="0" smtClean="0"/>
              <a:t>Grown under organic conditions</a:t>
            </a:r>
          </a:p>
          <a:p>
            <a:pPr lvl="1"/>
            <a:r>
              <a:rPr lang="en-US" dirty="0" smtClean="0"/>
              <a:t>GMO-free</a:t>
            </a:r>
            <a:endParaRPr lang="en-US" dirty="0"/>
          </a:p>
          <a:p>
            <a:pPr lvl="1"/>
            <a:r>
              <a:rPr lang="en-US" dirty="0" smtClean="0"/>
              <a:t>Not </a:t>
            </a:r>
            <a:r>
              <a:rPr lang="en-US" dirty="0"/>
              <a:t>treated with prohibited </a:t>
            </a:r>
            <a:r>
              <a:rPr lang="en-US" dirty="0" smtClean="0"/>
              <a:t>substances</a:t>
            </a:r>
          </a:p>
        </p:txBody>
      </p:sp>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395" t="4961" r="4172" b="4271"/>
          <a:stretch/>
        </p:blipFill>
        <p:spPr bwMode="auto">
          <a:xfrm>
            <a:off x="220615" y="1517301"/>
            <a:ext cx="4105723" cy="460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23693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Other GMO products</a:t>
            </a:r>
            <a:endParaRPr lang="en-US" dirty="0"/>
          </a:p>
        </p:txBody>
      </p:sp>
      <p:sp>
        <p:nvSpPr>
          <p:cNvPr id="3" name="Content Placeholder 2"/>
          <p:cNvSpPr>
            <a:spLocks noGrp="1"/>
          </p:cNvSpPr>
          <p:nvPr>
            <p:ph idx="1"/>
            <p:custDataLst>
              <p:tags r:id="rId2"/>
            </p:custDataLst>
          </p:nvPr>
        </p:nvSpPr>
        <p:spPr>
          <a:xfrm>
            <a:off x="4638260" y="1600200"/>
            <a:ext cx="4393095" cy="4525963"/>
          </a:xfrm>
        </p:spPr>
        <p:txBody>
          <a:bodyPr>
            <a:normAutofit/>
          </a:bodyPr>
          <a:lstStyle/>
          <a:p>
            <a:r>
              <a:rPr lang="en-US" dirty="0" smtClean="0"/>
              <a:t>GM </a:t>
            </a:r>
            <a:r>
              <a:rPr lang="en-US" dirty="0"/>
              <a:t>rhizobia used to inoculate legumes</a:t>
            </a:r>
          </a:p>
          <a:p>
            <a:r>
              <a:rPr lang="en-US" dirty="0" smtClean="0"/>
              <a:t>GM </a:t>
            </a:r>
            <a:r>
              <a:rPr lang="en-US" dirty="0" err="1"/>
              <a:t>Bt</a:t>
            </a:r>
            <a:r>
              <a:rPr lang="en-US" dirty="0"/>
              <a:t> products (</a:t>
            </a:r>
            <a:r>
              <a:rPr lang="en-US" dirty="0" err="1"/>
              <a:t>Bt</a:t>
            </a:r>
            <a:r>
              <a:rPr lang="en-US" dirty="0"/>
              <a:t> products allowed only if non-GMO</a:t>
            </a:r>
            <a:r>
              <a:rPr lang="en-US" dirty="0" smtClean="0"/>
              <a:t>)</a:t>
            </a:r>
          </a:p>
          <a:p>
            <a:pPr lvl="0"/>
            <a:r>
              <a:rPr lang="en-US" dirty="0"/>
              <a:t>GM microbial soil </a:t>
            </a:r>
            <a:r>
              <a:rPr lang="en-US" dirty="0" smtClean="0"/>
              <a:t>products</a:t>
            </a:r>
            <a:endParaRPr lang="en-US" dirty="0"/>
          </a:p>
        </p:txBody>
      </p:sp>
      <p:sp>
        <p:nvSpPr>
          <p:cNvPr id="4" name="&quot;No&quot; Symbol 3"/>
          <p:cNvSpPr>
            <a:spLocks noChangeAspect="1"/>
          </p:cNvSpPr>
          <p:nvPr>
            <p:custDataLst>
              <p:tags r:id="rId3"/>
            </p:custDataLst>
          </p:nvPr>
        </p:nvSpPr>
        <p:spPr>
          <a:xfrm>
            <a:off x="748748" y="1888435"/>
            <a:ext cx="3394472" cy="3394472"/>
          </a:xfrm>
          <a:prstGeom prst="noSmoking">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265391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5297"/>
          <a:stretch/>
        </p:blipFill>
        <p:spPr>
          <a:xfrm>
            <a:off x="0" y="0"/>
            <a:ext cx="9144000" cy="6494745"/>
          </a:xfrm>
          <a:prstGeom prst="rect">
            <a:avLst/>
          </a:prstGeom>
        </p:spPr>
      </p:pic>
      <p:sp>
        <p:nvSpPr>
          <p:cNvPr id="7" name="Title 1"/>
          <p:cNvSpPr>
            <a:spLocks noGrp="1"/>
          </p:cNvSpPr>
          <p:nvPr>
            <p:ph type="title"/>
            <p:custDataLst>
              <p:tags r:id="rId1"/>
            </p:custDataLst>
          </p:nvPr>
        </p:nvSpPr>
        <p:spPr>
          <a:xfrm>
            <a:off x="457200" y="411957"/>
            <a:ext cx="8229600" cy="1143000"/>
          </a:xfrm>
        </p:spPr>
        <p:txBody>
          <a:bodyPr/>
          <a:lstStyle/>
          <a:p>
            <a:r>
              <a:rPr lang="en-US" dirty="0" smtClean="0"/>
              <a:t>Organic Crop Standards</a:t>
            </a:r>
            <a:endParaRPr lang="en-US" dirty="0"/>
          </a:p>
        </p:txBody>
      </p:sp>
      <p:sp>
        <p:nvSpPr>
          <p:cNvPr id="8" name="Content Placeholder 2"/>
          <p:cNvSpPr>
            <a:spLocks noGrp="1"/>
          </p:cNvSpPr>
          <p:nvPr>
            <p:ph idx="1"/>
            <p:custDataLst>
              <p:tags r:id="rId2"/>
            </p:custDataLst>
          </p:nvPr>
        </p:nvSpPr>
        <p:spPr>
          <a:xfrm>
            <a:off x="372650" y="1893628"/>
            <a:ext cx="8398701" cy="4074090"/>
          </a:xfrm>
          <a:solidFill>
            <a:schemeClr val="bg2">
              <a:lumMod val="90000"/>
              <a:alpha val="52000"/>
            </a:schemeClr>
          </a:solidFill>
        </p:spPr>
        <p:txBody>
          <a:bodyPr>
            <a:normAutofit/>
          </a:bodyPr>
          <a:lstStyle/>
          <a:p>
            <a:r>
              <a:rPr lang="en-US" dirty="0" smtClean="0">
                <a:solidFill>
                  <a:schemeClr val="tx1">
                    <a:lumMod val="50000"/>
                    <a:lumOff val="50000"/>
                  </a:schemeClr>
                </a:solidFill>
              </a:rPr>
              <a:t>Maintain soil health</a:t>
            </a:r>
          </a:p>
          <a:p>
            <a:r>
              <a:rPr lang="en-US" dirty="0" smtClean="0">
                <a:solidFill>
                  <a:schemeClr val="tx1">
                    <a:lumMod val="50000"/>
                    <a:lumOff val="50000"/>
                  </a:schemeClr>
                </a:solidFill>
              </a:rPr>
              <a:t>Protect water resources</a:t>
            </a:r>
            <a:endParaRPr lang="en-US" dirty="0">
              <a:solidFill>
                <a:schemeClr val="tx1">
                  <a:lumMod val="50000"/>
                  <a:lumOff val="50000"/>
                </a:schemeClr>
              </a:solidFill>
            </a:endParaRPr>
          </a:p>
          <a:p>
            <a:r>
              <a:rPr lang="en-US" dirty="0" smtClean="0">
                <a:solidFill>
                  <a:schemeClr val="tx1">
                    <a:lumMod val="50000"/>
                    <a:lumOff val="50000"/>
                  </a:schemeClr>
                </a:solidFill>
              </a:rPr>
              <a:t>Promote biodiversity</a:t>
            </a:r>
          </a:p>
          <a:p>
            <a:r>
              <a:rPr lang="en-US" dirty="0" smtClean="0">
                <a:solidFill>
                  <a:schemeClr val="tx1">
                    <a:lumMod val="50000"/>
                    <a:lumOff val="50000"/>
                  </a:schemeClr>
                </a:solidFill>
              </a:rPr>
              <a:t>Prohibit use of synthetic substances</a:t>
            </a:r>
            <a:endParaRPr lang="en-US" dirty="0">
              <a:solidFill>
                <a:schemeClr val="tx1">
                  <a:lumMod val="50000"/>
                  <a:lumOff val="50000"/>
                </a:schemeClr>
              </a:solidFill>
            </a:endParaRPr>
          </a:p>
          <a:p>
            <a:r>
              <a:rPr lang="en-US" dirty="0">
                <a:solidFill>
                  <a:schemeClr val="tx1">
                    <a:lumMod val="50000"/>
                    <a:lumOff val="50000"/>
                  </a:schemeClr>
                </a:solidFill>
              </a:rPr>
              <a:t>Prohibit genetically modified organisms</a:t>
            </a:r>
          </a:p>
          <a:p>
            <a:r>
              <a:rPr lang="en-US" b="1" dirty="0"/>
              <a:t>Protect organic land and crops </a:t>
            </a:r>
            <a:r>
              <a:rPr lang="en-US" b="1" dirty="0" smtClean="0"/>
              <a:t>from  contamination</a:t>
            </a:r>
            <a:endParaRPr lang="en-US" b="1" i="1" dirty="0">
              <a:solidFill>
                <a:srgbClr val="FF0000"/>
              </a:solidFill>
            </a:endParaRPr>
          </a:p>
        </p:txBody>
      </p:sp>
    </p:spTree>
    <p:extLst>
      <p:ext uri="{BB962C8B-B14F-4D97-AF65-F5344CB8AC3E}">
        <p14:creationId xmlns:p14="http://schemas.microsoft.com/office/powerpoint/2010/main" val="9860355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Protect Land from Contamination</a:t>
            </a:r>
            <a:endParaRPr lang="en-US" dirty="0"/>
          </a:p>
        </p:txBody>
      </p:sp>
      <p:pic>
        <p:nvPicPr>
          <p:cNvPr id="5" name="Content Placeholder 4"/>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16818" b="4523"/>
          <a:stretch/>
        </p:blipFill>
        <p:spPr>
          <a:xfrm>
            <a:off x="404955" y="1417638"/>
            <a:ext cx="8334090" cy="4917762"/>
          </a:xfrm>
        </p:spPr>
      </p:pic>
    </p:spTree>
    <p:extLst>
      <p:ext uri="{BB962C8B-B14F-4D97-AF65-F5344CB8AC3E}">
        <p14:creationId xmlns:p14="http://schemas.microsoft.com/office/powerpoint/2010/main" val="14058981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Buffers</a:t>
            </a:r>
            <a:endParaRPr lang="en-US" dirty="0"/>
          </a:p>
        </p:txBody>
      </p:sp>
      <p:sp>
        <p:nvSpPr>
          <p:cNvPr id="3" name="Content Placeholder 2"/>
          <p:cNvSpPr>
            <a:spLocks noGrp="1"/>
          </p:cNvSpPr>
          <p:nvPr>
            <p:ph idx="1"/>
            <p:custDataLst>
              <p:tags r:id="rId2"/>
            </p:custDataLst>
          </p:nvPr>
        </p:nvSpPr>
        <p:spPr>
          <a:xfrm>
            <a:off x="230209" y="1623391"/>
            <a:ext cx="3166134" cy="4525963"/>
          </a:xfrm>
        </p:spPr>
        <p:txBody>
          <a:bodyPr>
            <a:normAutofit/>
          </a:bodyPr>
          <a:lstStyle/>
          <a:p>
            <a:r>
              <a:rPr lang="en-US" dirty="0"/>
              <a:t>P</a:t>
            </a:r>
            <a:r>
              <a:rPr lang="en-US" dirty="0" smtClean="0"/>
              <a:t>rotect organic fields from contaminants</a:t>
            </a:r>
          </a:p>
          <a:p>
            <a:r>
              <a:rPr lang="en-US" dirty="0" smtClean="0"/>
              <a:t>Buffer width varies according to site risk</a:t>
            </a:r>
          </a:p>
          <a:p>
            <a:endParaRPr lang="en-US" dirty="0" smtClean="0"/>
          </a:p>
        </p:txBody>
      </p:sp>
      <p:pic>
        <p:nvPicPr>
          <p:cNvPr id="2050" name="Picture 2" descr="Preview"/>
          <p:cNvPicPr>
            <a:picLocks noChangeAspect="1" noChangeArrowheads="1"/>
          </p:cNvPicPr>
          <p:nvPr/>
        </p:nvPicPr>
        <p:blipFill rotWithShape="1">
          <a:blip r:embed="rId5">
            <a:extLst>
              <a:ext uri="{28A0092B-C50C-407E-A947-70E740481C1C}">
                <a14:useLocalDpi xmlns:a14="http://schemas.microsoft.com/office/drawing/2010/main" val="0"/>
              </a:ext>
            </a:extLst>
          </a:blip>
          <a:srcRect l="22408" t="8281" r="4137"/>
          <a:stretch/>
        </p:blipFill>
        <p:spPr bwMode="auto">
          <a:xfrm>
            <a:off x="3579223" y="1489848"/>
            <a:ext cx="5373380" cy="4793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0132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Protect Crops </a:t>
            </a:r>
            <a:r>
              <a:rPr lang="en-US" dirty="0"/>
              <a:t>from </a:t>
            </a:r>
            <a:r>
              <a:rPr lang="en-US" dirty="0" smtClean="0"/>
              <a:t>Contamination</a:t>
            </a:r>
            <a:endParaRPr lang="en-US" dirty="0"/>
          </a:p>
        </p:txBody>
      </p:sp>
      <p:sp>
        <p:nvSpPr>
          <p:cNvPr id="3" name="Content Placeholder 2"/>
          <p:cNvSpPr>
            <a:spLocks noGrp="1"/>
          </p:cNvSpPr>
          <p:nvPr>
            <p:ph idx="1"/>
            <p:custDataLst>
              <p:tags r:id="rId2"/>
            </p:custDataLst>
          </p:nvPr>
        </p:nvSpPr>
        <p:spPr>
          <a:xfrm>
            <a:off x="5414259" y="1666600"/>
            <a:ext cx="3575194" cy="4525963"/>
          </a:xfrm>
        </p:spPr>
        <p:txBody>
          <a:bodyPr>
            <a:normAutofit/>
          </a:bodyPr>
          <a:lstStyle/>
          <a:p>
            <a:r>
              <a:rPr lang="en-US" dirty="0" smtClean="0"/>
              <a:t>Prevention of co-mingling with conventional crops</a:t>
            </a:r>
          </a:p>
          <a:p>
            <a:r>
              <a:rPr lang="en-US" dirty="0" smtClean="0"/>
              <a:t>GMO </a:t>
            </a:r>
            <a:r>
              <a:rPr lang="en-US" dirty="0"/>
              <a:t>testing </a:t>
            </a:r>
            <a:r>
              <a:rPr lang="en-US" dirty="0" smtClean="0"/>
              <a:t>commonly done on corn and soybean</a:t>
            </a:r>
            <a:endParaRPr lang="en-US" dirty="0"/>
          </a:p>
          <a:p>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549" y="1666600"/>
            <a:ext cx="5006589" cy="4479397"/>
          </a:xfrm>
          <a:prstGeom prst="rect">
            <a:avLst/>
          </a:prstGeom>
        </p:spPr>
      </p:pic>
    </p:spTree>
    <p:extLst>
      <p:ext uri="{BB962C8B-B14F-4D97-AF65-F5344CB8AC3E}">
        <p14:creationId xmlns:p14="http://schemas.microsoft.com/office/powerpoint/2010/main" val="29153065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Protect </a:t>
            </a:r>
            <a:r>
              <a:rPr lang="en-US" dirty="0" smtClean="0"/>
              <a:t>from </a:t>
            </a:r>
            <a:r>
              <a:rPr lang="en-US" dirty="0"/>
              <a:t>Contamination</a:t>
            </a:r>
          </a:p>
        </p:txBody>
      </p:sp>
      <p:sp>
        <p:nvSpPr>
          <p:cNvPr id="3" name="Content Placeholder 2"/>
          <p:cNvSpPr>
            <a:spLocks noGrp="1"/>
          </p:cNvSpPr>
          <p:nvPr>
            <p:ph idx="1"/>
            <p:custDataLst>
              <p:tags r:id="rId2"/>
            </p:custDataLst>
          </p:nvPr>
        </p:nvSpPr>
        <p:spPr>
          <a:xfrm>
            <a:off x="457200" y="1924493"/>
            <a:ext cx="4114800" cy="4201670"/>
          </a:xfrm>
        </p:spPr>
        <p:txBody>
          <a:bodyPr/>
          <a:lstStyle/>
          <a:p>
            <a:r>
              <a:rPr lang="en-US" dirty="0" smtClean="0"/>
              <a:t>No sewage sludge</a:t>
            </a:r>
          </a:p>
          <a:p>
            <a:pPr lvl="1"/>
            <a:r>
              <a:rPr lang="en-US" dirty="0" smtClean="0"/>
              <a:t>Can contain pathogens</a:t>
            </a:r>
            <a:r>
              <a:rPr lang="en-US" dirty="0"/>
              <a:t> </a:t>
            </a:r>
            <a:r>
              <a:rPr lang="en-US" dirty="0" smtClean="0"/>
              <a:t>and heavy metals</a:t>
            </a:r>
          </a:p>
          <a:p>
            <a:r>
              <a:rPr lang="en-US" dirty="0" smtClean="0"/>
              <a:t>No irradiated products</a:t>
            </a:r>
          </a:p>
          <a:p>
            <a:pPr lvl="1"/>
            <a:r>
              <a:rPr lang="en-US" dirty="0" smtClean="0"/>
              <a:t>Not a “natural” process</a:t>
            </a:r>
            <a:endParaRPr lang="en-US" dirty="0"/>
          </a:p>
        </p:txBody>
      </p:sp>
      <p:pic>
        <p:nvPicPr>
          <p:cNvPr id="1026" name="Picture 2" descr="C:\Users\monc0003\AppData\Local\Microsoft\Windows\Temporary Internet Files\Content.IE5\Y233ILMN\150px-Radura-Symbol.svg[1].pn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084543" y="2138474"/>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custDataLst>
              <p:tags r:id="rId3"/>
            </p:custDataLst>
          </p:nvPr>
        </p:nvSpPr>
        <p:spPr>
          <a:xfrm>
            <a:off x="4784486" y="5237566"/>
            <a:ext cx="3457613" cy="461665"/>
          </a:xfrm>
          <a:prstGeom prst="rect">
            <a:avLst/>
          </a:prstGeom>
          <a:noFill/>
        </p:spPr>
        <p:txBody>
          <a:bodyPr wrap="none" rtlCol="0">
            <a:spAutoFit/>
          </a:bodyPr>
          <a:lstStyle/>
          <a:p>
            <a:r>
              <a:rPr lang="en-US" sz="2400" dirty="0" smtClean="0">
                <a:solidFill>
                  <a:srgbClr val="800000"/>
                </a:solidFill>
              </a:rPr>
              <a:t>Symbol for irradiated food</a:t>
            </a:r>
            <a:endParaRPr lang="en-US" sz="2400" dirty="0">
              <a:solidFill>
                <a:srgbClr val="800000"/>
              </a:solidFill>
            </a:endParaRPr>
          </a:p>
        </p:txBody>
      </p:sp>
    </p:spTree>
    <p:extLst>
      <p:ext uri="{BB962C8B-B14F-4D97-AF65-F5344CB8AC3E}">
        <p14:creationId xmlns:p14="http://schemas.microsoft.com/office/powerpoint/2010/main" val="624537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What Does “Organic” Mean?</a:t>
            </a:r>
            <a:endParaRPr lang="en-US" dirty="0"/>
          </a:p>
        </p:txBody>
      </p:sp>
      <p:sp>
        <p:nvSpPr>
          <p:cNvPr id="3" name="Content Placeholder 2"/>
          <p:cNvSpPr>
            <a:spLocks noGrp="1"/>
          </p:cNvSpPr>
          <p:nvPr>
            <p:ph idx="1"/>
            <p:custDataLst>
              <p:tags r:id="rId2"/>
            </p:custDataLst>
          </p:nvPr>
        </p:nvSpPr>
        <p:spPr>
          <a:xfrm>
            <a:off x="189800" y="1762533"/>
            <a:ext cx="3598430" cy="4595812"/>
          </a:xfrm>
        </p:spPr>
        <p:txBody>
          <a:bodyPr>
            <a:normAutofit/>
          </a:bodyPr>
          <a:lstStyle/>
          <a:p>
            <a:r>
              <a:rPr lang="en-US" dirty="0"/>
              <a:t>M</a:t>
            </a:r>
            <a:r>
              <a:rPr lang="en-US" dirty="0" smtClean="0"/>
              <a:t>arketing term</a:t>
            </a:r>
          </a:p>
          <a:p>
            <a:r>
              <a:rPr lang="en-US" dirty="0"/>
              <a:t>D</a:t>
            </a:r>
            <a:r>
              <a:rPr lang="en-US" dirty="0" smtClean="0"/>
              <a:t>efined in the </a:t>
            </a:r>
            <a:r>
              <a:rPr lang="en-US" dirty="0"/>
              <a:t>National Organic Program (NOP)</a:t>
            </a:r>
          </a:p>
          <a:p>
            <a:r>
              <a:rPr lang="en-US" dirty="0"/>
              <a:t>F</a:t>
            </a:r>
            <a:r>
              <a:rPr lang="en-US" dirty="0" smtClean="0"/>
              <a:t>ood products produced using organic standards</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6594"/>
          <a:stretch/>
        </p:blipFill>
        <p:spPr>
          <a:xfrm>
            <a:off x="4161724" y="1919288"/>
            <a:ext cx="4982276" cy="3520440"/>
          </a:xfrm>
          <a:prstGeom prst="rect">
            <a:avLst/>
          </a:prstGeom>
        </p:spPr>
      </p:pic>
    </p:spTree>
    <p:extLst>
      <p:ext uri="{BB962C8B-B14F-4D97-AF65-F5344CB8AC3E}">
        <p14:creationId xmlns:p14="http://schemas.microsoft.com/office/powerpoint/2010/main" val="3157378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Maintain Food Safety</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124" y="1417638"/>
            <a:ext cx="7159752" cy="4773168"/>
          </a:xfrm>
          <a:prstGeom prst="rect">
            <a:avLst/>
          </a:prstGeom>
        </p:spPr>
      </p:pic>
    </p:spTree>
    <p:extLst>
      <p:ext uri="{BB962C8B-B14F-4D97-AF65-F5344CB8AC3E}">
        <p14:creationId xmlns:p14="http://schemas.microsoft.com/office/powerpoint/2010/main" val="25630716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700800" y="39507"/>
            <a:ext cx="3135086" cy="1143000"/>
          </a:xfrm>
        </p:spPr>
        <p:txBody>
          <a:bodyPr/>
          <a:lstStyle/>
          <a:p>
            <a:r>
              <a:rPr lang="en-US" dirty="0" smtClean="0"/>
              <a:t>Manure</a:t>
            </a:r>
            <a:endParaRPr lang="en-US" dirty="0"/>
          </a:p>
        </p:txBody>
      </p:sp>
      <p:sp>
        <p:nvSpPr>
          <p:cNvPr id="3" name="Content Placeholder 2"/>
          <p:cNvSpPr>
            <a:spLocks noGrp="1"/>
          </p:cNvSpPr>
          <p:nvPr>
            <p:ph idx="1"/>
            <p:custDataLst>
              <p:tags r:id="rId2"/>
            </p:custDataLst>
          </p:nvPr>
        </p:nvSpPr>
        <p:spPr>
          <a:xfrm>
            <a:off x="5917474" y="1182507"/>
            <a:ext cx="3067499" cy="5205935"/>
          </a:xfrm>
        </p:spPr>
        <p:txBody>
          <a:bodyPr>
            <a:normAutofit/>
          </a:bodyPr>
          <a:lstStyle/>
          <a:p>
            <a:r>
              <a:rPr lang="en-US" dirty="0"/>
              <a:t>C</a:t>
            </a:r>
            <a:r>
              <a:rPr lang="en-US" dirty="0" smtClean="0"/>
              <a:t>an contain pathogens that are harmful to people</a:t>
            </a:r>
          </a:p>
          <a:p>
            <a:r>
              <a:rPr lang="en-US" dirty="0"/>
              <a:t>C</a:t>
            </a:r>
            <a:r>
              <a:rPr lang="en-US" dirty="0" smtClean="0"/>
              <a:t>an </a:t>
            </a:r>
            <a:r>
              <a:rPr lang="en-US" dirty="0"/>
              <a:t>only be applied at certain </a:t>
            </a:r>
            <a:r>
              <a:rPr lang="en-US" dirty="0" smtClean="0"/>
              <a:t>times so that food is protected </a:t>
            </a:r>
          </a:p>
        </p:txBody>
      </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145" t="3410" r="2915"/>
          <a:stretch/>
        </p:blipFill>
        <p:spPr bwMode="auto">
          <a:xfrm>
            <a:off x="113081" y="274638"/>
            <a:ext cx="5438633" cy="6363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34788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80939" y="588464"/>
            <a:ext cx="3202343" cy="1143000"/>
          </a:xfrm>
        </p:spPr>
        <p:txBody>
          <a:bodyPr>
            <a:normAutofit fontScale="90000"/>
          </a:bodyPr>
          <a:lstStyle/>
          <a:p>
            <a:r>
              <a:rPr lang="en-US" dirty="0" smtClean="0"/>
              <a:t>Compost and Heated Manure</a:t>
            </a:r>
            <a:endParaRPr lang="en-US" dirty="0"/>
          </a:p>
        </p:txBody>
      </p:sp>
      <p:sp>
        <p:nvSpPr>
          <p:cNvPr id="3" name="Content Placeholder 2"/>
          <p:cNvSpPr>
            <a:spLocks noGrp="1"/>
          </p:cNvSpPr>
          <p:nvPr>
            <p:ph idx="1"/>
            <p:custDataLst>
              <p:tags r:id="rId2"/>
            </p:custDataLst>
          </p:nvPr>
        </p:nvSpPr>
        <p:spPr>
          <a:xfrm>
            <a:off x="180939" y="2207623"/>
            <a:ext cx="3280718" cy="4585062"/>
          </a:xfrm>
        </p:spPr>
        <p:txBody>
          <a:bodyPr>
            <a:normAutofit/>
          </a:bodyPr>
          <a:lstStyle/>
          <a:p>
            <a:r>
              <a:rPr lang="en-US" dirty="0" smtClean="0"/>
              <a:t>Can </a:t>
            </a:r>
            <a:r>
              <a:rPr lang="en-US" dirty="0"/>
              <a:t>be </a:t>
            </a:r>
            <a:r>
              <a:rPr lang="en-US" dirty="0" smtClean="0"/>
              <a:t>applied </a:t>
            </a:r>
            <a:r>
              <a:rPr lang="en-US" dirty="0"/>
              <a:t>without </a:t>
            </a:r>
            <a:r>
              <a:rPr lang="en-US" dirty="0" smtClean="0"/>
              <a:t>restriction </a:t>
            </a:r>
          </a:p>
          <a:p>
            <a:r>
              <a:rPr lang="en-US" dirty="0"/>
              <a:t>M</a:t>
            </a:r>
            <a:r>
              <a:rPr lang="en-US" dirty="0" smtClean="0"/>
              <a:t>ust be processed according to specific guidelines</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7537" t="2218" r="10197" b="142"/>
          <a:stretch/>
        </p:blipFill>
        <p:spPr>
          <a:xfrm>
            <a:off x="3749040" y="744481"/>
            <a:ext cx="5383960" cy="5199120"/>
          </a:xfrm>
          <a:prstGeom prst="rect">
            <a:avLst/>
          </a:prstGeom>
        </p:spPr>
      </p:pic>
    </p:spTree>
    <p:extLst>
      <p:ext uri="{BB962C8B-B14F-4D97-AF65-F5344CB8AC3E}">
        <p14:creationId xmlns:p14="http://schemas.microsoft.com/office/powerpoint/2010/main" val="18417218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Record Keeping</a:t>
            </a:r>
            <a:endParaRPr lang="en-US" dirty="0"/>
          </a:p>
        </p:txBody>
      </p:sp>
      <p:sp>
        <p:nvSpPr>
          <p:cNvPr id="3" name="Content Placeholder 2"/>
          <p:cNvSpPr>
            <a:spLocks noGrp="1"/>
          </p:cNvSpPr>
          <p:nvPr>
            <p:ph idx="1"/>
            <p:custDataLst>
              <p:tags r:id="rId2"/>
            </p:custDataLst>
          </p:nvPr>
        </p:nvSpPr>
        <p:spPr>
          <a:xfrm>
            <a:off x="4359964" y="2013696"/>
            <a:ext cx="4326835" cy="4112467"/>
          </a:xfrm>
        </p:spPr>
        <p:txBody>
          <a:bodyPr>
            <a:normAutofit/>
          </a:bodyPr>
          <a:lstStyle/>
          <a:p>
            <a:r>
              <a:rPr lang="en-US" dirty="0" smtClean="0"/>
              <a:t>Detailed record keeping</a:t>
            </a:r>
          </a:p>
          <a:p>
            <a:r>
              <a:rPr lang="en-US" dirty="0" smtClean="0"/>
              <a:t>Audit </a:t>
            </a:r>
            <a:r>
              <a:rPr lang="en-US" dirty="0"/>
              <a:t>trail means product can be traced back to its source</a:t>
            </a:r>
          </a:p>
          <a:p>
            <a:endParaRPr lang="en-US" dirty="0"/>
          </a:p>
        </p:txBody>
      </p:sp>
      <p:pic>
        <p:nvPicPr>
          <p:cNvPr id="4" name="Picture 2" descr="http://www.clker.com/cliparts/8/p/O/f/S/y/pen-and-paper-m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870" y="2013696"/>
            <a:ext cx="3414431" cy="3698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5648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What Is Organic Agriculture?</a:t>
            </a:r>
          </a:p>
        </p:txBody>
      </p:sp>
      <p:sp>
        <p:nvSpPr>
          <p:cNvPr id="3" name="Content Placeholder 2"/>
          <p:cNvSpPr>
            <a:spLocks noGrp="1"/>
          </p:cNvSpPr>
          <p:nvPr>
            <p:ph idx="1"/>
            <p:custDataLst>
              <p:tags r:id="rId2"/>
            </p:custDataLst>
          </p:nvPr>
        </p:nvSpPr>
        <p:spPr>
          <a:xfrm>
            <a:off x="200966" y="1717080"/>
            <a:ext cx="4436348" cy="4252647"/>
          </a:xfrm>
          <a:solidFill>
            <a:srgbClr val="C6A0CA">
              <a:alpha val="63000"/>
            </a:srgbClr>
          </a:solidFill>
        </p:spPr>
        <p:txBody>
          <a:bodyPr>
            <a:noAutofit/>
          </a:bodyPr>
          <a:lstStyle/>
          <a:p>
            <a:pPr marL="571500" indent="-571500">
              <a:buFont typeface="+mj-lt"/>
              <a:buAutoNum type="romanUcPeriod"/>
            </a:pPr>
            <a:endParaRPr lang="en-US" sz="1600" dirty="0" smtClean="0"/>
          </a:p>
          <a:p>
            <a:pPr marL="862013" indent="-571500">
              <a:buFont typeface="+mj-lt"/>
              <a:buAutoNum type="romanUcPeriod"/>
            </a:pPr>
            <a:r>
              <a:rPr lang="en-US" sz="4000" dirty="0" smtClean="0">
                <a:solidFill>
                  <a:schemeClr val="bg1">
                    <a:lumMod val="50000"/>
                  </a:schemeClr>
                </a:solidFill>
              </a:rPr>
              <a:t>Organic Definition</a:t>
            </a:r>
            <a:endParaRPr lang="en-US" sz="1800" dirty="0" smtClean="0">
              <a:solidFill>
                <a:schemeClr val="bg1">
                  <a:lumMod val="50000"/>
                </a:schemeClr>
              </a:solidFill>
            </a:endParaRPr>
          </a:p>
          <a:p>
            <a:pPr marL="862013" indent="-571500">
              <a:buFont typeface="+mj-lt"/>
              <a:buAutoNum type="romanUcPeriod"/>
            </a:pPr>
            <a:r>
              <a:rPr lang="en-US" sz="4000" dirty="0" smtClean="0">
                <a:solidFill>
                  <a:schemeClr val="bg1">
                    <a:lumMod val="50000"/>
                  </a:schemeClr>
                </a:solidFill>
              </a:rPr>
              <a:t>Cropping Standards</a:t>
            </a:r>
          </a:p>
          <a:p>
            <a:pPr marL="862013" indent="-571500">
              <a:buFont typeface="+mj-lt"/>
              <a:buAutoNum type="romanUcPeriod"/>
            </a:pPr>
            <a:r>
              <a:rPr lang="en-US" sz="4000" dirty="0" smtClean="0"/>
              <a:t>Regulation</a:t>
            </a:r>
          </a:p>
        </p:txBody>
      </p:sp>
      <p:pic>
        <p:nvPicPr>
          <p:cNvPr id="3074"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33956" t="2701" r="9560" b="14663"/>
          <a:stretch/>
        </p:blipFill>
        <p:spPr bwMode="auto">
          <a:xfrm>
            <a:off x="4637314" y="1717081"/>
            <a:ext cx="4338513" cy="4252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11981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How Organic is Regulated</a:t>
            </a:r>
            <a:endParaRPr lang="en-US" dirty="0"/>
          </a:p>
        </p:txBody>
      </p:sp>
      <p:sp>
        <p:nvSpPr>
          <p:cNvPr id="3" name="Content Placeholder 2"/>
          <p:cNvSpPr>
            <a:spLocks noGrp="1"/>
          </p:cNvSpPr>
          <p:nvPr>
            <p:ph idx="1"/>
            <p:custDataLst>
              <p:tags r:id="rId2"/>
            </p:custDataLst>
          </p:nvPr>
        </p:nvSpPr>
        <p:spPr>
          <a:xfrm>
            <a:off x="182880" y="1606731"/>
            <a:ext cx="4389120" cy="4525963"/>
          </a:xfrm>
        </p:spPr>
        <p:txBody>
          <a:bodyPr>
            <a:normAutofit/>
          </a:bodyPr>
          <a:lstStyle/>
          <a:p>
            <a:r>
              <a:rPr lang="en-US" dirty="0" smtClean="0"/>
              <a:t>National Organic Program (NOP)</a:t>
            </a:r>
          </a:p>
          <a:p>
            <a:r>
              <a:rPr lang="en-US" dirty="0" smtClean="0"/>
              <a:t>Part of the USDA Agricultural Marketing Service (AMS)</a:t>
            </a:r>
          </a:p>
        </p:txBody>
      </p:sp>
      <p:sp>
        <p:nvSpPr>
          <p:cNvPr id="5" name="Rectangle 4"/>
          <p:cNvSpPr/>
          <p:nvPr>
            <p:custDataLst>
              <p:tags r:id="rId3"/>
            </p:custDataLst>
          </p:nvPr>
        </p:nvSpPr>
        <p:spPr>
          <a:xfrm>
            <a:off x="5260933" y="1637343"/>
            <a:ext cx="2733536" cy="2554545"/>
          </a:xfrm>
          <a:prstGeom prst="rect">
            <a:avLst/>
          </a:prstGeom>
        </p:spPr>
        <p:txBody>
          <a:bodyPr wrap="square">
            <a:spAutoFit/>
          </a:bodyPr>
          <a:lstStyle/>
          <a:p>
            <a:pPr algn="ctr"/>
            <a:r>
              <a:rPr lang="en-US" sz="3200" dirty="0" smtClean="0">
                <a:solidFill>
                  <a:srgbClr val="800000"/>
                </a:solidFill>
              </a:rPr>
              <a:t>Acting </a:t>
            </a:r>
          </a:p>
          <a:p>
            <a:pPr algn="ctr"/>
            <a:r>
              <a:rPr lang="en-US" sz="3200" dirty="0" smtClean="0">
                <a:solidFill>
                  <a:srgbClr val="800000"/>
                </a:solidFill>
              </a:rPr>
              <a:t>Deputy Administrator Dr. </a:t>
            </a:r>
            <a:r>
              <a:rPr lang="en-US" sz="3200" dirty="0" err="1" smtClean="0">
                <a:solidFill>
                  <a:srgbClr val="800000"/>
                </a:solidFill>
              </a:rPr>
              <a:t>Ruihong</a:t>
            </a:r>
            <a:r>
              <a:rPr lang="en-US" sz="3200" dirty="0" smtClean="0">
                <a:solidFill>
                  <a:srgbClr val="800000"/>
                </a:solidFill>
              </a:rPr>
              <a:t> </a:t>
            </a:r>
            <a:r>
              <a:rPr lang="en-US" sz="3200" dirty="0" err="1">
                <a:solidFill>
                  <a:srgbClr val="800000"/>
                </a:solidFill>
              </a:rPr>
              <a:t>Guo</a:t>
            </a:r>
            <a:endParaRPr lang="en-US" sz="3200" dirty="0">
              <a:solidFill>
                <a:srgbClr val="800000"/>
              </a:solidFill>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6565" y="4283409"/>
            <a:ext cx="3465290" cy="1724025"/>
          </a:xfrm>
          <a:prstGeom prst="rect">
            <a:avLst/>
          </a:prstGeom>
        </p:spPr>
      </p:pic>
    </p:spTree>
    <p:extLst>
      <p:ext uri="{BB962C8B-B14F-4D97-AF65-F5344CB8AC3E}">
        <p14:creationId xmlns:p14="http://schemas.microsoft.com/office/powerpoint/2010/main" val="25248037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National Organic Program (NOP)</a:t>
            </a:r>
          </a:p>
        </p:txBody>
      </p:sp>
      <p:sp>
        <p:nvSpPr>
          <p:cNvPr id="3" name="Content Placeholder 2"/>
          <p:cNvSpPr>
            <a:spLocks noGrp="1"/>
          </p:cNvSpPr>
          <p:nvPr>
            <p:ph idx="1"/>
            <p:custDataLst>
              <p:tags r:id="rId2"/>
            </p:custDataLst>
          </p:nvPr>
        </p:nvSpPr>
        <p:spPr>
          <a:xfrm>
            <a:off x="374374" y="3511731"/>
            <a:ext cx="8395252" cy="2279469"/>
          </a:xfrm>
        </p:spPr>
        <p:txBody>
          <a:bodyPr>
            <a:normAutofit/>
          </a:bodyPr>
          <a:lstStyle/>
          <a:p>
            <a:r>
              <a:rPr lang="en-US" dirty="0" smtClean="0"/>
              <a:t>Oversees development of organic standards</a:t>
            </a:r>
          </a:p>
          <a:p>
            <a:r>
              <a:rPr lang="en-US" dirty="0" smtClean="0"/>
              <a:t>Responsible for enforcement of regulations</a:t>
            </a:r>
          </a:p>
          <a:p>
            <a:r>
              <a:rPr lang="en-US" dirty="0" smtClean="0"/>
              <a:t>Accredits certifying agencies</a:t>
            </a:r>
          </a:p>
        </p:txBody>
      </p:sp>
      <p:pic>
        <p:nvPicPr>
          <p:cNvPr id="6" name="Picture 5"/>
          <p:cNvPicPr>
            <a:picLocks noChangeAspect="1"/>
          </p:cNvPicPr>
          <p:nvPr/>
        </p:nvPicPr>
        <p:blipFill>
          <a:blip r:embed="rId5"/>
          <a:stretch>
            <a:fillRect/>
          </a:stretch>
        </p:blipFill>
        <p:spPr>
          <a:xfrm>
            <a:off x="548640" y="1705732"/>
            <a:ext cx="8046720" cy="1517904"/>
          </a:xfrm>
          <a:prstGeom prst="rect">
            <a:avLst/>
          </a:prstGeom>
        </p:spPr>
      </p:pic>
    </p:spTree>
    <p:extLst>
      <p:ext uri="{BB962C8B-B14F-4D97-AF65-F5344CB8AC3E}">
        <p14:creationId xmlns:p14="http://schemas.microsoft.com/office/powerpoint/2010/main" val="39913838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199" y="65314"/>
            <a:ext cx="8229600" cy="1143000"/>
          </a:xfrm>
        </p:spPr>
        <p:txBody>
          <a:bodyPr>
            <a:noAutofit/>
          </a:bodyPr>
          <a:lstStyle/>
          <a:p>
            <a:r>
              <a:rPr lang="en-US" dirty="0" smtClean="0"/>
              <a:t>Organic Standards</a:t>
            </a:r>
            <a:endParaRPr lang="en-US" dirty="0"/>
          </a:p>
        </p:txBody>
      </p:sp>
      <p:sp>
        <p:nvSpPr>
          <p:cNvPr id="3" name="Content Placeholder 2"/>
          <p:cNvSpPr>
            <a:spLocks noGrp="1"/>
          </p:cNvSpPr>
          <p:nvPr>
            <p:ph idx="1"/>
            <p:custDataLst>
              <p:tags r:id="rId2"/>
            </p:custDataLst>
          </p:nvPr>
        </p:nvSpPr>
        <p:spPr>
          <a:xfrm>
            <a:off x="235130" y="1254034"/>
            <a:ext cx="8673739" cy="2906894"/>
          </a:xfrm>
        </p:spPr>
        <p:txBody>
          <a:bodyPr>
            <a:normAutofit/>
          </a:bodyPr>
          <a:lstStyle/>
          <a:p>
            <a:r>
              <a:rPr lang="en-US" dirty="0" smtClean="0"/>
              <a:t>The </a:t>
            </a:r>
            <a:r>
              <a:rPr lang="en-US" dirty="0"/>
              <a:t>NOP </a:t>
            </a:r>
            <a:r>
              <a:rPr lang="en-US" dirty="0" smtClean="0"/>
              <a:t>develops and updates organic standards</a:t>
            </a:r>
          </a:p>
          <a:p>
            <a:r>
              <a:rPr lang="en-US" dirty="0" smtClean="0"/>
              <a:t>Facilitates </a:t>
            </a:r>
            <a:r>
              <a:rPr lang="en-US" dirty="0"/>
              <a:t>the </a:t>
            </a:r>
            <a:r>
              <a:rPr lang="en-US" dirty="0" smtClean="0"/>
              <a:t>review </a:t>
            </a:r>
            <a:r>
              <a:rPr lang="en-US" dirty="0"/>
              <a:t>of </a:t>
            </a:r>
            <a:r>
              <a:rPr lang="en-US" dirty="0" smtClean="0"/>
              <a:t>allowed materials</a:t>
            </a:r>
          </a:p>
          <a:p>
            <a:r>
              <a:rPr lang="en-US" dirty="0" smtClean="0"/>
              <a:t>Advised by </a:t>
            </a:r>
            <a:r>
              <a:rPr lang="en-US" dirty="0"/>
              <a:t>the National Organic Standards Board (NOSB)</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94" y="4790730"/>
            <a:ext cx="7284212" cy="1697402"/>
          </a:xfrm>
          <a:prstGeom prst="rect">
            <a:avLst/>
          </a:prstGeom>
        </p:spPr>
      </p:pic>
      <p:pic>
        <p:nvPicPr>
          <p:cNvPr id="5" name="Picture 4"/>
          <p:cNvPicPr>
            <a:picLocks noChangeAspect="1"/>
          </p:cNvPicPr>
          <p:nvPr/>
        </p:nvPicPr>
        <p:blipFill rotWithShape="1">
          <a:blip r:embed="rId6"/>
          <a:srcRect t="-4692" r="5146" b="8919"/>
          <a:stretch/>
        </p:blipFill>
        <p:spPr>
          <a:xfrm>
            <a:off x="1699059" y="4197058"/>
            <a:ext cx="5745882" cy="623679"/>
          </a:xfrm>
          <a:prstGeom prst="rect">
            <a:avLst/>
          </a:prstGeom>
        </p:spPr>
      </p:pic>
    </p:spTree>
    <p:extLst>
      <p:ext uri="{BB962C8B-B14F-4D97-AF65-F5344CB8AC3E}">
        <p14:creationId xmlns:p14="http://schemas.microsoft.com/office/powerpoint/2010/main" val="3000371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NOSB – Who They Are</a:t>
            </a:r>
            <a:endParaRPr lang="en-US" dirty="0"/>
          </a:p>
        </p:txBody>
      </p:sp>
      <p:sp>
        <p:nvSpPr>
          <p:cNvPr id="3" name="Content Placeholder 2"/>
          <p:cNvSpPr>
            <a:spLocks noGrp="1"/>
          </p:cNvSpPr>
          <p:nvPr>
            <p:ph idx="1"/>
            <p:custDataLst>
              <p:tags r:id="rId2"/>
            </p:custDataLst>
          </p:nvPr>
        </p:nvSpPr>
        <p:spPr>
          <a:xfrm>
            <a:off x="4480560" y="1610652"/>
            <a:ext cx="4532810" cy="4946901"/>
          </a:xfrm>
        </p:spPr>
        <p:txBody>
          <a:bodyPr>
            <a:normAutofit/>
          </a:bodyPr>
          <a:lstStyle/>
          <a:p>
            <a:r>
              <a:rPr lang="en-US" dirty="0" smtClean="0"/>
              <a:t>Federal Advisory </a:t>
            </a:r>
            <a:r>
              <a:rPr lang="en-US" dirty="0"/>
              <a:t>B</a:t>
            </a:r>
            <a:r>
              <a:rPr lang="en-US" dirty="0" smtClean="0"/>
              <a:t>oard </a:t>
            </a:r>
            <a:r>
              <a:rPr lang="en-US" dirty="0"/>
              <a:t>of </a:t>
            </a:r>
            <a:r>
              <a:rPr lang="en-US" dirty="0" smtClean="0"/>
              <a:t>citizen volunteers</a:t>
            </a:r>
            <a:endParaRPr lang="en-US" dirty="0"/>
          </a:p>
          <a:p>
            <a:r>
              <a:rPr lang="en-US" dirty="0"/>
              <a:t>O</a:t>
            </a:r>
            <a:r>
              <a:rPr lang="en-US" dirty="0" smtClean="0"/>
              <a:t>rganic farmers, processors, retailers, scientists, environmentalists, certifying agents, and consumers</a:t>
            </a:r>
          </a:p>
        </p:txBody>
      </p:sp>
      <p:sp>
        <p:nvSpPr>
          <p:cNvPr id="6" name="Rectangle 5"/>
          <p:cNvSpPr/>
          <p:nvPr>
            <p:custDataLst>
              <p:tags r:id="rId3"/>
            </p:custDataLst>
          </p:nvPr>
        </p:nvSpPr>
        <p:spPr>
          <a:xfrm>
            <a:off x="457200" y="5532616"/>
            <a:ext cx="3197690" cy="1200329"/>
          </a:xfrm>
          <a:prstGeom prst="rect">
            <a:avLst/>
          </a:prstGeom>
        </p:spPr>
        <p:txBody>
          <a:bodyPr wrap="square">
            <a:spAutoFit/>
          </a:bodyPr>
          <a:lstStyle/>
          <a:p>
            <a:pPr algn="ctr"/>
            <a:r>
              <a:rPr lang="en-US" sz="2400" dirty="0" smtClean="0">
                <a:solidFill>
                  <a:srgbClr val="800000"/>
                </a:solidFill>
              </a:rPr>
              <a:t>The NOSB is appointed by the Secretary </a:t>
            </a:r>
            <a:r>
              <a:rPr lang="en-US" sz="2400" dirty="0">
                <a:solidFill>
                  <a:srgbClr val="800000"/>
                </a:solidFill>
              </a:rPr>
              <a:t>of </a:t>
            </a:r>
            <a:r>
              <a:rPr lang="en-US" sz="2400" dirty="0" smtClean="0">
                <a:solidFill>
                  <a:srgbClr val="800000"/>
                </a:solidFill>
              </a:rPr>
              <a:t>Agriculture</a:t>
            </a:r>
          </a:p>
        </p:txBody>
      </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3373" t="11286" r="5428" b="9286"/>
          <a:stretch/>
        </p:blipFill>
        <p:spPr>
          <a:xfrm>
            <a:off x="287380" y="1610652"/>
            <a:ext cx="3752657" cy="3921964"/>
          </a:xfrm>
          <a:prstGeom prst="rect">
            <a:avLst/>
          </a:prstGeom>
        </p:spPr>
      </p:pic>
      <p:sp>
        <p:nvSpPr>
          <p:cNvPr id="4" name="Rectangle 3"/>
          <p:cNvSpPr/>
          <p:nvPr>
            <p:custDataLst>
              <p:tags r:id="rId4"/>
            </p:custDataLst>
          </p:nvPr>
        </p:nvSpPr>
        <p:spPr>
          <a:xfrm>
            <a:off x="1881650" y="4877937"/>
            <a:ext cx="1901418" cy="461665"/>
          </a:xfrm>
          <a:prstGeom prst="rect">
            <a:avLst/>
          </a:prstGeom>
        </p:spPr>
        <p:txBody>
          <a:bodyPr wrap="none">
            <a:spAutoFit/>
          </a:bodyPr>
          <a:lstStyle/>
          <a:p>
            <a:pPr algn="ctr"/>
            <a:r>
              <a:rPr lang="en-US" sz="2400" dirty="0">
                <a:solidFill>
                  <a:schemeClr val="bg1"/>
                </a:solidFill>
              </a:rPr>
              <a:t>Sonny Perdue</a:t>
            </a:r>
          </a:p>
        </p:txBody>
      </p:sp>
    </p:spTree>
    <p:extLst>
      <p:ext uri="{BB962C8B-B14F-4D97-AF65-F5344CB8AC3E}">
        <p14:creationId xmlns:p14="http://schemas.microsoft.com/office/powerpoint/2010/main" val="17293898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NOSB Tasks</a:t>
            </a:r>
            <a:endParaRPr lang="en-US" dirty="0"/>
          </a:p>
        </p:txBody>
      </p:sp>
      <p:sp>
        <p:nvSpPr>
          <p:cNvPr id="3" name="Content Placeholder 2"/>
          <p:cNvSpPr>
            <a:spLocks noGrp="1"/>
          </p:cNvSpPr>
          <p:nvPr>
            <p:ph sz="half" idx="1"/>
            <p:custDataLst>
              <p:tags r:id="rId2"/>
            </p:custDataLst>
          </p:nvPr>
        </p:nvSpPr>
        <p:spPr>
          <a:xfrm>
            <a:off x="235130" y="1600200"/>
            <a:ext cx="8634549" cy="999309"/>
          </a:xfrm>
        </p:spPr>
        <p:txBody>
          <a:bodyPr>
            <a:noAutofit/>
          </a:bodyPr>
          <a:lstStyle/>
          <a:p>
            <a:pPr marL="0" indent="0" algn="ctr">
              <a:buNone/>
            </a:pPr>
            <a:r>
              <a:rPr lang="en-US" sz="3200" dirty="0" smtClean="0"/>
              <a:t>Makes proposals to the NOP on practices or substances to </a:t>
            </a:r>
            <a:r>
              <a:rPr lang="en-US" sz="3200" dirty="0"/>
              <a:t>be allowed or </a:t>
            </a:r>
            <a:r>
              <a:rPr lang="en-US" sz="3200" dirty="0" smtClean="0"/>
              <a:t>prohibited</a:t>
            </a:r>
          </a:p>
        </p:txBody>
      </p:sp>
      <p:pic>
        <p:nvPicPr>
          <p:cNvPr id="4" name="Picture 3"/>
          <p:cNvPicPr>
            <a:picLocks noChangeAspect="1"/>
          </p:cNvPicPr>
          <p:nvPr/>
        </p:nvPicPr>
        <p:blipFill rotWithShape="1">
          <a:blip r:embed="rId5"/>
          <a:srcRect l="1546" r="629"/>
          <a:stretch/>
        </p:blipFill>
        <p:spPr>
          <a:xfrm>
            <a:off x="21916" y="3330618"/>
            <a:ext cx="9100167" cy="2464308"/>
          </a:xfrm>
          <a:prstGeom prst="rect">
            <a:avLst/>
          </a:prstGeom>
        </p:spPr>
      </p:pic>
    </p:spTree>
    <p:extLst>
      <p:ext uri="{BB962C8B-B14F-4D97-AF65-F5344CB8AC3E}">
        <p14:creationId xmlns:p14="http://schemas.microsoft.com/office/powerpoint/2010/main" val="7748333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1"/>
            </p:custDataLst>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1394" t="34096" r="28613" b="133"/>
          <a:stretch/>
        </p:blipFill>
        <p:spPr bwMode="auto">
          <a:xfrm>
            <a:off x="3091216" y="1703205"/>
            <a:ext cx="5754403" cy="4056587"/>
          </a:xfrm>
          <a:prstGeom prst="rect">
            <a:avLst/>
          </a:prstGeom>
          <a:noFill/>
          <a:ln>
            <a:noFill/>
          </a:ln>
          <a:effectLst>
            <a:outerShdw dist="35921" dir="2700000" algn="ctr" rotWithShape="0">
              <a:schemeClr val="bg2"/>
            </a:outerShdw>
            <a:softEdge rad="139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custDataLst>
              <p:tags r:id="rId2"/>
            </p:custDataLst>
          </p:nvPr>
        </p:nvSpPr>
        <p:spPr>
          <a:xfrm>
            <a:off x="457200" y="274638"/>
            <a:ext cx="8229600" cy="1143000"/>
          </a:xfrm>
        </p:spPr>
        <p:txBody>
          <a:bodyPr/>
          <a:lstStyle/>
          <a:p>
            <a:r>
              <a:rPr lang="en-US" dirty="0" smtClean="0"/>
              <a:t>Organic Guiding Principles</a:t>
            </a:r>
            <a:endParaRPr lang="en-US" dirty="0"/>
          </a:p>
        </p:txBody>
      </p:sp>
      <p:sp>
        <p:nvSpPr>
          <p:cNvPr id="3" name="Content Placeholder 2"/>
          <p:cNvSpPr>
            <a:spLocks noGrp="1"/>
          </p:cNvSpPr>
          <p:nvPr>
            <p:ph idx="1"/>
            <p:custDataLst>
              <p:tags r:id="rId3"/>
            </p:custDataLst>
          </p:nvPr>
        </p:nvSpPr>
        <p:spPr>
          <a:xfrm>
            <a:off x="217147" y="1429812"/>
            <a:ext cx="2761551" cy="4585583"/>
          </a:xfrm>
        </p:spPr>
        <p:txBody>
          <a:bodyPr>
            <a:normAutofit/>
          </a:bodyPr>
          <a:lstStyle/>
          <a:p>
            <a:pPr marL="0" indent="0">
              <a:buNone/>
            </a:pPr>
            <a:r>
              <a:rPr lang="en-US" dirty="0" smtClean="0"/>
              <a:t>Organic agriculture is a holistic </a:t>
            </a:r>
            <a:r>
              <a:rPr lang="en-US" dirty="0"/>
              <a:t>ecosystem approach </a:t>
            </a:r>
            <a:r>
              <a:rPr lang="en-US" dirty="0" smtClean="0"/>
              <a:t>to promote a healthy and diverse landscape</a:t>
            </a:r>
          </a:p>
        </p:txBody>
      </p:sp>
      <p:pic>
        <p:nvPicPr>
          <p:cNvPr id="6" name="Picture 5"/>
          <p:cNvPicPr>
            <a:picLocks noChangeAspect="1"/>
          </p:cNvPicPr>
          <p:nvPr>
            <p:custDataLst>
              <p:tags r:id="rId4"/>
            </p:custDataLst>
          </p:nvPr>
        </p:nvPicPr>
        <p:blipFill rotWithShape="1">
          <a:blip r:embed="rId9" cstate="print">
            <a:extLst>
              <a:ext uri="{28A0092B-C50C-407E-A947-70E740481C1C}">
                <a14:useLocalDpi xmlns:a14="http://schemas.microsoft.com/office/drawing/2010/main" val="0"/>
              </a:ext>
            </a:extLst>
          </a:blip>
          <a:srcRect l="11310" t="7023"/>
          <a:stretch/>
        </p:blipFill>
        <p:spPr>
          <a:xfrm>
            <a:off x="2978698" y="1926141"/>
            <a:ext cx="5979440" cy="3866318"/>
          </a:xfrm>
          <a:prstGeom prst="rect">
            <a:avLst/>
          </a:prstGeom>
          <a:effectLst>
            <a:softEdge rad="139700"/>
          </a:effectLst>
        </p:spPr>
      </p:pic>
    </p:spTree>
    <p:extLst>
      <p:ext uri="{BB962C8B-B14F-4D97-AF65-F5344CB8AC3E}">
        <p14:creationId xmlns:p14="http://schemas.microsoft.com/office/powerpoint/2010/main" val="20790007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NOSB Process of Review</a:t>
            </a:r>
            <a:endParaRPr lang="en-US" dirty="0"/>
          </a:p>
        </p:txBody>
      </p:sp>
      <p:sp>
        <p:nvSpPr>
          <p:cNvPr id="3" name="Content Placeholder 2"/>
          <p:cNvSpPr>
            <a:spLocks noGrp="1"/>
          </p:cNvSpPr>
          <p:nvPr>
            <p:ph sz="half" idx="1"/>
            <p:custDataLst>
              <p:tags r:id="rId2"/>
            </p:custDataLst>
          </p:nvPr>
        </p:nvSpPr>
        <p:spPr>
          <a:xfrm>
            <a:off x="235132" y="1600200"/>
            <a:ext cx="4075612" cy="4525963"/>
          </a:xfrm>
        </p:spPr>
        <p:txBody>
          <a:bodyPr>
            <a:noAutofit/>
          </a:bodyPr>
          <a:lstStyle/>
          <a:p>
            <a:r>
              <a:rPr lang="en-US" sz="3200" dirty="0" smtClean="0"/>
              <a:t>Gathers public input</a:t>
            </a:r>
            <a:endParaRPr lang="en-US" sz="3200" dirty="0"/>
          </a:p>
          <a:p>
            <a:r>
              <a:rPr lang="en-US" sz="3200" dirty="0" smtClean="0"/>
              <a:t>Reviews </a:t>
            </a:r>
            <a:r>
              <a:rPr lang="en-US" sz="3200" dirty="0"/>
              <a:t>and votes on proposals </a:t>
            </a:r>
            <a:endParaRPr lang="en-US" sz="3200" dirty="0" smtClean="0"/>
          </a:p>
          <a:p>
            <a:r>
              <a:rPr lang="en-US" sz="3200" dirty="0" smtClean="0"/>
              <a:t>Accepted proposals become recommendations to the NOP</a:t>
            </a:r>
            <a:endParaRPr lang="en-US" sz="3200" dirty="0"/>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22407" r="3756"/>
          <a:stretch/>
        </p:blipFill>
        <p:spPr>
          <a:xfrm>
            <a:off x="4687908" y="2047720"/>
            <a:ext cx="4456092" cy="3396081"/>
          </a:xfrm>
          <a:prstGeom prst="rect">
            <a:avLst/>
          </a:prstGeom>
        </p:spPr>
      </p:pic>
    </p:spTree>
    <p:extLst>
      <p:ext uri="{BB962C8B-B14F-4D97-AF65-F5344CB8AC3E}">
        <p14:creationId xmlns:p14="http://schemas.microsoft.com/office/powerpoint/2010/main" val="31905534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0" y="26444"/>
            <a:ext cx="4397188" cy="1573756"/>
          </a:xfrm>
        </p:spPr>
        <p:txBody>
          <a:bodyPr>
            <a:normAutofit/>
          </a:bodyPr>
          <a:lstStyle/>
          <a:p>
            <a:r>
              <a:rPr lang="en-US" dirty="0" smtClean="0"/>
              <a:t>Organic Certification</a:t>
            </a:r>
            <a:endParaRPr lang="en-US" dirty="0"/>
          </a:p>
        </p:txBody>
      </p:sp>
      <p:sp>
        <p:nvSpPr>
          <p:cNvPr id="3" name="Content Placeholder 2"/>
          <p:cNvSpPr>
            <a:spLocks noGrp="1"/>
          </p:cNvSpPr>
          <p:nvPr>
            <p:ph idx="1"/>
            <p:custDataLst>
              <p:tags r:id="rId2"/>
            </p:custDataLst>
          </p:nvPr>
        </p:nvSpPr>
        <p:spPr>
          <a:xfrm>
            <a:off x="4924697" y="1828800"/>
            <a:ext cx="3762102" cy="4297363"/>
          </a:xfrm>
        </p:spPr>
        <p:txBody>
          <a:bodyPr>
            <a:normAutofit/>
          </a:bodyPr>
          <a:lstStyle/>
          <a:p>
            <a:r>
              <a:rPr lang="en-US" dirty="0" smtClean="0"/>
              <a:t>Certification of organic farmers performed </a:t>
            </a:r>
            <a:r>
              <a:rPr lang="en-US" dirty="0"/>
              <a:t>by </a:t>
            </a:r>
            <a:r>
              <a:rPr lang="en-US" dirty="0" smtClean="0"/>
              <a:t>certifying agents</a:t>
            </a:r>
          </a:p>
          <a:p>
            <a:r>
              <a:rPr lang="en-US" dirty="0" smtClean="0"/>
              <a:t>NOP assesses certifiers every 2.5 years</a:t>
            </a:r>
            <a:endParaRPr lang="en-US"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3965" r="31528" b="25524"/>
          <a:stretch/>
        </p:blipFill>
        <p:spPr>
          <a:xfrm>
            <a:off x="86673" y="136765"/>
            <a:ext cx="4268143" cy="6590804"/>
          </a:xfrm>
          <a:prstGeom prst="rect">
            <a:avLst/>
          </a:prstGeom>
        </p:spPr>
      </p:pic>
    </p:spTree>
    <p:extLst>
      <p:ext uri="{BB962C8B-B14F-4D97-AF65-F5344CB8AC3E}">
        <p14:creationId xmlns:p14="http://schemas.microsoft.com/office/powerpoint/2010/main" val="41451103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313827"/>
            <a:ext cx="8229600" cy="1143000"/>
          </a:xfrm>
        </p:spPr>
        <p:txBody>
          <a:bodyPr>
            <a:normAutofit/>
          </a:bodyPr>
          <a:lstStyle/>
          <a:p>
            <a:r>
              <a:rPr lang="en-US" dirty="0" smtClean="0"/>
              <a:t>NOP Enforcement</a:t>
            </a:r>
            <a:endParaRPr lang="en-US" dirty="0"/>
          </a:p>
        </p:txBody>
      </p:sp>
      <p:sp>
        <p:nvSpPr>
          <p:cNvPr id="3" name="Content Placeholder 2"/>
          <p:cNvSpPr>
            <a:spLocks noGrp="1"/>
          </p:cNvSpPr>
          <p:nvPr>
            <p:ph idx="1"/>
            <p:custDataLst>
              <p:tags r:id="rId2"/>
            </p:custDataLst>
          </p:nvPr>
        </p:nvSpPr>
        <p:spPr>
          <a:xfrm>
            <a:off x="575969" y="1841863"/>
            <a:ext cx="3604146" cy="4303894"/>
          </a:xfrm>
        </p:spPr>
        <p:txBody>
          <a:bodyPr>
            <a:normAutofit/>
          </a:bodyPr>
          <a:lstStyle/>
          <a:p>
            <a:r>
              <a:rPr lang="en-US" dirty="0" smtClean="0"/>
              <a:t>Investigates alleged violations</a:t>
            </a:r>
          </a:p>
          <a:p>
            <a:r>
              <a:rPr lang="en-US" dirty="0" smtClean="0"/>
              <a:t>Levies financial penalties for violations</a:t>
            </a:r>
          </a:p>
        </p:txBody>
      </p:sp>
      <p:pic>
        <p:nvPicPr>
          <p:cNvPr id="9" name="Picture 8"/>
          <p:cNvPicPr>
            <a:picLocks noChangeAspect="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466463" y="1841863"/>
            <a:ext cx="4220337" cy="3706368"/>
          </a:xfrm>
          <a:prstGeom prst="rect">
            <a:avLst/>
          </a:prstGeom>
        </p:spPr>
      </p:pic>
    </p:spTree>
    <p:extLst>
      <p:ext uri="{BB962C8B-B14F-4D97-AF65-F5344CB8AC3E}">
        <p14:creationId xmlns:p14="http://schemas.microsoft.com/office/powerpoint/2010/main" val="38701854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Hierarchy</a:t>
            </a:r>
            <a:endParaRPr lang="en-US" dirty="0"/>
          </a:p>
        </p:txBody>
      </p:sp>
      <p:graphicFrame>
        <p:nvGraphicFramePr>
          <p:cNvPr id="7" name="Content Placeholder 6"/>
          <p:cNvGraphicFramePr>
            <a:graphicFrameLocks noGrp="1"/>
          </p:cNvGraphicFramePr>
          <p:nvPr>
            <p:ph idx="1"/>
            <p:custDataLst>
              <p:tags r:id="rId2"/>
            </p:custDataLst>
            <p:extLst>
              <p:ext uri="{D42A27DB-BD31-4B8C-83A1-F6EECF244321}">
                <p14:modId xmlns:p14="http://schemas.microsoft.com/office/powerpoint/2010/main" val="386101348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Oval 2"/>
          <p:cNvSpPr/>
          <p:nvPr/>
        </p:nvSpPr>
        <p:spPr>
          <a:xfrm>
            <a:off x="457200" y="2364376"/>
            <a:ext cx="1815737" cy="613955"/>
          </a:xfrm>
          <a:prstGeom prst="ellipse">
            <a:avLst/>
          </a:prstGeom>
          <a:noFill/>
          <a:ln w="476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529840" y="2364376"/>
            <a:ext cx="1619794" cy="966653"/>
          </a:xfrm>
          <a:prstGeom prst="ellipse">
            <a:avLst/>
          </a:prstGeom>
          <a:noFill/>
          <a:ln w="476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2000" y="2390501"/>
            <a:ext cx="1619794" cy="940528"/>
          </a:xfrm>
          <a:prstGeom prst="ellipse">
            <a:avLst/>
          </a:prstGeom>
          <a:noFill/>
          <a:ln w="476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792686" y="2318655"/>
            <a:ext cx="1776547" cy="1084219"/>
          </a:xfrm>
          <a:prstGeom prst="ellipse">
            <a:avLst/>
          </a:prstGeom>
          <a:noFill/>
          <a:ln w="476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89283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What Is Organic Agriculture?</a:t>
            </a:r>
          </a:p>
        </p:txBody>
      </p:sp>
      <p:sp>
        <p:nvSpPr>
          <p:cNvPr id="3" name="Content Placeholder 2"/>
          <p:cNvSpPr>
            <a:spLocks noGrp="1"/>
          </p:cNvSpPr>
          <p:nvPr>
            <p:ph idx="1"/>
            <p:custDataLst>
              <p:tags r:id="rId2"/>
            </p:custDataLst>
          </p:nvPr>
        </p:nvSpPr>
        <p:spPr>
          <a:xfrm>
            <a:off x="200966" y="1717080"/>
            <a:ext cx="4436348" cy="4252647"/>
          </a:xfrm>
          <a:solidFill>
            <a:srgbClr val="C6A0CA">
              <a:alpha val="63000"/>
            </a:srgbClr>
          </a:solidFill>
        </p:spPr>
        <p:txBody>
          <a:bodyPr>
            <a:noAutofit/>
          </a:bodyPr>
          <a:lstStyle/>
          <a:p>
            <a:pPr marL="571500" indent="-571500">
              <a:buFont typeface="+mj-lt"/>
              <a:buAutoNum type="romanUcPeriod"/>
            </a:pPr>
            <a:endParaRPr lang="en-US" sz="1600" dirty="0" smtClean="0"/>
          </a:p>
          <a:p>
            <a:pPr marL="862013" indent="-571500">
              <a:buFont typeface="+mj-lt"/>
              <a:buAutoNum type="romanUcPeriod"/>
            </a:pPr>
            <a:r>
              <a:rPr lang="en-US" sz="4000" dirty="0" smtClean="0">
                <a:solidFill>
                  <a:schemeClr val="bg1">
                    <a:lumMod val="50000"/>
                  </a:schemeClr>
                </a:solidFill>
              </a:rPr>
              <a:t>Organic Definition</a:t>
            </a:r>
            <a:endParaRPr lang="en-US" sz="1800" dirty="0" smtClean="0">
              <a:solidFill>
                <a:schemeClr val="bg1">
                  <a:lumMod val="50000"/>
                </a:schemeClr>
              </a:solidFill>
            </a:endParaRPr>
          </a:p>
          <a:p>
            <a:pPr marL="862013" indent="-571500">
              <a:buFont typeface="+mj-lt"/>
              <a:buAutoNum type="romanUcPeriod"/>
            </a:pPr>
            <a:r>
              <a:rPr lang="en-US" sz="4000" dirty="0" smtClean="0">
                <a:solidFill>
                  <a:schemeClr val="bg1">
                    <a:lumMod val="50000"/>
                  </a:schemeClr>
                </a:solidFill>
              </a:rPr>
              <a:t>Cropping Standards</a:t>
            </a:r>
          </a:p>
          <a:p>
            <a:pPr marL="862013" indent="-571500">
              <a:buFont typeface="+mj-lt"/>
              <a:buAutoNum type="romanUcPeriod"/>
            </a:pPr>
            <a:r>
              <a:rPr lang="en-US" sz="4000" dirty="0" smtClean="0">
                <a:solidFill>
                  <a:schemeClr val="bg1">
                    <a:lumMod val="50000"/>
                  </a:schemeClr>
                </a:solidFill>
              </a:rPr>
              <a:t>Enforcement</a:t>
            </a:r>
          </a:p>
        </p:txBody>
      </p:sp>
      <p:pic>
        <p:nvPicPr>
          <p:cNvPr id="3074"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33956" t="2701" r="9560" b="14663"/>
          <a:stretch/>
        </p:blipFill>
        <p:spPr bwMode="auto">
          <a:xfrm>
            <a:off x="4637314" y="1717081"/>
            <a:ext cx="4338513" cy="4252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3570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999401_10201650411613175_475629337_n (1).jpg"/>
          <p:cNvPicPr>
            <a:picLocks noChangeAspect="1"/>
          </p:cNvPicPr>
          <p:nvPr/>
        </p:nvPicPr>
        <p:blipFill>
          <a:blip r:embed="rId5">
            <a:alphaModFix amt="42000"/>
            <a:extLst>
              <a:ext uri="{28A0092B-C50C-407E-A947-70E740481C1C}">
                <a14:useLocalDpi xmlns:a14="http://schemas.microsoft.com/office/drawing/2010/main" val="0"/>
              </a:ext>
            </a:extLst>
          </a:blip>
          <a:stretch>
            <a:fillRect/>
          </a:stretch>
        </p:blipFill>
        <p:spPr>
          <a:xfrm>
            <a:off x="0" y="9685"/>
            <a:ext cx="9144000" cy="6858000"/>
          </a:xfrm>
          <a:prstGeom prst="rect">
            <a:avLst/>
          </a:prstGeom>
        </p:spPr>
      </p:pic>
      <p:pic>
        <p:nvPicPr>
          <p:cNvPr id="4" name="Picture 2" descr="http://nifa.usda.gov/sites/default/files/resource/Powerpt_usda_nifa_centered_rgb_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7459" y="4747652"/>
            <a:ext cx="4069080" cy="167335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custDataLst>
              <p:tags r:id="rId1"/>
            </p:custDataLst>
          </p:nvPr>
        </p:nvSpPr>
        <p:spPr>
          <a:xfrm>
            <a:off x="457200" y="2831534"/>
            <a:ext cx="8229600" cy="2940739"/>
          </a:xfrm>
        </p:spPr>
        <p:txBody>
          <a:bodyPr>
            <a:normAutofit/>
          </a:bodyPr>
          <a:lstStyle/>
          <a:p>
            <a:pPr marL="0" indent="0" algn="ctr">
              <a:buNone/>
            </a:pPr>
            <a:r>
              <a:rPr lang="en-US" sz="2800" dirty="0"/>
              <a:t>This material is based upon work that is supported by the National Institute of Food and Agriculture, U.S. Department of Agriculture, under grant </a:t>
            </a:r>
            <a:r>
              <a:rPr lang="en-US" sz="2800" dirty="0" smtClean="0"/>
              <a:t>number </a:t>
            </a:r>
            <a:r>
              <a:rPr lang="en-US" sz="2800" dirty="0"/>
              <a:t>2013-51106-21005.</a:t>
            </a:r>
          </a:p>
          <a:p>
            <a:endParaRPr lang="en-US" sz="2400" dirty="0"/>
          </a:p>
        </p:txBody>
      </p:sp>
      <p:sp>
        <p:nvSpPr>
          <p:cNvPr id="9" name="Title 1"/>
          <p:cNvSpPr>
            <a:spLocks noGrp="1"/>
          </p:cNvSpPr>
          <p:nvPr>
            <p:ph type="title"/>
            <p:custDataLst>
              <p:tags r:id="rId2"/>
            </p:custDataLst>
          </p:nvPr>
        </p:nvSpPr>
        <p:spPr>
          <a:xfrm>
            <a:off x="217004" y="266685"/>
            <a:ext cx="8709991" cy="2752794"/>
          </a:xfrm>
        </p:spPr>
        <p:txBody>
          <a:bodyPr>
            <a:normAutofit/>
          </a:bodyPr>
          <a:lstStyle/>
          <a:p>
            <a:r>
              <a:rPr lang="en-US" sz="2800" dirty="0" smtClean="0"/>
              <a:t>© 2017 Regents of the University of Minnesota. All rights reserved. </a:t>
            </a:r>
            <a:br>
              <a:rPr lang="en-US" sz="2800" dirty="0" smtClean="0"/>
            </a:br>
            <a:r>
              <a:rPr lang="en-US" sz="2800" dirty="0" smtClean="0"/>
              <a:t>The University of Minnesota is an equal opportunity educator and employer.</a:t>
            </a:r>
            <a:endParaRPr lang="en-US" sz="2800" dirty="0"/>
          </a:p>
        </p:txBody>
      </p:sp>
    </p:spTree>
    <p:extLst>
      <p:ext uri="{BB962C8B-B14F-4D97-AF65-F5344CB8AC3E}">
        <p14:creationId xmlns:p14="http://schemas.microsoft.com/office/powerpoint/2010/main" val="38625831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465"/>
            <a:ext cx="8229600" cy="842872"/>
          </a:xfrm>
        </p:spPr>
        <p:txBody>
          <a:bodyPr/>
          <a:lstStyle/>
          <a:p>
            <a:r>
              <a:rPr lang="en-US" dirty="0" smtClean="0"/>
              <a:t>References</a:t>
            </a:r>
            <a:endParaRPr lang="en-US" dirty="0"/>
          </a:p>
        </p:txBody>
      </p:sp>
      <p:sp>
        <p:nvSpPr>
          <p:cNvPr id="3" name="Content Placeholder 2"/>
          <p:cNvSpPr>
            <a:spLocks noGrp="1"/>
          </p:cNvSpPr>
          <p:nvPr>
            <p:ph idx="1"/>
          </p:nvPr>
        </p:nvSpPr>
        <p:spPr>
          <a:xfrm>
            <a:off x="241663" y="901337"/>
            <a:ext cx="8660674" cy="5630091"/>
          </a:xfrm>
        </p:spPr>
        <p:txBody>
          <a:bodyPr>
            <a:normAutofit fontScale="47500" lnSpcReduction="20000"/>
          </a:bodyPr>
          <a:lstStyle/>
          <a:p>
            <a:r>
              <a:rPr lang="en-US" dirty="0" err="1"/>
              <a:t>Cambardella</a:t>
            </a:r>
            <a:r>
              <a:rPr lang="en-US" dirty="0"/>
              <a:t>, C.  2015. Environmental Benefits of Organic Agriculture: Water Quality – Webinar.  Science and Technology Training Library. </a:t>
            </a:r>
            <a:r>
              <a:rPr lang="en-US" dirty="0">
                <a:hlinkClick r:id="rId2"/>
              </a:rPr>
              <a:t>http://www.conservationwebinars.net/webinars/environmental-benefits-of-organic-agriculture-water-quality</a:t>
            </a:r>
            <a:r>
              <a:rPr lang="en-US" dirty="0" smtClean="0">
                <a:hlinkClick r:id="rId2"/>
              </a:rPr>
              <a:t>/</a:t>
            </a:r>
            <a:r>
              <a:rPr lang="en-US" dirty="0" smtClean="0"/>
              <a:t>  </a:t>
            </a:r>
            <a:endParaRPr lang="en-US" dirty="0"/>
          </a:p>
          <a:p>
            <a:r>
              <a:rPr lang="en-US" dirty="0"/>
              <a:t>Government Publishing Office.  2017.  Electronic Code of Federal Regulations; PART 205—NATIONAL ORGANIC </a:t>
            </a:r>
            <a:r>
              <a:rPr lang="en-US" dirty="0" smtClean="0"/>
              <a:t>PROGRAM. </a:t>
            </a:r>
            <a:r>
              <a:rPr lang="en-US" dirty="0" smtClean="0">
                <a:hlinkClick r:id="rId3"/>
              </a:rPr>
              <a:t>http</a:t>
            </a:r>
            <a:r>
              <a:rPr lang="en-US" dirty="0">
                <a:hlinkClick r:id="rId3"/>
              </a:rPr>
              <a:t>://</a:t>
            </a:r>
            <a:r>
              <a:rPr lang="en-US" dirty="0" smtClean="0">
                <a:hlinkClick r:id="rId3"/>
              </a:rPr>
              <a:t>www.ecfr.gov/cgi-bin/text-idx?rgn=div5&amp;node=7:3.1.1.9.32</a:t>
            </a:r>
            <a:r>
              <a:rPr lang="en-US" dirty="0" smtClean="0"/>
              <a:t> </a:t>
            </a:r>
            <a:endParaRPr lang="en-US" dirty="0"/>
          </a:p>
          <a:p>
            <a:r>
              <a:rPr lang="en-US" dirty="0" err="1"/>
              <a:t>Keupper</a:t>
            </a:r>
            <a:r>
              <a:rPr lang="en-US" dirty="0"/>
              <a:t>, G.  2010.  A brief overview of the history and philosophy of organic agriculture. Kerr Center for Sustainable Agriculture.  </a:t>
            </a:r>
            <a:r>
              <a:rPr lang="en-US" dirty="0">
                <a:hlinkClick r:id="rId4"/>
              </a:rPr>
              <a:t>http://</a:t>
            </a:r>
            <a:r>
              <a:rPr lang="en-US" dirty="0" smtClean="0">
                <a:hlinkClick r:id="rId4"/>
              </a:rPr>
              <a:t>kerrcenter.com/wp-content/uploads/2014/08/organic-philosophy-report.pdf</a:t>
            </a:r>
            <a:r>
              <a:rPr lang="en-US" dirty="0" smtClean="0"/>
              <a:t> </a:t>
            </a:r>
            <a:endParaRPr lang="en-US" dirty="0"/>
          </a:p>
          <a:p>
            <a:r>
              <a:rPr lang="en-US" dirty="0" err="1"/>
              <a:t>Kirschenmann</a:t>
            </a:r>
            <a:r>
              <a:rPr lang="en-US" dirty="0"/>
              <a:t>, F.  2008. It starts with the soil and organic agriculture can help. </a:t>
            </a:r>
            <a:r>
              <a:rPr lang="en-US" dirty="0">
                <a:hlinkClick r:id="rId5"/>
              </a:rPr>
              <a:t>http://</a:t>
            </a:r>
            <a:r>
              <a:rPr lang="en-US" dirty="0" smtClean="0">
                <a:hlinkClick r:id="rId5"/>
              </a:rPr>
              <a:t>www.leopold.iastate.edu/files/pubs-and-papers/2008-06-it-starts-soil-and-organic-agriculture-can-help.pdf</a:t>
            </a:r>
            <a:r>
              <a:rPr lang="en-US" dirty="0" smtClean="0"/>
              <a:t> </a:t>
            </a:r>
            <a:endParaRPr lang="en-US" dirty="0"/>
          </a:p>
          <a:p>
            <a:r>
              <a:rPr lang="en-US" dirty="0"/>
              <a:t>Koike, S., M. Gaskell, C. </a:t>
            </a:r>
            <a:r>
              <a:rPr lang="en-US" dirty="0" err="1"/>
              <a:t>Fouche</a:t>
            </a:r>
            <a:r>
              <a:rPr lang="en-US" dirty="0"/>
              <a:t>, R. Smith, and J. Mitchell.  2000.  Plant disease management for organic crops. University of California, Division of Agriculture and Natural Resources. The Leopold Center for Sustainable Agriculture, Iowa State University. </a:t>
            </a:r>
            <a:r>
              <a:rPr lang="en-US" dirty="0">
                <a:hlinkClick r:id="rId6"/>
              </a:rPr>
              <a:t>http://</a:t>
            </a:r>
            <a:r>
              <a:rPr lang="en-US" dirty="0" smtClean="0">
                <a:hlinkClick r:id="rId6"/>
              </a:rPr>
              <a:t>anrcatalog.ucdavis.edu/pdf/7252.pdf</a:t>
            </a:r>
            <a:r>
              <a:rPr lang="en-US" dirty="0" smtClean="0"/>
              <a:t> </a:t>
            </a:r>
            <a:endParaRPr lang="en-US" dirty="0"/>
          </a:p>
          <a:p>
            <a:r>
              <a:rPr lang="en-US" dirty="0"/>
              <a:t>Quinn, J.  2015.  Environmental Benefits of Organic Agriculture: Biodiversity – Webinar.  Science and Technology Training Library.  </a:t>
            </a:r>
            <a:r>
              <a:rPr lang="en-US" dirty="0">
                <a:hlinkClick r:id="rId7"/>
              </a:rPr>
              <a:t>http://</a:t>
            </a:r>
            <a:r>
              <a:rPr lang="en-US" dirty="0" smtClean="0">
                <a:hlinkClick r:id="rId7"/>
              </a:rPr>
              <a:t>www.conservationwebinars.net/webinars/environmental-benefits-of-organic-agriculture-biodiversity</a:t>
            </a:r>
            <a:r>
              <a:rPr lang="en-US" dirty="0" smtClean="0"/>
              <a:t> </a:t>
            </a:r>
            <a:endParaRPr lang="en-US" dirty="0"/>
          </a:p>
          <a:p>
            <a:r>
              <a:rPr lang="en-US" dirty="0"/>
              <a:t>USDA-AMS. 2015.  Agricultural Marketing Service’s Nation Organic Program Factsheet.  </a:t>
            </a:r>
            <a:r>
              <a:rPr lang="en-US" dirty="0">
                <a:hlinkClick r:id="rId8"/>
              </a:rPr>
              <a:t>http://</a:t>
            </a:r>
            <a:r>
              <a:rPr lang="en-US" dirty="0" smtClean="0">
                <a:hlinkClick r:id="rId8"/>
              </a:rPr>
              <a:t>www.ams.usda.gov/sites/default/files/media/About%20the%20National%20Organic%20Program.pdf</a:t>
            </a:r>
            <a:r>
              <a:rPr lang="en-US" dirty="0" smtClean="0"/>
              <a:t> </a:t>
            </a:r>
            <a:endParaRPr lang="en-US" dirty="0"/>
          </a:p>
          <a:p>
            <a:r>
              <a:rPr lang="en-US" dirty="0"/>
              <a:t>USDA-AMS.  2016.  USDA Organic 201. Presentation. </a:t>
            </a:r>
            <a:r>
              <a:rPr lang="en-US" dirty="0">
                <a:hlinkClick r:id="rId9"/>
              </a:rPr>
              <a:t>http://apps.ams.usda.gov/organic/201</a:t>
            </a:r>
            <a:r>
              <a:rPr lang="en-US" dirty="0" smtClean="0">
                <a:hlinkClick r:id="rId9"/>
              </a:rPr>
              <a:t>/</a:t>
            </a:r>
            <a:r>
              <a:rPr lang="en-US" dirty="0" smtClean="0"/>
              <a:t> </a:t>
            </a:r>
            <a:endParaRPr lang="en-US" dirty="0"/>
          </a:p>
          <a:p>
            <a:r>
              <a:rPr lang="en-US" dirty="0"/>
              <a:t>USDA-AMS.  2016.  Organic Sound and Sensible Project - What is an Organic Systems Plan.  </a:t>
            </a:r>
            <a:r>
              <a:rPr lang="en-US" dirty="0">
                <a:hlinkClick r:id="rId10"/>
              </a:rPr>
              <a:t>https://</a:t>
            </a:r>
            <a:r>
              <a:rPr lang="en-US" dirty="0" smtClean="0">
                <a:hlinkClick r:id="rId10"/>
              </a:rPr>
              <a:t>www.youtube.com/watch?v=GeZZxRd8ulY&amp;feature=youtu.be</a:t>
            </a:r>
            <a:r>
              <a:rPr lang="en-US" dirty="0" smtClean="0"/>
              <a:t>  </a:t>
            </a:r>
            <a:endParaRPr lang="en-US" dirty="0"/>
          </a:p>
          <a:p>
            <a:r>
              <a:rPr lang="en-US" dirty="0"/>
              <a:t>USDA-AMS.  2017.  National Organic Standards Board (NOSB).  </a:t>
            </a:r>
            <a:r>
              <a:rPr lang="en-US" dirty="0">
                <a:hlinkClick r:id="rId11"/>
              </a:rPr>
              <a:t>http://</a:t>
            </a:r>
            <a:r>
              <a:rPr lang="en-US" dirty="0" smtClean="0">
                <a:hlinkClick r:id="rId11"/>
              </a:rPr>
              <a:t>www.ams.usda.gov/rules-regulations/organic/nosb</a:t>
            </a:r>
            <a:r>
              <a:rPr lang="en-US" dirty="0" smtClean="0"/>
              <a:t> </a:t>
            </a:r>
            <a:endParaRPr lang="en-US" dirty="0"/>
          </a:p>
          <a:p>
            <a:endParaRPr lang="en-US" dirty="0"/>
          </a:p>
        </p:txBody>
      </p:sp>
    </p:spTree>
    <p:extLst>
      <p:ext uri="{BB962C8B-B14F-4D97-AF65-F5344CB8AC3E}">
        <p14:creationId xmlns:p14="http://schemas.microsoft.com/office/powerpoint/2010/main" val="1124574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Conventional Agriculture</a:t>
            </a:r>
            <a:endParaRPr lang="en-US" dirty="0"/>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21001"/>
          <a:stretch/>
        </p:blipFill>
        <p:spPr>
          <a:xfrm>
            <a:off x="545107" y="1417638"/>
            <a:ext cx="8141693" cy="4822785"/>
          </a:xfrm>
        </p:spPr>
      </p:pic>
    </p:spTree>
    <p:extLst>
      <p:ext uri="{BB962C8B-B14F-4D97-AF65-F5344CB8AC3E}">
        <p14:creationId xmlns:p14="http://schemas.microsoft.com/office/powerpoint/2010/main" val="34088490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What Is Organic Agriculture?</a:t>
            </a:r>
          </a:p>
        </p:txBody>
      </p:sp>
      <p:sp>
        <p:nvSpPr>
          <p:cNvPr id="3" name="Content Placeholder 2"/>
          <p:cNvSpPr>
            <a:spLocks noGrp="1"/>
          </p:cNvSpPr>
          <p:nvPr>
            <p:ph idx="1"/>
            <p:custDataLst>
              <p:tags r:id="rId2"/>
            </p:custDataLst>
          </p:nvPr>
        </p:nvSpPr>
        <p:spPr>
          <a:xfrm>
            <a:off x="200966" y="1717080"/>
            <a:ext cx="4436348" cy="4252647"/>
          </a:xfrm>
          <a:solidFill>
            <a:srgbClr val="C6A0CA">
              <a:alpha val="63000"/>
            </a:srgbClr>
          </a:solidFill>
        </p:spPr>
        <p:txBody>
          <a:bodyPr>
            <a:noAutofit/>
          </a:bodyPr>
          <a:lstStyle/>
          <a:p>
            <a:pPr marL="571500" indent="-571500">
              <a:buFont typeface="+mj-lt"/>
              <a:buAutoNum type="romanUcPeriod"/>
            </a:pPr>
            <a:endParaRPr lang="en-US" sz="1600" dirty="0" smtClean="0"/>
          </a:p>
          <a:p>
            <a:pPr marL="862013" indent="-571500">
              <a:buFont typeface="+mj-lt"/>
              <a:buAutoNum type="romanUcPeriod"/>
            </a:pPr>
            <a:r>
              <a:rPr lang="en-US" sz="4000" dirty="0" smtClean="0">
                <a:solidFill>
                  <a:schemeClr val="bg1">
                    <a:lumMod val="50000"/>
                  </a:schemeClr>
                </a:solidFill>
              </a:rPr>
              <a:t>Organic Definition</a:t>
            </a:r>
            <a:endParaRPr lang="en-US" sz="1800" dirty="0" smtClean="0">
              <a:solidFill>
                <a:schemeClr val="bg1">
                  <a:lumMod val="50000"/>
                </a:schemeClr>
              </a:solidFill>
            </a:endParaRPr>
          </a:p>
          <a:p>
            <a:pPr marL="862013" indent="-571500">
              <a:buFont typeface="+mj-lt"/>
              <a:buAutoNum type="romanUcPeriod"/>
            </a:pPr>
            <a:r>
              <a:rPr lang="en-US" sz="4000" dirty="0" smtClean="0"/>
              <a:t>Cropping Standards</a:t>
            </a:r>
          </a:p>
          <a:p>
            <a:pPr marL="862013" indent="-571500">
              <a:buFont typeface="+mj-lt"/>
              <a:buAutoNum type="romanUcPeriod"/>
            </a:pPr>
            <a:r>
              <a:rPr lang="en-US" sz="4000" dirty="0" smtClean="0"/>
              <a:t>Regulation</a:t>
            </a:r>
          </a:p>
        </p:txBody>
      </p:sp>
      <p:pic>
        <p:nvPicPr>
          <p:cNvPr id="3074"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33956" t="2701" r="9560" b="14663"/>
          <a:stretch/>
        </p:blipFill>
        <p:spPr bwMode="auto">
          <a:xfrm>
            <a:off x="4637314" y="1717081"/>
            <a:ext cx="4338513" cy="4252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75634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5297"/>
          <a:stretch/>
        </p:blipFill>
        <p:spPr>
          <a:xfrm>
            <a:off x="0" y="0"/>
            <a:ext cx="9144000" cy="6494745"/>
          </a:xfrm>
          <a:prstGeom prst="rect">
            <a:avLst/>
          </a:prstGeom>
        </p:spPr>
      </p:pic>
      <p:sp>
        <p:nvSpPr>
          <p:cNvPr id="2" name="Title 1"/>
          <p:cNvSpPr>
            <a:spLocks noGrp="1"/>
          </p:cNvSpPr>
          <p:nvPr>
            <p:ph type="title"/>
            <p:custDataLst>
              <p:tags r:id="rId1"/>
            </p:custDataLst>
          </p:nvPr>
        </p:nvSpPr>
        <p:spPr>
          <a:xfrm>
            <a:off x="457200" y="411957"/>
            <a:ext cx="8229600" cy="1143000"/>
          </a:xfrm>
        </p:spPr>
        <p:txBody>
          <a:bodyPr/>
          <a:lstStyle/>
          <a:p>
            <a:r>
              <a:rPr lang="en-US" dirty="0" smtClean="0"/>
              <a:t>Organic Crop Standards</a:t>
            </a:r>
            <a:endParaRPr lang="en-US" dirty="0"/>
          </a:p>
        </p:txBody>
      </p:sp>
      <p:sp>
        <p:nvSpPr>
          <p:cNvPr id="3" name="Content Placeholder 2"/>
          <p:cNvSpPr>
            <a:spLocks noGrp="1"/>
          </p:cNvSpPr>
          <p:nvPr>
            <p:ph idx="1"/>
            <p:custDataLst>
              <p:tags r:id="rId2"/>
            </p:custDataLst>
          </p:nvPr>
        </p:nvSpPr>
        <p:spPr>
          <a:xfrm>
            <a:off x="372650" y="1893628"/>
            <a:ext cx="8398701" cy="4074090"/>
          </a:xfrm>
          <a:solidFill>
            <a:schemeClr val="bg2">
              <a:lumMod val="90000"/>
              <a:alpha val="52000"/>
            </a:schemeClr>
          </a:solidFill>
        </p:spPr>
        <p:txBody>
          <a:bodyPr>
            <a:normAutofit/>
          </a:bodyPr>
          <a:lstStyle/>
          <a:p>
            <a:r>
              <a:rPr lang="en-US" b="1" dirty="0" smtClean="0"/>
              <a:t>Maintain soil health</a:t>
            </a:r>
          </a:p>
          <a:p>
            <a:r>
              <a:rPr lang="en-US" dirty="0" smtClean="0"/>
              <a:t>Protect water resources</a:t>
            </a:r>
            <a:endParaRPr lang="en-US" dirty="0"/>
          </a:p>
          <a:p>
            <a:r>
              <a:rPr lang="en-US" dirty="0" smtClean="0"/>
              <a:t>Promote biodiversity</a:t>
            </a:r>
          </a:p>
          <a:p>
            <a:r>
              <a:rPr lang="en-US" dirty="0" smtClean="0"/>
              <a:t>Prohibit use of synthetic substances</a:t>
            </a:r>
            <a:endParaRPr lang="en-US" dirty="0"/>
          </a:p>
          <a:p>
            <a:r>
              <a:rPr lang="en-US" dirty="0"/>
              <a:t>Prohibit genetically modified organisms</a:t>
            </a:r>
          </a:p>
          <a:p>
            <a:r>
              <a:rPr lang="en-US" dirty="0"/>
              <a:t>Protect organic land and crops </a:t>
            </a:r>
            <a:r>
              <a:rPr lang="en-US" dirty="0" smtClean="0"/>
              <a:t>from  contamination</a:t>
            </a:r>
            <a:endParaRPr lang="en-US" i="1" dirty="0">
              <a:solidFill>
                <a:srgbClr val="FF0000"/>
              </a:solidFill>
            </a:endParaRPr>
          </a:p>
        </p:txBody>
      </p:sp>
    </p:spTree>
    <p:extLst>
      <p:ext uri="{BB962C8B-B14F-4D97-AF65-F5344CB8AC3E}">
        <p14:creationId xmlns:p14="http://schemas.microsoft.com/office/powerpoint/2010/main" val="18515933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Maintain Soil Health</a:t>
            </a:r>
            <a:endParaRPr lang="en-US" dirty="0"/>
          </a:p>
        </p:txBody>
      </p:sp>
      <p:sp>
        <p:nvSpPr>
          <p:cNvPr id="3" name="Content Placeholder 2"/>
          <p:cNvSpPr>
            <a:spLocks noGrp="1"/>
          </p:cNvSpPr>
          <p:nvPr>
            <p:ph idx="1"/>
            <p:custDataLst>
              <p:tags r:id="rId2"/>
            </p:custDataLst>
          </p:nvPr>
        </p:nvSpPr>
        <p:spPr>
          <a:xfrm>
            <a:off x="228600" y="1600200"/>
            <a:ext cx="4114800" cy="4525963"/>
          </a:xfrm>
        </p:spPr>
        <p:txBody>
          <a:bodyPr>
            <a:normAutofit/>
          </a:bodyPr>
          <a:lstStyle/>
          <a:p>
            <a:r>
              <a:rPr lang="en-US" dirty="0" smtClean="0"/>
              <a:t>By using soil-building rotations that include:</a:t>
            </a:r>
          </a:p>
          <a:p>
            <a:pPr lvl="1"/>
            <a:r>
              <a:rPr lang="en-US" dirty="0"/>
              <a:t>C</a:t>
            </a:r>
            <a:r>
              <a:rPr lang="en-US" dirty="0" smtClean="0"/>
              <a:t>over </a:t>
            </a:r>
            <a:r>
              <a:rPr lang="en-US" dirty="0"/>
              <a:t>crops and perennials </a:t>
            </a:r>
            <a:r>
              <a:rPr lang="en-US" dirty="0" smtClean="0"/>
              <a:t>to </a:t>
            </a:r>
            <a:r>
              <a:rPr lang="en-US" dirty="0"/>
              <a:t>reduce soil erosion</a:t>
            </a:r>
          </a:p>
          <a:p>
            <a:pPr lvl="1"/>
            <a:r>
              <a:rPr lang="en-US" dirty="0"/>
              <a:t>L</a:t>
            </a:r>
            <a:r>
              <a:rPr lang="en-US" dirty="0" smtClean="0"/>
              <a:t>egumes </a:t>
            </a:r>
            <a:r>
              <a:rPr lang="en-US" dirty="0"/>
              <a:t>to provide a </a:t>
            </a:r>
            <a:r>
              <a:rPr lang="en-US" dirty="0" smtClean="0"/>
              <a:t>natural source </a:t>
            </a:r>
            <a:r>
              <a:rPr lang="en-US" dirty="0"/>
              <a:t>of </a:t>
            </a:r>
            <a:r>
              <a:rPr lang="en-US" dirty="0" smtClean="0"/>
              <a:t>nitrogen</a:t>
            </a:r>
          </a:p>
        </p:txBody>
      </p:sp>
      <p:pic>
        <p:nvPicPr>
          <p:cNvPr id="3074"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31100" t="22792" r="31324" b="22764"/>
          <a:stretch/>
        </p:blipFill>
        <p:spPr bwMode="auto">
          <a:xfrm>
            <a:off x="4571996" y="1716748"/>
            <a:ext cx="4003443" cy="4353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3109" y="2383041"/>
            <a:ext cx="4401215" cy="3299447"/>
          </a:xfrm>
          <a:prstGeom prst="rect">
            <a:avLst/>
          </a:prstGeom>
        </p:spPr>
      </p:pic>
    </p:spTree>
    <p:extLst>
      <p:ext uri="{BB962C8B-B14F-4D97-AF65-F5344CB8AC3E}">
        <p14:creationId xmlns:p14="http://schemas.microsoft.com/office/powerpoint/2010/main" val="211973724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CTx1aWNvbG9yIG5hbWU9Im5vdGVzVGV4dE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iIvPg0KCQk8dWlyZXBsYWNlIG5hbWU9ImluaXRpYWx0YWIiIHZhbHVlPSJvdXRsaW5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JPHVpdGV4dCBuYW1lPSJDT1VSU0VfU1RBVFVTIiB2YWx1ZT0iTW9kdWxlIFN0YXR1cyIvPg0KCQk8dWl0ZXh0IG5hbWU9IlBBU1NFRF9TVFJJTkciIHZhbHVlPSJQYXNzZWQiLz4NCgkJPHVpdGV4dCBuYW1lPSJGQUlMRURfU1RSSU5HIiB2YWx1ZT0iRmFpbGV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JPHVpdGV4dCBuYW1lPSJDT1VSU0VfU1RBVFVTIiB2YWx1ZT0iU3RhdHV0IGR1IG1vZHVsZSIvPg0KCQk8dWl0ZXh0IG5hbWU9IlBBU1NFRF9TVFJJTkciIHZhbHVlPSJSw6l1c3NpIi8+DQoJCTx1aXRleHQgbmFtZT0iRkFJTEVEX1NUUklORyIgdmFsdWU9IkVjaG91w6k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CTx1aXRleHQgbmFtZT0iQ09VUlNFX1NUQVRVUyIgdmFsdWU9IuODouOCuOODpeODvOODq+OCueODhuODvOOCv+OCuSIvPg0KCQk8dWl0ZXh0IG5hbWU9IlBBU1NFRF9TVFJJTkciIHZhbHVlPSLlkIjmoLwiLz4NCgkJPHVpdGV4dCBuYW1lPSJGQUlMRURfU1RSSU5HIiB2YWx1ZT0i5LiN5ZCI5qC8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Qk8dWl0ZXh0IG5hbWU9IkNPVVJTRV9TVEFUVVMiIHZhbHVlPSJFc3RhZG8gZGUgbW9kdWxvIi8+DQoJCTx1aXRleHQgbmFtZT0iUEFTU0VEX1NUUklORyIgdmFsdWU9IkFwcm9iYWRvIi8+DQoJCTx1aXRleHQgbmFtZT0iRkFJTEVEX1NUUklORyIgdmFsdWU9IlN1c3BlbnNv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CTx1aXRleHQgbmFtZT0iQ09VUlNFX1NUQVRVUyIgdmFsdWU9IlN0YXR1cyBkbyBtw7NkdWxvIi8+DQoJCTx1aXRleHQgbmFtZT0iUEFTU0VEX1NUUklORyIgdmFsdWU9IkFwcm92YWRvIi8+DQoJCTx1aXRleHQgbmFtZT0iRkFJTEVEX1NUUklORyIgdmFsdWU9IlJlcHJvdmFkby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DQoJCTx1aXRleHQgbmFtZT0iUEFTU0VEX1NUUklORyIgdmFsdWU9IlBhc3NlZCIvPg0KCQk8dWl0ZXh0IG5hbWU9IkZBSUxFRF9TVFJJTkciIHZhbHVlPSJGYWlsZWQ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Qk8dWl0ZXh0IG5hbWU9IkNPVVJTRV9TVEFUVVMiIHZhbHVlPSJNb2R1bGUgU3RhdHVzIi8+DQoJCTx1aXRleHQgbmFtZT0iUEFTU0VEX1NUUklORyIgdmFsdWU9IlBhc3NlZCIvPg0KCQk8dWl0ZXh0IG5hbWU9IkZBSUxFRF9TVFJJTkciIHZhbHVlPSJGYWlsZWQ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Qk8dWl0ZXh0IG5hbWU9IkNPVVJTRV9TVEFUVVMiIHZhbHVlPSJNb2R1bGUgU3RhdHVzIi8+DQoJCTx1aXRleHQgbmFtZT0iUEFTU0VEX1NUUklORyIgdmFsdWU9IlBhc3NlZCIvPg0KCQk8dWl0ZXh0IG5hbWU9IkZBSUxFRF9TVFJJTkciIHZhbHVlPSJGYWlsZWQ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Qk8dWl0ZXh0IG5hbWU9IkNPVVJTRV9TVEFUVVMiIHZhbHVlPSJNb2R1bGUgU3RhdHVzIi8+DQoJCTx1aXRleHQgbmFtZT0iUEFTU0VEX1NUUklORyIgdmFsdWU9IlBhc3NlZCIvPg0KCQk8dWl0ZXh0IG5hbWU9IkZBSUxFRF9TVFJJTkciIHZhbHVlPSJGYWlsZWQ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CTx1aXRleHQgbmFtZT0iQ09VUlNFX1NUQVRVUyIgdmFsdWU9Ik1vZHVsZSBTdGF0dXMiLz4NCgkJPHVpdGV4dCBuYW1lPSJQQVNTRURfU1RSSU5HIiB2YWx1ZT0iUGFzc2VkIi8+DQoJCTx1aXRleHQgbmFtZT0iRkFJTEVEX1NUUklORyIgdmFsdWU9IkZhaWxlZCIvPg0KCTwvbGFuZ3VhZ2U+DQo8L2NvbmZpZ3VyYXRpb24+DQo="/>
  <p:tag name="MMPROD_UIDATA" val="&lt;database version=&quot;10.0&quot;&gt;&lt;object type=&quot;1&quot; unique_id=&quot;10001&quot;&gt;&lt;property id=&quot;20141&quot; value=&quot;Design test 3&quot;/&gt;&lt;property id=&quot;20600&quot; value=&quot;0&quot;/&gt;&lt;object type=&quot;2&quot; unique_id=&quot;521276&quot;&gt;&lt;object type=&quot;3&quot; unique_id=&quot;522669&quot;&gt;&lt;property id=&quot;20148&quot; value=&quot;5&quot;/&gt;&lt;property id=&quot;20300&quot; value=&quot;Slide 3 - &amp;quot;Organic  Seal&amp;quot;&quot;/&gt;&lt;property id=&quot;20307&quot; value=&quot;259&quot;/&gt;&lt;property id=&quot;20309&quot; value=&quot;-1&quot;/&gt;&lt;/object&gt;&lt;object type=&quot;3&quot; unique_id=&quot;574799&quot;&gt;&lt;property id=&quot;20148&quot; value=&quot;5&quot;/&gt;&lt;property id=&quot;20300&quot; value=&quot;Slide 49 - &amp;quot;NOSB Tasks&amp;quot;&quot;/&gt;&lt;property id=&quot;20307&quot; value=&quot;406&quot;/&gt;&lt;property id=&quot;20309&quot; value=&quot;-1&quot;/&gt;&lt;/object&gt;&lt;object type=&quot;3&quot; unique_id=&quot;574802&quot;&gt;&lt;property id=&quot;20148&quot; value=&quot;5&quot;/&gt;&lt;property id=&quot;20300&quot; value=&quot;Slide 53 - &amp;quot;Hierarchy&amp;quot;&quot;/&gt;&lt;property id=&quot;20307&quot; value=&quot;409&quot;/&gt;&lt;property id=&quot;20309&quot; value=&quot;-1&quot;/&gt;&lt;/object&gt;&lt;object type=&quot;3&quot; unique_id=&quot;574940&quot;&gt;&lt;property id=&quot;20148&quot; value=&quot;5&quot;/&gt;&lt;property id=&quot;20300&quot; value=&quot;Slide 8 - &amp;quot;Organic Crop Standards&amp;quot;&quot;/&gt;&lt;property id=&quot;20307&quot; value=&quot;410&quot;/&gt;&lt;property id=&quot;20309&quot; value=&quot;-1&quot;/&gt;&lt;/object&gt;&lt;object type=&quot;3&quot; unique_id=&quot;575584&quot;&gt;&lt;property id=&quot;20148&quot; value=&quot;5&quot;/&gt;&lt;property id=&quot;20300&quot; value=&quot;Slide 5 - &amp;quot;Organic Guiding Principles&amp;quot;&quot;/&gt;&lt;property id=&quot;20307&quot; value=&quot;412&quot;/&gt;&lt;property id=&quot;20309&quot; value=&quot;-1&quot;/&gt;&lt;/object&gt;&lt;object type=&quot;3&quot; unique_id=&quot;575988&quot;&gt;&lt;property id=&quot;20148&quot; value=&quot;5&quot;/&gt;&lt;property id=&quot;20300&quot; value=&quot;Slide 9 - &amp;quot;Maintain Soil Health&amp;quot;&quot;/&gt;&lt;property id=&quot;20307&quot; value=&quot;427&quot;/&gt;&lt;property id=&quot;20309&quot; value=&quot;-1&quot;/&gt;&lt;/object&gt;&lt;object type=&quot;3&quot; unique_id=&quot;575989&quot;&gt;&lt;property id=&quot;20148&quot; value=&quot;5&quot;/&gt;&lt;property id=&quot;20300&quot; value=&quot;Slide 12 - &amp;quot;Protect Water Resources&amp;quot;&quot;/&gt;&lt;property id=&quot;20307&quot; value=&quot;426&quot;/&gt;&lt;property id=&quot;20309&quot; value=&quot;-1&quot;/&gt;&lt;/object&gt;&lt;object type=&quot;3&quot; unique_id=&quot;576222&quot;&gt;&lt;property id=&quot;20148&quot; value=&quot;5&quot;/&gt;&lt;property id=&quot;20300&quot; value=&quot;Slide 15 - &amp;quot;Promote Biodiversity&amp;quot;&quot;/&gt;&lt;property id=&quot;20307&quot; value=&quot;428&quot;/&gt;&lt;property id=&quot;20309&quot; value=&quot;-1&quot;/&gt;&lt;/object&gt;&lt;object type=&quot;3&quot; unique_id=&quot;576957&quot;&gt;&lt;property id=&quot;20148&quot; value=&quot;5&quot;/&gt;&lt;property id=&quot;20300&quot; value=&quot;Slide 18 - &amp;quot;What Are Synthetic Substances?&amp;quot;&quot;/&gt;&lt;property id=&quot;20307&quot; value=&quot;430&quot;/&gt;&lt;property id=&quot;20309&quot; value=&quot;-1&quot;/&gt;&lt;/object&gt;&lt;object type=&quot;3&quot; unique_id=&quot;577312&quot;&gt;&lt;property id=&quot;20148&quot; value=&quot;5&quot;/&gt;&lt;property id=&quot;20300&quot; value=&quot;Slide 20 - &amp;quot;Not Allowed = Synthetic Fertilizers&amp;quot;&quot;/&gt;&lt;property id=&quot;20307&quot; value=&quot;431&quot;/&gt;&lt;property id=&quot;20309&quot; value=&quot;-1&quot;/&gt;&lt;/object&gt;&lt;object type=&quot;3&quot; unique_id=&quot;577313&quot;&gt;&lt;property id=&quot;20148&quot; value=&quot;5&quot;/&gt;&lt;property id=&quot;20300&quot; value=&quot;Slide 22 - &amp;quot;Not Allowed = Synthetic Herbicides&amp;quot;&quot;/&gt;&lt;property id=&quot;20307&quot; value=&quot;432&quot;/&gt;&lt;property id=&quot;20309&quot; value=&quot;-1&quot;/&gt;&lt;/object&gt;&lt;object type=&quot;3&quot; unique_id=&quot;577314&quot;&gt;&lt;property id=&quot;20148&quot; value=&quot;5&quot;/&gt;&lt;property id=&quot;20300&quot; value=&quot;Slide 26 - &amp;quot;Not Allowed = Other Synthetic Pesticides&amp;quot;&quot;/&gt;&lt;property id=&quot;20307&quot; value=&quot;433&quot;/&gt;&lt;property id=&quot;20309&quot; value=&quot;-1&quot;/&gt;&lt;/object&gt;&lt;object type=&quot;3&quot; unique_id=&quot;577763&quot;&gt;&lt;property id=&quot;20148&quot; value=&quot;5&quot;/&gt;&lt;property id=&quot;20300&quot; value=&quot;Slide 32 - &amp;quot;Common GMO Crops&amp;quot;&quot;/&gt;&lt;property id=&quot;20307&quot; value=&quot;435&quot;/&gt;&lt;property id=&quot;20309&quot; value=&quot;-1&quot;/&gt;&lt;/object&gt;&lt;object type=&quot;3&quot; unique_id=&quot;577764&quot;&gt;&lt;property id=&quot;20148&quot; value=&quot;5&quot;/&gt;&lt;property id=&quot;20300&quot; value=&quot;Slide 34 - &amp;quot;Other GMO products&amp;quot;&quot;/&gt;&lt;property id=&quot;20307&quot; value=&quot;434&quot;/&gt;&lt;property id=&quot;20309&quot; value=&quot;-1&quot;/&gt;&lt;/object&gt;&lt;object type=&quot;3&quot; unique_id=&quot;578191&quot;&gt;&lt;property id=&quot;20148&quot; value=&quot;5&quot;/&gt;&lt;property id=&quot;20300&quot; value=&quot;Slide 30 - &amp;quot;GMO Definition&amp;quot;&quot;/&gt;&lt;property id=&quot;20307&quot; value=&quot;436&quot;/&gt;&lt;property id=&quot;20309&quot; value=&quot;-1&quot;/&gt;&lt;/object&gt;&lt;object type=&quot;3&quot; unique_id=&quot;578556&quot;&gt;&lt;property id=&quot;20148&quot; value=&quot;5&quot;/&gt;&lt;property id=&quot;20300&quot; value=&quot;Slide 33 - &amp;quot;Organic Seed&amp;quot;&quot;/&gt;&lt;property id=&quot;20307&quot; value=&quot;439&quot;/&gt;&lt;property id=&quot;20309&quot; value=&quot;-1&quot;/&gt;&lt;/object&gt;&lt;object type=&quot;3&quot; unique_id=&quot;578557&quot;&gt;&lt;property id=&quot;20148&quot; value=&quot;5&quot;/&gt;&lt;property id=&quot;20300&quot; value=&quot;Slide 36 - &amp;quot;Protect Land from Contamination&amp;quot;&quot;/&gt;&lt;property id=&quot;20307&quot; value=&quot;437&quot;/&gt;&lt;property id=&quot;20309&quot; value=&quot;-1&quot;/&gt;&lt;/object&gt;&lt;object type=&quot;3&quot; unique_id=&quot;578558&quot;&gt;&lt;property id=&quot;20148&quot; value=&quot;5&quot;/&gt;&lt;property id=&quot;20300&quot; value=&quot;Slide 41 - &amp;quot;Manure&amp;quot;&quot;/&gt;&lt;property id=&quot;20307&quot; value=&quot;438&quot;/&gt;&lt;property id=&quot;20309&quot; value=&quot;-1&quot;/&gt;&lt;/object&gt;&lt;object type=&quot;3&quot; unique_id=&quot;578933&quot;&gt;&lt;property id=&quot;20148&quot; value=&quot;5&quot;/&gt;&lt;property id=&quot;20300&quot; value=&quot;Slide 45 - &amp;quot;How Organic is Regulated&amp;quot;&quot;/&gt;&lt;property id=&quot;20307&quot; value=&quot;442&quot;/&gt;&lt;property id=&quot;20309&quot; value=&quot;-1&quot;/&gt;&lt;/object&gt;&lt;object type=&quot;3&quot; unique_id=&quot;598225&quot;&gt;&lt;property id=&quot;20148&quot; value=&quot;5&quot;/&gt;&lt;property id=&quot;20300&quot; value=&quot;Slide 10 - &amp;quot;Maintain Soil Health&amp;quot;&quot;/&gt;&lt;property id=&quot;20307&quot; value=&quot;464&quot;/&gt;&lt;property id=&quot;20309&quot; value=&quot;-1&quot;/&gt;&lt;/object&gt;&lt;object type=&quot;3&quot; unique_id=&quot;598227&quot;&gt;&lt;property id=&quot;20148&quot; value=&quot;5&quot;/&gt;&lt;property id=&quot;20300&quot; value=&quot;Slide 14 - &amp;quot;Organic Crop Standards&amp;quot;&quot;/&gt;&lt;property id=&quot;20307&quot; value=&quot;466&quot;/&gt;&lt;property id=&quot;20309&quot; value=&quot;-1&quot;/&gt;&lt;/object&gt;&lt;object type=&quot;3&quot; unique_id=&quot;598228&quot;&gt;&lt;property id=&quot;20148&quot; value=&quot;5&quot;/&gt;&lt;property id=&quot;20300&quot; value=&quot;Slide 16 - &amp;quot;Promote Biodiversity&amp;quot;&quot;/&gt;&lt;property id=&quot;20307&quot; value=&quot;467&quot;/&gt;&lt;property id=&quot;20309&quot; value=&quot;-1&quot;/&gt;&lt;/object&gt;&lt;object type=&quot;3&quot; unique_id=&quot;598229&quot;&gt;&lt;property id=&quot;20148&quot; value=&quot;5&quot;/&gt;&lt;property id=&quot;20300&quot; value=&quot;Slide 17 - &amp;quot;Organic Crop Standards&amp;quot;&quot;/&gt;&lt;property id=&quot;20307&quot; value=&quot;468&quot;/&gt;&lt;property id=&quot;20309&quot; value=&quot;-1&quot;/&gt;&lt;/object&gt;&lt;object type=&quot;3&quot; unique_id=&quot;598375&quot;&gt;&lt;property id=&quot;20148&quot; value=&quot;5&quot;/&gt;&lt;property id=&quot;20300&quot; value=&quot;Slide 13 - &amp;quot;Buffers&amp;quot;&quot;/&gt;&lt;property id=&quot;20307&quot; value=&quot;469&quot;/&gt;&lt;property id=&quot;20309&quot; value=&quot;-1&quot;/&gt;&lt;/object&gt;&lt;object type=&quot;3&quot; unique_id=&quot;598764&quot;&gt;&lt;property id=&quot;20148&quot; value=&quot;5&quot;/&gt;&lt;property id=&quot;20300&quot; value=&quot;Slide 21 - &amp;quot;Organic Alternatives to  Synthetic Fertilizers&amp;quot;&quot;/&gt;&lt;property id=&quot;20307&quot; value=&quot;470&quot;/&gt;&lt;property id=&quot;20309&quot; value=&quot;-1&quot;/&gt;&lt;/object&gt;&lt;object type=&quot;3&quot; unique_id=&quot;598961&quot;&gt;&lt;property id=&quot;20148&quot; value=&quot;5&quot;/&gt;&lt;property id=&quot;20300&quot; value=&quot;Slide 24 - &amp;quot;Organic Alternatives to Synthetic Herbicides&amp;quot;&quot;/&gt;&lt;property id=&quot;20307&quot; value=&quot;471&quot;/&gt;&lt;property id=&quot;20309&quot; value=&quot;-1&quot;/&gt;&lt;/object&gt;&lt;object type=&quot;3&quot; unique_id=&quot;599462&quot;&gt;&lt;property id=&quot;20148&quot; value=&quot;5&quot;/&gt;&lt;property id=&quot;20300&quot; value=&quot;Slide 27 - &amp;quot;Organic Alternatives to Other Synthetic Pesticides&amp;quot;&quot;/&gt;&lt;property id=&quot;20307&quot; value=&quot;472&quot;/&gt;&lt;property id=&quot;20309&quot; value=&quot;-1&quot;/&gt;&lt;/object&gt;&lt;object type=&quot;3&quot; unique_id=&quot;599980&quot;&gt;&lt;property id=&quot;20148&quot; value=&quot;5&quot;/&gt;&lt;property id=&quot;20300&quot; value=&quot;Slide 29 - &amp;quot;Organic Crop Standards&amp;quot;&quot;/&gt;&lt;property id=&quot;20307&quot; value=&quot;473&quot;/&gt;&lt;property id=&quot;20309&quot; value=&quot;-1&quot;/&gt;&lt;/object&gt;&lt;object type=&quot;3&quot; unique_id=&quot;600918&quot;&gt;&lt;property id=&quot;20148&quot; value=&quot;5&quot;/&gt;&lt;property id=&quot;20300&quot; value=&quot;Slide 35 - &amp;quot;Organic Crop Standards&amp;quot;&quot;/&gt;&lt;property id=&quot;20307&quot; value=&quot;474&quot;/&gt;&lt;property id=&quot;20309&quot; value=&quot;-1&quot;/&gt;&lt;/object&gt;&lt;object type=&quot;3&quot; unique_id=&quot;601288&quot;&gt;&lt;property id=&quot;20148&quot; value=&quot;5&quot;/&gt;&lt;property id=&quot;20300&quot; value=&quot;Slide 2 - &amp;quot;What Is Organic Agriculture?&amp;quot;&quot;/&gt;&lt;property id=&quot;20307&quot; value=&quot;476&quot;/&gt;&lt;property id=&quot;20309&quot; value=&quot;-1&quot;/&gt;&lt;/object&gt;&lt;object type=&quot;3&quot; unique_id=&quot;601973&quot;&gt;&lt;property id=&quot;20148&quot; value=&quot;5&quot;/&gt;&lt;property id=&quot;20300&quot; value=&quot;Slide 48 - &amp;quot;NOSB – Who They Are&amp;quot;&quot;/&gt;&lt;property id=&quot;20307&quot; value=&quot;494&quot;/&gt;&lt;property id=&quot;20309&quot; value=&quot;-1&quot;/&gt;&lt;/object&gt;&lt;object type=&quot;3&quot; unique_id=&quot;602467&quot;&gt;&lt;property id=&quot;20148&quot; value=&quot;5&quot;/&gt;&lt;property id=&quot;20300&quot; value=&quot;Slide 47 - &amp;quot;Organic Standards&amp;quot;&quot;/&gt;&lt;property id=&quot;20307&quot; value=&quot;495&quot;/&gt;&lt;property id=&quot;20309&quot; value=&quot;-1&quot;/&gt;&lt;/object&gt;&lt;object type=&quot;3&quot; unique_id=&quot;603302&quot;&gt;&lt;property id=&quot;20148&quot; value=&quot;5&quot;/&gt;&lt;property id=&quot;20300&quot; value=&quot;Slide 51 - &amp;quot;Organic Certification&amp;quot;&quot;/&gt;&lt;property id=&quot;20307&quot; value=&quot;497&quot;/&gt;&lt;property id=&quot;20309&quot; value=&quot;-1&quot;/&gt;&lt;/object&gt;&lt;object type=&quot;3&quot; unique_id=&quot;604793&quot;&gt;&lt;property id=&quot;20148&quot; value=&quot;5&quot;/&gt;&lt;property id=&quot;20300&quot; value=&quot;Slide 4 - &amp;quot;What Does “Organic” Mean?&amp;quot;&quot;/&gt;&lt;property id=&quot;20307&quot; value=&quot;500&quot;/&gt;&lt;property id=&quot;20309&quot; value=&quot;-1&quot;/&gt;&lt;/object&gt;&lt;object type=&quot;3&quot; unique_id=&quot;605342&quot;&gt;&lt;property id=&quot;20148&quot; value=&quot;5&quot;/&gt;&lt;property id=&quot;20300&quot; value=&quot;Slide 1&quot;/&gt;&lt;property id=&quot;20307&quot; value=&quot;504&quot;/&gt;&lt;property id=&quot;20309&quot; value=&quot;-1&quot;/&gt;&lt;/object&gt;&lt;object type=&quot;3&quot; unique_id=&quot;614699&quot;&gt;&lt;property id=&quot;20148&quot; value=&quot;5&quot;/&gt;&lt;property id=&quot;20300&quot; value=&quot;Slide 55 - &amp;quot;© 2017 Regents of the University of Minnesota. All rights reserved.  The University of Minnesota is an equal oppor&quot;/&gt;&lt;property id=&quot;20307&quot; value=&quot;514&quot;/&gt;&lt;property id=&quot;20309&quot; value=&quot;-1&quot;/&gt;&lt;/object&gt;&lt;object type=&quot;3&quot; unique_id=&quot;626742&quot;&gt;&lt;property id=&quot;20148&quot; value=&quot;5&quot;/&gt;&lt;property id=&quot;20300&quot; value=&quot;Slide 43 - &amp;quot;Record Keeping&amp;quot;&quot;/&gt;&lt;property id=&quot;20307&quot; value=&quot;516&quot;/&gt;&lt;property id=&quot;20309&quot; value=&quot;-1&quot;/&gt;&lt;/object&gt;&lt;object type=&quot;3&quot; unique_id=&quot;630304&quot;&gt;&lt;property id=&quot;20148&quot; value=&quot;5&quot;/&gt;&lt;property id=&quot;20300&quot; value=&quot;Slide 39 - &amp;quot;Protect from Contamination&amp;quot;&quot;/&gt;&lt;property id=&quot;20307&quot; value=&quot;525&quot;/&gt;&lt;property id=&quot;20309&quot; value=&quot;-1&quot;/&gt;&lt;/object&gt;&lt;object type=&quot;3&quot; unique_id=&quot;655292&quot;&gt;&lt;property id=&quot;20148&quot; value=&quot;5&quot;/&gt;&lt;property id=&quot;20300&quot; value=&quot;Slide 38 - &amp;quot;Protect Crops from Contamination&amp;quot;&quot;/&gt;&lt;property id=&quot;20307&quot; value=&quot;527&quot;/&gt;&lt;property id=&quot;20309&quot; value=&quot;-1&quot;/&gt;&lt;/object&gt;&lt;object type=&quot;3&quot; unique_id=&quot;655629&quot;&gt;&lt;property id=&quot;20148&quot; value=&quot;5&quot;/&gt;&lt;property id=&quot;20300&quot; value=&quot;Slide 42 - &amp;quot;Compost and Heated Manure&amp;quot;&quot;/&gt;&lt;property id=&quot;20307&quot; value=&quot;530&quot;/&gt;&lt;property id=&quot;20309&quot; value=&quot;-1&quot;/&gt;&lt;/object&gt;&lt;object type=&quot;3&quot; unique_id=&quot;656180&quot;&gt;&lt;property id=&quot;20148&quot; value=&quot;5&quot;/&gt;&lt;property id=&quot;20300&quot; value=&quot;Slide 31 - &amp;quot;GMO Example&amp;quot;&quot;/&gt;&lt;property id=&quot;20307&quot; value=&quot;532&quot;/&gt;&lt;property id=&quot;20309&quot; value=&quot;-1&quot;/&gt;&lt;/object&gt;&lt;object type=&quot;3&quot; unique_id=&quot;658667&quot;&gt;&lt;property id=&quot;20148&quot; value=&quot;5&quot;/&gt;&lt;property id=&quot;20300&quot; value=&quot;Slide 7 - &amp;quot;What Is Organic Agriculture?&amp;quot;&quot;/&gt;&lt;property id=&quot;20307&quot; value=&quot;535&quot;/&gt;&lt;property id=&quot;20309&quot; value=&quot;-1&quot;/&gt;&lt;/object&gt;&lt;object type=&quot;3&quot; unique_id=&quot;658668&quot;&gt;&lt;property id=&quot;20148&quot; value=&quot;5&quot;/&gt;&lt;property id=&quot;20300&quot; value=&quot;Slide 44 - &amp;quot;What Is Organic Agriculture?&amp;quot;&quot;/&gt;&lt;property id=&quot;20307&quot; value=&quot;537&quot;/&gt;&lt;property id=&quot;20309&quot; value=&quot;-1&quot;/&gt;&lt;/object&gt;&lt;object type=&quot;3&quot; unique_id=&quot;658669&quot;&gt;&lt;property id=&quot;20148&quot; value=&quot;5&quot;/&gt;&lt;property id=&quot;20300&quot; value=&quot;Slide 54 - &amp;quot;What Is Organic Agriculture?&amp;quot;&quot;/&gt;&lt;property id=&quot;20307&quot; value=&quot;536&quot;/&gt;&lt;property id=&quot;20309&quot; value=&quot;-1&quot;/&gt;&lt;/object&gt;&lt;object type=&quot;3&quot; unique_id=&quot;658929&quot;&gt;&lt;property id=&quot;20148&quot; value=&quot;5&quot;/&gt;&lt;property id=&quot;20300&quot; value=&quot;Slide 25 - &amp;quot;Organic Alternatives to Synthetic Herbicides&amp;quot;&quot;/&gt;&lt;property id=&quot;20307&quot; value=&quot;538&quot;/&gt;&lt;property id=&quot;20309&quot; value=&quot;-1&quot;/&gt;&lt;/object&gt;&lt;object type=&quot;3&quot; unique_id=&quot;659034&quot;&gt;&lt;property id=&quot;20148&quot; value=&quot;5&quot;/&gt;&lt;property id=&quot;20300&quot; value=&quot;Slide 28 - &amp;quot;Organic Alternatives to Other Synthetic Pesticides&amp;quot;&quot;/&gt;&lt;property id=&quot;20307&quot; value=&quot;539&quot;/&gt;&lt;property id=&quot;20309&quot; value=&quot;-1&quot;/&gt;&lt;/object&gt;&lt;object type=&quot;3&quot; unique_id=&quot;659198&quot;&gt;&lt;property id=&quot;20148&quot; value=&quot;5&quot;/&gt;&lt;property id=&quot;20300&quot; value=&quot;Slide 6 - &amp;quot;Conventional Agriculture&amp;quot;&quot;/&gt;&lt;property id=&quot;20307&quot; value=&quot;540&quot;/&gt;&lt;property id=&quot;20309&quot; value=&quot;-1&quot;/&gt;&lt;/object&gt;&lt;object type=&quot;3&quot; unique_id=&quot;659311&quot;&gt;&lt;property id=&quot;20148&quot; value=&quot;5&quot;/&gt;&lt;property id=&quot;20300&quot; value=&quot;Slide 19 - &amp;quot;Synthetic Substances&amp;quot;&quot;/&gt;&lt;property id=&quot;20307&quot; value=&quot;542&quot;/&gt;&lt;property id=&quot;20309&quot; value=&quot;-1&quot;/&gt;&lt;/object&gt;&lt;object type=&quot;3&quot; unique_id=&quot;659312&quot;&gt;&lt;property id=&quot;20148&quot; value=&quot;5&quot;/&gt;&lt;property id=&quot;20300&quot; value=&quot;Slide 23 - &amp;quot;Organic Alternatives to Synthetic Herbicides&amp;quot;&quot;/&gt;&lt;property id=&quot;20307&quot; value=&quot;543&quot;/&gt;&lt;property id=&quot;20309&quot; value=&quot;-1&quot;/&gt;&lt;/object&gt;&lt;object type=&quot;3&quot; unique_id=&quot;660193&quot;&gt;&lt;property id=&quot;20148&quot; value=&quot;5&quot;/&gt;&lt;property id=&quot;20300&quot; value=&quot;Slide 37 - &amp;quot;Buffers&amp;quot;&quot;/&gt;&lt;property id=&quot;20307&quot; value=&quot;544&quot;/&gt;&lt;property id=&quot;20309&quot; value=&quot;-1&quot;/&gt;&lt;/object&gt;&lt;object type=&quot;3&quot; unique_id=&quot;660365&quot;&gt;&lt;property id=&quot;20148&quot; value=&quot;5&quot;/&gt;&lt;property id=&quot;20300&quot; value=&quot;Slide 40 - &amp;quot;Maintain Food Safety&amp;quot;&quot;/&gt;&lt;property id=&quot;20307&quot; value=&quot;545&quot;/&gt;&lt;property id=&quot;20309&quot; value=&quot;-1&quot;/&gt;&lt;/object&gt;&lt;object type=&quot;3&quot; unique_id=&quot;660776&quot;&gt;&lt;property id=&quot;20148&quot; value=&quot;5&quot;/&gt;&lt;property id=&quot;20300&quot; value=&quot;Slide 46 - &amp;quot;National Organic Program (NOP)&amp;quot;&quot;/&gt;&lt;property id=&quot;20307&quot; value=&quot;546&quot;/&gt;&lt;property id=&quot;20309&quot; value=&quot;-1&quot;/&gt;&lt;/object&gt;&lt;object type=&quot;3&quot; unique_id=&quot;660899&quot;&gt;&lt;property id=&quot;20148&quot; value=&quot;5&quot;/&gt;&lt;property id=&quot;20300&quot; value=&quot;Slide 50 - &amp;quot;NOSB Process of Review&amp;quot;&quot;/&gt;&lt;property id=&quot;20307&quot; value=&quot;547&quot;/&gt;&lt;property id=&quot;20309&quot; value=&quot;-1&quot;/&gt;&lt;/object&gt;&lt;object type=&quot;3&quot; unique_id=&quot;660900&quot;&gt;&lt;property id=&quot;20148&quot; value=&quot;5&quot;/&gt;&lt;property id=&quot;20300&quot; value=&quot;Slide 52 - &amp;quot;NOP Enforcement&amp;quot;&quot;/&gt;&lt;property id=&quot;20307&quot; value=&quot;548&quot;/&gt;&lt;property id=&quot;20309&quot; value=&quot;-1&quot;/&gt;&lt;/object&gt;&lt;object type=&quot;3&quot; unique_id=&quot;675524&quot;&gt;&lt;property id=&quot;20148&quot; value=&quot;5&quot;/&gt;&lt;property id=&quot;20300&quot; value=&quot;Slide 11 - &amp;quot;Organic Crop Standards&amp;quot;&quot;/&gt;&lt;property id=&quot;20307&quot; value=&quot;549&quot;/&gt;&lt;/object&gt;&lt;object type=&quot;3&quot; unique_id=&quot;675709&quot;&gt;&lt;property id=&quot;20148&quot; value=&quot;5&quot;/&gt;&lt;property id=&quot;20300&quot; value=&quot;Slide 56 - &amp;quot;References&amp;quot;&quot;/&gt;&lt;property id=&quot;20307&quot; value=&quot;550&quot;/&gt;&lt;/object&gt;&lt;/object&gt;&lt;object type=&quot;8&quot; unique_id=&quot;521280&quot;&gt;&lt;/object&gt;&lt;object type=&quot;4&quot; unique_id=&quot;521998&quot;&gt;&lt;/object&gt;&lt;object type=&quot;10&quot; unique_id=&quot;521999&quot;&gt;&lt;object type=&quot;11&quot; unique_id=&quot;52200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5&quot;/&gt;&lt;lineCharCount val=&quot;8&quot;/&gt;&lt;lineCharCount val=&quot;8&quot;/&gt;&lt;lineCharCount val=&quot;7&quot;/&gt;&lt;lineCharCount val=&quot;12&quot;/&gt;&lt;lineCharCount val=&quot;7&quot;/&gt;&lt;lineCharCount val=&quot;12&quot;/&gt;&lt;lineCharCount val=&quot;18&quot;/&gt;&lt;lineCharCount val=&quot;21&quot;/&gt;&lt;lineCharCount val=&quot;6&quot;/&gt;&lt;/TableIndex&gt;&lt;/ShapeTextInfo&gt;"/>
  <p:tag name="HTML_SHAPEINFO" val="&lt;TextEffect&gt;&lt;Image&gt;&lt;filename val=&quot;C:\Users\monc0003\AppData\Local\Temp\~Ca74A3\data\asimages\{C76B5C37-D2C1-4278-B121-C39F8D2FEF07}_1.png_crop.png&quot;/&gt;&lt;left val=&quot;44&quot;/&gt;&lt;top val=&quot;129&quot;/&gt;&lt;width val=&quot;88&quot;/&gt;&lt;height val=&quot;22&quot;/&gt;&lt;hasText val=&quot;1&quot;/&gt;&lt;paraId val=&quot;1&quot;/&gt;&lt;/Image&gt;&lt;Image&gt;&lt;filename val=&quot;C:\Users\monc0003\AppData\Local\Temp\~Ca74A3\data\asimages\{6DF1D247-ECFE-402A-8C3E-BC1E4DC6C522}_1.png_crop.png&quot;/&gt;&lt;left val=&quot;44&quot;/&gt;&lt;top val=&quot;165&quot;/&gt;&lt;width val=&quot;141&quot;/&gt;&lt;height val=&quot;28&quot;/&gt;&lt;hasText val=&quot;1&quot;/&gt;&lt;paraId val=&quot;2&quot;/&gt;&lt;/Image&gt;&lt;Image&gt;&lt;filename val=&quot;C:\Users\monc0003\AppData\Local\Temp\~Ca74A3\data\asimages\{6AE8E6C3-65E0-4FCE-B9DC-B630C3E200EC}_1.png_crop.png&quot;/&gt;&lt;left val=&quot;44&quot;/&gt;&lt;top val=&quot;201&quot;/&gt;&lt;width val=&quot;107&quot;/&gt;&lt;height val=&quot;22&quot;/&gt;&lt;hasText val=&quot;1&quot;/&gt;&lt;paraId val=&quot;3&quot;/&gt;&lt;/Image&gt;&lt;Image&gt;&lt;filename val=&quot;C:\Users\monc0003\AppData\Local\Temp\~Ca74A3\data\asimages\{35F921B5-35BF-41A7-9D65-CAF4EE2EF72D}_1.png_crop.png&quot;/&gt;&lt;left val=&quot;44&quot;/&gt;&lt;top val=&quot;237&quot;/&gt;&lt;width val=&quot;119&quot;/&gt;&lt;height val=&quot;22&quot;/&gt;&lt;hasText val=&quot;1&quot;/&gt;&lt;paraId val=&quot;4&quot;/&gt;&lt;/Image&gt;&lt;Image&gt;&lt;filename val=&quot;C:\Users\monc0003\AppData\Local\Temp\~Ca74A3\data\asimages\{0017DCDD-D552-451B-884F-A5D552620209}_1.png_crop.png&quot;/&gt;&lt;left val=&quot;44&quot;/&gt;&lt;top val=&quot;273&quot;/&gt;&lt;width val=&quot;185&quot;/&gt;&lt;height val=&quot;28&quot;/&gt;&lt;hasText val=&quot;1&quot;/&gt;&lt;paraId val=&quot;5&quot;/&gt;&lt;/Image&gt;&lt;Image&gt;&lt;filename val=&quot;C:\Users\monc0003\AppData\Local\Temp\~Ca74A3\data\asimages\{9DD8AD8F-8105-4ACC-B2BA-4E9F7EB75ABC}_1.png_crop.png&quot;/&gt;&lt;left val=&quot;44&quot;/&gt;&lt;top val=&quot;309&quot;/&gt;&lt;width val=&quot;111&quot;/&gt;&lt;height val=&quot;22&quot;/&gt;&lt;hasText val=&quot;1&quot;/&gt;&lt;paraId val=&quot;6&quot;/&gt;&lt;/Image&gt;&lt;Image&gt;&lt;filename val=&quot;C:\Users\monc0003\AppData\Local\Temp\~Ca74A3\data\asimages\{3E9C28E7-A1EF-465D-B4A6-3511DAA2F9C4}_1.png_crop.png&quot;/&gt;&lt;left val=&quot;44&quot;/&gt;&lt;top val=&quot;346&quot;/&gt;&lt;width val=&quot;302&quot;/&gt;&lt;height val=&quot;114&quot;/&gt;&lt;hasText val=&quot;1&quot;/&gt;&lt;paraId val=&quot;7&quot;/&gt;&lt;/Image&gt;&lt;/TextEffect&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AppData\Local\Temp\~Ca74A3\data\asimages\{FD6040E1-963F-46D0-94D8-9BCC4C110EAC}_33.png&quot;/&gt;&lt;left val=&quot;35&quot;/&gt;&lt;top val=&quot;21&quot;/&gt;&lt;width val=&quot;648&quot;/&gt;&lt;height val=&quot;98&quot;/&gt;&lt;hasText val=&quot;1&quot;/&gt;&lt;/Image&gt;&lt;/ThreeDShape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6&quot;/&gt;&lt;lineCharCount val=&quot;22&quot;/&gt;&lt;lineCharCount val=&quot;8&quot;/&gt;&lt;lineCharCount val=&quot;9&quot;/&gt;&lt;lineCharCount val=&quot;17&quot;/&gt;&lt;lineCharCount val=&quot;11&quot;/&gt;&lt;lineCharCount val=&quot;10&quot;/&gt;&lt;/TableIndex&gt;&lt;/ShapeTextInfo&gt;"/>
  <p:tag name="HTML_SHAPEINFO" val="&lt;ThreeDShapeInfo&gt;&lt;uuid val=&quot;&quot;/&gt;&lt;isInvalidForFieldText val=&quot;0&quot;/&gt;&lt;Image&gt;&lt;filename val=&quot;C:\Users\monc0003\AppData\Local\Temp\~Ca74A3\data\asimages\{05DF3976-7412-4EC8-9B51-45EE15FD7109}_33.png&quot;/&gt;&lt;left val=&quot;348&quot;/&gt;&lt;top val=&quot;119&quot;/&gt;&lt;width val=&quot;376&quot;/&gt;&lt;height val=&quot;363&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monc0003\AppData\Local\Temp\~Ca74A3\data\asimages\{0DA311B4-6290-49B4-8687-264C072CF2FA}_34.png&quot;/&gt;&lt;left val=&quot;35&quot;/&gt;&lt;top val=&quot;21&quot;/&gt;&lt;width val=&quot;648&quot;/&gt;&lt;height val=&quot;98&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0&quot;/&gt;&lt;lineCharCount val=&quot;18&quot;/&gt;&lt;lineCharCount val=&quot;19&quot;/&gt;&lt;lineCharCount val=&quot;17&quot;/&gt;&lt;lineCharCount val=&quot;17&quot;/&gt;&lt;lineCharCount val=&quot;18&quot;/&gt;&lt;lineCharCount val=&quot;8&quot;/&gt;&lt;/TableIndex&gt;&lt;/ShapeTextInfo&gt;"/>
  <p:tag name="HTML_SHAPEINFO" val="&lt;ThreeDShapeInfo&gt;&lt;uuid val=&quot;&quot;/&gt;&lt;isInvalidForFieldText val=&quot;0&quot;/&gt;&lt;Image&gt;&lt;filename val=&quot;C:\Users\monc0003\AppData\Local\Temp\~Ca74A3\data\asimages\{4DCF5259-C564-4559-B746-1E2C1AD82A5A}_34.png&quot;/&gt;&lt;left val=&quot;354&quot;/&gt;&lt;top val=&quot;119&quot;/&gt;&lt;width val=&quot;359&quot;/&gt;&lt;height val=&quot;363&quot;/&gt;&lt;hasText val=&quot;1&quot;/&gt;&lt;/Image&gt;&lt;/ThreeDShape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AUTOSHAPE_INFO" val="&lt;ThreeDShapeInfo&gt;&lt;uuid val=&quot;{0F74E756-86E9-4D21-BF6D-18936E2F17D9}&quot;/&gt;&lt;isInvalidForFieldText val=&quot;1&quot;/&gt;&lt;Image&gt;&lt;filename val=&quot;C:\Users\monc0003\AppData\Local\Temp\~Ca74A3\data\asimages\{0F74E756-86E9-4D21-BF6D-18936E2F17D9}_34_S.png&quot;/&gt;&lt;left val=&quot;57&quot;/&gt;&lt;top val=&quot;147&quot;/&gt;&lt;width val=&quot;270&quot;/&gt;&lt;height val=&quot;270&quot;/&gt;&lt;hasText val=&quot;0&quot;/&gt;&lt;/Image&gt;&lt;Image&gt;&lt;filename val=&quot;C:\Users\monc0003\AppData\Local\Temp\~Ca74A3\data\asimages\{0F74E756-86E9-4D21-BF6D-18936E2F17D9}_34_T.png&quot;/&gt;&lt;left val=&quot;58&quot;/&gt;&lt;top val=&quot;148&quot;/&gt;&lt;width val=&quot;268&quot;/&gt;&lt;height val=&quot;268&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AppData\Local\Temp\~Ca74A3\data\asimages\{4B3E16DF-4044-421E-B904-1BA86D923BEB}_8.png&quot;/&gt;&lt;left val=&quot;35&quot;/&gt;&lt;top val=&quot;21&quot;/&gt;&lt;width val=&quot;648&quot;/&gt;&lt;height val=&quot;98&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1&quot;/&gt;&lt;lineCharCount val=&quot;24&quot;/&gt;&lt;lineCharCount val=&quot;21&quot;/&gt;&lt;lineCharCount val=&quot;37&quot;/&gt;&lt;lineCharCount val=&quot;40&quot;/&gt;&lt;lineCharCount val=&quot;37&quot;/&gt;&lt;lineCharCount val=&quot;13&quot;/&gt;&lt;/TableIndex&gt;&lt;/ShapeTextInfo&gt;"/>
  <p:tag name="HTML_SHAPEINFO" val="&lt;TextEffect&gt;&lt;Image&gt;&lt;filename val=&quot;C:\Users\monc0003\AppData\Local\Temp\~Ca74A3\data\asimages\{B78EEAD9-4A73-4CF1-9923-C40818DED06B}_1.png_crop.png&quot;/&gt;&lt;left val=&quot;44&quot;/&gt;&lt;top val=&quot;137&quot;/&gt;&lt;width val=&quot;319&quot;/&gt;&lt;height val=&quot;23&quot;/&gt;&lt;hasText val=&quot;1&quot;/&gt;&lt;paraId val=&quot;1&quot;/&gt;&lt;/Image&gt;&lt;Image&gt;&lt;filename val=&quot;C:\Users\monc0003\AppData\Local\Temp\~Ca74A3\data\asimages\{B9EC3EB8-F4EC-490C-8B16-A6DF6B0D8013}_1.png_crop.png&quot;/&gt;&lt;left val=&quot;44&quot;/&gt;&lt;top val=&quot;183&quot;/&gt;&lt;width val=&quot;361&quot;/&gt;&lt;height val=&quot;23&quot;/&gt;&lt;hasText val=&quot;1&quot;/&gt;&lt;paraId val=&quot;2&quot;/&gt;&lt;/Image&gt;&lt;Image&gt;&lt;filename val=&quot;C:\Users\monc0003\AppData\Local\Temp\~Ca74A3\data\asimages\{1F85DA44-C321-48CF-BC57-6D4E511CA813}_1.png_crop.png&quot;/&gt;&lt;left val=&quot;44&quot;/&gt;&lt;top val=&quot;229&quot;/&gt;&lt;width val=&quot;314&quot;/&gt;&lt;height val=&quot;29&quot;/&gt;&lt;hasText val=&quot;1&quot;/&gt;&lt;paraId val=&quot;3&quot;/&gt;&lt;/Image&gt;&lt;Image&gt;&lt;filename val=&quot;C:\Users\monc0003\AppData\Local\Temp\~Ca74A3\data\asimages\{579A0246-5A2C-452E-903D-9E697EBEB30D}_1.png_crop.png&quot;/&gt;&lt;left val=&quot;44&quot;/&gt;&lt;top val=&quot;275&quot;/&gt;&lt;width val=&quot;534&quot;/&gt;&lt;height val=&quot;29&quot;/&gt;&lt;hasText val=&quot;1&quot;/&gt;&lt;paraId val=&quot;4&quot;/&gt;&lt;/Image&gt;&lt;Image&gt;&lt;filename val=&quot;C:\Users\monc0003\AppData\Local\Temp\~Ca74A3\data\asimages\{A38032C1-DCF8-4A4B-A970-2238F246BF92}_1.png_crop.png&quot;/&gt;&lt;left val=&quot;44&quot;/&gt;&lt;top val=&quot;321&quot;/&gt;&lt;width val=&quot;578&quot;/&gt;&lt;height val=&quot;29&quot;/&gt;&lt;hasText val=&quot;1&quot;/&gt;&lt;paraId val=&quot;5&quot;/&gt;&lt;/Image&gt;&lt;Image&gt;&lt;filename val=&quot;C:\Users\monc0003\AppData\Local\Temp\~Ca74A3\data\asimages\{79CB77E4-476D-454D-8844-218DA33F8294}_1.png_crop.png&quot;/&gt;&lt;left val=&quot;44&quot;/&gt;&lt;top val=&quot;367&quot;/&gt;&lt;width val=&quot;529&quot;/&gt;&lt;height val=&quot;62&quot;/&gt;&lt;hasText val=&quot;1&quot;/&gt;&lt;paraId val=&quot;6&quot;/&gt;&lt;/Image&gt;&lt;/TextEffect&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HTML_SHAPEINFO" val="&lt;ThreeDShapeInfo&gt;&lt;uuid val=&quot;&quot;/&gt;&lt;isInvalidForFieldText val=&quot;0&quot;/&gt;&lt;Image&gt;&lt;filename val=&quot;C:\Users\monc0003\AppData\Local\Temp\~Ca74A3\data\asimages\{9B223325-4B5B-41D2-9228-560C3E54DEC4}_36.png&quot;/&gt;&lt;left val=&quot;35&quot;/&gt;&lt;top val=&quot;21&quot;/&gt;&lt;width val=&quot;648&quot;/&gt;&lt;height val=&quot;93&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74A3\data\asimages\{E7096562-9E55-4857-8E68-4CB82D7C5FBF}_37.png&quot;/&gt;&lt;left val=&quot;35&quot;/&gt;&lt;top val=&quot;21&quot;/&gt;&lt;width val=&quot;648&quot;/&gt;&lt;height val=&quot;98&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8&quot;/&gt;&lt;lineCharCount val=&quot;15&quot;/&gt;&lt;lineCharCount val=&quot;5&quot;/&gt;&lt;lineCharCount val=&quot;13&quot;/&gt;&lt;lineCharCount val=&quot;13&quot;/&gt;&lt;lineCharCount val=&quot;7&quot;/&gt;&lt;lineCharCount val=&quot;13&quot;/&gt;&lt;lineCharCount val=&quot;10&quot;/&gt;&lt;/TableIndex&gt;&lt;/ShapeTextInfo&gt;"/>
  <p:tag name="HTML_SHAPEINFO" val="&lt;ThreeDShapeInfo&gt;&lt;uuid val=&quot;&quot;/&gt;&lt;isInvalidForFieldText val=&quot;0&quot;/&gt;&lt;Image&gt;&lt;filename val=&quot;C:\Users\monc0003\AppData\Local\Temp\~Ca74A3\data\asimages\{9FAB86E1-A938-4A24-A077-9101E0F2685F}_37.png&quot;/&gt;&lt;left val=&quot;6&quot;/&gt;&lt;top val=&quot;121&quot;/&gt;&lt;width val=&quot;262&quot;/&gt;&lt;height val=&quot;363&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HTML_SHAPEINFO" val="&lt;ThreeDShapeInfo&gt;&lt;uuid val=&quot;&quot;/&gt;&lt;isInvalidForFieldText val=&quot;0&quot;/&gt;&lt;Image&gt;&lt;filename val=&quot;C:\Users\monc0003\AppData\Local\Temp\~Ca74A3\data\asimages\{4414855B-65D8-4EE8-8693-8DE5D71C4DF8}_38.png&quot;/&gt;&lt;left val=&quot;33&quot;/&gt;&lt;top val=&quot;21&quot;/&gt;&lt;width val=&quot;654&quot;/&gt;&lt;height val=&quot;93&quot;/&gt;&lt;hasText val=&quot;1&quot;/&gt;&lt;/Image&gt;&lt;/ThreeDShape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4&quot;/&gt;&lt;lineCharCount val=&quot;17&quot;/&gt;&lt;lineCharCount val=&quot;13&quot;/&gt;&lt;lineCharCount val=&quot;6&quot;/&gt;&lt;lineCharCount val=&quot;12&quot;/&gt;&lt;lineCharCount val=&quot;14&quot;/&gt;&lt;lineCharCount val=&quot;12&quot;/&gt;&lt;lineCharCount val=&quot;8&quot;/&gt;&lt;/TableIndex&gt;&lt;/ShapeTextInfo&gt;"/>
  <p:tag name="HTML_SHAPEINFO" val="&lt;ThreeDShapeInfo&gt;&lt;uuid val=&quot;&quot;/&gt;&lt;isInvalidForFieldText val=&quot;0&quot;/&gt;&lt;Image&gt;&lt;filename val=&quot;C:\Users\monc0003\AppData\Local\Temp\~Ca74A3\data\asimages\{8841FB24-DB80-4E3C-9247-8C01D2670A8D}_38.png&quot;/&gt;&lt;left val=&quot;415&quot;/&gt;&lt;top val=&quot;124&quot;/&gt;&lt;width val=&quot;303&quot;/&gt;&lt;height val=&quot;363&quot;/&gt;&lt;hasText val=&quot;1&quot;/&gt;&lt;/Image&gt;&lt;/ThreeDShape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monc0003\AppData\Local\Temp\~Ca74A3\data\asimages\{37687AE0-C1F0-4615-A40E-95015E9BE932}_39.png&quot;/&gt;&lt;left val=&quot;35&quot;/&gt;&lt;top val=&quot;21&quot;/&gt;&lt;width val=&quot;648&quot;/&gt;&lt;height val=&quot;98&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7&quot;/&gt;&lt;lineCharCount val=&quot;12&quot;/&gt;&lt;lineCharCount val=&quot;14&quot;/&gt;&lt;lineCharCount val=&quot;13&quot;/&gt;&lt;lineCharCount val=&quot;14&quot;/&gt;&lt;lineCharCount val=&quot;9&quot;/&gt;&lt;lineCharCount val=&quot;16&quot;/&gt;&lt;lineCharCount val=&quot;7&quot;/&gt;&lt;/TableIndex&gt;&lt;/ShapeTextInfo&gt;"/>
  <p:tag name="HTML_SHAPEINFO" val="&lt;ThreeDShapeInfo&gt;&lt;uuid val=&quot;&quot;/&gt;&lt;isInvalidForFieldText val=&quot;0&quot;/&gt;&lt;Image&gt;&lt;filename val=&quot;C:\Users\monc0003\AppData\Local\Temp\~Ca74A3\data\asimages\{B08D879D-7CD1-41E3-BEE2-E07ED2DC509E}_39.png&quot;/&gt;&lt;left val=&quot;24&quot;/&gt;&lt;top val=&quot;144&quot;/&gt;&lt;width val=&quot;335&quot;/&gt;&lt;height val=&quot;337&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monc0003\AppData\Local\Temp\~Ca74A3\data\asimages\{C76B2856-A131-4B1F-A3F3-EE8C1E2DB774}_39.png&quot;/&gt;&lt;left val=&quot;369&quot;/&gt;&lt;top val=&quot;408&quot;/&gt;&lt;width val=&quot;285&quot;/&gt;&lt;height val=&quot;51&quot;/&gt;&lt;hasText val=&quot;1&quot;/&gt;&lt;/Image&gt;&lt;/ThreeDShape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AppData\Local\Temp\~Ca74A3\data\asimages\{04D76FD9-050F-47EB-A892-FC4DE272EAC8}_40.png&quot;/&gt;&lt;left val=&quot;35&quot;/&gt;&lt;top val=&quot;21&quot;/&gt;&lt;width val=&quot;648&quot;/&gt;&lt;height val=&quot;98&quot;/&gt;&lt;hasText val=&quot;1&quot;/&gt;&lt;/Image&gt;&lt;/ThreeDShape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HTML_SHAPEINFO" val="&lt;ThreeDShapeInfo&gt;&lt;uuid val=&quot;&quot;/&gt;&lt;isInvalidForFieldText val=&quot;0&quot;/&gt;&lt;Image&gt;&lt;filename val=&quot;C:\Users\monc0003\AppData\Local\Temp\~Ca74A3\data\asimages\{6466923F-AF29-4E84-80B0-FA1410E20C3E}_41.png&quot;/&gt;&lt;left val=&quot;448&quot;/&gt;&lt;top val=&quot;2&quot;/&gt;&lt;width val=&quot;247&quot;/&gt;&lt;height val=&quot;98&quot;/&gt;&lt;hasText val=&quot;1&quot;/&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2&quot;/&gt;&lt;lineCharCount val=&quot;10&quot;/&gt;&lt;lineCharCount val=&quot;9&quot;/&gt;&lt;lineCharCount val=&quot;11&quot;/&gt;&lt;lineCharCount val=&quot;7&quot;/&gt;&lt;lineCharCount val=&quot;12&quot;/&gt;&lt;lineCharCount val=&quot;11&quot;/&gt;&lt;lineCharCount val=&quot;14&quot;/&gt;&lt;lineCharCount val=&quot;16&quot;/&gt;&lt;lineCharCount val=&quot;10&quot;/&gt;&lt;/TableIndex&gt;&lt;/ShapeTextInfo&gt;"/>
  <p:tag name="HTML_SHAPEINFO" val="&lt;ThreeDShapeInfo&gt;&lt;uuid val=&quot;&quot;/&gt;&lt;isInvalidForFieldText val=&quot;0&quot;/&gt;&lt;Image&gt;&lt;filename val=&quot;C:\Users\monc0003\AppData\Local\Temp\~Ca74A3\data\asimages\{9F2B517B-03AD-420F-9DFD-E566A08CDBAB}_41.png&quot;/&gt;&lt;left val=&quot;454&quot;/&gt;&lt;top val=&quot;86&quot;/&gt;&lt;width val=&quot;272&quot;/&gt;&lt;height val=&quot;421&quot;/&gt;&lt;hasText val=&quot;1&quot;/&gt;&lt;/Image&gt;&lt;/ThreeDShape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8&quot;/&gt;&lt;lineCharCount val=&quot;11&quot;/&gt;&lt;lineCharCount val=&quot;6&quot;/&gt;&lt;/TableIndex&gt;&lt;/ShapeTextInfo&gt;"/>
  <p:tag name="HTML_SHAPEINFO" val="&lt;ThreeDShapeInfo&gt;&lt;uuid val=&quot;&quot;/&gt;&lt;isInvalidForFieldText val=&quot;0&quot;/&gt;&lt;Image&gt;&lt;filename val=&quot;C:\Users\monc0003\AppData\Local\Temp\~Ca74A3\data\asimages\{AFD2CC7E-49E2-431B-89E4-34AF4EB0507A}_42.png&quot;/&gt;&lt;left val=&quot;12&quot;/&gt;&lt;top val=&quot;6&quot;/&gt;&lt;width val=&quot;267&quot;/&gt;&lt;height val=&quot;181&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5&quot;/&gt;&lt;lineCharCount val=&quot;8&quot;/&gt;&lt;lineCharCount val=&quot;13&quot;/&gt;&lt;lineCharCount val=&quot;8&quot;/&gt;&lt;lineCharCount val=&quot;10&quot;/&gt;&lt;lineCharCount val=&quot;13&quot;/&gt;&lt;lineCharCount val=&quot;9&quot;/&gt;&lt;lineCharCount val=&quot;10&quot;/&gt;&lt;/TableIndex&gt;&lt;/ShapeTextInfo&gt;"/>
  <p:tag name="HTML_SHAPEINFO" val="&lt;TextEffect&gt;&lt;Image&gt;&lt;filename val=&quot;C:\Users\monc0003\AppData\Local\Temp\~Ca74A3\data\asimages\{06CEC1F1-E2B0-4D65-A1E0-419C097DFDE5}_1.png_crop.png&quot;/&gt;&lt;left val=&quot;23&quot;/&gt;&lt;top val=&quot;185&quot;/&gt;&lt;width val=&quot;237&quot;/&gt;&lt;height val=&quot;100&quot;/&gt;&lt;hasText val=&quot;1&quot;/&gt;&lt;paraId val=&quot;1&quot;/&gt;&lt;/Image&gt;&lt;Image&gt;&lt;filename val=&quot;C:\Users\monc0003\AppData\Local\Temp\~Ca74A3\data\asimages\{44C58DEF-BB25-4F89-BC7F-6EAE223E81E1}_1.png_crop.png&quot;/&gt;&lt;left val=&quot;23&quot;/&gt;&lt;top val=&quot;308&quot;/&gt;&lt;width val=&quot;198&quot;/&gt;&lt;height val=&quot;183&quot;/&gt;&lt;hasText val=&quot;1&quot;/&gt;&lt;paraId val=&quot;2&quot;/&gt;&lt;/Image&gt;&lt;/TextEffect&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AppData\Local\Temp\~Ca74A3\data\asimages\{769B722E-D2CC-4CE3-970F-41C2E1A22AFF}_43.png&quot;/&gt;&lt;left val=&quot;35&quot;/&gt;&lt;top val=&quot;21&quot;/&gt;&lt;width val=&quot;648&quot;/&gt;&lt;height val=&quot;98&quot;/&gt;&lt;hasText val=&quot;1&quot;/&gt;&lt;/Image&gt;&lt;/ThreeDShape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6&quot;/&gt;&lt;lineCharCount val=&quot;8&quot;/&gt;&lt;lineCharCount val=&quot;18&quot;/&gt;&lt;lineCharCount val=&quot;15&quot;/&gt;&lt;lineCharCount val=&quot;19&quot;/&gt;&lt;lineCharCount val=&quot;7&quot;/&gt;&lt;/TableIndex&gt;&lt;/ShapeTextInfo&gt;"/>
  <p:tag name="HTML_SHAPEINFO" val="&lt;ThreeDShapeInfo&gt;&lt;uuid val=&quot;&quot;/&gt;&lt;isInvalidForFieldText val=&quot;0&quot;/&gt;&lt;Image&gt;&lt;filename val=&quot;C:\Users\monc0003\AppData\Local\Temp\~Ca74A3\data\asimages\{58CAD628-1C9D-4121-BACC-DED6229536FE}_43.png&quot;/&gt;&lt;left val=&quot;332&quot;/&gt;&lt;top val=&quot;152&quot;/&gt;&lt;width val=&quot;352&quot;/&gt;&lt;height val=&quot;330&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74A3\data\asimages\{FFF0E66B-FED5-410D-83D2-4FD168766827}_44.png&quot;/&gt;&lt;left val=&quot;35&quot;/&gt;&lt;top val=&quot;21&quot;/&gt;&lt;width val=&quot;648&quot;/&gt;&lt;height val=&quot;98&quot;/&gt;&lt;hasText val=&quot;1&quot;/&gt;&lt;/Image&gt;&lt;/ThreeDShape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quot;/&gt;&lt;lineCharCount val=&quot;8&quot;/&gt;&lt;lineCharCount val=&quot;11&quot;/&gt;&lt;lineCharCount val=&quot;9&quot;/&gt;&lt;lineCharCount val=&quot;10&quot;/&gt;&lt;lineCharCount val=&quot;10&quot;/&gt;&lt;/TableIndex&gt;&lt;/ShapeTextInfo&gt;"/>
  <p:tag name="HTML_SHAPEINFO" val="&lt;ThreeDShapeInfo&gt;&lt;uuid val=&quot;&quot;/&gt;&lt;isInvalidForFieldText val=&quot;0&quot;/&gt;&lt;Image&gt;&lt;filename val=&quot;C:\Users\monc0003\AppData\Local\Temp\~Ca74A3\data\asimages\{416239E6-1995-4C77-AF99-C99DC1140810}_44.png&quot;/&gt;&lt;left val=&quot;15&quot;/&gt;&lt;top val=&quot;134&quot;/&gt;&lt;width val=&quot;350&quot;/&gt;&lt;height val=&quot;335&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AppData\Local\Temp\~Ca74A3\data\asimages\{9041E7CB-AA95-4777-B08B-873999213EC8}_45.png&quot;/&gt;&lt;left val=&quot;35&quot;/&gt;&lt;top val=&quot;21&quot;/&gt;&lt;width val=&quot;648&quot;/&gt;&lt;height val=&quot;98&quot;/&gt;&lt;hasText val=&quot;1&quot;/&gt;&lt;/Image&gt;&lt;/ThreeDShape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7&quot;/&gt;&lt;lineCharCount val=&quot;14&quot;/&gt;&lt;lineCharCount val=&quot;17&quot;/&gt;&lt;lineCharCount val=&quot;23&quot;/&gt;&lt;lineCharCount val=&quot;13&quot;/&gt;&lt;/TableIndex&gt;&lt;/ShapeTextInfo&gt;"/>
  <p:tag name="HTML_SHAPEINFO" val="&lt;ThreeDShapeInfo&gt;&lt;uuid val=&quot;&quot;/&gt;&lt;isInvalidForFieldText val=&quot;0&quot;/&gt;&lt;Image&gt;&lt;filename val=&quot;C:\Users\monc0003\AppData\Local\Temp\~Ca74A3\data\asimages\{41B64762-F919-4479-8D54-2D37C0AD7C44}_45.png&quot;/&gt;&lt;left val=&quot;3&quot;/&gt;&lt;top val=&quot;120&quot;/&gt;&lt;width val=&quot;391&quot;/&gt;&lt;height val=&quot;363&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7&quot;/&gt;&lt;lineCharCount val=&quot;14&quot;/&gt;&lt;lineCharCount val=&quot;12&quot;/&gt;&lt;/TableIndex&gt;&lt;/ShapeTextInfo&gt;"/>
  <p:tag name="HTML_SHAPEINFO" val="&lt;ThreeDShapeInfo&gt;&lt;uuid val=&quot;&quot;/&gt;&lt;isInvalidForFieldText val=&quot;0&quot;/&gt;&lt;Image&gt;&lt;filename val=&quot;C:\Users\monc0003\AppData\Local\Temp\~Ca74A3\data\asimages\{2F047E8D-3FE9-4B19-9AF9-9307173A5380}_45.png&quot;/&gt;&lt;left val=&quot;420&quot;/&gt;&lt;top val=&quot;114&quot;/&gt;&lt;width val=&quot;226&quot;/&gt;&lt;height val=&quot;145&quot;/&gt;&lt;hasText val=&quot;1&quot;/&gt;&lt;/Image&gt;&lt;/ThreeDShape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monc0003\AppData\Local\Temp\~Ca74A3\data\asimages\{0498FA27-733A-4931-8A16-E6D1192DFD9C}_46.png&quot;/&gt;&lt;left val=&quot;35&quot;/&gt;&lt;top val=&quot;21&quot;/&gt;&lt;width val=&quot;648&quot;/&gt;&lt;height val=&quot;93&quot;/&gt;&lt;hasText val=&quot;1&quot;/&gt;&lt;/Image&gt;&lt;/ThreeDShape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2&quot;/&gt;&lt;lineCharCount val=&quot;10&quot;/&gt;&lt;lineCharCount val=&quot;43&quot;/&gt;&lt;lineCharCount val=&quot;29&quot;/&gt;&lt;/TableIndex&gt;&lt;/ShapeTextInfo&gt;"/>
  <p:tag name="HTML_SHAPEINFO" val="&lt;ThreeDShapeInfo&gt;&lt;uuid val=&quot;&quot;/&gt;&lt;isInvalidForFieldText val=&quot;0&quot;/&gt;&lt;Image&gt;&lt;filename val=&quot;C:\Users\monc0003\AppData\Local\Temp\~Ca74A3\data\asimages\{61A3F0ED-661D-4DC6-9C5A-F42368C1CD08}_46.png&quot;/&gt;&lt;left val=&quot;18&quot;/&gt;&lt;top val=&quot;270&quot;/&gt;&lt;width val=&quot;674&quot;/&gt;&lt;height val=&quot;198&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AppData\Local\Temp\~Ca74A3\data\asimages\{5B166A52-8701-4A16-A826-2121BAA11A7D}_47.png&quot;/&gt;&lt;left val=&quot;35&quot;/&gt;&lt;top val=&quot;4&quot;/&gt;&lt;width val=&quot;648&quot;/&gt;&lt;height val=&quot;98&quot;/&gt;&lt;hasText val=&quot;1&quot;/&gt;&lt;/Image&gt;&lt;/ThreeDShape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7&quot;/&gt;&lt;lineCharCount val=&quot;10&quot;/&gt;&lt;lineCharCount val=&quot;44&quot;/&gt;&lt;lineCharCount val=&quot;42&quot;/&gt;&lt;lineCharCount val=&quot;12&quot;/&gt;&lt;/TableIndex&gt;&lt;/ShapeTextInfo&gt;"/>
  <p:tag name="HTML_SHAPEINFO" val="&lt;ThreeDShapeInfo&gt;&lt;uuid val=&quot;&quot;/&gt;&lt;isInvalidForFieldText val=&quot;0&quot;/&gt;&lt;Image&gt;&lt;filename val=&quot;C:\Users\monc0003\AppData\Local\Temp\~Ca74A3\data\asimages\{5099091E-D8A8-4850-84B2-AF4008B2428D}_47.png&quot;/&gt;&lt;left val=&quot;7&quot;/&gt;&lt;top val=&quot;92&quot;/&gt;&lt;width val=&quot;694&quot;/&gt;&lt;height val=&quot;237&quot;/&gt;&lt;hasText val=&quot;1&quot;/&gt;&lt;/Image&gt;&lt;/ThreeDShape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monc0003\AppData\Local\Temp\~Ca74A3\data\asimages\{2B9E99BF-C17A-4B38-811F-AF4EA75493E3}_48.png&quot;/&gt;&lt;left val=&quot;35&quot;/&gt;&lt;top val=&quot;21&quot;/&gt;&lt;width val=&quot;648&quot;/&gt;&lt;height val=&quot;98&quot;/&gt;&lt;hasText val=&quot;1&quot;/&gt;&lt;/Image&gt;&lt;/ThreeDShape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7&quot;/&gt;&lt;lineCharCount val=&quot;17&quot;/&gt;&lt;lineCharCount val=&quot;11&quot;/&gt;&lt;lineCharCount val=&quot;17&quot;/&gt;&lt;lineCharCount val=&quot;23&quot;/&gt;&lt;lineCharCount val=&quot;12&quot;/&gt;&lt;lineCharCount val=&quot;19&quot;/&gt;&lt;lineCharCount val=&quot;23&quot;/&gt;&lt;lineCharCount val=&quot;9&quot;/&gt;&lt;/TableIndex&gt;&lt;/ShapeTextInfo&gt;"/>
  <p:tag name="HTML_SHAPEINFO" val="&lt;ThreeDShapeInfo&gt;&lt;uuid val=&quot;&quot;/&gt;&lt;isInvalidForFieldText val=&quot;0&quot;/&gt;&lt;Image&gt;&lt;filename val=&quot;C:\Users\monc0003\AppData\Local\Temp\~Ca74A3\data\asimages\{D1E6F189-BEE5-4D00-9008-CCD728066AE0}_48.png&quot;/&gt;&lt;left val=&quot;341&quot;/&gt;&lt;top val=&quot;120&quot;/&gt;&lt;width val=&quot;377&quot;/&gt;&lt;height val=&quot;396&quot;/&gt;&lt;hasText val=&quot;1&quot;/&gt;&lt;/Image&gt;&lt;/ThreeDShape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2&quot;/&gt;&lt;lineCharCount val=&quot;20&quot;/&gt;&lt;lineCharCount val=&quot;11&quot;/&gt;&lt;/TableIndex&gt;&lt;/ShapeTextInfo&gt;"/>
  <p:tag name="HTML_SHAPEINFO" val="&lt;ThreeDShapeInfo&gt;&lt;uuid val=&quot;&quot;/&gt;&lt;isInvalidForFieldText val=&quot;0&quot;/&gt;&lt;Image&gt;&lt;filename val=&quot;C:\Users\monc0003\AppData\Local\Temp\~Ca74A3\data\asimages\{EFE57CCE-7938-4E34-99D7-99EAF6D4F4D5}_48.png&quot;/&gt;&lt;left val=&quot;35&quot;/&gt;&lt;top val=&quot;431&quot;/&gt;&lt;width val=&quot;257&quot;/&gt;&lt;height val=&quot;108&quot;/&gt;&lt;hasText val=&quot;1&quot;/&gt;&lt;/Image&gt;&lt;/ThreeDShape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AppData\Local\Temp\~Ca74A3\data\asimages\{3EA2ED09-644C-4491-8C93-86E308F672E6}_48.png&quot;/&gt;&lt;left val=&quot;141&quot;/&gt;&lt;top val=&quot;380&quot;/&gt;&lt;width val=&quot;163&quot;/&gt;&lt;height val=&quot;51&quot;/&gt;&lt;hasText val=&quot;1&quot;/&gt;&lt;/Image&gt;&lt;/ThreeDShape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AppData\Local\Temp\~Ca74A3\data\asimages\{25C8E0EC-1ACE-44C9-AD77-52AF1F03280E}_49.png&quot;/&gt;&lt;left val=&quot;35&quot;/&gt;&lt;top val=&quot;21&quot;/&gt;&lt;width val=&quot;648&quot;/&gt;&lt;height val=&quot;98&quot;/&gt;&lt;hasText val=&quot;1&quot;/&gt;&lt;/Image&gt;&lt;/ThreeDShape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3&quot;/&gt;&lt;lineCharCount val=&quot;38&quot;/&gt;&lt;/TableIndex&gt;&lt;/ShapeTextInfo&gt;"/>
  <p:tag name="HTML_SHAPEINFO" val="&lt;ThreeDShapeInfo&gt;&lt;uuid val=&quot;&quot;/&gt;&lt;isInvalidForFieldText val=&quot;0&quot;/&gt;&lt;Image&gt;&lt;filename val=&quot;C:\Users\monc0003\AppData\Local\Temp\~Ca74A3\data\asimages\{4E697AC3-D77B-4CE0-B607-06849906AD18}_49.png&quot;/&gt;&lt;left val=&quot;18&quot;/&gt;&lt;top val=&quot;119&quot;/&gt;&lt;width val=&quot;682&quot;/&gt;&lt;height val=&quot;106&quot;/&gt;&lt;hasText val=&quot;1&quot;/&gt;&lt;/Image&gt;&lt;/ThreeDShape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AppData\Local\Temp\~Ca74A3\data\asimages\{11A1785E-970B-431E-8DA6-A6DF442CED0C}_50.png&quot;/&gt;&lt;left val=&quot;35&quot;/&gt;&lt;top val=&quot;21&quot;/&gt;&lt;width val=&quot;648&quot;/&gt;&lt;height val=&quot;98&quot;/&gt;&lt;hasText val=&quot;1&quot;/&gt;&lt;/Image&gt;&lt;/ThreeDShape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5&quot;/&gt;&lt;lineCharCount val=&quot;6&quot;/&gt;&lt;lineCharCount val=&quot;18&quot;/&gt;&lt;lineCharCount val=&quot;14&quot;/&gt;&lt;lineCharCount val=&quot;9&quot;/&gt;&lt;lineCharCount val=&quot;17&quot;/&gt;&lt;lineCharCount val=&quot;16&quot;/&gt;&lt;lineCharCount val=&quot;10&quot;/&gt;&lt;/TableIndex&gt;&lt;/ShapeTextInfo&gt;"/>
  <p:tag name="HTML_SHAPEINFO" val="&lt;ThreeDShapeInfo&gt;&lt;uuid val=&quot;&quot;/&gt;&lt;isInvalidForFieldText val=&quot;0&quot;/&gt;&lt;Image&gt;&lt;filename val=&quot;C:\Users\monc0003\AppData\Local\Temp\~Ca74A3\data\asimages\{F901C057-8A0E-4EF4-8E6C-7D567704E40F}_50.png&quot;/&gt;&lt;left val=&quot;7&quot;/&gt;&lt;top val=&quot;119&quot;/&gt;&lt;width val=&quot;342&quot;/&gt;&lt;height val=&quot;363&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13&quot;/&gt;&lt;/TableIndex&gt;&lt;/ShapeTextInfo&gt;"/>
  <p:tag name="HTML_SHAPEINFO" val="&lt;ThreeDShapeInfo&gt;&lt;uuid val=&quot;&quot;/&gt;&lt;isInvalidForFieldText val=&quot;0&quot;/&gt;&lt;Image&gt;&lt;filename val=&quot;C:\Users\monc0003\AppData\Local\Temp\~Ca74A3\data\asimages\{C9E2D3E5-A8D9-4084-82F8-B669C7DB2D7E}_51.png&quot;/&gt;&lt;left val=&quot;359&quot;/&gt;&lt;top val=&quot;-2&quot;/&gt;&lt;width val=&quot;347&quot;/&gt;&lt;height val=&quot;146&quot;/&gt;&lt;hasText val=&quot;1&quot;/&gt;&lt;/Image&gt;&lt;/ThreeDShape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7&quot;/&gt;&lt;lineCharCount val=&quot;16&quot;/&gt;&lt;lineCharCount val=&quot;13&quot;/&gt;&lt;lineCharCount val=&quot;18&quot;/&gt;&lt;lineCharCount val=&quot;13&quot;/&gt;&lt;lineCharCount val=&quot;17&quot;/&gt;&lt;lineCharCount val=&quot;9&quot;/&gt;&lt;/TableIndex&gt;&lt;/ShapeTextInfo&gt;"/>
  <p:tag name="HTML_SHAPEINFO" val="&lt;ThreeDShapeInfo&gt;&lt;uuid val=&quot;&quot;/&gt;&lt;isInvalidForFieldText val=&quot;0&quot;/&gt;&lt;Image&gt;&lt;filename val=&quot;C:\Users\monc0003\AppData\Local\Temp\~Ca74A3\data\asimages\{D781F09F-66B5-487B-8C0B-B6F784B6C4D5}_51.png&quot;/&gt;&lt;left val=&quot;376&quot;/&gt;&lt;top val=&quot;137&quot;/&gt;&lt;width val=&quot;307&quot;/&gt;&lt;height val=&quot;345&quot;/&gt;&lt;hasText val=&quot;1&quot;/&gt;&lt;/Image&gt;&lt;/ThreeDShape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AppData\Local\Temp\~Ca74A3\data\asimages\{55304D5E-F0ED-4183-87F5-5032F169C0AE}_52.png&quot;/&gt;&lt;left val=&quot;35&quot;/&gt;&lt;top val=&quot;24&quot;/&gt;&lt;width val=&quot;648&quot;/&gt;&lt;height val=&quot;98&quot;/&gt;&lt;hasText val=&quot;1&quot;/&gt;&lt;/Image&gt;&lt;/ThreeDShape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3&quot;/&gt;&lt;lineCharCount val=&quot;8&quot;/&gt;&lt;lineCharCount val=&quot;11&quot;/&gt;&lt;lineCharCount val=&quot;17&quot;/&gt;&lt;lineCharCount val=&quot;14&quot;/&gt;&lt;lineCharCount val=&quot;10&quot;/&gt;&lt;/TableIndex&gt;&lt;/ShapeTextInfo&gt;"/>
  <p:tag name="HTML_SHAPEINFO" val="&lt;ThreeDShapeInfo&gt;&lt;uuid val=&quot;&quot;/&gt;&lt;isInvalidForFieldText val=&quot;0&quot;/&gt;&lt;Image&gt;&lt;filename val=&quot;C:\Users\monc0003\AppData\Local\Temp\~Ca74A3\data\asimages\{7D62CF2C-1304-4872-8FAC-D0265F590946}_52.png&quot;/&gt;&lt;left val=&quot;34&quot;/&gt;&lt;top val=&quot;138&quot;/&gt;&lt;width val=&quot;295&quot;/&gt;&lt;height val=&quot;345&quot;/&gt;&lt;hasText val=&quot;1&quot;/&gt;&lt;/Image&gt;&lt;/ThreeDShape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monc0003\AppData\Local\Temp\~Ca74A3\data\asimages\{190781F3-C210-44EC-A564-8D70993853C8}_53.png&quot;/&gt;&lt;left val=&quot;35&quot;/&gt;&lt;top val=&quot;21&quot;/&gt;&lt;width val=&quot;648&quot;/&gt;&lt;height val=&quot;98&quot;/&gt;&lt;hasText val=&quot;1&quot;/&gt;&lt;/Image&gt;&lt;/ThreeDShapeInfo&gt;"/>
</p:tagLst>
</file>

<file path=ppt/tags/tag1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40FFDD64-F74D-4AC4-BEBF-602C3055BDF6}&quot;/&gt;&lt;isInvalidForFieldText val=&quot;0&quot;/&gt;&lt;Image&gt;&lt;filename val=&quot;C:\Users\monc0003\AppData\Local\Temp\~Ca74A3\data\asimages\{40FFDD64-F74D-4AC4-BEBF-602C3055BDF6}_53.png&quot;/&gt;&lt;left val=&quot;32&quot;/&gt;&lt;top val=&quot;124&quot;/&gt;&lt;width val=&quot;652&quot;/&gt;&lt;height val=&quot;359&quot;/&gt;&lt;hasText val=&quot;1&quot;/&gt;&lt;/Image&gt;&lt;/ThreeDShapeInfo&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74A3\data\asimages\{03464F75-1A67-4C0A-9C2E-AF1C33BB05FF}_54.png&quot;/&gt;&lt;left val=&quot;35&quot;/&gt;&lt;top val=&quot;21&quot;/&gt;&lt;width val=&quot;648&quot;/&gt;&lt;height val=&quot;98&quot;/&gt;&lt;hasText val=&quot;1&quot;/&gt;&lt;/Image&gt;&lt;/ThreeDShape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quot;/&gt;&lt;lineCharCount val=&quot;8&quot;/&gt;&lt;lineCharCount val=&quot;11&quot;/&gt;&lt;lineCharCount val=&quot;9&quot;/&gt;&lt;lineCharCount val=&quot;10&quot;/&gt;&lt;lineCharCount val=&quot;11&quot;/&gt;&lt;/TableIndex&gt;&lt;/ShapeTextInfo&gt;"/>
  <p:tag name="HTML_SHAPEINFO" val="&lt;ThreeDShapeInfo&gt;&lt;uuid val=&quot;&quot;/&gt;&lt;isInvalidForFieldText val=&quot;0&quot;/&gt;&lt;Image&gt;&lt;filename val=&quot;C:\Users\monc0003\AppData\Local\Temp\~Ca74A3\data\asimages\{85A0137A-DFDF-4631-AE28-2608E1CDDC62}_54.png&quot;/&gt;&lt;left val=&quot;15&quot;/&gt;&lt;top val=&quot;134&quot;/&gt;&lt;width val=&quot;350&quot;/&gt;&lt;height val=&quot;335&quot;/&gt;&lt;hasText val=&quot;1&quot;/&gt;&lt;/Image&gt;&lt;/ThreeDShape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1&quot;/&gt;&lt;lineCharCount val=&quot;39&quot;/&gt;&lt;lineCharCount val=&quot;38&quot;/&gt;&lt;lineCharCount val=&quot;35&quot;/&gt;&lt;lineCharCount val=&quot;18&quot;/&gt;&lt;/TableIndex&gt;&lt;/ShapeTextInfo&gt;"/>
  <p:tag name="HTML_SHAPEINFO" val="&lt;TextEffect&gt;&lt;Image&gt;&lt;filename val=&quot;C:\Users\monc0003\Desktop\Cultural WM\data\asimages\{79712951-3A45-4BEE-8F7D-AD555368E66E}_1.png_crop.png&quot;/&gt;&lt;left val=&quot;44&quot;/&gt;&lt;top val=&quot;71&quot;/&gt;&lt;width val=&quot;630&quot;/&gt;&lt;height val=&quot;199&quot;/&gt;&lt;hasText val=&quot;1&quot;/&gt;&lt;paraId val=&quot;1&quot;/&gt;&lt;/Image&gt;&lt;/TextEffect&gt;"/>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6&quot;/&gt;&lt;lineCharCount val=&quot;33&quot;/&gt;&lt;lineCharCount val=&quot;40&quot;/&gt;&lt;lineCharCount val=&quot;34&quot;/&gt;&lt;/TableIndex&gt;&lt;/ShapeTextInfo&gt;"/>
  <p:tag name="HTML_SHAPEINFO" val="&lt;ThreeDShapeInfo&gt;&lt;uuid val=&quot;&quot;/&gt;&lt;isInvalidForFieldText val=&quot;0&quot;/&gt;&lt;Image&gt;&lt;filename val=&quot;C:\Users\monc0003\Desktop\Cultural WM\data\asimages\{7082F241-10BD-45DD-ABCB-3B18BE535027}_27.png&quot;/&gt;&lt;left val=&quot;17&quot;/&gt;&lt;top val=&quot;65&quot;/&gt;&lt;width val=&quot;690&quot;/&gt;&lt;height val=&quot;217&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monc0003\AppData\Local\Temp\~Ca74A3\data\asimages\{93002E12-BB2A-4DDC-9E4E-0B4472CE11F9}_2.png&quot;/&gt;&lt;left val=&quot;52&quot;/&gt;&lt;top val=&quot;168&quot;/&gt;&lt;width val=&quot;614&quot;/&gt;&lt;height val=&quot;104&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A28F\data\asimages\{05275B4E-0B17-4638-90F6-3AD5BBF38685}_1.png&quot;/&gt;&lt;left val=&quot;163&quot;/&gt;&lt;top val=&quot;135&quot;/&gt;&lt;width val=&quot;401&quot;/&gt;&lt;height val=&quot;298&quot;/&gt;&lt;hasText val=&quot;1&quot;/&gt;&lt;/Image&gt;&lt;/ThreeDShapeInfo&gt;"/>
  <p:tag name="PRESENTER_SHAPETEXTINFO" val="&lt;ShapeTextInfo&gt;&lt;TableIndex row=&quot;-1&quot; col=&quot;-1&quot;&gt;&lt;linesCount val=&quot;7&quot;/&gt;&lt;lineCharCount val=&quot;28&quot;/&gt;&lt;lineCharCount val=&quot;26&quot;/&gt;&lt;lineCharCount val=&quot;26&quot;/&gt;&lt;lineCharCount val=&quot;27&quot;/&gt;&lt;lineCharCount val=&quot;27&quot;/&gt;&lt;lineCharCount val=&quot;24&quot;/&gt;&lt;lineCharCount val=&quot;12&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A28F\data\asimages\{7C077726-5463-47C0-B727-714DC4E999D2}_1.png&quot;/&gt;&lt;left val=&quot;203&quot;/&gt;&lt;top val=&quot;161&quot;/&gt;&lt;width val=&quot;313&quot;/&gt;&lt;height val=&quot;249&quot;/&gt;&lt;hasText val=&quot;1&quot;/&gt;&lt;/Image&gt;&lt;/ThreeDShapeInfo&gt;"/>
  <p:tag name="PRESENTER_SHAPEINFO" val="&lt;ThreeDShapeInfo&gt;&lt;uuid val=&quot;{35AE267E-7787-4E2A-8D75-27E327D68A8B}&quot;/&gt;&lt;isInvalidForFieldText val=&quot;1&quot;/&gt;&lt;Image&gt;&lt;filename val=&quot;C:\Users\monc0003\AppData\Local\Temp\~CaA28F\data\asimages\{35AE267E-7787-4E2A-8D75-27E327D68A8B}_1_S.png&quot;/&gt;&lt;left val=&quot;216&quot;/&gt;&lt;top val=&quot;168&quot;/&gt;&lt;width val=&quot;287&quot;/&gt;&lt;height val=&quot;226&quot;/&gt;&lt;hasText val=&quot;0&quot;/&gt;&lt;/Image&gt;&lt;/ThreeDShapeInfo&gt;"/>
  <p:tag name="PRESENTER_SHAPETEXTINFO" val="&lt;ShapeTextInfo&gt;&lt;TableIndex row=&quot;-1&quot; col=&quot;-1&quot;&gt;&lt;linesCount val=&quot;5&quot;/&gt;&lt;lineCharCount val=&quot;8&quot;/&gt;&lt;lineCharCount val=&quot;17&quot;/&gt;&lt;lineCharCount val=&quot;14&quot;/&gt;&lt;lineCharCount val=&quot;18&quot;/&gt;&lt;lineCharCount val=&quot;14&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74A3\data\asimages\{9B17E93F-4A73-474A-8BA8-42F5A64FDBFE}_1.png&quot;/&gt;&lt;left val=&quot;35&quot;/&gt;&lt;top val=&quot;21&quot;/&gt;&lt;width val=&quot;648&quot;/&gt;&lt;height val=&quot;98&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quot;/&gt;&lt;lineCharCount val=&quot;8&quot;/&gt;&lt;lineCharCount val=&quot;11&quot;/&gt;&lt;lineCharCount val=&quot;9&quot;/&gt;&lt;lineCharCount val=&quot;10&quot;/&gt;&lt;lineCharCount val=&quot;10&quot;/&gt;&lt;/TableIndex&gt;&lt;/ShapeTextInfo&gt;"/>
  <p:tag name="HTML_SHAPEINFO" val="&lt;ThreeDShapeInfo&gt;&lt;uuid val=&quot;&quot;/&gt;&lt;isInvalidForFieldText val=&quot;0&quot;/&gt;&lt;Image&gt;&lt;filename val=&quot;C:\Users\monc0003\AppData\Local\Temp\~Ca74A3\data\asimages\{BE746B4C-F9E1-4353-8CF9-7384D6DCB911}_1.png&quot;/&gt;&lt;left val=&quot;15&quot;/&gt;&lt;top val=&quot;134&quot;/&gt;&lt;width val=&quot;350&quot;/&gt;&lt;height val=&quot;335&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4&quot;/&gt;&lt;/TableIndex&gt;&lt;/ShapeTextInfo&gt;"/>
  <p:tag name="HTML_SHAPEINFO" val="&lt;ThreeDShapeInfo&gt;&lt;uuid val=&quot;&quot;/&gt;&lt;isInvalidForFieldText val=&quot;0&quot;/&gt;&lt;Image&gt;&lt;filename val=&quot;C:\Users\monc0003\AppData\Local\Temp\~Ca74A3\data\asimages\{8A18C19C-913A-4962-8DCB-49DEEE16D0D0}_3.png&quot;/&gt;&lt;left val=&quot;444&quot;/&gt;&lt;top val=&quot;209&quot;/&gt;&lt;width val=&quot;259&quot;/&gt;&lt;height val=&quot;132&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C:\Users\monc0003\AppData\Local\Temp\~Ca74A3\data\asimages\{3AB24E72-A1F8-45E9-AC16-03CB1E08F34B}_4.png&quot;/&gt;&lt;left val=&quot;35&quot;/&gt;&lt;top val=&quot;21&quot;/&gt;&lt;width val=&quot;648&quot;/&gt;&lt;height val=&quot;98&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5&quot;/&gt;&lt;lineCharCount val=&quot;15&quot;/&gt;&lt;lineCharCount val=&quot;17&quot;/&gt;&lt;lineCharCount val=&quot;14&quot;/&gt;&lt;lineCharCount val=&quot;14&quot;/&gt;&lt;lineCharCount val=&quot;15&quot;/&gt;&lt;lineCharCount val=&quot;8&quot;/&gt;&lt;lineCharCount val=&quot;9&quot;/&gt;&lt;/TableIndex&gt;&lt;/ShapeTextInfo&gt;"/>
  <p:tag name="HTML_SHAPEINFO" val="&lt;ThreeDShapeInfo&gt;&lt;uuid val=&quot;&quot;/&gt;&lt;isInvalidForFieldText val=&quot;0&quot;/&gt;&lt;Image&gt;&lt;filename val=&quot;C:\Users\monc0003\AppData\Local\Temp\~Ca74A3\data\asimages\{08BDE3BD-9A1D-4E21-97A5-132142F85CA1}_4.png&quot;/&gt;&lt;left val=&quot;3&quot;/&gt;&lt;top val=&quot;132&quot;/&gt;&lt;width val=&quot;312&quot;/&gt;&lt;height val=&quot;368&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INFO" val="&lt;ThreeDShapeInfo&gt;&lt;uuid val=&quot;{A9BF53CD-E30D-4205-90BA-AED62B102FE9}&quot;/&gt;&lt;isInvalidForFieldText val=&quot;0&quot;/&gt;&lt;Image&gt;&lt;filename val=&quot;C:\Users\monc0003\AppData\Local\Temp\~Ca74A3\data\asimages\{A9BF53CD-E30D-4205-90BA-AED62B102FE9}_5.png&quot;/&gt;&lt;left val=&quot;234&quot;/&gt;&lt;top val=&quot;99&quot;/&gt;&lt;width val=&quot;456&quot;/&gt;&lt;height val=&quot;322&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monc0003\AppData\Local\Temp\~Ca74A3\data\asimages\{722309AA-224A-4707-AD7C-8B84EB26B0B7}_5.png&quot;/&gt;&lt;left val=&quot;35&quot;/&gt;&lt;top val=&quot;21&quot;/&gt;&lt;width val=&quot;648&quot;/&gt;&lt;height val=&quot;98&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8&quot;/&gt;&lt;lineCharCount val=&quot;15&quot;/&gt;&lt;lineCharCount val=&quot;11&quot;/&gt;&lt;lineCharCount val=&quot;10&quot;/&gt;&lt;lineCharCount val=&quot;12&quot;/&gt;&lt;lineCharCount val=&quot;10&quot;/&gt;&lt;lineCharCount val=&quot;12&quot;/&gt;&lt;lineCharCount val=&quot;8&quot;/&gt;&lt;lineCharCount val=&quot;9&quot;/&gt;&lt;/TableIndex&gt;&lt;/ShapeTextInfo&gt;"/>
  <p:tag name="HTML_SHAPEINFO" val="&lt;ThreeDShapeInfo&gt;&lt;uuid val=&quot;&quot;/&gt;&lt;isInvalidForFieldText val=&quot;0&quot;/&gt;&lt;Image&gt;&lt;filename val=&quot;C:\Users\monc0003\AppData\Local\Temp\~Ca74A3\data\asimages\{45E00A8C-E6B5-4822-A074-D223F51A3CF9}_5.png&quot;/&gt;&lt;left val=&quot;4&quot;/&gt;&lt;top val=&quot;105&quot;/&gt;&lt;width val=&quot;230&quot;/&gt;&lt;height val=&quot;375&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C6B76F-A914-4DDC-9397-556E521BF3E7}&quot;/&gt;&lt;isInvalidForFieldText val=&quot;0&quot;/&gt;&lt;Image&gt;&lt;filename val=&quot;C:\Users\monc0003\AppData\Local\Temp\~Ca74A3\data\asimages\{22C6B76F-A914-4DDC-9397-556E521BF3E7}_5.png&quot;/&gt;&lt;left val=&quot;359&quot;/&gt;&lt;top val=&quot;315&quot;/&gt;&lt;width val=&quot;359&quot;/&gt;&lt;height val=&quot;207&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AppData\Local\Temp\~Ca74A3\data\asimages\{62417E16-FDC4-4AB4-BA3D-A607FE0E68CE}_6.png&quot;/&gt;&lt;left val=&quot;35&quot;/&gt;&lt;top val=&quot;21&quot;/&gt;&lt;width val=&quot;648&quot;/&gt;&lt;height val=&quot;98&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74A3\data\asimages\{3BE3098C-0B54-49F9-9BEC-4CC266924D62}_7.png&quot;/&gt;&lt;left val=&quot;35&quot;/&gt;&lt;top val=&quot;21&quot;/&gt;&lt;width val=&quot;648&quot;/&gt;&lt;height val=&quot;98&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quot;/&gt;&lt;lineCharCount val=&quot;8&quot;/&gt;&lt;lineCharCount val=&quot;11&quot;/&gt;&lt;lineCharCount val=&quot;9&quot;/&gt;&lt;lineCharCount val=&quot;10&quot;/&gt;&lt;lineCharCount val=&quot;10&quot;/&gt;&lt;/TableIndex&gt;&lt;/ShapeTextInfo&gt;"/>
  <p:tag name="HTML_SHAPEINFO" val="&lt;ThreeDShapeInfo&gt;&lt;uuid val=&quot;&quot;/&gt;&lt;isInvalidForFieldText val=&quot;0&quot;/&gt;&lt;Image&gt;&lt;filename val=&quot;C:\Users\monc0003\AppData\Local\Temp\~Ca74A3\data\asimages\{6223FDA4-9300-4565-B7C4-61F95FE8B4A6}_7.png&quot;/&gt;&lt;left val=&quot;15&quot;/&gt;&lt;top val=&quot;134&quot;/&gt;&lt;width val=&quot;350&quot;/&gt;&lt;height val=&quot;335&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AppData\Local\Temp\~Ca74A3\data\asimages\{4B3E16DF-4044-421E-B904-1BA86D923BEB}_8.png&quot;/&gt;&lt;left val=&quot;35&quot;/&gt;&lt;top val=&quot;21&quot;/&gt;&lt;width val=&quot;648&quot;/&gt;&lt;height val=&quot;98&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1&quot;/&gt;&lt;lineCharCount val=&quot;24&quot;/&gt;&lt;lineCharCount val=&quot;21&quot;/&gt;&lt;lineCharCount val=&quot;37&quot;/&gt;&lt;lineCharCount val=&quot;40&quot;/&gt;&lt;lineCharCount val=&quot;37&quot;/&gt;&lt;lineCharCount val=&quot;13&quot;/&gt;&lt;/TableIndex&gt;&lt;/ShapeTextInfo&gt;"/>
  <p:tag name="HTML_SHAPEINFO" val="&lt;TextEffect&gt;&lt;Image&gt;&lt;filename val=&quot;C:\Users\monc0003\AppData\Local\Temp\~Ca74A3\data\asimages\{B78EEAD9-4A73-4CF1-9923-C40818DED06B}_1.png_crop.png&quot;/&gt;&lt;left val=&quot;44&quot;/&gt;&lt;top val=&quot;137&quot;/&gt;&lt;width val=&quot;319&quot;/&gt;&lt;height val=&quot;23&quot;/&gt;&lt;hasText val=&quot;1&quot;/&gt;&lt;paraId val=&quot;1&quot;/&gt;&lt;/Image&gt;&lt;Image&gt;&lt;filename val=&quot;C:\Users\monc0003\AppData\Local\Temp\~Ca74A3\data\asimages\{B9EC3EB8-F4EC-490C-8B16-A6DF6B0D8013}_1.png_crop.png&quot;/&gt;&lt;left val=&quot;44&quot;/&gt;&lt;top val=&quot;183&quot;/&gt;&lt;width val=&quot;361&quot;/&gt;&lt;height val=&quot;23&quot;/&gt;&lt;hasText val=&quot;1&quot;/&gt;&lt;paraId val=&quot;2&quot;/&gt;&lt;/Image&gt;&lt;Image&gt;&lt;filename val=&quot;C:\Users\monc0003\AppData\Local\Temp\~Ca74A3\data\asimages\{1F85DA44-C321-48CF-BC57-6D4E511CA813}_1.png_crop.png&quot;/&gt;&lt;left val=&quot;44&quot;/&gt;&lt;top val=&quot;229&quot;/&gt;&lt;width val=&quot;314&quot;/&gt;&lt;height val=&quot;29&quot;/&gt;&lt;hasText val=&quot;1&quot;/&gt;&lt;paraId val=&quot;3&quot;/&gt;&lt;/Image&gt;&lt;Image&gt;&lt;filename val=&quot;C:\Users\monc0003\AppData\Local\Temp\~Ca74A3\data\asimages\{579A0246-5A2C-452E-903D-9E697EBEB30D}_1.png_crop.png&quot;/&gt;&lt;left val=&quot;44&quot;/&gt;&lt;top val=&quot;275&quot;/&gt;&lt;width val=&quot;534&quot;/&gt;&lt;height val=&quot;29&quot;/&gt;&lt;hasText val=&quot;1&quot;/&gt;&lt;paraId val=&quot;4&quot;/&gt;&lt;/Image&gt;&lt;Image&gt;&lt;filename val=&quot;C:\Users\monc0003\AppData\Local\Temp\~Ca74A3\data\asimages\{A38032C1-DCF8-4A4B-A970-2238F246BF92}_1.png_crop.png&quot;/&gt;&lt;left val=&quot;44&quot;/&gt;&lt;top val=&quot;321&quot;/&gt;&lt;width val=&quot;578&quot;/&gt;&lt;height val=&quot;29&quot;/&gt;&lt;hasText val=&quot;1&quot;/&gt;&lt;paraId val=&quot;5&quot;/&gt;&lt;/Image&gt;&lt;Image&gt;&lt;filename val=&quot;C:\Users\monc0003\AppData\Local\Temp\~Ca74A3\data\asimages\{79CB77E4-476D-454D-8844-218DA33F8294}_1.png_crop.png&quot;/&gt;&lt;left val=&quot;44&quot;/&gt;&lt;top val=&quot;367&quot;/&gt;&lt;width val=&quot;529&quot;/&gt;&lt;height val=&quot;62&quot;/&gt;&lt;hasText val=&quot;1&quot;/&gt;&lt;paraId val=&quot;6&quot;/&gt;&lt;/Image&gt;&lt;/TextEffect&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AppData\Local\Temp\~Ca74A3\data\asimages\{DE25F893-5304-4948-9990-09D99DB246FD}_9.png&quot;/&gt;&lt;left val=&quot;35&quot;/&gt;&lt;top val=&quot;21&quot;/&gt;&lt;width val=&quot;648&quot;/&gt;&lt;height val=&quot;98&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4&quot;/&gt;&lt;lineCharCount val=&quot;19&quot;/&gt;&lt;lineCharCount val=&quot;14&quot;/&gt;&lt;lineCharCount val=&quot;16&quot;/&gt;&lt;lineCharCount val=&quot;14&quot;/&gt;&lt;lineCharCount val=&quot;20&quot;/&gt;&lt;lineCharCount val=&quot;19&quot;/&gt;&lt;lineCharCount val=&quot;20&quot;/&gt;&lt;lineCharCount val=&quot;8&quot;/&gt;&lt;/TableIndex&gt;&lt;/ShapeTextInfo&gt;"/>
  <p:tag name="HTML_SHAPEINFO" val="&lt;ThreeDShapeInfo&gt;&lt;uuid val=&quot;&quot;/&gt;&lt;isInvalidForFieldText val=&quot;0&quot;/&gt;&lt;Image&gt;&lt;filename val=&quot;C:\Users\monc0003\AppData\Local\Temp\~Ca74A3\data\asimages\{CA08C18A-F7D0-4968-B204-0B242942CF8B}_9.png&quot;/&gt;&lt;left val=&quot;6&quot;/&gt;&lt;top val=&quot;119&quot;/&gt;&lt;width val=&quot;348&quot;/&gt;&lt;height val=&quot;363&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AppData\Local\Temp\~Ca74A3\data\asimages\{BF449350-DE88-4671-913E-EC114BB19054}_10.png&quot;/&gt;&lt;left val=&quot;35&quot;/&gt;&lt;top val=&quot;21&quot;/&gt;&lt;width val=&quot;648&quot;/&gt;&lt;height val=&quot;98&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6&quot;/&gt;&lt;lineCharCount val=&quot;19&quot;/&gt;&lt;lineCharCount val=&quot;22&quot;/&gt;&lt;lineCharCount val=&quot;13&quot;/&gt;&lt;lineCharCount val=&quot;11&quot;/&gt;&lt;lineCharCount val=&quot;8&quot;/&gt;&lt;lineCharCount val=&quot;18&quot;/&gt;&lt;lineCharCount val=&quot;11&quot;/&gt;&lt;/TableIndex&gt;&lt;/ShapeTextInfo&gt;"/>
  <p:tag name="HTML_SHAPEINFO" val="&lt;ThreeDShapeInfo&gt;&lt;uuid val=&quot;&quot;/&gt;&lt;isInvalidForFieldText val=&quot;0&quot;/&gt;&lt;Image&gt;&lt;filename val=&quot;C:\Users\monc0003\AppData\Local\Temp\~Ca74A3\data\asimages\{F9F2D958-B474-4487-8EBF-ECC173DFC522}_10.png&quot;/&gt;&lt;left val=&quot;372&quot;/&gt;&lt;top val=&quot;125&quot;/&gt;&lt;width val=&quot;351&quot;/&gt;&lt;height val=&quot;363&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AppData\Local\Temp\~Ca74A3\data\asimages\{4B3E16DF-4044-421E-B904-1BA86D923BEB}_8.png&quot;/&gt;&lt;left val=&quot;35&quot;/&gt;&lt;top val=&quot;21&quot;/&gt;&lt;width val=&quot;648&quot;/&gt;&lt;height val=&quot;98&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1&quot;/&gt;&lt;lineCharCount val=&quot;24&quot;/&gt;&lt;lineCharCount val=&quot;21&quot;/&gt;&lt;lineCharCount val=&quot;37&quot;/&gt;&lt;lineCharCount val=&quot;40&quot;/&gt;&lt;lineCharCount val=&quot;37&quot;/&gt;&lt;lineCharCount val=&quot;13&quot;/&gt;&lt;/TableIndex&gt;&lt;/ShapeTextInfo&gt;"/>
  <p:tag name="HTML_SHAPEINFO" val="&lt;TextEffect&gt;&lt;Image&gt;&lt;filename val=&quot;C:\Users\monc0003\AppData\Local\Temp\~Ca74A3\data\asimages\{B78EEAD9-4A73-4CF1-9923-C40818DED06B}_1.png_crop.png&quot;/&gt;&lt;left val=&quot;44&quot;/&gt;&lt;top val=&quot;137&quot;/&gt;&lt;width val=&quot;319&quot;/&gt;&lt;height val=&quot;23&quot;/&gt;&lt;hasText val=&quot;1&quot;/&gt;&lt;paraId val=&quot;1&quot;/&gt;&lt;/Image&gt;&lt;Image&gt;&lt;filename val=&quot;C:\Users\monc0003\AppData\Local\Temp\~Ca74A3\data\asimages\{B9EC3EB8-F4EC-490C-8B16-A6DF6B0D8013}_1.png_crop.png&quot;/&gt;&lt;left val=&quot;44&quot;/&gt;&lt;top val=&quot;183&quot;/&gt;&lt;width val=&quot;361&quot;/&gt;&lt;height val=&quot;23&quot;/&gt;&lt;hasText val=&quot;1&quot;/&gt;&lt;paraId val=&quot;2&quot;/&gt;&lt;/Image&gt;&lt;Image&gt;&lt;filename val=&quot;C:\Users\monc0003\AppData\Local\Temp\~Ca74A3\data\asimages\{1F85DA44-C321-48CF-BC57-6D4E511CA813}_1.png_crop.png&quot;/&gt;&lt;left val=&quot;44&quot;/&gt;&lt;top val=&quot;229&quot;/&gt;&lt;width val=&quot;314&quot;/&gt;&lt;height val=&quot;29&quot;/&gt;&lt;hasText val=&quot;1&quot;/&gt;&lt;paraId val=&quot;3&quot;/&gt;&lt;/Image&gt;&lt;Image&gt;&lt;filename val=&quot;C:\Users\monc0003\AppData\Local\Temp\~Ca74A3\data\asimages\{579A0246-5A2C-452E-903D-9E697EBEB30D}_1.png_crop.png&quot;/&gt;&lt;left val=&quot;44&quot;/&gt;&lt;top val=&quot;275&quot;/&gt;&lt;width val=&quot;534&quot;/&gt;&lt;height val=&quot;29&quot;/&gt;&lt;hasText val=&quot;1&quot;/&gt;&lt;paraId val=&quot;4&quot;/&gt;&lt;/Image&gt;&lt;Image&gt;&lt;filename val=&quot;C:\Users\monc0003\AppData\Local\Temp\~Ca74A3\data\asimages\{A38032C1-DCF8-4A4B-A970-2238F246BF92}_1.png_crop.png&quot;/&gt;&lt;left val=&quot;44&quot;/&gt;&lt;top val=&quot;321&quot;/&gt;&lt;width val=&quot;578&quot;/&gt;&lt;height val=&quot;29&quot;/&gt;&lt;hasText val=&quot;1&quot;/&gt;&lt;paraId val=&quot;5&quot;/&gt;&lt;/Image&gt;&lt;Image&gt;&lt;filename val=&quot;C:\Users\monc0003\AppData\Local\Temp\~Ca74A3\data\asimages\{79CB77E4-476D-454D-8844-218DA33F8294}_1.png_crop.png&quot;/&gt;&lt;left val=&quot;44&quot;/&gt;&lt;top val=&quot;367&quot;/&gt;&lt;width val=&quot;529&quot;/&gt;&lt;height val=&quot;62&quot;/&gt;&lt;hasText val=&quot;1&quot;/&gt;&lt;paraId val=&quot;6&quot;/&gt;&lt;/Image&gt;&lt;/TextEffect&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4&quot;/&gt;&lt;lineCharCount val=&quot;9&quot;/&gt;&lt;/TableIndex&gt;&lt;/ShapeTextInfo&gt;"/>
  <p:tag name="HTML_SHAPEINFO" val="&lt;ThreeDShapeInfo&gt;&lt;uuid val=&quot;&quot;/&gt;&lt;isInvalidForFieldText val=&quot;0&quot;/&gt;&lt;Image&gt;&lt;filename val=&quot;C:\Users\monc0003\AppData\Local\Temp\~Ca74A3\data\asimages\{26B55A01-BE94-42B6-BFA7-7782C07D0B67}_12.png&quot;/&gt;&lt;left val=&quot;15&quot;/&gt;&lt;top val=&quot;13&quot;/&gt;&lt;width val=&quot;329&quot;/&gt;&lt;height val=&quot;133&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8&quot;/&gt;&lt;lineCharCount val=&quot;15&quot;/&gt;&lt;lineCharCount val=&quot;13&quot;/&gt;&lt;lineCharCount val=&quot;15&quot;/&gt;&lt;lineCharCount val=&quot;16&quot;/&gt;&lt;lineCharCount val=&quot;13&quot;/&gt;&lt;lineCharCount val=&quot;11&quot;/&gt;&lt;lineCharCount val=&quot;16&quot;/&gt;&lt;/TableIndex&gt;&lt;/ShapeTextInfo&gt;"/>
  <p:tag name="HTML_SHAPEINFO" val="&lt;ThreeDShapeInfo&gt;&lt;uuid val=&quot;&quot;/&gt;&lt;isInvalidForFieldText val=&quot;0&quot;/&gt;&lt;Image&gt;&lt;filename val=&quot;C:\Users\monc0003\AppData\Local\Temp\~Ca74A3\data\asimages\{ADE61B42-CA01-4729-A008-96C6015C260F}_12.png&quot;/&gt;&lt;left val=&quot;13&quot;/&gt;&lt;top val=&quot;141&quot;/&gt;&lt;width val=&quot;301&quot;/&gt;&lt;height val=&quot;367&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74A3\data\asimages\{316D5EAD-5FB1-490C-9CE6-CD8BD2A563DF}_13.png&quot;/&gt;&lt;left val=&quot;35&quot;/&gt;&lt;top val=&quot;21&quot;/&gt;&lt;width val=&quot;648&quot;/&gt;&lt;height val=&quot;98&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monc0003\AppData\Local\Temp\~Ca74A3\data\asimages\{06E42C43-1BAC-4A29-A300-871C74E67B66}_13.png&quot;/&gt;&lt;left val=&quot;91&quot;/&gt;&lt;top val=&quot;460&quot;/&gt;&lt;width val=&quot;213&quot;/&gt;&lt;height val=&quot;51&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monc0003\AppData\Local\Temp\~Ca74A3\data\asimages\{CFC41D5D-F155-41D7-864C-567A35962CC8}_13.png&quot;/&gt;&lt;left val=&quot;493&quot;/&gt;&lt;top val=&quot;460&quot;/&gt;&lt;width val=&quot;122&quot;/&gt;&lt;height val=&quot;51&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AppData\Local\Temp\~Ca74A3\data\asimages\{4B3E16DF-4044-421E-B904-1BA86D923BEB}_8.png&quot;/&gt;&lt;left val=&quot;35&quot;/&gt;&lt;top val=&quot;21&quot;/&gt;&lt;width val=&quot;648&quot;/&gt;&lt;height val=&quot;98&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1&quot;/&gt;&lt;lineCharCount val=&quot;24&quot;/&gt;&lt;lineCharCount val=&quot;21&quot;/&gt;&lt;lineCharCount val=&quot;37&quot;/&gt;&lt;lineCharCount val=&quot;40&quot;/&gt;&lt;lineCharCount val=&quot;37&quot;/&gt;&lt;lineCharCount val=&quot;13&quot;/&gt;&lt;/TableIndex&gt;&lt;/ShapeTextInfo&gt;"/>
  <p:tag name="HTML_SHAPEINFO" val="&lt;TextEffect&gt;&lt;Image&gt;&lt;filename val=&quot;C:\Users\monc0003\AppData\Local\Temp\~Ca74A3\data\asimages\{B78EEAD9-4A73-4CF1-9923-C40818DED06B}_1.png_crop.png&quot;/&gt;&lt;left val=&quot;44&quot;/&gt;&lt;top val=&quot;137&quot;/&gt;&lt;width val=&quot;319&quot;/&gt;&lt;height val=&quot;23&quot;/&gt;&lt;hasText val=&quot;1&quot;/&gt;&lt;paraId val=&quot;1&quot;/&gt;&lt;/Image&gt;&lt;Image&gt;&lt;filename val=&quot;C:\Users\monc0003\AppData\Local\Temp\~Ca74A3\data\asimages\{B9EC3EB8-F4EC-490C-8B16-A6DF6B0D8013}_1.png_crop.png&quot;/&gt;&lt;left val=&quot;44&quot;/&gt;&lt;top val=&quot;183&quot;/&gt;&lt;width val=&quot;361&quot;/&gt;&lt;height val=&quot;23&quot;/&gt;&lt;hasText val=&quot;1&quot;/&gt;&lt;paraId val=&quot;2&quot;/&gt;&lt;/Image&gt;&lt;Image&gt;&lt;filename val=&quot;C:\Users\monc0003\AppData\Local\Temp\~Ca74A3\data\asimages\{1F85DA44-C321-48CF-BC57-6D4E511CA813}_1.png_crop.png&quot;/&gt;&lt;left val=&quot;44&quot;/&gt;&lt;top val=&quot;229&quot;/&gt;&lt;width val=&quot;314&quot;/&gt;&lt;height val=&quot;29&quot;/&gt;&lt;hasText val=&quot;1&quot;/&gt;&lt;paraId val=&quot;3&quot;/&gt;&lt;/Image&gt;&lt;Image&gt;&lt;filename val=&quot;C:\Users\monc0003\AppData\Local\Temp\~Ca74A3\data\asimages\{579A0246-5A2C-452E-903D-9E697EBEB30D}_1.png_crop.png&quot;/&gt;&lt;left val=&quot;44&quot;/&gt;&lt;top val=&quot;275&quot;/&gt;&lt;width val=&quot;534&quot;/&gt;&lt;height val=&quot;29&quot;/&gt;&lt;hasText val=&quot;1&quot;/&gt;&lt;paraId val=&quot;4&quot;/&gt;&lt;/Image&gt;&lt;Image&gt;&lt;filename val=&quot;C:\Users\monc0003\AppData\Local\Temp\~Ca74A3\data\asimages\{A38032C1-DCF8-4A4B-A970-2238F246BF92}_1.png_crop.png&quot;/&gt;&lt;left val=&quot;44&quot;/&gt;&lt;top val=&quot;321&quot;/&gt;&lt;width val=&quot;578&quot;/&gt;&lt;height val=&quot;29&quot;/&gt;&lt;hasText val=&quot;1&quot;/&gt;&lt;paraId val=&quot;5&quot;/&gt;&lt;/Image&gt;&lt;Image&gt;&lt;filename val=&quot;C:\Users\monc0003\AppData\Local\Temp\~Ca74A3\data\asimages\{79CB77E4-476D-454D-8844-218DA33F8294}_1.png_crop.png&quot;/&gt;&lt;left val=&quot;44&quot;/&gt;&lt;top val=&quot;367&quot;/&gt;&lt;width val=&quot;529&quot;/&gt;&lt;height val=&quot;62&quot;/&gt;&lt;hasText val=&quot;1&quot;/&gt;&lt;paraId val=&quot;6&quot;/&gt;&lt;/Image&gt;&lt;/TextEffect&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12&quot;/&gt;&lt;/TableIndex&gt;&lt;/ShapeTextInfo&gt;"/>
  <p:tag name="HTML_SHAPEINFO" val="&lt;ThreeDShapeInfo&gt;&lt;uuid val=&quot;&quot;/&gt;&lt;isInvalidForFieldText val=&quot;0&quot;/&gt;&lt;Image&gt;&lt;filename val=&quot;C:\Users\monc0003\AppData\Local\Temp\~Ca74A3\data\asimages\{5DDE396B-2039-48C3-93A8-5BD2C0F0E5BC}_15.png&quot;/&gt;&lt;left val=&quot;35&quot;/&gt;&lt;top val=&quot;18&quot;/&gt;&lt;width val=&quot;325&quot;/&gt;&lt;height val=&quot;132&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8&quot;/&gt;&lt;lineCharCount val=&quot;20&quot;/&gt;&lt;lineCharCount val=&quot;9&quot;/&gt;&lt;lineCharCount val=&quot;14&quot;/&gt;&lt;lineCharCount val=&quot;9&quot;/&gt;&lt;lineCharCount val=&quot;16&quot;/&gt;&lt;lineCharCount val=&quot;20&quot;/&gt;&lt;lineCharCount val=&quot;18&quot;/&gt;&lt;lineCharCount val=&quot;14&quot;/&gt;&lt;/TableIndex&gt;&lt;/ShapeTextInfo&gt;"/>
  <p:tag name="HTML_SHAPEINFO" val="&lt;TextEffect&gt;&lt;Image&gt;&lt;filename val=&quot;C:\Users\monc0003\AppData\Local\Temp\~Ca74A3\data\asimages\{4C496662-A48E-4F6B-9D1E-CE2533F4E97A}_1.png_crop.png&quot;/&gt;&lt;left val=&quot;44&quot;/&gt;&lt;top val=&quot;149&quot;/&gt;&lt;width val=&quot;310&quot;/&gt;&lt;height val=&quot;106&quot;/&gt;&lt;hasText val=&quot;1&quot;/&gt;&lt;paraId val=&quot;1&quot;/&gt;&lt;/Image&gt;&lt;Image&gt;&lt;filename val=&quot;C:\Users\monc0003\AppData\Local\Temp\~Ca74A3\data\asimages\{727F2137-688E-4FE2-85D3-53152C8CB7AE}_1.png_crop.png&quot;/&gt;&lt;left val=&quot;44&quot;/&gt;&lt;top val=&quot;272&quot;/&gt;&lt;width val=&quot;228&quot;/&gt;&lt;height val=&quot;68&quot;/&gt;&lt;hasText val=&quot;1&quot;/&gt;&lt;paraId val=&quot;2&quot;/&gt;&lt;/Image&gt;&lt;Image&gt;&lt;filename val=&quot;C:\Users\monc0003\AppData\Local\Temp\~Ca74A3\data\asimages\{40350781-5B1A-4C44-86F6-5DD4988806DF}_1.png_crop.png&quot;/&gt;&lt;left val=&quot;78&quot;/&gt;&lt;top val=&quot;355&quot;/&gt;&lt;width val=&quot;265&quot;/&gt;&lt;height val=&quot;126&quot;/&gt;&lt;hasText val=&quot;1&quot;/&gt;&lt;paraId val=&quot;3&quot;/&gt;&lt;/Image&gt;&lt;/TextEffect&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12&quot;/&gt;&lt;/TableIndex&gt;&lt;/ShapeTextInfo&gt;"/>
  <p:tag name="HTML_SHAPEINFO" val="&lt;ThreeDShapeInfo&gt;&lt;uuid val=&quot;&quot;/&gt;&lt;isInvalidForFieldText val=&quot;0&quot;/&gt;&lt;Image&gt;&lt;filename val=&quot;C:\Users\monc0003\AppData\Local\Temp\~Ca74A3\data\asimages\{33BCEDCB-4D19-4454-9456-66D1F9842B6C}_16.png&quot;/&gt;&lt;left val=&quot;369&quot;/&gt;&lt;top val=&quot;28&quot;/&gt;&lt;width val=&quot;327&quot;/&gt;&lt;height val=&quot;132&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8&quot;/&gt;&lt;lineCharCount val=&quot;17&quot;/&gt;&lt;lineCharCount val=&quot;14&quot;/&gt;&lt;lineCharCount val=&quot;13&quot;/&gt;&lt;lineCharCount val=&quot;11&quot;/&gt;&lt;lineCharCount val=&quot;8&quot;/&gt;&lt;lineCharCount val=&quot;22&quot;/&gt;&lt;lineCharCount val=&quot;12&quot;/&gt;&lt;lineCharCount val=&quot;20&quot;/&gt;&lt;lineCharCount val=&quot;11&quot;/&gt;&lt;/TableIndex&gt;&lt;/ShapeTextInfo&gt;"/>
  <p:tag name="HTML_SHAPEINFO" val="&lt;ThreeDShapeInfo&gt;&lt;uuid val=&quot;&quot;/&gt;&lt;isInvalidForFieldText val=&quot;0&quot;/&gt;&lt;Image&gt;&lt;filename val=&quot;C:\Users\monc0003\AppData\Local\Temp\~Ca74A3\data\asimages\{118363BF-6417-4483-A3D4-2B44DF0408B1}_16.png&quot;/&gt;&lt;left val=&quot;359&quot;/&gt;&lt;top val=&quot;138&quot;/&gt;&lt;width val=&quot;354&quot;/&gt;&lt;height val=&quot;367&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AppData\Local\Temp\~Ca74A3\data\asimages\{4B3E16DF-4044-421E-B904-1BA86D923BEB}_8.png&quot;/&gt;&lt;left val=&quot;35&quot;/&gt;&lt;top val=&quot;21&quot;/&gt;&lt;width val=&quot;648&quot;/&gt;&lt;height val=&quot;98&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1&quot;/&gt;&lt;lineCharCount val=&quot;24&quot;/&gt;&lt;lineCharCount val=&quot;21&quot;/&gt;&lt;lineCharCount val=&quot;37&quot;/&gt;&lt;lineCharCount val=&quot;40&quot;/&gt;&lt;lineCharCount val=&quot;37&quot;/&gt;&lt;lineCharCount val=&quot;13&quot;/&gt;&lt;/TableIndex&gt;&lt;/ShapeTextInfo&gt;"/>
  <p:tag name="HTML_SHAPEINFO" val="&lt;TextEffect&gt;&lt;Image&gt;&lt;filename val=&quot;C:\Users\monc0003\AppData\Local\Temp\~Ca74A3\data\asimages\{B78EEAD9-4A73-4CF1-9923-C40818DED06B}_1.png_crop.png&quot;/&gt;&lt;left val=&quot;44&quot;/&gt;&lt;top val=&quot;137&quot;/&gt;&lt;width val=&quot;319&quot;/&gt;&lt;height val=&quot;23&quot;/&gt;&lt;hasText val=&quot;1&quot;/&gt;&lt;paraId val=&quot;1&quot;/&gt;&lt;/Image&gt;&lt;Image&gt;&lt;filename val=&quot;C:\Users\monc0003\AppData\Local\Temp\~Ca74A3\data\asimages\{B9EC3EB8-F4EC-490C-8B16-A6DF6B0D8013}_1.png_crop.png&quot;/&gt;&lt;left val=&quot;44&quot;/&gt;&lt;top val=&quot;183&quot;/&gt;&lt;width val=&quot;361&quot;/&gt;&lt;height val=&quot;23&quot;/&gt;&lt;hasText val=&quot;1&quot;/&gt;&lt;paraId val=&quot;2&quot;/&gt;&lt;/Image&gt;&lt;Image&gt;&lt;filename val=&quot;C:\Users\monc0003\AppData\Local\Temp\~Ca74A3\data\asimages\{1F85DA44-C321-48CF-BC57-6D4E511CA813}_1.png_crop.png&quot;/&gt;&lt;left val=&quot;44&quot;/&gt;&lt;top val=&quot;229&quot;/&gt;&lt;width val=&quot;314&quot;/&gt;&lt;height val=&quot;29&quot;/&gt;&lt;hasText val=&quot;1&quot;/&gt;&lt;paraId val=&quot;3&quot;/&gt;&lt;/Image&gt;&lt;Image&gt;&lt;filename val=&quot;C:\Users\monc0003\AppData\Local\Temp\~Ca74A3\data\asimages\{579A0246-5A2C-452E-903D-9E697EBEB30D}_1.png_crop.png&quot;/&gt;&lt;left val=&quot;44&quot;/&gt;&lt;top val=&quot;275&quot;/&gt;&lt;width val=&quot;534&quot;/&gt;&lt;height val=&quot;29&quot;/&gt;&lt;hasText val=&quot;1&quot;/&gt;&lt;paraId val=&quot;4&quot;/&gt;&lt;/Image&gt;&lt;Image&gt;&lt;filename val=&quot;C:\Users\monc0003\AppData\Local\Temp\~Ca74A3\data\asimages\{A38032C1-DCF8-4A4B-A970-2238F246BF92}_1.png_crop.png&quot;/&gt;&lt;left val=&quot;44&quot;/&gt;&lt;top val=&quot;321&quot;/&gt;&lt;width val=&quot;578&quot;/&gt;&lt;height val=&quot;29&quot;/&gt;&lt;hasText val=&quot;1&quot;/&gt;&lt;paraId val=&quot;5&quot;/&gt;&lt;/Image&gt;&lt;Image&gt;&lt;filename val=&quot;C:\Users\monc0003\AppData\Local\Temp\~Ca74A3\data\asimages\{79CB77E4-476D-454D-8844-218DA33F8294}_1.png_crop.png&quot;/&gt;&lt;left val=&quot;44&quot;/&gt;&lt;top val=&quot;367&quot;/&gt;&lt;width val=&quot;529&quot;/&gt;&lt;height val=&quot;62&quot;/&gt;&lt;hasText val=&quot;1&quot;/&gt;&lt;paraId val=&quot;6&quot;/&gt;&lt;/Image&gt;&lt;/TextEffect&gt;"/>
</p:tagLst>
</file>

<file path=ppt/tags/tag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4A3\data\asimages\{58285691-D0EA-4C6C-8516-C7C704CC7D31}_18.png&quot;/&gt;&lt;left val=&quot;306&quot;/&gt;&lt;top val=&quot;111&quot;/&gt;&lt;width val=&quot;414&quot;/&gt;&lt;height val=&quot;385&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monc0003\AppData\Local\Temp\~Ca74A3\data\asimages\{C6BAF8E4-3DA4-403E-B9D8-5A4861BCDC80}_18.png&quot;/&gt;&lt;left val=&quot;12&quot;/&gt;&lt;top val=&quot;1&quot;/&gt;&lt;width val=&quot;695&quot;/&gt;&lt;height val=&quot;103&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3&quot;/&gt;&lt;lineCharCount val=&quot;9&quot;/&gt;&lt;lineCharCount val=&quot;4&quot;/&gt;&lt;lineCharCount val=&quot;15&quot;/&gt;&lt;lineCharCount val=&quot;18&quot;/&gt;&lt;lineCharCount val=&quot;14&quot;/&gt;&lt;lineCharCount val=&quot;11&quot;/&gt;&lt;lineCharCount val=&quot;7&quot;/&gt;&lt;/TableIndex&gt;&lt;/ShapeTextInfo&gt;"/>
  <p:tag name="HTML_SHAPEINFO" val="&lt;ThreeDShapeInfo&gt;&lt;uuid val=&quot;&quot;/&gt;&lt;isInvalidForFieldText val=&quot;0&quot;/&gt;&lt;Image&gt;&lt;filename val=&quot;C:\Users\monc0003\AppData\Local\Temp\~Ca74A3\data\asimages\{8E6E155D-2039-417C-AB7F-F16ED3643048}_18.png&quot;/&gt;&lt;left val=&quot;0&quot;/&gt;&lt;top val=&quot;104&quot;/&gt;&lt;width val=&quot;319&quot;/&gt;&lt;height val=&quot;381&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quot;/&gt;&lt;lineCharCount val=&quot;11&quot;/&gt;&lt;/TableIndex&gt;&lt;/ShapeTextInfo&gt;"/>
  <p:tag name="HTML_SHAPEINFO" val="&lt;ThreeDShapeInfo&gt;&lt;uuid val=&quot;&quot;/&gt;&lt;isInvalidForFieldText val=&quot;0&quot;/&gt;&lt;Image&gt;&lt;filename val=&quot;C:\Users\monc0003\AppData\Local\Temp\~Ca74A3\data\asimages\{49C9EE7F-CC3C-4525-A002-C552C095E5CC}_18.png&quot;/&gt;&lt;left val=&quot;430&quot;/&gt;&lt;top val=&quot;237&quot;/&gt;&lt;width val=&quot;214&quot;/&gt;&lt;height val=&quot;106&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AppData\Local\Temp\~Ca74A3\data\asimages\{4F619F7A-4A47-4FA0-B273-DD0F205ED527}_19.png&quot;/&gt;&lt;left val=&quot;12&quot;/&gt;&lt;top val=&quot;12&quot;/&gt;&lt;width val=&quot;686&quot;/&gt;&lt;height val=&quot;98&quot;/&gt;&lt;hasText val=&quot;1&quot;/&gt;&lt;/Image&gt;&lt;/ThreeDShape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2&quot;/&gt;&lt;lineCharCount val=&quot;18&quot;/&gt;&lt;lineCharCount val=&quot;12&quot;/&gt;&lt;lineCharCount val=&quot;9&quot;/&gt;&lt;lineCharCount val=&quot;12&quot;/&gt;&lt;lineCharCount val=&quot;11&quot;/&gt;&lt;lineCharCount val=&quot;13&quot;/&gt;&lt;lineCharCount val=&quot;6&quot;/&gt;&lt;/TableIndex&gt;&lt;/ShapeTextInfo&gt;"/>
  <p:tag name="HTML_SHAPEINFO" val="&lt;ThreeDShapeInfo&gt;&lt;uuid val=&quot;&quot;/&gt;&lt;isInvalidForFieldText val=&quot;0&quot;/&gt;&lt;Image&gt;&lt;filename val=&quot;C:\Users\monc0003\AppData\Local\Temp\~Ca74A3\data\asimages\{250FBC29-6451-44F2-BAAA-7318B50FFBAA}_19.png&quot;/&gt;&lt;left val=&quot;317&quot;/&gt;&lt;top val=&quot;120&quot;/&gt;&lt;width val=&quot;368&quot;/&gt;&lt;height val=&quot;397&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 name="HTML_SHAPEINFO" val="&lt;ThreeDShapeInfo&gt;&lt;uuid val=&quot;&quot;/&gt;&lt;isInvalidForFieldText val=&quot;0&quot;/&gt;&lt;Image&gt;&lt;filename val=&quot;C:\Users\monc0003\AppData\Local\Temp\~Ca74A3\data\asimages\{B6591B13-132B-4804-AF38-85014E2E0DDD}_20.png&quot;/&gt;&lt;left val=&quot;0&quot;/&gt;&lt;top val=&quot;11&quot;/&gt;&lt;width val=&quot;720&quot;/&gt;&lt;height val=&quot;103&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9&quot;/&gt;&lt;lineCharCount val=&quot;10&quot;/&gt;&lt;lineCharCount val=&quot;9&quot;/&gt;&lt;lineCharCount val=&quot;10&quot;/&gt;&lt;lineCharCount val=&quot;8&quot;/&gt;&lt;lineCharCount val=&quot;5&quot;/&gt;&lt;lineCharCount val=&quot;13&quot;/&gt;&lt;lineCharCount val=&quot;9&quot;/&gt;&lt;/TableIndex&gt;&lt;/ShapeTextInfo&gt;"/>
  <p:tag name="HTML_SHAPEINFO" val="&lt;ThreeDShapeInfo&gt;&lt;uuid val=&quot;&quot;/&gt;&lt;isInvalidForFieldText val=&quot;0&quot;/&gt;&lt;Image&gt;&lt;filename val=&quot;C:\Users\monc0003\AppData\Local\Temp\~Ca74A3\data\asimages\{BA32632F-2CAD-4F6B-92C4-E6FFA3CB4C42}_20.png&quot;/&gt;&lt;left val=&quot;24&quot;/&gt;&lt;top val=&quot;115&quot;/&gt;&lt;width val=&quot;319&quot;/&gt;&lt;height val=&quot;367&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5&quot;/&gt;&lt;lineCharCount val=&quot;21&quot;/&gt;&lt;/TableIndex&gt;&lt;/ShapeTextInfo&gt;"/>
  <p:tag name="HTML_SHAPEINFO" val="&lt;ThreeDShapeInfo&gt;&lt;uuid val=&quot;&quot;/&gt;&lt;isInvalidForFieldText val=&quot;0&quot;/&gt;&lt;Image&gt;&lt;filename val=&quot;C:\Users\monc0003\AppData\Local\Temp\~Ca74A3\data\asimages\{10B52CD9-53D4-4765-A0DC-7FCB219CB2C2}_21.png&quot;/&gt;&lt;left val=&quot;8&quot;/&gt;&lt;top val=&quot;4&quot;/&gt;&lt;width val=&quot;700&quot;/&gt;&lt;height val=&quot;133&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7&quot;/&gt;&lt;lineCharCount val=&quot;8&quot;/&gt;&lt;lineCharCount val=&quot;14&quot;/&gt;&lt;lineCharCount val=&quot;11&quot;/&gt;&lt;lineCharCount val=&quot;9&quot;/&gt;&lt;lineCharCount val=&quot;11&quot;/&gt;&lt;lineCharCount val=&quot;20&quot;/&gt;&lt;/TableIndex&gt;&lt;/ShapeTextInfo&gt;"/>
  <p:tag name="HTML_SHAPEINFO" val="&lt;ThreeDShapeInfo&gt;&lt;uuid val=&quot;&quot;/&gt;&lt;isInvalidForFieldText val=&quot;0&quot;/&gt;&lt;Image&gt;&lt;filename val=&quot;C:\Users\monc0003\AppData\Local\Temp\~Ca74A3\data\asimages\{C7097C2B-6724-4249-9AB7-180FBECD85AC}_21.png&quot;/&gt;&lt;left val=&quot;410&quot;/&gt;&lt;top val=&quot;140&quot;/&gt;&lt;width val=&quot;289&quot;/&gt;&lt;height val=&quot;325&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monc0003\AppData\Local\Temp\~Ca74A3\data\asimages\{AB258A11-0B63-4930-8553-075B9C6A38A5}_21.png&quot;/&gt;&lt;left val=&quot;54&quot;/&gt;&lt;top val=&quot;449&quot;/&gt;&lt;width val=&quot;266&quot;/&gt;&lt;height val=&quot;39&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4&quot;/&gt;&lt;lineCharCount val=&quot;10&quot;/&gt;&lt;lineCharCount val=&quot;10&quot;/&gt;&lt;/TableIndex&gt;&lt;/ShapeTextInfo&gt;"/>
  <p:tag name="HTML_SHAPEINFO" val="&lt;ThreeDShapeInfo&gt;&lt;uuid val=&quot;&quot;/&gt;&lt;isInvalidForFieldText val=&quot;0&quot;/&gt;&lt;Image&gt;&lt;filename val=&quot;C:\Users\monc0003\AppData\Local\Temp\~Ca74A3\data\asimages\{39250D35-7100-44F7-AFAC-96332C75BB81}_22.png&quot;/&gt;&lt;left val=&quot;0&quot;/&gt;&lt;top val=&quot;6&quot;/&gt;&lt;width val=&quot;314&quot;/&gt;&lt;height val=&quot;181&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5&quot;/&gt;&lt;lineCharCount val=&quot;11&quot;/&gt;&lt;lineCharCount val=&quot;9&quot;/&gt;&lt;lineCharCount val=&quot;11&quot;/&gt;&lt;lineCharCount val=&quot;9&quot;/&gt;&lt;lineCharCount val=&quot;6&quot;/&gt;&lt;/TableIndex&gt;&lt;/ShapeTextInfo&gt;"/>
  <p:tag name="HTML_SHAPEINFO" val="&lt;ThreeDShapeInfo&gt;&lt;uuid val=&quot;&quot;/&gt;&lt;isInvalidForFieldText val=&quot;0&quot;/&gt;&lt;Image&gt;&lt;filename val=&quot;C:\Users\monc0003\AppData\Local\Temp\~Ca74A3\data\asimages\{3E6CF36B-6EAF-4B1B-98EE-FC2E6C0F878F}_22.png&quot;/&gt;&lt;left val=&quot;5&quot;/&gt;&lt;top val=&quot;182&quot;/&gt;&lt;width val=&quot;290&quot;/&gt;&lt;height val=&quot;328&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4&quot;/&gt;&lt;lineCharCount val=&quot;20&quot;/&gt;&lt;/TableIndex&gt;&lt;/ShapeTextInfo&gt;"/>
  <p:tag name="HTML_SHAPEINFO" val="&lt;ThreeDShapeInfo&gt;&lt;uuid val=&quot;&quot;/&gt;&lt;isInvalidForFieldText val=&quot;0&quot;/&gt;&lt;Image&gt;&lt;filename val=&quot;C:\Users\monc0003\AppData\Local\Temp\~Ca74A3\data\asimages\{5E458DA7-B133-4981-BBF4-441F4869F42A}_23.png&quot;/&gt;&lt;left val=&quot;10&quot;/&gt;&lt;top val=&quot;-2&quot;/&gt;&lt;width val=&quot;698&quot;/&gt;&lt;height val=&quot;133&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4&quot;/&gt;&lt;lineCharCount val=&quot;11&quot;/&gt;&lt;lineCharCount val=&quot;10&quot;/&gt;&lt;lineCharCount val=&quot;16&quot;/&gt;&lt;lineCharCount val=&quot;11&quot;/&gt;&lt;/TableIndex&gt;&lt;/ShapeTextInfo&gt;"/>
  <p:tag name="HTML_SHAPEINFO" val="&lt;ThreeDShapeInfo&gt;&lt;uuid val=&quot;&quot;/&gt;&lt;isInvalidForFieldText val=&quot;0&quot;/&gt;&lt;Image&gt;&lt;filename val=&quot;C:\Users\monc0003\AppData\Local\Temp\~Ca74A3\data\asimages\{F736B645-06A7-41C1-B2F5-0EA215FB8F9B}_23.png&quot;/&gt;&lt;left val=&quot;408&quot;/&gt;&lt;top val=&quot;127&quot;/&gt;&lt;width val=&quot;300&quot;/&gt;&lt;height val=&quot;363&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7&quot;/&gt;&lt;/TableIndex&gt;&lt;/ShapeTextInfo&gt;"/>
  <p:tag name="HTML_SHAPEINFO" val="&lt;ThreeDShapeInfo&gt;&lt;uuid val=&quot;&quot;/&gt;&lt;isInvalidForFieldText val=&quot;0&quot;/&gt;&lt;Image&gt;&lt;filename val=&quot;C:\Users\monc0003\AppData\Local\Temp\~Ca74A3\data\asimages\{15CBC360-D983-4850-B982-6DF49BDF1C0A}_23.png&quot;/&gt;&lt;left val=&quot;260&quot;/&gt;&lt;top val=&quot;139&quot;/&gt;&lt;width val=&quot;84&quot;/&gt;&lt;height val=&quot;60&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3&quot;/&gt;&lt;lineCharCount val=&quot;12&quot;/&gt;&lt;lineCharCount val=&quot;10&quot;/&gt;&lt;/TableIndex&gt;&lt;/ShapeTextInfo&gt;"/>
  <p:tag name="HTML_SHAPEINFO" val="&lt;ThreeDShapeInfo&gt;&lt;uuid val=&quot;&quot;/&gt;&lt;isInvalidForFieldText val=&quot;0&quot;/&gt;&lt;Image&gt;&lt;filename val=&quot;C:\Users\monc0003\AppData\Local\Temp\~Ca74A3\data\asimages\{28B33308-C853-4C9A-A51D-6039E91A1B0F}_23.png&quot;/&gt;&lt;left val=&quot;30&quot;/&gt;&lt;top val=&quot;412&quot;/&gt;&lt;width val=&quot;119&quot;/&gt;&lt;height val=&quot;82&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4&quot;/&gt;&lt;lineCharCount val=&quot;20&quot;/&gt;&lt;/TableIndex&gt;&lt;/ShapeTextInfo&gt;"/>
  <p:tag name="HTML_SHAPEINFO" val="&lt;ThreeDShapeInfo&gt;&lt;uuid val=&quot;&quot;/&gt;&lt;isInvalidForFieldText val=&quot;0&quot;/&gt;&lt;Image&gt;&lt;filename val=&quot;C:\Users\monc0003\AppData\Local\Temp\~Ca74A3\data\asimages\{466ED0A7-F083-4DEB-AB46-BC083ABC68B9}_24.png&quot;/&gt;&lt;left val=&quot;10&quot;/&gt;&lt;top val=&quot;-2&quot;/&gt;&lt;width val=&quot;698&quot;/&gt;&lt;height val=&quot;133&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1&quot;/&gt;&lt;lineCharCount val=&quot;5&quot;/&gt;&lt;lineCharCount val=&quot;11&quot;/&gt;&lt;lineCharCount val=&quot;12&quot;/&gt;&lt;lineCharCount val=&quot;10&quot;/&gt;&lt;lineCharCount val=&quot;10&quot;/&gt;&lt;lineCharCount val=&quot;1&quot;/&gt;&lt;/TableIndex&gt;&lt;/ShapeTextInfo&gt;"/>
  <p:tag name="HTML_SHAPEINFO" val="&lt;ThreeDShapeInfo&gt;&lt;uuid val=&quot;&quot;/&gt;&lt;isInvalidForFieldText val=&quot;0&quot;/&gt;&lt;Image&gt;&lt;filename val=&quot;C:\Users\monc0003\AppData\Local\Temp\~Ca74A3\data\asimages\{6A6251C4-8249-4417-BBB8-CB7E3AB2350D}_24.png&quot;/&gt;&lt;left val=&quot;471&quot;/&gt;&lt;top val=&quot;127&quot;/&gt;&lt;width val=&quot;251&quot;/&gt;&lt;height val=&quot;363&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HTML_AUTOSHAPE_INFO" val="&lt;ThreeDShapeInfo&gt;&lt;uuid val=&quot;{878409EA-0A3D-4A97-A1F1-36A6497C9006}&quot;/&gt;&lt;isInvalidForFieldText val=&quot;0&quot;/&gt;&lt;Image&gt;&lt;filename val=&quot;C:\Users\Carl5114\AppData\Local\Temp\~Ca9D39\data\asimages\{878409EA-0A3D-4A97-A1F1-36A6497C9006}.png&quot;/&gt;&lt;left val=&quot;-2&quot;/&gt;&lt;top val=&quot;118&quot;/&gt;&lt;width val=&quot;448&quot;/&gt;&lt;height val=&quot;374&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4&quot;/&gt;&lt;lineCharCount val=&quot;20&quot;/&gt;&lt;/TableIndex&gt;&lt;/ShapeTextInfo&gt;"/>
  <p:tag name="HTML_SHAPEINFO" val="&lt;ThreeDShapeInfo&gt;&lt;uuid val=&quot;&quot;/&gt;&lt;isInvalidForFieldText val=&quot;0&quot;/&gt;&lt;Image&gt;&lt;filename val=&quot;C:\Users\monc0003\AppData\Local\Temp\~Ca74A3\data\asimages\{BE661BBB-B4F4-4D43-AA80-59C740CA21D9}_25.png&quot;/&gt;&lt;left val=&quot;10&quot;/&gt;&lt;top val=&quot;-2&quot;/&gt;&lt;width val=&quot;698&quot;/&gt;&lt;height val=&quot;133&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6&quot;/&gt;&lt;lineCharCount val=&quot;11&quot;/&gt;&lt;lineCharCount val=&quot;19&quot;/&gt;&lt;lineCharCount val=&quot;6&quot;/&gt;&lt;/TableIndex&gt;&lt;/ShapeTextInfo&gt;"/>
  <p:tag name="HTML_SHAPEINFO" val="&lt;ThreeDShapeInfo&gt;&lt;uuid val=&quot;&quot;/&gt;&lt;isInvalidForFieldText val=&quot;0&quot;/&gt;&lt;Image&gt;&lt;filename val=&quot;C:\Users\monc0003\AppData\Local\Temp\~Ca74A3\data\asimages\{44E25265-2D3A-4A0E-89CE-18341EBF9C6C}_25.png&quot;/&gt;&lt;left val=&quot;408&quot;/&gt;&lt;top val=&quot;127&quot;/&gt;&lt;width val=&quot;321&quot;/&gt;&lt;height val=&quot;363&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AppData\Local\Temp\~Ca74A3\data\asimages\{84AFB90B-BA5E-4CEE-A0CB-296F6CC4271A}_25.png&quot;/&gt;&lt;left val=&quot;262&quot;/&gt;&lt;top val=&quot;159&quot;/&gt;&lt;width val=&quot;101&quot;/&gt;&lt;height val=&quot;39&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6&quot;/&gt;&lt;lineCharCount val=&quot;7&quot;/&gt;&lt;/TableIndex&gt;&lt;/ShapeTextInfo&gt;"/>
  <p:tag name="HTML_SHAPEINFO" val="&lt;ThreeDShapeInfo&gt;&lt;uuid val=&quot;&quot;/&gt;&lt;isInvalidForFieldText val=&quot;0&quot;/&gt;&lt;Image&gt;&lt;filename val=&quot;C:\Users\monc0003\AppData\Local\Temp\~Ca74A3\data\asimages\{4C99DC1B-B814-45DF-ABD6-04B1A7B53A5F}_25.png&quot;/&gt;&lt;left val=&quot;382&quot;/&gt;&lt;top val=&quot;452&quot;/&gt;&lt;width val=&quot;85&quot;/&gt;&lt;height val=&quot;60&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0&quot;/&gt;&lt;lineCharCount val=&quot;10&quot;/&gt;&lt;/TableIndex&gt;&lt;/ShapeTextInfo&gt;"/>
  <p:tag name="HTML_SHAPEINFO" val="&lt;ThreeDShapeInfo&gt;&lt;uuid val=&quot;&quot;/&gt;&lt;isInvalidForFieldText val=&quot;0&quot;/&gt;&lt;Image&gt;&lt;filename val=&quot;C:\Users\monc0003\AppData\Local\Temp\~Ca74A3\data\asimages\{F23C2141-F8F8-4714-8616-83BBF7CCE3AE}_26.png&quot;/&gt;&lt;left val=&quot;12&quot;/&gt;&lt;top val=&quot;0&quot;/&gt;&lt;width val=&quot;694&quot;/&gt;&lt;height val=&quot;146&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2&quot;/&gt;&lt;lineCharCount val=&quot;14&quot;/&gt;&lt;lineCharCount val=&quot;13&quot;/&gt;&lt;lineCharCount val=&quot;10&quot;/&gt;&lt;/TableIndex&gt;&lt;/ShapeTextInfo&gt;"/>
  <p:tag name="HTML_SHAPEINFO" val="&lt;ThreeDShapeInfo&gt;&lt;uuid val=&quot;&quot;/&gt;&lt;isInvalidForFieldText val=&quot;0&quot;/&gt;&lt;Image&gt;&lt;filename val=&quot;C:\Users\monc0003\AppData\Local\Temp\~Ca74A3\data\asimages\{BEC1E9C5-A541-4CC6-92C9-BB6B236FBDB7}_26.png&quot;/&gt;&lt;left val=&quot;24&quot;/&gt;&lt;top val=&quot;185&quot;/&gt;&lt;width val=&quot;293&quot;/&gt;&lt;height val=&quot;309&quot;/&gt;&lt;hasText val=&quot;1&quot;/&gt;&lt;/Image&gt;&lt;/ThreeDShape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0&quot;/&gt;&lt;lineCharCount val=&quot;20&quot;/&gt;&lt;/TableIndex&gt;&lt;/ShapeTextInfo&gt;"/>
  <p:tag name="HTML_SHAPEINFO" val="&lt;ThreeDShapeInfo&gt;&lt;uuid val=&quot;&quot;/&gt;&lt;isInvalidForFieldText val=&quot;0&quot;/&gt;&lt;Image&gt;&lt;filename val=&quot;C:\Users\monc0003\AppData\Local\Temp\~Ca74A3\data\asimages\{B31707D0-6CC6-493F-A40A-C8F748035812}_27.png&quot;/&gt;&lt;left val=&quot;35&quot;/&gt;&lt;top val=&quot;6&quot;/&gt;&lt;width val=&quot;648&quot;/&gt;&lt;height val=&quot;132&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9&quot;/&gt;&lt;lineCharCount val=&quot;12&quot;/&gt;&lt;lineCharCount val=&quot;9&quot;/&gt;&lt;lineCharCount val=&quot;20&quot;/&gt;&lt;lineCharCount val=&quot;14&quot;/&gt;&lt;lineCharCount val=&quot;11&quot;/&gt;&lt;lineCharCount val=&quot;11&quot;/&gt;&lt;lineCharCount val=&quot;11&quot;/&gt;&lt;lineCharCount val=&quot;19&quot;/&gt;&lt;lineCharCount val=&quot;10&quot;/&gt;&lt;/TableIndex&gt;&lt;/ShapeTextInfo&gt;"/>
  <p:tag name="HTML_SHAPEINFO" val="&lt;ThreeDShapeInfo&gt;&lt;uuid val=&quot;&quot;/&gt;&lt;isInvalidForFieldText val=&quot;0&quot;/&gt;&lt;Image&gt;&lt;filename val=&quot;C:\Users\monc0003\AppData\Local\Temp\~Ca74A3\data\asimages\{BB0561E4-7575-4046-B58B-74866DE5FE35}_27.png&quot;/&gt;&lt;left val=&quot;372&quot;/&gt;&lt;top val=&quot;120&quot;/&gt;&lt;width val=&quot;348&quot;/&gt;&lt;height val=&quot;394&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9&quot;/&gt;&lt;/TableIndex&gt;&lt;/ShapeTextInfo&gt;"/>
  <p:tag name="HTML_SHAPEINFO" val="&lt;ThreeDShapeInfo&gt;&lt;uuid val=&quot;&quot;/&gt;&lt;isInvalidForFieldText val=&quot;0&quot;/&gt;&lt;Image&gt;&lt;filename val=&quot;C:\Users\monc0003\AppData\Local\Temp\~Ca74A3\data\asimages\{1B612E00-F944-496B-BD03-FB620364ADAA}_27.png&quot;/&gt;&lt;left val=&quot;0&quot;/&gt;&lt;top val=&quot;496&quot;/&gt;&lt;width val=&quot;388&quot;/&gt;&lt;height val=&quot;39&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0&quot;/&gt;&lt;lineCharCount val=&quot;20&quot;/&gt;&lt;/TableIndex&gt;&lt;/ShapeTextInfo&gt;"/>
  <p:tag name="HTML_SHAPEINFO" val="&lt;ThreeDShapeInfo&gt;&lt;uuid val=&quot;&quot;/&gt;&lt;isInvalidForFieldText val=&quot;0&quot;/&gt;&lt;Image&gt;&lt;filename val=&quot;C:\Users\monc0003\AppData\Local\Temp\~Ca74A3\data\asimages\{C1D4F48D-BB5A-4CD2-9624-B169F93FF156}_28.png&quot;/&gt;&lt;left val=&quot;35&quot;/&gt;&lt;top val=&quot;6&quot;/&gt;&lt;width val=&quot;648&quot;/&gt;&lt;height val=&quot;132&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4&quot;/&gt;&lt;lineCharCount val=&quot;9&quot;/&gt;&lt;lineCharCount val=&quot;18&quot;/&gt;&lt;lineCharCount val=&quot;5&quot;/&gt;&lt;lineCharCount val=&quot;10&quot;/&gt;&lt;lineCharCount val=&quot;19&quot;/&gt;&lt;lineCharCount val=&quot;19&quot;/&gt;&lt;lineCharCount val=&quot;1&quot;/&gt;&lt;/TableIndex&gt;&lt;/ShapeTextInfo&gt;"/>
  <p:tag name="HTML_SHAPEINFO" val="&lt;ThreeDShapeInfo&gt;&lt;uuid val=&quot;&quot;/&gt;&lt;isInvalidForFieldText val=&quot;0&quot;/&gt;&lt;Image&gt;&lt;filename val=&quot;C:\Users\monc0003\AppData\Local\Temp\~Ca74A3\data\asimages\{A156ED5E-9B31-4AEF-840A-9C18C95A5FAF}_28.png&quot;/&gt;&lt;left val=&quot;372&quot;/&gt;&lt;top val=&quot;124&quot;/&gt;&lt;width val=&quot;338&quot;/&gt;&lt;height val=&quot;368&quot;/&gt;&lt;hasText val=&quot;1&quot;/&gt;&lt;/Image&gt;&lt;/ThreeDShape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AppData\Local\Temp\~Ca74A3\data\asimages\{BBE7D72D-FA61-4BD8-BBA5-9E8DE9CD15D7}_28.png&quot;/&gt;&lt;left val=&quot;120&quot;/&gt;&lt;top val=&quot;463&quot;/&gt;&lt;width val=&quot;137&quot;/&gt;&lt;height val=&quot;39&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AppData\Local\Temp\~Ca74A3\data\asimages\{4B3E16DF-4044-421E-B904-1BA86D923BEB}_8.png&quot;/&gt;&lt;left val=&quot;35&quot;/&gt;&lt;top val=&quot;21&quot;/&gt;&lt;width val=&quot;648&quot;/&gt;&lt;height val=&quot;98&quot;/&gt;&lt;hasText val=&quot;1&quot;/&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1&quot;/&gt;&lt;lineCharCount val=&quot;24&quot;/&gt;&lt;lineCharCount val=&quot;21&quot;/&gt;&lt;lineCharCount val=&quot;37&quot;/&gt;&lt;lineCharCount val=&quot;40&quot;/&gt;&lt;lineCharCount val=&quot;37&quot;/&gt;&lt;lineCharCount val=&quot;13&quot;/&gt;&lt;/TableIndex&gt;&lt;/ShapeTextInfo&gt;"/>
  <p:tag name="HTML_SHAPEINFO" val="&lt;TextEffect&gt;&lt;Image&gt;&lt;filename val=&quot;C:\Users\monc0003\AppData\Local\Temp\~Ca74A3\data\asimages\{B78EEAD9-4A73-4CF1-9923-C40818DED06B}_1.png_crop.png&quot;/&gt;&lt;left val=&quot;44&quot;/&gt;&lt;top val=&quot;137&quot;/&gt;&lt;width val=&quot;319&quot;/&gt;&lt;height val=&quot;23&quot;/&gt;&lt;hasText val=&quot;1&quot;/&gt;&lt;paraId val=&quot;1&quot;/&gt;&lt;/Image&gt;&lt;Image&gt;&lt;filename val=&quot;C:\Users\monc0003\AppData\Local\Temp\~Ca74A3\data\asimages\{B9EC3EB8-F4EC-490C-8B16-A6DF6B0D8013}_1.png_crop.png&quot;/&gt;&lt;left val=&quot;44&quot;/&gt;&lt;top val=&quot;183&quot;/&gt;&lt;width val=&quot;361&quot;/&gt;&lt;height val=&quot;23&quot;/&gt;&lt;hasText val=&quot;1&quot;/&gt;&lt;paraId val=&quot;2&quot;/&gt;&lt;/Image&gt;&lt;Image&gt;&lt;filename val=&quot;C:\Users\monc0003\AppData\Local\Temp\~Ca74A3\data\asimages\{1F85DA44-C321-48CF-BC57-6D4E511CA813}_1.png_crop.png&quot;/&gt;&lt;left val=&quot;44&quot;/&gt;&lt;top val=&quot;229&quot;/&gt;&lt;width val=&quot;314&quot;/&gt;&lt;height val=&quot;29&quot;/&gt;&lt;hasText val=&quot;1&quot;/&gt;&lt;paraId val=&quot;3&quot;/&gt;&lt;/Image&gt;&lt;Image&gt;&lt;filename val=&quot;C:\Users\monc0003\AppData\Local\Temp\~Ca74A3\data\asimages\{579A0246-5A2C-452E-903D-9E697EBEB30D}_1.png_crop.png&quot;/&gt;&lt;left val=&quot;44&quot;/&gt;&lt;top val=&quot;275&quot;/&gt;&lt;width val=&quot;534&quot;/&gt;&lt;height val=&quot;29&quot;/&gt;&lt;hasText val=&quot;1&quot;/&gt;&lt;paraId val=&quot;4&quot;/&gt;&lt;/Image&gt;&lt;Image&gt;&lt;filename val=&quot;C:\Users\monc0003\AppData\Local\Temp\~Ca74A3\data\asimages\{A38032C1-DCF8-4A4B-A970-2238F246BF92}_1.png_crop.png&quot;/&gt;&lt;left val=&quot;44&quot;/&gt;&lt;top val=&quot;321&quot;/&gt;&lt;width val=&quot;578&quot;/&gt;&lt;height val=&quot;29&quot;/&gt;&lt;hasText val=&quot;1&quot;/&gt;&lt;paraId val=&quot;5&quot;/&gt;&lt;/Image&gt;&lt;Image&gt;&lt;filename val=&quot;C:\Users\monc0003\AppData\Local\Temp\~Ca74A3\data\asimages\{79CB77E4-476D-454D-8844-218DA33F8294}_1.png_crop.png&quot;/&gt;&lt;left val=&quot;44&quot;/&gt;&lt;top val=&quot;367&quot;/&gt;&lt;width val=&quot;529&quot;/&gt;&lt;height val=&quot;62&quot;/&gt;&lt;hasText val=&quot;1&quot;/&gt;&lt;paraId val=&quot;6&quot;/&gt;&lt;/Image&gt;&lt;/TextEffect&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AppData\Local\Temp\~Ca74A3\data\asimages\{6AC469DF-3E46-44BF-AD6C-619083762789}_30.png&quot;/&gt;&lt;left val=&quot;35&quot;/&gt;&lt;top val=&quot;0&quot;/&gt;&lt;width val=&quot;648&quot;/&gt;&lt;height val=&quot;98&quot;/&gt;&lt;hasText val=&quot;1&quot;/&gt;&lt;/Image&gt;&lt;/ThreeDShape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8&quot;/&gt;&lt;lineCharCount val=&quot;18&quot;/&gt;&lt;lineCharCount val=&quot;11&quot;/&gt;&lt;lineCharCount val=&quot;14&quot;/&gt;&lt;lineCharCount val=&quot;15&quot;/&gt;&lt;lineCharCount val=&quot;17&quot;/&gt;&lt;lineCharCount val=&quot;11&quot;/&gt;&lt;lineCharCount val=&quot;14&quot;/&gt;&lt;lineCharCount val=&quot;12&quot;/&gt;&lt;/TableIndex&gt;&lt;/ShapeTextInfo&gt;"/>
  <p:tag name="HTML_SHAPEINFO" val="&lt;ThreeDShapeInfo&gt;&lt;uuid val=&quot;&quot;/&gt;&lt;isInvalidForFieldText val=&quot;0&quot;/&gt;&lt;Image&gt;&lt;filename val=&quot;C:\Users\monc0003\AppData\Local\Temp\~Ca74A3\data\asimages\{A6712E5A-F499-4871-966F-CD3FBA597F50}_30.png&quot;/&gt;&lt;left val=&quot;369&quot;/&gt;&lt;top val=&quot;98&quot;/&gt;&lt;width val=&quot;338&quot;/&gt;&lt;height val=&quot;405&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5&quot;/&gt;&lt;lineCharCount val=&quot;17&quot;/&gt;&lt;lineCharCount val=&quot;18&quot;/&gt;&lt;lineCharCount val=&quot;15&quot;/&gt;&lt;lineCharCount val=&quot;13&quot;/&gt;&lt;lineCharCount val=&quot;11&quot;/&gt;&lt;lineCharCount val=&quot;9&quot;/&gt;&lt;/TableIndex&gt;&lt;/ShapeTextInfo&gt;"/>
  <p:tag name="HTML_SHAPEINFO" val="&lt;ThreeDShapeInfo&gt;&lt;uuid val=&quot;&quot;/&gt;&lt;isInvalidForFieldText val=&quot;0&quot;/&gt;&lt;Image&gt;&lt;filename val=&quot;C:\Users\monc0003\AppData\Local\Temp\~Ca74A3\data\asimages\{12C4DBC7-D036-4D6A-9E1D-04CF163E80EF}_31.png&quot;/&gt;&lt;left val=&quot;387&quot;/&gt;&lt;top val=&quot;144&quot;/&gt;&lt;width val=&quot;296&quot;/&gt;&lt;height val=&quot;338&quot;/&gt;&lt;hasText val=&quot;1&quot;/&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AppData\Local\Temp\~Ca74A3\data\asimages\{6DCC6DEB-EFE7-4E25-AFC4-FD5CBA38E844}_31.png&quot;/&gt;&lt;left val=&quot;369&quot;/&gt;&lt;top val=&quot;35&quot;/&gt;&lt;width val=&quot;342&quot;/&gt;&lt;height val=&quot;98&quot;/&gt;&lt;hasText val=&quot;1&quot;/&gt;&lt;/Image&gt;&lt;/ThreeDShape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AppData\Local\Temp\~Ca74A3\data\asimages\{6DCC6DEB-EFE7-4E25-AFC4-FD5CBA38E844}_31.png&quot;/&gt;&lt;left val=&quot;369&quot;/&gt;&lt;top val=&quot;35&quot;/&gt;&lt;width val=&quot;342&quot;/&gt;&lt;height val=&quot;98&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monc0003\AppData\Local\Temp\~Ca74A3\data\asimages\{7F2D9420-2364-4C6E-955B-7212F673547C}_32.png&quot;/&gt;&lt;left val=&quot;14&quot;/&gt;&lt;top val=&quot;21&quot;/&gt;&lt;width val=&quot;706&quot;/&gt;&lt;height val=&quot;98&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23705</TotalTime>
  <Words>4424</Words>
  <Application>Microsoft Office PowerPoint</Application>
  <PresentationFormat>On-screen Show (4:3)</PresentationFormat>
  <Paragraphs>445</Paragraphs>
  <Slides>56</Slides>
  <Notes>55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56</vt:i4>
      </vt:variant>
    </vt:vector>
  </HeadingPairs>
  <TitlesOfParts>
    <vt:vector size="59" baseType="lpstr">
      <vt:lpstr>Arial</vt:lpstr>
      <vt:lpstr>Calibri</vt:lpstr>
      <vt:lpstr>Office Theme</vt:lpstr>
      <vt:lpstr>PowerPoint Presentation</vt:lpstr>
      <vt:lpstr>What Is Organic Agriculture?</vt:lpstr>
      <vt:lpstr>Organic  Seal</vt:lpstr>
      <vt:lpstr>What Does “Organic” Mean?</vt:lpstr>
      <vt:lpstr>Organic Guiding Principles</vt:lpstr>
      <vt:lpstr>Conventional Agriculture</vt:lpstr>
      <vt:lpstr>What Is Organic Agriculture?</vt:lpstr>
      <vt:lpstr>Organic Crop Standards</vt:lpstr>
      <vt:lpstr>Maintain Soil Health</vt:lpstr>
      <vt:lpstr>Maintain Soil Health</vt:lpstr>
      <vt:lpstr>Organic Crop Standards</vt:lpstr>
      <vt:lpstr>Protect Water Resources</vt:lpstr>
      <vt:lpstr>Buffers</vt:lpstr>
      <vt:lpstr>Organic Crop Standards</vt:lpstr>
      <vt:lpstr>Promote Biodiversity</vt:lpstr>
      <vt:lpstr>Promote Biodiversity</vt:lpstr>
      <vt:lpstr>Organic Crop Standards</vt:lpstr>
      <vt:lpstr>What Are Synthetic Substances?</vt:lpstr>
      <vt:lpstr>Synthetic Substances</vt:lpstr>
      <vt:lpstr>Not Allowed = Synthetic Fertilizers</vt:lpstr>
      <vt:lpstr>Organic Alternatives to  Synthetic Fertilizers</vt:lpstr>
      <vt:lpstr>Not Allowed = Synthetic Herbicides</vt:lpstr>
      <vt:lpstr>Organic Alternatives to Synthetic Herbicides</vt:lpstr>
      <vt:lpstr>Organic Alternatives to Synthetic Herbicides</vt:lpstr>
      <vt:lpstr>Organic Alternatives to Synthetic Herbicides</vt:lpstr>
      <vt:lpstr>Not Allowed = Other Synthetic Pesticides</vt:lpstr>
      <vt:lpstr>Organic Alternatives to Other Synthetic Pesticides</vt:lpstr>
      <vt:lpstr>Organic Alternatives to Other Synthetic Pesticides</vt:lpstr>
      <vt:lpstr>Organic Crop Standards</vt:lpstr>
      <vt:lpstr>GMO Definition</vt:lpstr>
      <vt:lpstr>GMO Example</vt:lpstr>
      <vt:lpstr>Common GMO Crops</vt:lpstr>
      <vt:lpstr>Organic Seed</vt:lpstr>
      <vt:lpstr>Other GMO products</vt:lpstr>
      <vt:lpstr>Organic Crop Standards</vt:lpstr>
      <vt:lpstr>Protect Land from Contamination</vt:lpstr>
      <vt:lpstr>Buffers</vt:lpstr>
      <vt:lpstr>Protect Crops from Contamination</vt:lpstr>
      <vt:lpstr>Protect from Contamination</vt:lpstr>
      <vt:lpstr>Maintain Food Safety</vt:lpstr>
      <vt:lpstr>Manure</vt:lpstr>
      <vt:lpstr>Compost and Heated Manure</vt:lpstr>
      <vt:lpstr>Record Keeping</vt:lpstr>
      <vt:lpstr>What Is Organic Agriculture?</vt:lpstr>
      <vt:lpstr>How Organic is Regulated</vt:lpstr>
      <vt:lpstr>National Organic Program (NOP)</vt:lpstr>
      <vt:lpstr>Organic Standards</vt:lpstr>
      <vt:lpstr>NOSB – Who They Are</vt:lpstr>
      <vt:lpstr>NOSB Tasks</vt:lpstr>
      <vt:lpstr>NOSB Process of Review</vt:lpstr>
      <vt:lpstr>Organic Certification</vt:lpstr>
      <vt:lpstr>NOP Enforcement</vt:lpstr>
      <vt:lpstr>Hierarchy</vt:lpstr>
      <vt:lpstr>What Is Organic Agriculture?</vt:lpstr>
      <vt:lpstr>© 2017 Regents of the University of Minnesota. All rights reserved.  The University of Minnesota is an equal opportunity educator and employer.</vt:lpstr>
      <vt:lpstr>References</vt:lpstr>
    </vt:vector>
  </TitlesOfParts>
  <Company>University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M Moncada</dc:creator>
  <cp:lastModifiedBy>Kristine M Moncada</cp:lastModifiedBy>
  <cp:revision>1060</cp:revision>
  <dcterms:created xsi:type="dcterms:W3CDTF">2015-03-12T19:27:19Z</dcterms:created>
  <dcterms:modified xsi:type="dcterms:W3CDTF">2018-06-26T17:55:58Z</dcterms:modified>
</cp:coreProperties>
</file>